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8" r:id="rId14"/>
    <p:sldId id="269" r:id="rId15"/>
    <p:sldId id="271" r:id="rId16"/>
    <p:sldId id="273" r:id="rId17"/>
    <p:sldId id="275" r:id="rId18"/>
    <p:sldId id="276" r:id="rId19"/>
    <p:sldId id="277" r:id="rId20"/>
    <p:sldId id="278" r:id="rId21"/>
    <p:sldId id="280" r:id="rId22"/>
    <p:sldId id="282" r:id="rId23"/>
    <p:sldId id="281" r:id="rId24"/>
    <p:sldId id="283" r:id="rId25"/>
    <p:sldId id="284" r:id="rId26"/>
    <p:sldId id="291" r:id="rId27"/>
    <p:sldId id="292" r:id="rId28"/>
    <p:sldId id="288" r:id="rId29"/>
    <p:sldId id="285" r:id="rId30"/>
    <p:sldId id="286" r:id="rId31"/>
    <p:sldId id="289" r:id="rId32"/>
    <p:sldId id="287" r:id="rId33"/>
    <p:sldId id="293" r:id="rId34"/>
    <p:sldId id="290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06" d="100"/>
          <a:sy n="106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DF4D-6854-46C0-B024-EE7D6BBDB0BE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0A2FA-BB6B-4BC6-ABD6-5DEA2F55745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linksys.com/en-us/support/gateways/WAG200G/download" TargetMode="External"/><Relationship Id="rId7" Type="http://schemas.openxmlformats.org/officeDocument/2006/relationships/hyperlink" Target="http://download.modem-help.co.uk/mfcs-L/LinkSys/WAG200G/Firmware/v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community.linksys.com/t5/Cable-and-DSL/WAG200G-FR-firmware-upgrade/m-p/23317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elvander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reaim.sourceforge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TCP/32764 </a:t>
            </a:r>
            <a:r>
              <a:rPr lang="fr-FR" dirty="0" err="1" smtClean="0"/>
              <a:t>backdoor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Or how </a:t>
            </a:r>
            <a:r>
              <a:rPr lang="fr-FR" dirty="0" err="1" smtClean="0"/>
              <a:t>linksys</a:t>
            </a:r>
            <a:r>
              <a:rPr lang="fr-FR" dirty="0" smtClean="0"/>
              <a:t> </a:t>
            </a:r>
            <a:r>
              <a:rPr lang="en-US" dirty="0" smtClean="0"/>
              <a:t>saved</a:t>
            </a:r>
            <a:r>
              <a:rPr lang="fr-FR" dirty="0" smtClean="0"/>
              <a:t> Christmas !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GO-GO-GADGET GOOGLE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504" y="1484784"/>
            <a:ext cx="2123728" cy="121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491880" y="1268760"/>
            <a:ext cx="5364002" cy="238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2627784" y="1916832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79512" y="3691938"/>
            <a:ext cx="5031656" cy="316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 rot="10800000">
            <a:off x="5508104" y="54452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6228184" y="551723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Comic Sans MS" pitchFamily="66" charset="0"/>
              </a:rPr>
              <a:t>Mister Guessing 2010!</a:t>
            </a:r>
            <a:endParaRPr lang="en-US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 rot="1640702">
            <a:off x="4998987" y="2448216"/>
            <a:ext cx="343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Hmkay</a:t>
            </a:r>
            <a:r>
              <a:rPr lang="en-US" b="1" dirty="0" smtClean="0">
                <a:solidFill>
                  <a:srgbClr val="FF0000"/>
                </a:solidFill>
              </a:rPr>
              <a:t>. Actually you don’t know...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the firmware!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3528" y="1484784"/>
            <a:ext cx="39871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ZoneTexte 13"/>
          <p:cNvSpPr txBox="1"/>
          <p:nvPr/>
        </p:nvSpPr>
        <p:spPr>
          <a:xfrm>
            <a:off x="4644008" y="1628800"/>
            <a:ext cx="42611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3"/>
              </a:rPr>
              <a:t>http://support.linksys.com/en-us/support/gateways/WAG200G/download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2400" dirty="0" smtClean="0"/>
              <a:t>-&gt; FU </a:t>
            </a:r>
            <a:r>
              <a:rPr lang="en-US" sz="2400" dirty="0" err="1" smtClean="0"/>
              <a:t>linksys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967536" y="3284984"/>
            <a:ext cx="406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4"/>
              </a:rPr>
              <a:t>http://community.linksys.com/t5/Cable-and-DSL/WAG200G-FR-firmware-upgrade/m-p/233170</a:t>
            </a:r>
            <a:endParaRPr lang="en-US" sz="1000" dirty="0" smtClean="0"/>
          </a:p>
          <a:p>
            <a:r>
              <a:rPr lang="en-US" sz="2400" dirty="0" smtClean="0"/>
              <a:t>-&gt; </a:t>
            </a:r>
            <a:r>
              <a:rPr lang="en-US" sz="2400" dirty="0" err="1" smtClean="0"/>
              <a:t>Thks</a:t>
            </a:r>
            <a:r>
              <a:rPr lang="en-US" sz="2400" dirty="0" smtClean="0"/>
              <a:t> users!</a:t>
            </a:r>
            <a:endParaRPr 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3140968"/>
            <a:ext cx="498398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07504" y="4581128"/>
            <a:ext cx="516367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5220072" y="501317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7"/>
              </a:rPr>
              <a:t>http://download.modem-help.co.uk/mfcs-L/LinkSys/WAG200G/Firmware/v1/ 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2400" dirty="0" smtClean="0"/>
              <a:t>-&gt; </a:t>
            </a:r>
            <a:r>
              <a:rPr lang="en-US" sz="2400" dirty="0" err="1" smtClean="0"/>
              <a:t>Thks</a:t>
            </a:r>
            <a:r>
              <a:rPr lang="en-US" sz="2400" dirty="0" smtClean="0"/>
              <a:t> modem-help &amp; </a:t>
            </a:r>
            <a:r>
              <a:rPr lang="en-US" sz="2400" dirty="0" err="1" smtClean="0"/>
              <a:t>google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 IZ U Ʀᴓ</a:t>
            </a:r>
            <a:r>
              <a:rPr lang="az-Cyrl-AZ" dirty="0" smtClean="0"/>
              <a:t>Ф</a:t>
            </a:r>
            <a:r>
              <a:rPr lang="en-US" dirty="0" smtClean="0"/>
              <a:t>Ŧ-Ƒ$?!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504" y="1268760"/>
            <a:ext cx="8892480" cy="239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347864" y="3933056"/>
            <a:ext cx="2828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 IZ U Ʀᴓ</a:t>
            </a:r>
            <a:r>
              <a:rPr lang="az-Cyrl-AZ" dirty="0" smtClean="0"/>
              <a:t>Ф</a:t>
            </a:r>
            <a:r>
              <a:rPr lang="en-US" dirty="0" smtClean="0"/>
              <a:t>Ŧ-Ƒ$?! Cont’d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51520" y="1196752"/>
            <a:ext cx="81153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948264" y="1052736"/>
            <a:ext cx="19240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51520" y="2780928"/>
            <a:ext cx="53054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64088" y="2780928"/>
            <a:ext cx="19240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228184" y="4869160"/>
            <a:ext cx="14287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79512" y="4941168"/>
            <a:ext cx="58769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179512" y="6381328"/>
            <a:ext cx="3888432" cy="365125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tx1"/>
                </a:solidFill>
              </a:rPr>
              <a:t>ftp://ftp.linksys.com/opensourcecode </a:t>
            </a:r>
            <a:r>
              <a:rPr lang="fr-FR" dirty="0" err="1" smtClean="0">
                <a:solidFill>
                  <a:schemeClr val="tx1"/>
                </a:solidFill>
              </a:rPr>
              <a:t>is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now</a:t>
            </a:r>
            <a:r>
              <a:rPr lang="fr-FR" dirty="0" smtClean="0">
                <a:solidFill>
                  <a:schemeClr val="tx1"/>
                </a:solidFill>
              </a:rPr>
              <a:t> down </a:t>
            </a:r>
            <a:r>
              <a:rPr lang="fr-FR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Chainsaw time!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LZMA SDK 4.65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squashfs</a:t>
            </a:r>
            <a:r>
              <a:rPr lang="en-US" dirty="0" smtClean="0"/>
              <a:t>-tools’ </a:t>
            </a:r>
            <a:r>
              <a:rPr lang="en-US" dirty="0" err="1" smtClean="0"/>
              <a:t>Makefile</a:t>
            </a:r>
            <a:r>
              <a:rPr lang="en-US" dirty="0" smtClean="0"/>
              <a:t>:</a:t>
            </a:r>
          </a:p>
          <a:p>
            <a:endParaRPr lang="en-US" sz="1600" dirty="0" smtClean="0"/>
          </a:p>
          <a:p>
            <a:r>
              <a:rPr lang="en-US" dirty="0" smtClean="0"/>
              <a:t>Use your chainsaw on source code:</a:t>
            </a:r>
          </a:p>
          <a:p>
            <a:pPr lvl="1"/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71600" y="2708920"/>
            <a:ext cx="23526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71600" y="3645024"/>
            <a:ext cx="3924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71600" y="5229200"/>
            <a:ext cx="35718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 rot="1871970">
            <a:off x="5356654" y="4533302"/>
            <a:ext cx="2890401" cy="105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!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19872" y="4005064"/>
            <a:ext cx="2828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1680" y="2204864"/>
            <a:ext cx="60674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Where’s</a:t>
            </a:r>
            <a:r>
              <a:rPr lang="fr-FR" dirty="0" smtClean="0"/>
              <a:t> </a:t>
            </a:r>
            <a:r>
              <a:rPr lang="fr-FR" dirty="0" err="1" smtClean="0"/>
              <a:t>Waldo</a:t>
            </a:r>
            <a:r>
              <a:rPr lang="fr-FR" dirty="0" smtClean="0"/>
              <a:t>^</a:t>
            </a:r>
            <a:r>
              <a:rPr lang="fr-FR" dirty="0" err="1" smtClean="0"/>
              <a:t>wthe</a:t>
            </a:r>
            <a:r>
              <a:rPr lang="fr-FR" dirty="0" smtClean="0"/>
              <a:t> service?</a:t>
            </a:r>
            <a:endParaRPr 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71800" y="1484784"/>
            <a:ext cx="33432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lipse 3"/>
          <p:cNvSpPr/>
          <p:nvPr/>
        </p:nvSpPr>
        <p:spPr>
          <a:xfrm>
            <a:off x="3419872" y="4725144"/>
            <a:ext cx="23042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07504" y="6381328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Just use </a:t>
            </a:r>
            <a:r>
              <a:rPr lang="en-US" sz="1200" dirty="0" err="1" smtClean="0"/>
              <a:t>grep</a:t>
            </a:r>
            <a:r>
              <a:rPr lang="en-US" sz="1200" dirty="0" smtClean="0"/>
              <a:t> and IDA to find the good one </a:t>
            </a:r>
            <a:r>
              <a:rPr lang="en-US" sz="1200" dirty="0" smtClean="0">
                <a:sym typeface="Wingdings" pitchFamily="2" charset="2"/>
              </a:rPr>
              <a:t>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156176" y="1700808"/>
            <a:ext cx="298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FU, maybe it’s in little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endian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56176" y="1988840"/>
            <a:ext cx="298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FU!!! Let’s get dirty!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symbols, </a:t>
            </a:r>
            <a:r>
              <a:rPr lang="en-US" dirty="0" smtClean="0"/>
              <a:t>MIPS:</a:t>
            </a:r>
            <a:endParaRPr lang="en-US" dirty="0" smtClean="0"/>
          </a:p>
          <a:p>
            <a:pPr lvl="1"/>
            <a:r>
              <a:rPr lang="en-US" dirty="0" smtClean="0"/>
              <a:t>We’ll have to reverse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 love reversing and </a:t>
            </a:r>
            <a:r>
              <a:rPr lang="en-US" dirty="0" smtClean="0"/>
              <a:t>MIPS </a:t>
            </a:r>
            <a:r>
              <a:rPr lang="en-US" dirty="0" smtClean="0">
                <a:sym typeface="Wingdings" pitchFamily="2" charset="2"/>
              </a:rPr>
              <a:t>is </a:t>
            </a:r>
            <a:r>
              <a:rPr lang="en-US" dirty="0" smtClean="0">
                <a:sym typeface="Wingdings" pitchFamily="2" charset="2"/>
              </a:rPr>
              <a:t>easy so it’s OK :D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Very simple binary protocol:</a:t>
            </a:r>
          </a:p>
          <a:p>
            <a:pPr lvl="1"/>
            <a:r>
              <a:rPr lang="en-US" dirty="0" smtClean="0"/>
              <a:t>Header (0xC bytes) followed by a payload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Header structure: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067944" y="5301208"/>
            <a:ext cx="32861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protocol, isn’t it?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9552" y="1268760"/>
            <a:ext cx="586008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 rot="10800000">
            <a:off x="6444208" y="4293096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415808" y="436510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</a:t>
            </a:r>
            <a:r>
              <a:rPr lang="en-US" dirty="0" smtClean="0"/>
              <a:t>base buffer overflow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flipV="1">
            <a:off x="1871960" y="4551536"/>
            <a:ext cx="1944216" cy="8969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Messages…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71800" y="1268760"/>
            <a:ext cx="394594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Who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Eloi </a:t>
            </a:r>
            <a:r>
              <a:rPr lang="fr-FR" dirty="0" err="1" smtClean="0"/>
              <a:t>Vanderbeken</a:t>
            </a:r>
            <a:endParaRPr lang="fr-FR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elvanderb</a:t>
            </a:r>
            <a:endParaRPr lang="fr-FR" dirty="0" smtClean="0"/>
          </a:p>
          <a:p>
            <a:r>
              <a:rPr lang="fr-FR" dirty="0" smtClean="0">
                <a:hlinkClick r:id="rId2"/>
              </a:rPr>
              <a:t>https://github.com/elvanderb</a:t>
            </a:r>
            <a:endParaRPr lang="fr-FR" dirty="0" smtClean="0"/>
          </a:p>
          <a:p>
            <a:r>
              <a:rPr lang="fr-FR" dirty="0" err="1" smtClean="0"/>
              <a:t>eloi</a:t>
            </a:r>
            <a:r>
              <a:rPr lang="fr-FR" dirty="0" smtClean="0"/>
              <a:t>      </a:t>
            </a:r>
            <a:r>
              <a:rPr lang="fr-FR" dirty="0" err="1" smtClean="0"/>
              <a:t>vanderbeken</a:t>
            </a:r>
            <a:r>
              <a:rPr lang="fr-FR" dirty="0" smtClean="0"/>
              <a:t>     </a:t>
            </a:r>
            <a:r>
              <a:rPr lang="fr-FR" dirty="0" err="1" smtClean="0"/>
              <a:t>gmail</a:t>
            </a:r>
            <a:r>
              <a:rPr lang="fr-FR" dirty="0" smtClean="0"/>
              <a:t>      </a:t>
            </a:r>
            <a:r>
              <a:rPr lang="fr-FR" dirty="0" err="1" smtClean="0"/>
              <a:t>com</a:t>
            </a:r>
            <a:endParaRPr lang="fr-FR" dirty="0" smtClean="0"/>
          </a:p>
          <a:p>
            <a:endParaRPr lang="fr-FR" dirty="0"/>
          </a:p>
          <a:p>
            <a:r>
              <a:rPr lang="en-US" dirty="0" smtClean="0"/>
              <a:t>Interested</a:t>
            </a:r>
            <a:r>
              <a:rPr lang="fr-FR" dirty="0" smtClean="0"/>
              <a:t> in reverse</a:t>
            </a:r>
            <a:r>
              <a:rPr lang="fr-FR" dirty="0"/>
              <a:t> </a:t>
            </a:r>
            <a:r>
              <a:rPr lang="fr-FR" dirty="0" smtClean="0"/>
              <a:t>and crypto.</a:t>
            </a:r>
          </a:p>
          <a:p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to </a:t>
            </a:r>
            <a:r>
              <a:rPr lang="fr-FR" dirty="0" err="1" smtClean="0"/>
              <a:t>write</a:t>
            </a:r>
            <a:r>
              <a:rPr lang="fr-FR" dirty="0" smtClean="0"/>
              <a:t> </a:t>
            </a:r>
            <a:r>
              <a:rPr lang="fr-FR" dirty="0" smtClean="0"/>
              <a:t>reports :D</a:t>
            </a:r>
          </a:p>
          <a:p>
            <a:pPr lvl="1"/>
            <a:r>
              <a:rPr lang="fr-FR" dirty="0" err="1" smtClean="0"/>
              <a:t>Angrish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hard!</a:t>
            </a:r>
          </a:p>
          <a:p>
            <a:r>
              <a:rPr lang="fr-FR" dirty="0" err="1" smtClean="0"/>
              <a:t>Certified</a:t>
            </a:r>
            <a:r>
              <a:rPr lang="fr-FR" dirty="0" smtClean="0"/>
              <a:t> </a:t>
            </a:r>
            <a:r>
              <a:rPr lang="fr-FR" dirty="0" err="1" smtClean="0"/>
              <a:t>Ethical</a:t>
            </a:r>
            <a:r>
              <a:rPr lang="fr-FR" dirty="0" smtClean="0"/>
              <a:t> Dauber |Microsoft </a:t>
            </a:r>
            <a:r>
              <a:rPr lang="fr-FR" dirty="0" err="1" smtClean="0"/>
              <a:t>Paint</a:t>
            </a:r>
            <a:r>
              <a:rPr lang="fr-FR" dirty="0" smtClean="0"/>
              <a:t> MVP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164288" y="548680"/>
            <a:ext cx="158234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xplosion 1 6"/>
          <p:cNvSpPr/>
          <p:nvPr/>
        </p:nvSpPr>
        <p:spPr>
          <a:xfrm>
            <a:off x="3995936" y="3140968"/>
            <a:ext cx="432048" cy="50405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endParaRPr lang="en-US" dirty="0"/>
          </a:p>
        </p:txBody>
      </p:sp>
      <p:sp>
        <p:nvSpPr>
          <p:cNvPr id="9" name="Explosion 1 8"/>
          <p:cNvSpPr/>
          <p:nvPr/>
        </p:nvSpPr>
        <p:spPr>
          <a:xfrm>
            <a:off x="1475656" y="3140968"/>
            <a:ext cx="432048" cy="50405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5292080" y="3140968"/>
            <a:ext cx="432048" cy="50405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bruteforce</a:t>
            </a:r>
            <a:r>
              <a:rPr lang="en-US" dirty="0" smtClean="0"/>
              <a:t> them!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19672" y="1484784"/>
            <a:ext cx="60960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WTF?!</a:t>
            </a:r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11560" y="2420888"/>
            <a:ext cx="78390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WTFFFFFFUUUUU?!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MOAR INTERNETZ?!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 we restart the script :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75856" y="2132856"/>
            <a:ext cx="2736304" cy="123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83568" y="3933056"/>
            <a:ext cx="78486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2555776" y="6237312"/>
            <a:ext cx="3596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Configuration is reset?!?!!!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000750" y="332656"/>
            <a:ext cx="31432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699792" y="1340768"/>
            <a:ext cx="37147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23528" y="4697760"/>
            <a:ext cx="384042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messages’ reverse…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7500" lnSpcReduction="20000"/>
          </a:bodyPr>
          <a:lstStyle/>
          <a:p>
            <a:pPr marL="268288" indent="-268288">
              <a:buFont typeface="+mj-lt"/>
              <a:buAutoNum type="arabicPeriod"/>
            </a:pPr>
            <a:r>
              <a:rPr lang="en-US" dirty="0" smtClean="0"/>
              <a:t>Dump configuration (</a:t>
            </a:r>
            <a:r>
              <a:rPr lang="en-US" dirty="0" err="1" smtClean="0"/>
              <a:t>nvram</a:t>
            </a:r>
            <a:r>
              <a:rPr lang="en-US" dirty="0" smtClean="0"/>
              <a:t>)</a:t>
            </a:r>
          </a:p>
          <a:p>
            <a:pPr marL="179388" indent="-179388">
              <a:buFont typeface="+mj-lt"/>
              <a:buAutoNum type="arabicPeriod"/>
            </a:pPr>
            <a:endParaRPr lang="en-US" dirty="0" smtClean="0"/>
          </a:p>
          <a:p>
            <a:pPr marL="268288" indent="-268288">
              <a:buFont typeface="+mj-lt"/>
              <a:buAutoNum type="arabicPeriod"/>
            </a:pPr>
            <a:r>
              <a:rPr lang="en-US" dirty="0" smtClean="0"/>
              <a:t>Get configuration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endParaRPr lang="en-US" dirty="0" smtClean="0"/>
          </a:p>
          <a:p>
            <a:pPr marL="538163" lvl="1" indent="-269875">
              <a:tabLst>
                <a:tab pos="268288" algn="l"/>
              </a:tabLst>
            </a:pPr>
            <a:r>
              <a:rPr lang="en-US" dirty="0" smtClean="0"/>
              <a:t>possible </a:t>
            </a:r>
            <a:r>
              <a:rPr lang="en-US" dirty="0" smtClean="0"/>
              <a:t>stack </a:t>
            </a:r>
            <a:r>
              <a:rPr lang="en-US" dirty="0" smtClean="0"/>
              <a:t>based </a:t>
            </a:r>
            <a:r>
              <a:rPr lang="en-US" dirty="0" smtClean="0"/>
              <a:t>buffer </a:t>
            </a:r>
            <a:r>
              <a:rPr lang="en-US" dirty="0" smtClean="0"/>
              <a:t>overflow (if variable is controlled by the user)</a:t>
            </a:r>
          </a:p>
          <a:p>
            <a:pPr marL="179388" indent="-179388">
              <a:buFont typeface="+mj-lt"/>
              <a:buAutoNum type="arabicPeriod"/>
            </a:pPr>
            <a:endParaRPr lang="en-US" dirty="0" smtClean="0"/>
          </a:p>
          <a:p>
            <a:pPr marL="268288" indent="-268288">
              <a:buFont typeface="+mj-lt"/>
              <a:buAutoNum type="arabicPeriod"/>
            </a:pPr>
            <a:r>
              <a:rPr lang="en-US" dirty="0" smtClean="0"/>
              <a:t>Set configuration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</a:p>
          <a:p>
            <a:pPr marL="268288" lvl="1" indent="269875"/>
            <a:r>
              <a:rPr lang="en-US" dirty="0" smtClean="0"/>
              <a:t>stack based buffer </a:t>
            </a:r>
            <a:r>
              <a:rPr lang="en-US" dirty="0" smtClean="0"/>
              <a:t>overflow, output </a:t>
            </a:r>
            <a:r>
              <a:rPr lang="en-US" dirty="0" smtClean="0"/>
              <a:t>buffer </a:t>
            </a:r>
            <a:r>
              <a:rPr lang="en-US" dirty="0" smtClean="0"/>
              <a:t>(size ≈ </a:t>
            </a:r>
            <a:r>
              <a:rPr lang="en-US" dirty="0" smtClean="0"/>
              <a:t>0x10000) is </a:t>
            </a:r>
            <a:r>
              <a:rPr lang="en-US" dirty="0" smtClean="0"/>
              <a:t>on the </a:t>
            </a:r>
            <a:r>
              <a:rPr lang="en-US" dirty="0" smtClean="0"/>
              <a:t>stack.</a:t>
            </a:r>
            <a:endParaRPr lang="en-US" dirty="0" smtClean="0"/>
          </a:p>
          <a:p>
            <a:pPr marL="268288" lvl="1" indent="131763"/>
            <a:endParaRPr lang="en-US" dirty="0" smtClean="0"/>
          </a:p>
          <a:p>
            <a:pPr marL="268288" indent="-268288">
              <a:buFont typeface="+mj-lt"/>
              <a:buAutoNum type="arabicPeriod"/>
            </a:pPr>
            <a:r>
              <a:rPr lang="en-US" dirty="0" smtClean="0"/>
              <a:t>Commit </a:t>
            </a:r>
            <a:r>
              <a:rPr lang="en-US" dirty="0" err="1" smtClean="0"/>
              <a:t>nvram</a:t>
            </a:r>
            <a:r>
              <a:rPr lang="en-US" dirty="0" smtClean="0"/>
              <a:t> </a:t>
            </a:r>
          </a:p>
          <a:p>
            <a:pPr marL="538163" lvl="1" indent="-269875"/>
            <a:r>
              <a:rPr lang="en-US" dirty="0" smtClean="0"/>
              <a:t>set </a:t>
            </a:r>
            <a:r>
              <a:rPr lang="en-US" dirty="0" err="1" smtClean="0"/>
              <a:t>nvram</a:t>
            </a:r>
            <a:r>
              <a:rPr lang="en-US" dirty="0" smtClean="0"/>
              <a:t> (/dev/</a:t>
            </a:r>
            <a:r>
              <a:rPr lang="en-US" dirty="0" err="1" smtClean="0"/>
              <a:t>mtdblock</a:t>
            </a:r>
            <a:r>
              <a:rPr lang="en-US" dirty="0" smtClean="0"/>
              <a:t>/3) from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nvram</a:t>
            </a:r>
            <a:r>
              <a:rPr lang="en-US" dirty="0" smtClean="0"/>
              <a:t> ; check CRC</a:t>
            </a:r>
          </a:p>
          <a:p>
            <a:pPr marL="447675" lvl="1" indent="-179388"/>
            <a:endParaRPr lang="en-US" dirty="0" smtClean="0"/>
          </a:p>
          <a:p>
            <a:pPr marL="268288" indent="-268288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smtClean="0"/>
              <a:t>bridge mode ON (not sure, I didn’t have the time to test it)</a:t>
            </a:r>
          </a:p>
          <a:p>
            <a:pPr marL="268288" lvl="1" indent="269875"/>
            <a:r>
              <a:rPr lang="en-US" dirty="0" err="1" smtClean="0"/>
              <a:t>nvram_set</a:t>
            </a:r>
            <a:r>
              <a:rPr lang="en-US" dirty="0" smtClean="0"/>
              <a:t>(“</a:t>
            </a:r>
            <a:r>
              <a:rPr lang="en-US" dirty="0" err="1" smtClean="0"/>
              <a:t>wan_mode</a:t>
            </a:r>
            <a:r>
              <a:rPr lang="en-US" dirty="0" smtClean="0"/>
              <a:t>”, </a:t>
            </a:r>
            <a:r>
              <a:rPr lang="en-US" dirty="0" err="1" smtClean="0"/>
              <a:t>bridgedonly</a:t>
            </a:r>
            <a:r>
              <a:rPr lang="en-US" dirty="0" smtClean="0"/>
              <a:t>)</a:t>
            </a:r>
            <a:endParaRPr lang="en-US" dirty="0" smtClean="0"/>
          </a:p>
          <a:p>
            <a:pPr marL="268288" lvl="1" indent="269875"/>
            <a:r>
              <a:rPr lang="en-US" dirty="0" err="1" smtClean="0"/>
              <a:t>nvram_set</a:t>
            </a:r>
            <a:r>
              <a:rPr lang="en-US" dirty="0" smtClean="0"/>
              <a:t>(“</a:t>
            </a:r>
            <a:r>
              <a:rPr lang="en-US" dirty="0" err="1" smtClean="0"/>
              <a:t>wan_encap</a:t>
            </a:r>
            <a:r>
              <a:rPr lang="en-US" dirty="0" smtClean="0"/>
              <a:t>”, 0)</a:t>
            </a:r>
            <a:endParaRPr lang="en-US" dirty="0" smtClean="0"/>
          </a:p>
          <a:p>
            <a:pPr marL="268288" lvl="1" indent="269875"/>
            <a:r>
              <a:rPr lang="en-US" dirty="0" err="1" smtClean="0"/>
              <a:t>nvram_set</a:t>
            </a:r>
            <a:r>
              <a:rPr lang="en-US" dirty="0" smtClean="0"/>
              <a:t>(“</a:t>
            </a:r>
            <a:r>
              <a:rPr lang="en-US" dirty="0" err="1" smtClean="0"/>
              <a:t>wan_vpi</a:t>
            </a:r>
            <a:r>
              <a:rPr lang="en-US" dirty="0" smtClean="0"/>
              <a:t>”, 8)</a:t>
            </a:r>
            <a:endParaRPr lang="en-US" dirty="0" smtClean="0"/>
          </a:p>
          <a:p>
            <a:pPr marL="268288" lvl="1" indent="269875"/>
            <a:r>
              <a:rPr lang="en-US" dirty="0" err="1" smtClean="0"/>
              <a:t>nvram_set</a:t>
            </a:r>
            <a:r>
              <a:rPr lang="en-US" dirty="0" smtClean="0"/>
              <a:t>(“</a:t>
            </a:r>
            <a:r>
              <a:rPr lang="en-US" dirty="0" err="1" smtClean="0"/>
              <a:t>wan_vci</a:t>
            </a:r>
            <a:r>
              <a:rPr lang="en-US" dirty="0" smtClean="0"/>
              <a:t>”, 81)</a:t>
            </a:r>
            <a:endParaRPr lang="en-US" dirty="0" smtClean="0"/>
          </a:p>
          <a:p>
            <a:pPr marL="268288" lvl="1" indent="269875"/>
            <a:r>
              <a:rPr lang="en-US" dirty="0" smtClean="0"/>
              <a:t>system(“/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killall</a:t>
            </a:r>
            <a:r>
              <a:rPr lang="en-US" dirty="0" smtClean="0"/>
              <a:t> br2684ctl”)</a:t>
            </a:r>
            <a:endParaRPr lang="en-US" dirty="0" smtClean="0"/>
          </a:p>
          <a:p>
            <a:pPr marL="268288" lvl="1" indent="269875"/>
            <a:r>
              <a:rPr lang="en-US" dirty="0" smtClean="0"/>
              <a:t>system(“/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killall</a:t>
            </a:r>
            <a:r>
              <a:rPr lang="en-US" dirty="0" smtClean="0"/>
              <a:t> </a:t>
            </a:r>
            <a:r>
              <a:rPr lang="en-US" dirty="0" err="1" smtClean="0"/>
              <a:t>udhcpd</a:t>
            </a:r>
            <a:r>
              <a:rPr lang="en-US" dirty="0" smtClean="0"/>
              <a:t>”)</a:t>
            </a:r>
            <a:endParaRPr lang="en-US" dirty="0" smtClean="0"/>
          </a:p>
          <a:p>
            <a:pPr marL="268288" lvl="1" indent="269875"/>
            <a:r>
              <a:rPr lang="en-US" dirty="0" smtClean="0"/>
              <a:t>system(“/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killall</a:t>
            </a:r>
            <a:r>
              <a:rPr lang="en-US" dirty="0" smtClean="0"/>
              <a:t> -9 </a:t>
            </a:r>
            <a:r>
              <a:rPr lang="en-US" dirty="0" err="1" smtClean="0"/>
              <a:t>atm_monitor</a:t>
            </a:r>
            <a:r>
              <a:rPr lang="en-US" dirty="0" smtClean="0"/>
              <a:t>”)</a:t>
            </a:r>
            <a:endParaRPr lang="en-US" dirty="0" smtClean="0"/>
          </a:p>
          <a:p>
            <a:pPr marL="268288" lvl="1" indent="269875"/>
            <a:r>
              <a:rPr lang="en-US" dirty="0" smtClean="0"/>
              <a:t>system(“/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rc</a:t>
            </a:r>
            <a:r>
              <a:rPr lang="en-US" dirty="0" smtClean="0"/>
              <a:t> wan stop &gt;/dev/null 2&gt;&amp;</a:t>
            </a:r>
            <a:r>
              <a:rPr lang="en-US" dirty="0" smtClean="0"/>
              <a:t>1”)</a:t>
            </a:r>
            <a:endParaRPr lang="en-US" dirty="0" smtClean="0"/>
          </a:p>
          <a:p>
            <a:pPr marL="268288" lvl="1" indent="269875"/>
            <a:r>
              <a:rPr lang="en-US" dirty="0" smtClean="0"/>
              <a:t>system(“/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atm_monitor</a:t>
            </a:r>
            <a:r>
              <a:rPr lang="en-US" dirty="0" smtClean="0"/>
              <a:t>&amp;”)</a:t>
            </a:r>
            <a:endParaRPr lang="en-US" dirty="0" smtClean="0"/>
          </a:p>
          <a:p>
            <a:pPr marL="268288" lvl="1" indent="131763"/>
            <a:endParaRPr lang="en-US" dirty="0" smtClean="0"/>
          </a:p>
          <a:p>
            <a:pPr marL="268288" indent="-268288">
              <a:buFont typeface="+mj-lt"/>
              <a:buAutoNum type="arabicPeriod"/>
            </a:pPr>
            <a:r>
              <a:rPr lang="en-US" dirty="0" smtClean="0"/>
              <a:t>Show </a:t>
            </a:r>
            <a:r>
              <a:rPr lang="en-US" dirty="0" smtClean="0"/>
              <a:t>measured internet speed (download/upload)</a:t>
            </a:r>
          </a:p>
          <a:p>
            <a:pPr marL="179388" indent="-179388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messages’ reverse… cont’d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40000" lnSpcReduction="20000"/>
          </a:bodyPr>
          <a:lstStyle/>
          <a:p>
            <a:pPr marL="268288" indent="-268288">
              <a:buFont typeface="+mj-lt"/>
              <a:buAutoNum type="arabicPeriod" startAt="7"/>
            </a:pPr>
            <a:r>
              <a:rPr lang="en-US" dirty="0" err="1" smtClean="0"/>
              <a:t>cmd</a:t>
            </a:r>
            <a:r>
              <a:rPr lang="en-US" dirty="0" smtClean="0"/>
              <a:t> (yep, it’s a </a:t>
            </a:r>
            <a:r>
              <a:rPr lang="en-US" sz="4000" b="1" u="sng" dirty="0" smtClean="0">
                <a:solidFill>
                  <a:srgbClr val="FF0000"/>
                </a:solidFill>
              </a:rPr>
              <a:t>shell</a:t>
            </a:r>
            <a:r>
              <a:rPr lang="en-US" dirty="0" smtClean="0"/>
              <a:t>…)</a:t>
            </a:r>
          </a:p>
          <a:p>
            <a:pPr marL="538163" lvl="1" indent="-269875"/>
            <a:r>
              <a:rPr lang="en-US" dirty="0" smtClean="0"/>
              <a:t>special commands :</a:t>
            </a:r>
          </a:p>
          <a:p>
            <a:pPr marL="717550" lvl="2" indent="-179388"/>
            <a:r>
              <a:rPr lang="en-US" dirty="0" smtClean="0"/>
              <a:t>exit, bye, quit -&gt; quit... (alive = 0)</a:t>
            </a:r>
          </a:p>
          <a:p>
            <a:pPr marL="717550" lvl="2" indent="-179388"/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: change directory</a:t>
            </a:r>
          </a:p>
          <a:p>
            <a:pPr marL="538163" lvl="1" indent="-269875"/>
            <a:r>
              <a:rPr lang="en-US" dirty="0" smtClean="0"/>
              <a:t>other commands :</a:t>
            </a:r>
          </a:p>
          <a:p>
            <a:pPr marL="717550" lvl="2" indent="-179388"/>
            <a:r>
              <a:rPr lang="en-US" dirty="0" smtClean="0"/>
              <a:t>buffer overflow on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en-US" dirty="0" smtClean="0"/>
              <a:t>output (same buffer again)…</a:t>
            </a:r>
          </a:p>
          <a:p>
            <a:pPr marL="717550" lvl="2" indent="-179388">
              <a:buNone/>
            </a:pPr>
            <a:endParaRPr lang="en-US" dirty="0" smtClean="0"/>
          </a:p>
          <a:p>
            <a:pPr marL="268288" indent="-268288">
              <a:buFont typeface="+mj-lt"/>
              <a:buAutoNum type="arabicPeriod" startAt="7"/>
            </a:pPr>
            <a:r>
              <a:rPr lang="en-US" dirty="0" smtClean="0"/>
              <a:t>write file </a:t>
            </a:r>
          </a:p>
          <a:p>
            <a:pPr marL="538163" lvl="1" indent="-269875"/>
            <a:r>
              <a:rPr lang="en-US" dirty="0" smtClean="0"/>
              <a:t>file name in payload</a:t>
            </a:r>
          </a:p>
          <a:p>
            <a:pPr marL="538163" lvl="1" indent="-269875"/>
            <a:r>
              <a:rPr lang="en-US" dirty="0" smtClean="0"/>
              <a:t>root dir  = /</a:t>
            </a:r>
            <a:r>
              <a:rPr lang="en-US" dirty="0" err="1" smtClean="0"/>
              <a:t>tmp</a:t>
            </a:r>
            <a:endParaRPr lang="en-US" dirty="0" smtClean="0"/>
          </a:p>
          <a:p>
            <a:pPr marL="538163" lvl="1" indent="-269875"/>
            <a:r>
              <a:rPr lang="en-US" dirty="0" smtClean="0"/>
              <a:t>directory traversal might be possible (not tested but it’s an open(</a:t>
            </a:r>
            <a:r>
              <a:rPr lang="en-US" dirty="0" err="1" smtClean="0"/>
              <a:t>sprintf</a:t>
            </a:r>
            <a:r>
              <a:rPr lang="en-US" dirty="0" smtClean="0"/>
              <a:t>(“/</a:t>
            </a:r>
            <a:r>
              <a:rPr lang="en-US" dirty="0" err="1" smtClean="0"/>
              <a:t>tmp</a:t>
            </a:r>
            <a:r>
              <a:rPr lang="en-US" dirty="0" smtClean="0"/>
              <a:t>/%s”, payload</a:t>
            </a:r>
            <a:r>
              <a:rPr lang="en-US" dirty="0" smtClean="0"/>
              <a:t>))… </a:t>
            </a:r>
            <a:r>
              <a:rPr lang="en-US" dirty="0" smtClean="0"/>
              <a:t>)</a:t>
            </a:r>
          </a:p>
          <a:p>
            <a:pPr marL="538163" lvl="1" indent="-269875"/>
            <a:endParaRPr lang="en-US" dirty="0" smtClean="0"/>
          </a:p>
          <a:p>
            <a:pPr marL="268288" indent="-268288">
              <a:buFont typeface="+mj-lt"/>
              <a:buAutoNum type="arabicPeriod" startAt="7"/>
            </a:pPr>
            <a:r>
              <a:rPr lang="en-US" dirty="0" smtClean="0"/>
              <a:t>return version </a:t>
            </a:r>
          </a:p>
          <a:p>
            <a:pPr marL="358775" indent="-358775">
              <a:buFont typeface="+mj-lt"/>
              <a:buAutoNum type="arabicPeriod" startAt="7"/>
            </a:pPr>
            <a:endParaRPr lang="en-US" dirty="0" smtClean="0"/>
          </a:p>
          <a:p>
            <a:pPr marL="268288" indent="-268288">
              <a:buFont typeface="+mj-lt"/>
              <a:buAutoNum type="arabicPeriod" startAt="7"/>
            </a:pPr>
            <a:r>
              <a:rPr lang="en-US" dirty="0" smtClean="0"/>
              <a:t>return modem router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</a:p>
          <a:p>
            <a:pPr marL="538163" lvl="1" indent="-269875"/>
            <a:r>
              <a:rPr lang="en-US" dirty="0" err="1" smtClean="0"/>
              <a:t>nvram_get</a:t>
            </a:r>
            <a:r>
              <a:rPr lang="en-US" dirty="0" smtClean="0"/>
              <a:t>(“</a:t>
            </a:r>
            <a:r>
              <a:rPr lang="en-US" dirty="0" err="1" smtClean="0"/>
              <a:t>lan_ipaddr</a:t>
            </a:r>
            <a:r>
              <a:rPr lang="en-US" dirty="0" smtClean="0"/>
              <a:t>”)</a:t>
            </a:r>
            <a:endParaRPr lang="en-US" dirty="0" smtClean="0"/>
          </a:p>
          <a:p>
            <a:pPr marL="538163" lvl="1" indent="-269875"/>
            <a:endParaRPr lang="en-US" dirty="0" smtClean="0"/>
          </a:p>
          <a:p>
            <a:pPr marL="268288" indent="-268288">
              <a:buFont typeface="+mj-lt"/>
              <a:buAutoNum type="arabicPeriod" startAt="7"/>
            </a:pPr>
            <a:r>
              <a:rPr lang="en-US" dirty="0" smtClean="0"/>
              <a:t>restore default settings</a:t>
            </a:r>
          </a:p>
          <a:p>
            <a:pPr marL="538163" lvl="1" indent="-269875"/>
            <a:r>
              <a:rPr lang="en-US" dirty="0" err="1" smtClean="0"/>
              <a:t>nvram_set</a:t>
            </a:r>
            <a:r>
              <a:rPr lang="en-US" dirty="0" smtClean="0"/>
              <a:t>(“</a:t>
            </a:r>
            <a:r>
              <a:rPr lang="en-US" dirty="0" err="1" smtClean="0"/>
              <a:t>restore_default</a:t>
            </a:r>
            <a:r>
              <a:rPr lang="en-US" dirty="0" smtClean="0"/>
              <a:t>”, </a:t>
            </a:r>
            <a:r>
              <a:rPr lang="en-US" dirty="0" smtClean="0"/>
              <a:t>1)</a:t>
            </a:r>
          </a:p>
          <a:p>
            <a:pPr marL="538163" lvl="1" indent="-269875"/>
            <a:r>
              <a:rPr lang="en-US" dirty="0" err="1" smtClean="0"/>
              <a:t>nvram_commit</a:t>
            </a:r>
            <a:r>
              <a:rPr lang="en-US" dirty="0" smtClean="0"/>
              <a:t>)</a:t>
            </a:r>
          </a:p>
          <a:p>
            <a:pPr marL="538163" lvl="1" indent="-269875"/>
            <a:endParaRPr lang="en-US" dirty="0" smtClean="0"/>
          </a:p>
          <a:p>
            <a:pPr marL="268288" indent="-268288">
              <a:buFont typeface="+mj-lt"/>
              <a:buAutoNum type="arabicPeriod" startAt="7"/>
            </a:pPr>
            <a:r>
              <a:rPr lang="en-US" dirty="0" smtClean="0"/>
              <a:t>read /dev/</a:t>
            </a:r>
            <a:r>
              <a:rPr lang="en-US" dirty="0" err="1" smtClean="0"/>
              <a:t>mtdblock</a:t>
            </a:r>
            <a:r>
              <a:rPr lang="en-US" dirty="0" smtClean="0"/>
              <a:t>/0 [-4:-2]   </a:t>
            </a:r>
          </a:p>
          <a:p>
            <a:pPr marL="534988" lvl="1" indent="-266700"/>
            <a:r>
              <a:rPr lang="en-US" dirty="0" err="1" smtClean="0"/>
              <a:t>dunno</a:t>
            </a:r>
            <a:r>
              <a:rPr lang="en-US" dirty="0" smtClean="0"/>
              <a:t> what it is, I didn’t have the time to test it</a:t>
            </a:r>
          </a:p>
          <a:p>
            <a:pPr marL="534988" lvl="1" indent="-266700"/>
            <a:endParaRPr lang="en-US" dirty="0" smtClean="0"/>
          </a:p>
          <a:p>
            <a:pPr marL="268288" indent="-268288">
              <a:buFont typeface="+mj-lt"/>
              <a:buAutoNum type="arabicPeriod" startAt="7"/>
            </a:pPr>
            <a:r>
              <a:rPr lang="en-US" dirty="0" smtClean="0"/>
              <a:t>dump </a:t>
            </a:r>
            <a:r>
              <a:rPr lang="en-US" dirty="0" err="1" smtClean="0"/>
              <a:t>nvram</a:t>
            </a:r>
            <a:r>
              <a:rPr lang="en-US" dirty="0" smtClean="0"/>
              <a:t> on disk (/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nvram</a:t>
            </a:r>
            <a:r>
              <a:rPr lang="en-US" dirty="0" smtClean="0"/>
              <a:t>) and commit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if you need an access to the admin panel….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52600" y="1772816"/>
            <a:ext cx="56388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Linksys!!!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saved my Christmas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/>
              <a:t>lolz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 only had 1 day to test my codes/assumptions so the following slides are just some random thoughts/observations…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wasn’t tested but it’s probably interesting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87624" y="692696"/>
            <a:ext cx="60388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7236296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setup.cgi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0775" y="1484784"/>
            <a:ext cx="29432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923928" y="1988840"/>
            <a:ext cx="21717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? Christmas!!!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67544" y="1196752"/>
            <a:ext cx="28803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lèche droite 11"/>
          <p:cNvSpPr/>
          <p:nvPr/>
        </p:nvSpPr>
        <p:spPr>
          <a:xfrm>
            <a:off x="3347864" y="2708920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èche droite 12"/>
          <p:cNvSpPr/>
          <p:nvPr/>
        </p:nvSpPr>
        <p:spPr>
          <a:xfrm>
            <a:off x="6012160" y="263691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èche droite 14"/>
          <p:cNvSpPr/>
          <p:nvPr/>
        </p:nvSpPr>
        <p:spPr>
          <a:xfrm>
            <a:off x="611560" y="5229200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259632" y="4437112"/>
            <a:ext cx="251031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lèche droite 16"/>
          <p:cNvSpPr/>
          <p:nvPr/>
        </p:nvSpPr>
        <p:spPr>
          <a:xfrm>
            <a:off x="3995936" y="530120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716016" y="4653136"/>
            <a:ext cx="2186786" cy="169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 rot="16200000">
            <a:off x="7683942" y="4853562"/>
            <a:ext cx="1294631" cy="132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>
            <a:off x="7020272" y="530120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further in setup.cgi…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9512" y="1844824"/>
            <a:ext cx="42957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4427984" y="292494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get_rand_key</a:t>
            </a:r>
            <a:r>
              <a:rPr lang="en-US" sz="1600" dirty="0" smtClean="0">
                <a:solidFill>
                  <a:srgbClr val="FF0000"/>
                </a:solidFill>
              </a:rPr>
              <a:t> ???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012160" y="1556792"/>
            <a:ext cx="21050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6588224" y="6093296"/>
            <a:ext cx="9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libtea.so</a:t>
            </a:r>
            <a:endParaRPr lang="en-US" dirty="0"/>
          </a:p>
        </p:txBody>
      </p:sp>
      <p:cxnSp>
        <p:nvCxnSpPr>
          <p:cNvPr id="11" name="Connecteur droit avec flèche 10"/>
          <p:cNvCxnSpPr>
            <a:stCxn id="7" idx="0"/>
            <a:endCxn id="25603" idx="2"/>
          </p:cNvCxnSpPr>
          <p:nvPr/>
        </p:nvCxnSpPr>
        <p:spPr>
          <a:xfrm flipH="1" flipV="1">
            <a:off x="7064673" y="5566817"/>
            <a:ext cx="14070" cy="526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39552" y="4869160"/>
            <a:ext cx="336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Generate the key used to encrypt </a:t>
            </a:r>
          </a:p>
          <a:p>
            <a:pPr algn="ctr"/>
            <a:r>
              <a:rPr lang="en-US" dirty="0" smtClean="0"/>
              <a:t>Routercfg.cfg (if I’m right)</a:t>
            </a:r>
            <a:endParaRPr lang="en-US" dirty="0"/>
          </a:p>
        </p:txBody>
      </p:sp>
      <p:sp>
        <p:nvSpPr>
          <p:cNvPr id="14" name="Flèche droite 13"/>
          <p:cNvSpPr/>
          <p:nvPr/>
        </p:nvSpPr>
        <p:spPr>
          <a:xfrm>
            <a:off x="4860032" y="3284984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90750" y="1643063"/>
            <a:ext cx="4762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 in setup.cgi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03648" y="2780928"/>
            <a:ext cx="65341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cteur droit avec flèche 6"/>
          <p:cNvCxnSpPr>
            <a:stCxn id="12" idx="2"/>
          </p:cNvCxnSpPr>
          <p:nvPr/>
        </p:nvCxnSpPr>
        <p:spPr>
          <a:xfrm>
            <a:off x="6275605" y="2502188"/>
            <a:ext cx="168603" cy="1214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2" idx="2"/>
          </p:cNvCxnSpPr>
          <p:nvPr/>
        </p:nvCxnSpPr>
        <p:spPr>
          <a:xfrm flipH="1">
            <a:off x="6012164" y="2502188"/>
            <a:ext cx="263441" cy="1214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427984" y="2132856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sure but I think we control this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mini_httpd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9512" y="1268760"/>
            <a:ext cx="49053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923928" y="3501008"/>
            <a:ext cx="43053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923928" y="580526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Hardcoded 1024bit RSA private key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algn="ctr"/>
            <a:r>
              <a:rPr lang="en-US" dirty="0" smtClean="0">
                <a:sym typeface="Wingdings" pitchFamily="2" charset="2"/>
              </a:rPr>
              <a:t>May I show Doge… again?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Backdoor is </a:t>
            </a:r>
            <a:r>
              <a:rPr lang="en-US" dirty="0" smtClean="0"/>
              <a:t>only </a:t>
            </a:r>
            <a:r>
              <a:rPr lang="en-US" dirty="0" smtClean="0"/>
              <a:t>confirmed on WAG200G, if you know/find other concerned hardware, let me know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(1Mb/s) / (10 </a:t>
            </a:r>
            <a:r>
              <a:rPr lang="fr-FR" dirty="0" err="1" smtClean="0"/>
              <a:t>users</a:t>
            </a:r>
            <a:r>
              <a:rPr lang="fr-FR" dirty="0" smtClean="0"/>
              <a:t> *  68dB) =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31840" y="2708920"/>
            <a:ext cx="29432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IDEA ! 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47664" y="1628800"/>
            <a:ext cx="604867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2420888"/>
            <a:ext cx="36957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But… few </a:t>
            </a:r>
            <a:r>
              <a:rPr lang="fr-FR" dirty="0" err="1" smtClean="0"/>
              <a:t>years</a:t>
            </a:r>
            <a:r>
              <a:rPr lang="fr-FR" dirty="0" smtClean="0"/>
              <a:t> </a:t>
            </a:r>
            <a:r>
              <a:rPr lang="fr-FR" dirty="0" err="1" smtClean="0"/>
              <a:t>ago</a:t>
            </a:r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491880" y="1628800"/>
            <a:ext cx="441649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lèche droite 7"/>
          <p:cNvSpPr/>
          <p:nvPr/>
        </p:nvSpPr>
        <p:spPr>
          <a:xfrm rot="2142950">
            <a:off x="3124292" y="445735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372200" y="2924944"/>
            <a:ext cx="2321712" cy="153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347864" y="5157192"/>
            <a:ext cx="327760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lèche droite 11"/>
          <p:cNvSpPr/>
          <p:nvPr/>
        </p:nvSpPr>
        <p:spPr>
          <a:xfrm rot="19599899">
            <a:off x="3267234" y="236596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èche droite 12"/>
          <p:cNvSpPr/>
          <p:nvPr/>
        </p:nvSpPr>
        <p:spPr>
          <a:xfrm rot="19097002">
            <a:off x="6221196" y="4535220"/>
            <a:ext cx="432048" cy="360040"/>
          </a:xfrm>
          <a:prstGeom prst="rightArrow">
            <a:avLst>
              <a:gd name="adj1" fmla="val 50000"/>
              <a:gd name="adj2" fmla="val 36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 droite 13"/>
          <p:cNvSpPr/>
          <p:nvPr/>
        </p:nvSpPr>
        <p:spPr>
          <a:xfrm rot="1945796">
            <a:off x="5858984" y="2292638"/>
            <a:ext cx="432048" cy="360040"/>
          </a:xfrm>
          <a:prstGeom prst="rightArrow">
            <a:avLst>
              <a:gd name="adj1" fmla="val 50000"/>
              <a:gd name="adj2" fmla="val 36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395536" y="3140968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95536" y="2924944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WAG 200G</a:t>
            </a:r>
            <a:endParaRPr lang="en-US" sz="1100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6948264" y="2636912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164288" y="242088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/me now</a:t>
            </a:r>
            <a:endParaRPr lang="en-US" sz="1100" dirty="0"/>
          </a:p>
        </p:txBody>
      </p:sp>
      <p:cxnSp>
        <p:nvCxnSpPr>
          <p:cNvPr id="24" name="Connecteur droit avec flèche 23"/>
          <p:cNvCxnSpPr>
            <a:stCxn id="25" idx="0"/>
          </p:cNvCxnSpPr>
          <p:nvPr/>
        </p:nvCxnSpPr>
        <p:spPr>
          <a:xfrm flipV="1">
            <a:off x="1979712" y="4941168"/>
            <a:ext cx="14401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547664" y="544522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/me then</a:t>
            </a:r>
            <a:endParaRPr lang="en-US" sz="1100" dirty="0"/>
          </a:p>
        </p:txBody>
      </p:sp>
      <p:cxnSp>
        <p:nvCxnSpPr>
          <p:cNvPr id="30" name="Connecteur droit avec flèche 29"/>
          <p:cNvCxnSpPr>
            <a:stCxn id="31" idx="1"/>
          </p:cNvCxnSpPr>
          <p:nvPr/>
        </p:nvCxnSpPr>
        <p:spPr>
          <a:xfrm flipH="1" flipV="1">
            <a:off x="6372200" y="5805266"/>
            <a:ext cx="864096" cy="418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236296" y="6093296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Very long and complex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record…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19672" y="1772816"/>
            <a:ext cx="645953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avec flèche 7"/>
          <p:cNvCxnSpPr>
            <a:stCxn id="13" idx="2"/>
          </p:cNvCxnSpPr>
          <p:nvPr/>
        </p:nvCxnSpPr>
        <p:spPr>
          <a:xfrm>
            <a:off x="3269184" y="3258562"/>
            <a:ext cx="78680" cy="242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4" idx="0"/>
          </p:cNvCxnSpPr>
          <p:nvPr/>
        </p:nvCxnSpPr>
        <p:spPr>
          <a:xfrm flipV="1">
            <a:off x="4798566" y="3356992"/>
            <a:ext cx="27749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059832" y="2996952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cow</a:t>
            </a:r>
            <a:endParaRPr lang="en-US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355976" y="3573016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Mothership</a:t>
            </a:r>
            <a:endParaRPr lang="en-US" sz="11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092280" y="3717032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corn</a:t>
            </a:r>
            <a:endParaRPr lang="en-US" sz="11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796136" y="6021288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sugar beet</a:t>
            </a:r>
            <a:endParaRPr lang="en-US" sz="1100" dirty="0"/>
          </a:p>
        </p:txBody>
      </p:sp>
      <p:sp>
        <p:nvSpPr>
          <p:cNvPr id="17" name="ZoneTexte 16"/>
          <p:cNvSpPr txBox="1"/>
          <p:nvPr/>
        </p:nvSpPr>
        <p:spPr>
          <a:xfrm>
            <a:off x="6300192" y="1916832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wheat</a:t>
            </a:r>
            <a:endParaRPr lang="en-US" sz="1100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2708920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REALLY NOTHING</a:t>
            </a:r>
            <a:endParaRPr lang="en-US" sz="1100" dirty="0"/>
          </a:p>
        </p:txBody>
      </p:sp>
      <p:cxnSp>
        <p:nvCxnSpPr>
          <p:cNvPr id="25" name="Connecteur droit avec flèche 24"/>
          <p:cNvCxnSpPr>
            <a:endCxn id="23" idx="3"/>
          </p:cNvCxnSpPr>
          <p:nvPr/>
        </p:nvCxnSpPr>
        <p:spPr>
          <a:xfrm flipH="1" flipV="1">
            <a:off x="1189749" y="2839725"/>
            <a:ext cx="357915" cy="229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8172400" y="2636912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FAAAAR away, the DSLAM</a:t>
            </a:r>
            <a:endParaRPr lang="en-US" sz="1100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7884368" y="2780928"/>
            <a:ext cx="360040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8401489" y="4581128"/>
            <a:ext cx="742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NOTHING</a:t>
            </a:r>
            <a:endParaRPr lang="en-US" sz="1100" dirty="0"/>
          </a:p>
        </p:txBody>
      </p:sp>
      <p:cxnSp>
        <p:nvCxnSpPr>
          <p:cNvPr id="33" name="Connecteur droit avec flèche 32"/>
          <p:cNvCxnSpPr>
            <a:endCxn id="32" idx="1"/>
          </p:cNvCxnSpPr>
          <p:nvPr/>
        </p:nvCxnSpPr>
        <p:spPr>
          <a:xfrm>
            <a:off x="8028384" y="4509120"/>
            <a:ext cx="373105" cy="202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8401489" y="6165304"/>
            <a:ext cx="7425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little bit of nothing</a:t>
            </a:r>
            <a:endParaRPr lang="en-US" sz="1100" dirty="0"/>
          </a:p>
        </p:txBody>
      </p:sp>
      <p:cxnSp>
        <p:nvCxnSpPr>
          <p:cNvPr id="36" name="Connecteur droit avec flèche 35"/>
          <p:cNvCxnSpPr>
            <a:endCxn id="35" idx="1"/>
          </p:cNvCxnSpPr>
          <p:nvPr/>
        </p:nvCxnSpPr>
        <p:spPr>
          <a:xfrm>
            <a:off x="8028384" y="5877272"/>
            <a:ext cx="373105" cy="588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499992" y="6596390"/>
            <a:ext cx="742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NOTHING</a:t>
            </a:r>
            <a:endParaRPr lang="en-US" sz="1100" dirty="0"/>
          </a:p>
        </p:txBody>
      </p:sp>
      <p:cxnSp>
        <p:nvCxnSpPr>
          <p:cNvPr id="39" name="Connecteur droit avec flèche 38"/>
          <p:cNvCxnSpPr>
            <a:endCxn id="38" idx="0"/>
          </p:cNvCxnSpPr>
          <p:nvPr/>
        </p:nvCxnSpPr>
        <p:spPr>
          <a:xfrm flipH="1">
            <a:off x="4871248" y="6309320"/>
            <a:ext cx="60792" cy="287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8401489" y="1484784"/>
            <a:ext cx="742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NOTHING</a:t>
            </a:r>
            <a:endParaRPr lang="en-US" sz="1100" dirty="0"/>
          </a:p>
        </p:txBody>
      </p:sp>
      <p:cxnSp>
        <p:nvCxnSpPr>
          <p:cNvPr id="43" name="Connecteur droit avec flèche 42"/>
          <p:cNvCxnSpPr>
            <a:endCxn id="42" idx="1"/>
          </p:cNvCxnSpPr>
          <p:nvPr/>
        </p:nvCxnSpPr>
        <p:spPr>
          <a:xfrm flipV="1">
            <a:off x="8028384" y="1615589"/>
            <a:ext cx="373105" cy="229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323528" y="4221088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NOTHING</a:t>
            </a:r>
            <a:endParaRPr lang="en-US" sz="1100" dirty="0"/>
          </a:p>
        </p:txBody>
      </p:sp>
      <p:cxnSp>
        <p:nvCxnSpPr>
          <p:cNvPr id="46" name="Connecteur droit avec flèche 45"/>
          <p:cNvCxnSpPr>
            <a:endCxn id="45" idx="3"/>
          </p:cNvCxnSpPr>
          <p:nvPr/>
        </p:nvCxnSpPr>
        <p:spPr>
          <a:xfrm flipH="1">
            <a:off x="1066039" y="4293096"/>
            <a:ext cx="553633" cy="58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79512" y="6021288"/>
            <a:ext cx="886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NOTHING (or a cow)</a:t>
            </a:r>
            <a:endParaRPr lang="en-US" sz="1100" dirty="0"/>
          </a:p>
        </p:txBody>
      </p:sp>
      <p:cxnSp>
        <p:nvCxnSpPr>
          <p:cNvPr id="48" name="Connecteur droit avec flèche 47"/>
          <p:cNvCxnSpPr>
            <a:endCxn id="47" idx="3"/>
          </p:cNvCxnSpPr>
          <p:nvPr/>
        </p:nvCxnSpPr>
        <p:spPr>
          <a:xfrm flipH="1">
            <a:off x="1066039" y="6021288"/>
            <a:ext cx="481626" cy="215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283968" y="1124744"/>
            <a:ext cx="742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NOTHING</a:t>
            </a:r>
            <a:endParaRPr lang="en-US" sz="1100" dirty="0"/>
          </a:p>
        </p:txBody>
      </p:sp>
      <p:cxnSp>
        <p:nvCxnSpPr>
          <p:cNvPr id="53" name="Connecteur droit avec flèche 52"/>
          <p:cNvCxnSpPr>
            <a:endCxn id="52" idx="2"/>
          </p:cNvCxnSpPr>
          <p:nvPr/>
        </p:nvCxnSpPr>
        <p:spPr>
          <a:xfrm flipH="1" flipV="1">
            <a:off x="4655224" y="1386354"/>
            <a:ext cx="60792" cy="530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1331640" y="1340768"/>
            <a:ext cx="742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NOTHING</a:t>
            </a:r>
            <a:endParaRPr lang="en-U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 flipV="1">
            <a:off x="1835696" y="1556792"/>
            <a:ext cx="648073" cy="288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access to the http[s] administration tool.</a:t>
            </a:r>
          </a:p>
          <a:p>
            <a:r>
              <a:rPr lang="en-US" dirty="0" smtClean="0"/>
              <a:t>No admin password anyway…</a:t>
            </a:r>
          </a:p>
          <a:p>
            <a:r>
              <a:rPr lang="en-US" dirty="0" smtClean="0"/>
              <a:t>NEED DA INTERNET!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91880" y="3789040"/>
            <a:ext cx="2480792" cy="248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interesting ports:</a:t>
            </a:r>
          </a:p>
          <a:p>
            <a:pPr lvl="1"/>
            <a:r>
              <a:rPr lang="en-US" dirty="0" err="1" smtClean="0"/>
              <a:t>ReAIM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http://reaim.sourceforge.net/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Possibly </a:t>
            </a:r>
            <a:r>
              <a:rPr lang="en-US" dirty="0" err="1" smtClean="0"/>
              <a:t>vuln</a:t>
            </a:r>
            <a:r>
              <a:rPr lang="en-US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Unkown</a:t>
            </a:r>
            <a:r>
              <a:rPr lang="en-US" dirty="0" smtClean="0"/>
              <a:t> service listening on </a:t>
            </a:r>
            <a:r>
              <a:rPr lang="fr-FR" dirty="0" smtClean="0"/>
              <a:t>TCP/32764</a:t>
            </a:r>
          </a:p>
          <a:p>
            <a:pPr lvl="2"/>
            <a:r>
              <a:rPr lang="fr-FR" dirty="0" err="1" smtClean="0"/>
              <a:t>Responds</a:t>
            </a:r>
            <a:r>
              <a:rPr lang="fr-FR" dirty="0" smtClean="0"/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ScMM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xFF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xFF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xFF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xFF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\x00\x00\x00\x00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03848" y="4581128"/>
            <a:ext cx="2440254" cy="201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746</Words>
  <Application>Microsoft Office PowerPoint</Application>
  <PresentationFormat>Affichage à l'écran (4:3)</PresentationFormat>
  <Paragraphs>165</Paragraphs>
  <Slides>34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Thème Office</vt:lpstr>
      <vt:lpstr>TCP/32764 backdoor</vt:lpstr>
      <vt:lpstr>Who?</vt:lpstr>
      <vt:lpstr>When? Christmas!!!</vt:lpstr>
      <vt:lpstr>(1Mb/s) / (10 users *  68dB) =</vt:lpstr>
      <vt:lpstr>IDEA ! </vt:lpstr>
      <vt:lpstr>But… few years ago…</vt:lpstr>
      <vt:lpstr>For the record…</vt:lpstr>
      <vt:lpstr>Challenge:</vt:lpstr>
      <vt:lpstr>Nmap</vt:lpstr>
      <vt:lpstr>GO-GO-GADGET GOOGLE</vt:lpstr>
      <vt:lpstr>Let’s get the firmware!</vt:lpstr>
      <vt:lpstr>WHER IZ U ƦᴓФŦ-Ƒ$?!</vt:lpstr>
      <vt:lpstr>WHER IZ U ƦᴓФŦ-Ƒ$?! Cont’d</vt:lpstr>
      <vt:lpstr>Chainsaw time!</vt:lpstr>
      <vt:lpstr>Found you!</vt:lpstr>
      <vt:lpstr>Where’s Waldo^wthe service?</vt:lpstr>
      <vt:lpstr>First steps</vt:lpstr>
      <vt:lpstr>Easy protocol, isn’t it?</vt:lpstr>
      <vt:lpstr>Messages…</vt:lpstr>
      <vt:lpstr>Let’s bruteforce them!</vt:lpstr>
      <vt:lpstr>WTF?!</vt:lpstr>
      <vt:lpstr>WTFFFFFFUUUUU?!</vt:lpstr>
      <vt:lpstr>Diapositive 23</vt:lpstr>
      <vt:lpstr>Quick messages’ reverse…</vt:lpstr>
      <vt:lpstr>Quick messages’ reverse… cont’d</vt:lpstr>
      <vt:lpstr>So if you need an access to the admin panel….</vt:lpstr>
      <vt:lpstr>Thank you Linksys!!!</vt:lpstr>
      <vt:lpstr>Some more lolz…</vt:lpstr>
      <vt:lpstr>Diapositive 29</vt:lpstr>
      <vt:lpstr>A little bit further in setup.cgi…</vt:lpstr>
      <vt:lpstr>Diapositive 31</vt:lpstr>
      <vt:lpstr>Again in setup.cgi</vt:lpstr>
      <vt:lpstr>mini_httpd</vt:lpstr>
      <vt:lpstr>To be continued…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TCP/32764 backdoor</dc:title>
  <dc:creator>Eloi</dc:creator>
  <cp:lastModifiedBy>Eloi</cp:lastModifiedBy>
  <cp:revision>73</cp:revision>
  <dcterms:created xsi:type="dcterms:W3CDTF">2013-12-29T18:33:35Z</dcterms:created>
  <dcterms:modified xsi:type="dcterms:W3CDTF">2013-12-31T16:03:29Z</dcterms:modified>
</cp:coreProperties>
</file>