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3" r:id="rId5"/>
    <p:sldId id="260" r:id="rId6"/>
    <p:sldId id="261" r:id="rId7"/>
    <p:sldId id="262" r:id="rId8"/>
    <p:sldId id="263" r:id="rId9"/>
    <p:sldId id="264" r:id="rId10"/>
    <p:sldId id="274" r:id="rId11"/>
    <p:sldId id="265" r:id="rId12"/>
    <p:sldId id="266" r:id="rId13"/>
    <p:sldId id="268" r:id="rId14"/>
    <p:sldId id="275"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FD85C2-1D1E-49E1-8F68-CD2780027170}"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294030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FD85C2-1D1E-49E1-8F68-CD2780027170}"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141473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FD85C2-1D1E-49E1-8F68-CD2780027170}"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185634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FD85C2-1D1E-49E1-8F68-CD2780027170}"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387941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D85C2-1D1E-49E1-8F68-CD2780027170}"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111553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FD85C2-1D1E-49E1-8F68-CD2780027170}"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284240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FD85C2-1D1E-49E1-8F68-CD2780027170}" type="datetimeFigureOut">
              <a:rPr lang="en-IN" smtClean="0"/>
              <a:t>08-08-2019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40634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FD85C2-1D1E-49E1-8F68-CD2780027170}" type="datetimeFigureOut">
              <a:rPr lang="en-IN" smtClean="0"/>
              <a:t>08-08-2019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89753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85C2-1D1E-49E1-8F68-CD2780027170}" type="datetimeFigureOut">
              <a:rPr lang="en-IN" smtClean="0"/>
              <a:t>08-08-2019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391681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FD85C2-1D1E-49E1-8F68-CD2780027170}"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309384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FD85C2-1D1E-49E1-8F68-CD2780027170}"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ED398A-92E4-491A-8D8C-0BA8AE316B64}" type="slidenum">
              <a:rPr lang="en-IN" smtClean="0"/>
              <a:t>‹#›</a:t>
            </a:fld>
            <a:endParaRPr lang="en-IN"/>
          </a:p>
        </p:txBody>
      </p:sp>
    </p:spTree>
    <p:extLst>
      <p:ext uri="{BB962C8B-B14F-4D97-AF65-F5344CB8AC3E}">
        <p14:creationId xmlns:p14="http://schemas.microsoft.com/office/powerpoint/2010/main" val="421115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D85C2-1D1E-49E1-8F68-CD2780027170}" type="datetimeFigureOut">
              <a:rPr lang="en-IN" smtClean="0"/>
              <a:t>08-08-2019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D398A-92E4-491A-8D8C-0BA8AE316B64}" type="slidenum">
              <a:rPr lang="en-IN" smtClean="0"/>
              <a:t>‹#›</a:t>
            </a:fld>
            <a:endParaRPr lang="en-IN"/>
          </a:p>
        </p:txBody>
      </p:sp>
    </p:spTree>
    <p:extLst>
      <p:ext uri="{BB962C8B-B14F-4D97-AF65-F5344CB8AC3E}">
        <p14:creationId xmlns:p14="http://schemas.microsoft.com/office/powerpoint/2010/main" val="133916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Final year project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Group members</a:t>
            </a:r>
            <a:r>
              <a:rPr lang="en-IN" sz="2400" b="1" dirty="0" smtClean="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Anushri</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t>
            </a:r>
            <a:r>
              <a:rPr lang="en-IN" dirty="0" err="1" smtClean="0">
                <a:latin typeface="Times New Roman" panose="02020603050405020304" pitchFamily="18" charset="0"/>
                <a:cs typeface="Times New Roman" panose="02020603050405020304" pitchFamily="18" charset="0"/>
              </a:rPr>
              <a:t>ankhe</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1142081</a:t>
            </a:r>
            <a:endParaRPr lang="en-IN"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Shubhankar</a:t>
            </a:r>
            <a:r>
              <a:rPr lang="en-IN" dirty="0" smtClean="0">
                <a:latin typeface="Times New Roman" panose="02020603050405020304" pitchFamily="18" charset="0"/>
                <a:cs typeface="Times New Roman" panose="02020603050405020304" pitchFamily="18" charset="0"/>
              </a:rPr>
              <a:t> Vaidya </a:t>
            </a:r>
            <a:r>
              <a:rPr lang="en-IN" dirty="0" smtClean="0">
                <a:latin typeface="Times New Roman" panose="02020603050405020304" pitchFamily="18" charset="0"/>
                <a:cs typeface="Times New Roman" panose="02020603050405020304" pitchFamily="18" charset="0"/>
              </a:rPr>
              <a:t>  	2162007</a:t>
            </a:r>
            <a:endParaRPr lang="en-IN"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Aniket Patel </a:t>
            </a:r>
            <a:r>
              <a:rPr lang="en-IN" dirty="0" smtClean="0">
                <a:latin typeface="Times New Roman" panose="02020603050405020304" pitchFamily="18" charset="0"/>
                <a:cs typeface="Times New Roman" panose="02020603050405020304" pitchFamily="18" charset="0"/>
              </a:rPr>
              <a:t>             	2162014</a:t>
            </a:r>
            <a:endParaRPr lang="en-IN"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Saloni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Raorane</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2152005</a:t>
            </a:r>
            <a:endParaRPr lang="en-IN"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Group no</a:t>
            </a:r>
            <a:r>
              <a:rPr lang="en-IN" sz="2400" dirty="0" smtClean="0">
                <a:latin typeface="Times New Roman" panose="02020603050405020304" pitchFamily="18" charset="0"/>
                <a:cs typeface="Times New Roman" panose="02020603050405020304" pitchFamily="18" charset="0"/>
              </a:rPr>
              <a:t>-38 </a:t>
            </a:r>
          </a:p>
          <a:p>
            <a:r>
              <a:rPr lang="en-IN" sz="2400" b="1" dirty="0" smtClean="0">
                <a:latin typeface="Times New Roman" panose="02020603050405020304" pitchFamily="18" charset="0"/>
                <a:cs typeface="Times New Roman" panose="02020603050405020304" pitchFamily="18" charset="0"/>
              </a:rPr>
              <a:t>Project Guide-</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Mrs.</a:t>
            </a:r>
            <a:r>
              <a:rPr lang="en-IN" sz="2400" dirty="0" smtClean="0">
                <a:latin typeface="Times New Roman" panose="02020603050405020304" pitchFamily="18" charset="0"/>
                <a:cs typeface="Times New Roman" panose="02020603050405020304" pitchFamily="18" charset="0"/>
              </a:rPr>
              <a:t>Vidya  </a:t>
            </a:r>
            <a:r>
              <a:rPr lang="en-IN" sz="2400" dirty="0" err="1" smtClean="0">
                <a:latin typeface="Times New Roman" panose="02020603050405020304" pitchFamily="18" charset="0"/>
                <a:cs typeface="Times New Roman" panose="02020603050405020304" pitchFamily="18" charset="0"/>
              </a:rPr>
              <a:t>Kawtikwar</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46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IN" sz="2400" b="1" dirty="0" smtClean="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3645"/>
            <a:ext cx="10515600" cy="4863318"/>
          </a:xfrm>
        </p:spPr>
        <p:txBody>
          <a:bodyPr/>
          <a:lstStyle/>
          <a:p>
            <a:endParaRPr lang="en-IN" sz="2400" spc="260" dirty="0" smtClean="0">
              <a:solidFill>
                <a:srgbClr val="252525"/>
              </a:solidFill>
              <a:latin typeface="Times New Roman" panose="02020603050405020304" pitchFamily="18" charset="0"/>
              <a:cs typeface="Times New Roman" panose="02020603050405020304" pitchFamily="18" charset="0"/>
            </a:endParaRPr>
          </a:p>
          <a:p>
            <a:r>
              <a:rPr lang="en-IN" sz="2400" spc="260" dirty="0" smtClean="0">
                <a:solidFill>
                  <a:srgbClr val="252525"/>
                </a:solidFill>
                <a:latin typeface="Times New Roman" panose="02020603050405020304" pitchFamily="18" charset="0"/>
                <a:cs typeface="Times New Roman" panose="02020603050405020304" pitchFamily="18" charset="0"/>
              </a:rPr>
              <a:t>Image </a:t>
            </a:r>
            <a:r>
              <a:rPr lang="en-IN" sz="2400" spc="200" dirty="0">
                <a:solidFill>
                  <a:srgbClr val="252525"/>
                </a:solidFill>
                <a:latin typeface="Times New Roman" panose="02020603050405020304" pitchFamily="18" charset="0"/>
                <a:cs typeface="Times New Roman" panose="02020603050405020304" pitchFamily="18" charset="0"/>
              </a:rPr>
              <a:t>captioning </a:t>
            </a:r>
            <a:r>
              <a:rPr lang="en-IN" sz="2400" spc="150" dirty="0">
                <a:solidFill>
                  <a:srgbClr val="252525"/>
                </a:solidFill>
                <a:latin typeface="Times New Roman" panose="02020603050405020304" pitchFamily="18" charset="0"/>
                <a:cs typeface="Times New Roman" panose="02020603050405020304" pitchFamily="18" charset="0"/>
              </a:rPr>
              <a:t>is </a:t>
            </a:r>
            <a:r>
              <a:rPr lang="en-IN" sz="2400" spc="200" dirty="0">
                <a:solidFill>
                  <a:srgbClr val="252525"/>
                </a:solidFill>
                <a:latin typeface="Times New Roman" panose="02020603050405020304" pitchFamily="18" charset="0"/>
                <a:cs typeface="Times New Roman" panose="02020603050405020304" pitchFamily="18" charset="0"/>
              </a:rPr>
              <a:t>the </a:t>
            </a:r>
            <a:r>
              <a:rPr lang="en-IN" sz="2400" spc="204" dirty="0">
                <a:solidFill>
                  <a:srgbClr val="252525"/>
                </a:solidFill>
                <a:latin typeface="Times New Roman" panose="02020603050405020304" pitchFamily="18" charset="0"/>
                <a:cs typeface="Times New Roman" panose="02020603050405020304" pitchFamily="18" charset="0"/>
              </a:rPr>
              <a:t>process </a:t>
            </a:r>
            <a:r>
              <a:rPr lang="en-IN" sz="2400" spc="160" dirty="0">
                <a:solidFill>
                  <a:srgbClr val="252525"/>
                </a:solidFill>
                <a:latin typeface="Times New Roman" panose="02020603050405020304" pitchFamily="18" charset="0"/>
                <a:cs typeface="Times New Roman" panose="02020603050405020304" pitchFamily="18" charset="0"/>
              </a:rPr>
              <a:t>of </a:t>
            </a:r>
            <a:r>
              <a:rPr lang="en-IN" sz="2400" spc="220" dirty="0">
                <a:solidFill>
                  <a:srgbClr val="252525"/>
                </a:solidFill>
                <a:latin typeface="Times New Roman" panose="02020603050405020304" pitchFamily="18" charset="0"/>
                <a:cs typeface="Times New Roman" panose="02020603050405020304" pitchFamily="18" charset="0"/>
              </a:rPr>
              <a:t>generating </a:t>
            </a:r>
            <a:r>
              <a:rPr lang="en-IN" sz="2400" spc="254" dirty="0">
                <a:solidFill>
                  <a:srgbClr val="252525"/>
                </a:solidFill>
                <a:latin typeface="Times New Roman" panose="02020603050405020304" pitchFamily="18" charset="0"/>
                <a:cs typeface="Times New Roman" panose="02020603050405020304" pitchFamily="18" charset="0"/>
              </a:rPr>
              <a:t>a  </a:t>
            </a:r>
            <a:r>
              <a:rPr lang="en-IN" sz="2400" spc="180" dirty="0">
                <a:solidFill>
                  <a:srgbClr val="252525"/>
                </a:solidFill>
                <a:latin typeface="Times New Roman" panose="02020603050405020304" pitchFamily="18" charset="0"/>
                <a:cs typeface="Times New Roman" panose="02020603050405020304" pitchFamily="18" charset="0"/>
              </a:rPr>
              <a:t>descriptive </a:t>
            </a:r>
            <a:r>
              <a:rPr lang="en-IN" sz="2400" spc="220" dirty="0">
                <a:solidFill>
                  <a:srgbClr val="252525"/>
                </a:solidFill>
                <a:latin typeface="Times New Roman" panose="02020603050405020304" pitchFamily="18" charset="0"/>
                <a:cs typeface="Times New Roman" panose="02020603050405020304" pitchFamily="18" charset="0"/>
              </a:rPr>
              <a:t>sentence </a:t>
            </a:r>
            <a:r>
              <a:rPr lang="en-IN" sz="2400" spc="155" dirty="0">
                <a:solidFill>
                  <a:srgbClr val="252525"/>
                </a:solidFill>
                <a:latin typeface="Times New Roman" panose="02020603050405020304" pitchFamily="18" charset="0"/>
                <a:cs typeface="Times New Roman" panose="02020603050405020304" pitchFamily="18" charset="0"/>
              </a:rPr>
              <a:t>for </a:t>
            </a:r>
            <a:r>
              <a:rPr lang="en-IN" sz="2400" spc="225" dirty="0">
                <a:solidFill>
                  <a:srgbClr val="252525"/>
                </a:solidFill>
                <a:latin typeface="Times New Roman" panose="02020603050405020304" pitchFamily="18" charset="0"/>
                <a:cs typeface="Times New Roman" panose="02020603050405020304" pitchFamily="18" charset="0"/>
              </a:rPr>
              <a:t>an</a:t>
            </a:r>
            <a:r>
              <a:rPr lang="en-IN" sz="2400" spc="360" dirty="0">
                <a:solidFill>
                  <a:srgbClr val="252525"/>
                </a:solidFill>
                <a:latin typeface="Times New Roman" panose="02020603050405020304" pitchFamily="18" charset="0"/>
                <a:cs typeface="Times New Roman" panose="02020603050405020304" pitchFamily="18" charset="0"/>
              </a:rPr>
              <a:t> </a:t>
            </a:r>
            <a:r>
              <a:rPr lang="en-IN" sz="2400" spc="245" dirty="0">
                <a:solidFill>
                  <a:srgbClr val="252525"/>
                </a:solidFill>
                <a:latin typeface="Times New Roman" panose="02020603050405020304" pitchFamily="18" charset="0"/>
                <a:cs typeface="Times New Roman" panose="02020603050405020304" pitchFamily="18" charset="0"/>
              </a:rPr>
              <a:t>image.</a:t>
            </a:r>
            <a:endParaRPr lang="en-IN" sz="2400" dirty="0">
              <a:latin typeface="Times New Roman" panose="02020603050405020304" pitchFamily="18" charset="0"/>
              <a:cs typeface="Times New Roman" panose="02020603050405020304" pitchFamily="18" charset="0"/>
            </a:endParaRPr>
          </a:p>
          <a:p>
            <a:r>
              <a:rPr lang="en-IN" sz="2400" spc="210" dirty="0">
                <a:solidFill>
                  <a:srgbClr val="252525"/>
                </a:solidFill>
                <a:latin typeface="Times New Roman" panose="02020603050405020304" pitchFamily="18" charset="0"/>
                <a:cs typeface="Times New Roman" panose="02020603050405020304" pitchFamily="18" charset="0"/>
              </a:rPr>
              <a:t>The </a:t>
            </a:r>
            <a:r>
              <a:rPr lang="en-IN" sz="2400" spc="204" dirty="0">
                <a:solidFill>
                  <a:srgbClr val="252525"/>
                </a:solidFill>
                <a:latin typeface="Times New Roman" panose="02020603050405020304" pitchFamily="18" charset="0"/>
                <a:cs typeface="Times New Roman" panose="02020603050405020304" pitchFamily="18" charset="0"/>
              </a:rPr>
              <a:t>fact </a:t>
            </a:r>
            <a:r>
              <a:rPr lang="en-IN" sz="2400" spc="190" dirty="0">
                <a:solidFill>
                  <a:srgbClr val="252525"/>
                </a:solidFill>
                <a:latin typeface="Times New Roman" panose="02020603050405020304" pitchFamily="18" charset="0"/>
                <a:cs typeface="Times New Roman" panose="02020603050405020304" pitchFamily="18" charset="0"/>
              </a:rPr>
              <a:t>that </a:t>
            </a:r>
            <a:r>
              <a:rPr lang="en-IN" sz="2400" spc="225" dirty="0">
                <a:solidFill>
                  <a:srgbClr val="252525"/>
                </a:solidFill>
                <a:latin typeface="Times New Roman" panose="02020603050405020304" pitchFamily="18" charset="0"/>
                <a:cs typeface="Times New Roman" panose="02020603050405020304" pitchFamily="18" charset="0"/>
              </a:rPr>
              <a:t>humans </a:t>
            </a:r>
            <a:r>
              <a:rPr lang="en-IN" sz="2400" spc="245" dirty="0">
                <a:solidFill>
                  <a:srgbClr val="252525"/>
                </a:solidFill>
                <a:latin typeface="Times New Roman" panose="02020603050405020304" pitchFamily="18" charset="0"/>
                <a:cs typeface="Times New Roman" panose="02020603050405020304" pitchFamily="18" charset="0"/>
              </a:rPr>
              <a:t>can </a:t>
            </a:r>
            <a:r>
              <a:rPr lang="en-IN" sz="2400" spc="185" dirty="0">
                <a:solidFill>
                  <a:srgbClr val="252525"/>
                </a:solidFill>
                <a:latin typeface="Times New Roman" panose="02020603050405020304" pitchFamily="18" charset="0"/>
                <a:cs typeface="Times New Roman" panose="02020603050405020304" pitchFamily="18" charset="0"/>
              </a:rPr>
              <a:t>do </a:t>
            </a:r>
            <a:r>
              <a:rPr lang="en-IN" sz="2400" spc="165" dirty="0">
                <a:solidFill>
                  <a:srgbClr val="252525"/>
                </a:solidFill>
                <a:latin typeface="Times New Roman" panose="02020603050405020304" pitchFamily="18" charset="0"/>
                <a:cs typeface="Times New Roman" panose="02020603050405020304" pitchFamily="18" charset="0"/>
              </a:rPr>
              <a:t>this with </a:t>
            </a:r>
            <a:r>
              <a:rPr lang="en-IN" sz="2400" spc="210" dirty="0">
                <a:solidFill>
                  <a:srgbClr val="252525"/>
                </a:solidFill>
                <a:latin typeface="Times New Roman" panose="02020603050405020304" pitchFamily="18" charset="0"/>
                <a:cs typeface="Times New Roman" panose="02020603050405020304" pitchFamily="18" charset="0"/>
              </a:rPr>
              <a:t>remarkable </a:t>
            </a:r>
            <a:r>
              <a:rPr lang="en-IN" sz="2400" spc="229" dirty="0">
                <a:solidFill>
                  <a:srgbClr val="252525"/>
                </a:solidFill>
                <a:latin typeface="Times New Roman" panose="02020603050405020304" pitchFamily="18" charset="0"/>
                <a:cs typeface="Times New Roman" panose="02020603050405020304" pitchFamily="18" charset="0"/>
              </a:rPr>
              <a:t>ease  makes </a:t>
            </a:r>
            <a:r>
              <a:rPr lang="en-IN" sz="2400" spc="165" dirty="0">
                <a:solidFill>
                  <a:srgbClr val="252525"/>
                </a:solidFill>
                <a:latin typeface="Times New Roman" panose="02020603050405020304" pitchFamily="18" charset="0"/>
                <a:cs typeface="Times New Roman" panose="02020603050405020304" pitchFamily="18" charset="0"/>
              </a:rPr>
              <a:t>this </a:t>
            </a:r>
            <a:r>
              <a:rPr lang="en-IN" sz="2400" spc="254" dirty="0">
                <a:solidFill>
                  <a:srgbClr val="252525"/>
                </a:solidFill>
                <a:latin typeface="Times New Roman" panose="02020603050405020304" pitchFamily="18" charset="0"/>
                <a:cs typeface="Times New Roman" panose="02020603050405020304" pitchFamily="18" charset="0"/>
              </a:rPr>
              <a:t>a </a:t>
            </a:r>
            <a:r>
              <a:rPr lang="en-IN" sz="2400" spc="165" dirty="0">
                <a:solidFill>
                  <a:srgbClr val="252525"/>
                </a:solidFill>
                <a:latin typeface="Times New Roman" panose="02020603050405020304" pitchFamily="18" charset="0"/>
                <a:cs typeface="Times New Roman" panose="02020603050405020304" pitchFamily="18" charset="0"/>
              </a:rPr>
              <a:t>very </a:t>
            </a:r>
            <a:r>
              <a:rPr lang="en-IN" sz="2400" spc="175" dirty="0">
                <a:solidFill>
                  <a:srgbClr val="252525"/>
                </a:solidFill>
                <a:latin typeface="Times New Roman" panose="02020603050405020304" pitchFamily="18" charset="0"/>
                <a:cs typeface="Times New Roman" panose="02020603050405020304" pitchFamily="18" charset="0"/>
              </a:rPr>
              <a:t>interesting/challenging </a:t>
            </a:r>
            <a:r>
              <a:rPr lang="en-IN" sz="2400" spc="195" dirty="0">
                <a:solidFill>
                  <a:srgbClr val="252525"/>
                </a:solidFill>
                <a:latin typeface="Times New Roman" panose="02020603050405020304" pitchFamily="18" charset="0"/>
                <a:cs typeface="Times New Roman" panose="02020603050405020304" pitchFamily="18" charset="0"/>
              </a:rPr>
              <a:t>problem </a:t>
            </a:r>
            <a:r>
              <a:rPr lang="en-IN" sz="2400" spc="155" dirty="0">
                <a:solidFill>
                  <a:srgbClr val="252525"/>
                </a:solidFill>
                <a:latin typeface="Times New Roman" panose="02020603050405020304" pitchFamily="18" charset="0"/>
                <a:cs typeface="Times New Roman" panose="02020603050405020304" pitchFamily="18" charset="0"/>
              </a:rPr>
              <a:t>for  </a:t>
            </a:r>
            <a:r>
              <a:rPr lang="en-IN" sz="2400" spc="220" dirty="0">
                <a:solidFill>
                  <a:srgbClr val="252525"/>
                </a:solidFill>
                <a:latin typeface="Times New Roman" panose="02020603050405020304" pitchFamily="18" charset="0"/>
                <a:cs typeface="Times New Roman" panose="02020603050405020304" pitchFamily="18" charset="0"/>
              </a:rPr>
              <a:t>AI, </a:t>
            </a:r>
            <a:r>
              <a:rPr lang="en-IN" sz="2400" spc="210" dirty="0">
                <a:solidFill>
                  <a:srgbClr val="252525"/>
                </a:solidFill>
                <a:latin typeface="Times New Roman" panose="02020603050405020304" pitchFamily="18" charset="0"/>
                <a:cs typeface="Times New Roman" panose="02020603050405020304" pitchFamily="18" charset="0"/>
              </a:rPr>
              <a:t>combining </a:t>
            </a:r>
            <a:r>
              <a:rPr lang="en-IN" sz="2400" spc="215" dirty="0">
                <a:solidFill>
                  <a:srgbClr val="252525"/>
                </a:solidFill>
                <a:latin typeface="Times New Roman" panose="02020603050405020304" pitchFamily="18" charset="0"/>
                <a:cs typeface="Times New Roman" panose="02020603050405020304" pitchFamily="18" charset="0"/>
              </a:rPr>
              <a:t>aspects </a:t>
            </a:r>
            <a:r>
              <a:rPr lang="en-IN" sz="2400" spc="160" dirty="0">
                <a:solidFill>
                  <a:srgbClr val="252525"/>
                </a:solidFill>
                <a:latin typeface="Times New Roman" panose="02020603050405020304" pitchFamily="18" charset="0"/>
                <a:cs typeface="Times New Roman" panose="02020603050405020304" pitchFamily="18" charset="0"/>
              </a:rPr>
              <a:t>of </a:t>
            </a:r>
            <a:r>
              <a:rPr lang="en-IN" sz="2400" spc="210" dirty="0">
                <a:solidFill>
                  <a:srgbClr val="252525"/>
                </a:solidFill>
                <a:latin typeface="Times New Roman" panose="02020603050405020304" pitchFamily="18" charset="0"/>
                <a:cs typeface="Times New Roman" panose="02020603050405020304" pitchFamily="18" charset="0"/>
              </a:rPr>
              <a:t>computer </a:t>
            </a:r>
            <a:r>
              <a:rPr lang="en-IN" sz="2400" spc="150" dirty="0">
                <a:solidFill>
                  <a:srgbClr val="252525"/>
                </a:solidFill>
                <a:latin typeface="Times New Roman" panose="02020603050405020304" pitchFamily="18" charset="0"/>
                <a:cs typeface="Times New Roman" panose="02020603050405020304" pitchFamily="18" charset="0"/>
              </a:rPr>
              <a:t>vision </a:t>
            </a:r>
            <a:r>
              <a:rPr lang="en-IN" sz="2400" spc="220" dirty="0">
                <a:solidFill>
                  <a:srgbClr val="252525"/>
                </a:solidFill>
                <a:latin typeface="Times New Roman" panose="02020603050405020304" pitchFamily="18" charset="0"/>
                <a:cs typeface="Times New Roman" panose="02020603050405020304" pitchFamily="18" charset="0"/>
              </a:rPr>
              <a:t>and </a:t>
            </a:r>
            <a:r>
              <a:rPr lang="en-IN" sz="2400" spc="190" dirty="0">
                <a:solidFill>
                  <a:srgbClr val="252525"/>
                </a:solidFill>
                <a:latin typeface="Times New Roman" panose="02020603050405020304" pitchFamily="18" charset="0"/>
                <a:cs typeface="Times New Roman" panose="02020603050405020304" pitchFamily="18" charset="0"/>
              </a:rPr>
              <a:t>natural  </a:t>
            </a:r>
            <a:r>
              <a:rPr lang="en-IN" sz="2400" spc="245" dirty="0">
                <a:solidFill>
                  <a:srgbClr val="252525"/>
                </a:solidFill>
                <a:latin typeface="Times New Roman" panose="02020603050405020304" pitchFamily="18" charset="0"/>
                <a:cs typeface="Times New Roman" panose="02020603050405020304" pitchFamily="18" charset="0"/>
              </a:rPr>
              <a:t>language</a:t>
            </a:r>
            <a:r>
              <a:rPr lang="en-IN" sz="2400" spc="155" dirty="0">
                <a:solidFill>
                  <a:srgbClr val="252525"/>
                </a:solidFill>
                <a:latin typeface="Times New Roman" panose="02020603050405020304" pitchFamily="18" charset="0"/>
                <a:cs typeface="Times New Roman" panose="02020603050405020304" pitchFamily="18" charset="0"/>
              </a:rPr>
              <a:t> </a:t>
            </a:r>
            <a:r>
              <a:rPr lang="en-IN" sz="2400" spc="215" dirty="0">
                <a:solidFill>
                  <a:srgbClr val="252525"/>
                </a:solidFill>
                <a:latin typeface="Times New Roman" panose="02020603050405020304" pitchFamily="18" charset="0"/>
                <a:cs typeface="Times New Roman" panose="02020603050405020304" pitchFamily="18" charset="0"/>
              </a:rPr>
              <a:t>processing</a:t>
            </a:r>
            <a:r>
              <a:rPr lang="en-IN" spc="215" dirty="0">
                <a:solidFill>
                  <a:srgbClr val="252525"/>
                </a:solidFill>
                <a:latin typeface="Cambria"/>
                <a:cs typeface="Cambria"/>
              </a:rPr>
              <a:t>.</a:t>
            </a:r>
            <a:endParaRPr lang="en-IN" dirty="0">
              <a:latin typeface="Cambria"/>
              <a:cs typeface="Cambria"/>
            </a:endParaRPr>
          </a:p>
          <a:p>
            <a:endParaRPr lang="en-IN" dirty="0"/>
          </a:p>
        </p:txBody>
      </p:sp>
    </p:spTree>
    <p:extLst>
      <p:ext uri="{BB962C8B-B14F-4D97-AF65-F5344CB8AC3E}">
        <p14:creationId xmlns:p14="http://schemas.microsoft.com/office/powerpoint/2010/main" val="277319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a:bodyPr>
          <a:lstStyle/>
          <a:p>
            <a:r>
              <a:rPr lang="en-IN" sz="2400" b="1" dirty="0" smtClean="0">
                <a:latin typeface="Times New Roman" panose="02020603050405020304" pitchFamily="18" charset="0"/>
                <a:cs typeface="Times New Roman" panose="02020603050405020304" pitchFamily="18" charset="0"/>
              </a:rPr>
              <a:t>Architecture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00716" y="1403350"/>
            <a:ext cx="8990567" cy="4773613"/>
          </a:xfrm>
          <a:prstGeom prst="rect">
            <a:avLst/>
          </a:prstGeom>
        </p:spPr>
      </p:pic>
    </p:spTree>
    <p:extLst>
      <p:ext uri="{BB962C8B-B14F-4D97-AF65-F5344CB8AC3E}">
        <p14:creationId xmlns:p14="http://schemas.microsoft.com/office/powerpoint/2010/main" val="262727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IN" sz="2400" b="1" dirty="0" smtClean="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9100"/>
            <a:ext cx="10515600" cy="5017864"/>
          </a:xfrm>
        </p:spPr>
        <p:txBody>
          <a:bodyPr>
            <a:normAutofit/>
          </a:bodyPr>
          <a:lstStyle/>
          <a:p>
            <a:r>
              <a:rPr lang="en-IN" sz="2400" spc="240" dirty="0" smtClean="0">
                <a:solidFill>
                  <a:srgbClr val="252525"/>
                </a:solidFill>
                <a:latin typeface="Times New Roman" panose="02020603050405020304" pitchFamily="18" charset="0"/>
                <a:cs typeface="Times New Roman" panose="02020603050405020304" pitchFamily="18" charset="0"/>
              </a:rPr>
              <a:t>Sentence</a:t>
            </a:r>
            <a:r>
              <a:rPr lang="en-IN" sz="2400" spc="105" dirty="0" smtClean="0">
                <a:solidFill>
                  <a:srgbClr val="252525"/>
                </a:solidFill>
                <a:latin typeface="Times New Roman" panose="02020603050405020304" pitchFamily="18" charset="0"/>
                <a:cs typeface="Times New Roman" panose="02020603050405020304" pitchFamily="18" charset="0"/>
              </a:rPr>
              <a:t> </a:t>
            </a:r>
            <a:r>
              <a:rPr lang="en-IN" sz="2400" spc="290" dirty="0" smtClean="0">
                <a:solidFill>
                  <a:srgbClr val="252525"/>
                </a:solidFill>
                <a:latin typeface="Times New Roman" panose="02020603050405020304" pitchFamily="18" charset="0"/>
                <a:cs typeface="Times New Roman" panose="02020603050405020304" pitchFamily="18" charset="0"/>
              </a:rPr>
              <a:t>Learning</a:t>
            </a:r>
            <a:r>
              <a:rPr lang="en-IN" sz="2400" spc="100" dirty="0" smtClean="0">
                <a:solidFill>
                  <a:srgbClr val="252525"/>
                </a:solidFill>
                <a:latin typeface="Times New Roman" panose="02020603050405020304" pitchFamily="18" charset="0"/>
                <a:cs typeface="Times New Roman" panose="02020603050405020304" pitchFamily="18" charset="0"/>
              </a:rPr>
              <a:t> </a:t>
            </a:r>
            <a:r>
              <a:rPr lang="en-IN" sz="2400" spc="275" dirty="0" smtClean="0">
                <a:solidFill>
                  <a:srgbClr val="252525"/>
                </a:solidFill>
                <a:latin typeface="Times New Roman" panose="02020603050405020304" pitchFamily="18" charset="0"/>
                <a:cs typeface="Times New Roman" panose="02020603050405020304" pitchFamily="18" charset="0"/>
              </a:rPr>
              <a:t>on</a:t>
            </a:r>
            <a:r>
              <a:rPr lang="en-IN" sz="2400" spc="95" dirty="0" smtClean="0">
                <a:solidFill>
                  <a:srgbClr val="252525"/>
                </a:solidFill>
                <a:latin typeface="Times New Roman" panose="02020603050405020304" pitchFamily="18" charset="0"/>
                <a:cs typeface="Times New Roman" panose="02020603050405020304" pitchFamily="18" charset="0"/>
              </a:rPr>
              <a:t> </a:t>
            </a:r>
            <a:r>
              <a:rPr lang="en-IN" sz="2400" spc="270" dirty="0" smtClean="0">
                <a:solidFill>
                  <a:srgbClr val="252525"/>
                </a:solidFill>
                <a:latin typeface="Times New Roman" panose="02020603050405020304" pitchFamily="18" charset="0"/>
                <a:cs typeface="Times New Roman" panose="02020603050405020304" pitchFamily="18" charset="0"/>
              </a:rPr>
              <a:t>Deep</a:t>
            </a:r>
            <a:r>
              <a:rPr lang="en-IN" sz="2400" spc="100" dirty="0" smtClean="0">
                <a:solidFill>
                  <a:srgbClr val="252525"/>
                </a:solidFill>
                <a:latin typeface="Times New Roman" panose="02020603050405020304" pitchFamily="18" charset="0"/>
                <a:cs typeface="Times New Roman" panose="02020603050405020304" pitchFamily="18" charset="0"/>
              </a:rPr>
              <a:t> </a:t>
            </a:r>
            <a:r>
              <a:rPr lang="en-IN" sz="2400" spc="250" dirty="0" smtClean="0">
                <a:solidFill>
                  <a:srgbClr val="252525"/>
                </a:solidFill>
                <a:latin typeface="Times New Roman" panose="02020603050405020304" pitchFamily="18" charset="0"/>
                <a:cs typeface="Times New Roman" panose="02020603050405020304" pitchFamily="18" charset="0"/>
              </a:rPr>
              <a:t>Convolutional</a:t>
            </a:r>
            <a:r>
              <a:rPr lang="en-IN" sz="2400" spc="100" dirty="0" smtClean="0">
                <a:solidFill>
                  <a:srgbClr val="252525"/>
                </a:solidFill>
                <a:latin typeface="Times New Roman" panose="02020603050405020304" pitchFamily="18" charset="0"/>
                <a:cs typeface="Times New Roman" panose="02020603050405020304" pitchFamily="18" charset="0"/>
              </a:rPr>
              <a:t> </a:t>
            </a:r>
            <a:r>
              <a:rPr lang="en-IN" sz="2400" spc="275" dirty="0" smtClean="0">
                <a:solidFill>
                  <a:srgbClr val="252525"/>
                </a:solidFill>
                <a:latin typeface="Times New Roman" panose="02020603050405020304" pitchFamily="18" charset="0"/>
                <a:cs typeface="Times New Roman" panose="02020603050405020304" pitchFamily="18" charset="0"/>
              </a:rPr>
              <a:t>Networks </a:t>
            </a:r>
            <a:r>
              <a:rPr lang="en-IN" sz="2400" spc="204" dirty="0" smtClean="0">
                <a:solidFill>
                  <a:srgbClr val="252525"/>
                </a:solidFill>
                <a:latin typeface="Times New Roman" panose="02020603050405020304" pitchFamily="18" charset="0"/>
                <a:cs typeface="Times New Roman" panose="02020603050405020304" pitchFamily="18" charset="0"/>
              </a:rPr>
              <a:t>for </a:t>
            </a:r>
            <a:r>
              <a:rPr lang="en-IN" sz="2400" spc="360" dirty="0" smtClean="0">
                <a:solidFill>
                  <a:srgbClr val="252525"/>
                </a:solidFill>
                <a:latin typeface="Times New Roman" panose="02020603050405020304" pitchFamily="18" charset="0"/>
                <a:cs typeface="Times New Roman" panose="02020603050405020304" pitchFamily="18" charset="0"/>
              </a:rPr>
              <a:t>Image </a:t>
            </a:r>
            <a:r>
              <a:rPr lang="en-IN" sz="2400" spc="270" dirty="0" smtClean="0">
                <a:solidFill>
                  <a:srgbClr val="252525"/>
                </a:solidFill>
                <a:latin typeface="Times New Roman" panose="02020603050405020304" pitchFamily="18" charset="0"/>
                <a:cs typeface="Times New Roman" panose="02020603050405020304" pitchFamily="18" charset="0"/>
              </a:rPr>
              <a:t>Caption</a:t>
            </a:r>
            <a:r>
              <a:rPr lang="en-IN" sz="2400" spc="-250" dirty="0" smtClean="0">
                <a:solidFill>
                  <a:srgbClr val="252525"/>
                </a:solidFill>
                <a:latin typeface="Times New Roman" panose="02020603050405020304" pitchFamily="18" charset="0"/>
                <a:cs typeface="Times New Roman" panose="02020603050405020304" pitchFamily="18" charset="0"/>
              </a:rPr>
              <a:t> </a:t>
            </a:r>
            <a:r>
              <a:rPr lang="en-IN" sz="2400" spc="210" dirty="0" smtClean="0">
                <a:solidFill>
                  <a:srgbClr val="252525"/>
                </a:solidFill>
                <a:latin typeface="Times New Roman" panose="02020603050405020304" pitchFamily="18" charset="0"/>
                <a:cs typeface="Times New Roman" panose="02020603050405020304" pitchFamily="18" charset="0"/>
              </a:rPr>
              <a:t>Generation.</a:t>
            </a:r>
          </a:p>
          <a:p>
            <a:r>
              <a:rPr lang="en-IN" sz="2400" spc="340" dirty="0" smtClean="0">
                <a:solidFill>
                  <a:srgbClr val="252525"/>
                </a:solidFill>
                <a:latin typeface="Times New Roman" panose="02020603050405020304" pitchFamily="18" charset="0"/>
                <a:cs typeface="Times New Roman" panose="02020603050405020304" pitchFamily="18" charset="0"/>
              </a:rPr>
              <a:t>A </a:t>
            </a:r>
            <a:r>
              <a:rPr lang="en-IN" sz="2400" spc="250" dirty="0" smtClean="0">
                <a:solidFill>
                  <a:srgbClr val="252525"/>
                </a:solidFill>
                <a:latin typeface="Times New Roman" panose="02020603050405020304" pitchFamily="18" charset="0"/>
                <a:cs typeface="Times New Roman" panose="02020603050405020304" pitchFamily="18" charset="0"/>
              </a:rPr>
              <a:t>Parallel-Fusion </a:t>
            </a:r>
            <a:r>
              <a:rPr lang="en-IN" sz="2400" spc="480" dirty="0" smtClean="0">
                <a:solidFill>
                  <a:srgbClr val="252525"/>
                </a:solidFill>
                <a:latin typeface="Times New Roman" panose="02020603050405020304" pitchFamily="18" charset="0"/>
                <a:cs typeface="Times New Roman" panose="02020603050405020304" pitchFamily="18" charset="0"/>
              </a:rPr>
              <a:t>RNN-LSTM</a:t>
            </a:r>
            <a:r>
              <a:rPr lang="en-IN" sz="2400" spc="-375" dirty="0" smtClean="0">
                <a:solidFill>
                  <a:srgbClr val="252525"/>
                </a:solidFill>
                <a:latin typeface="Times New Roman" panose="02020603050405020304" pitchFamily="18" charset="0"/>
                <a:cs typeface="Times New Roman" panose="02020603050405020304" pitchFamily="18" charset="0"/>
              </a:rPr>
              <a:t> </a:t>
            </a:r>
            <a:r>
              <a:rPr lang="en-IN" sz="2400" spc="229" dirty="0" smtClean="0">
                <a:solidFill>
                  <a:srgbClr val="252525"/>
                </a:solidFill>
                <a:latin typeface="Times New Roman" panose="02020603050405020304" pitchFamily="18" charset="0"/>
                <a:cs typeface="Times New Roman" panose="02020603050405020304" pitchFamily="18" charset="0"/>
              </a:rPr>
              <a:t>Architecture </a:t>
            </a:r>
            <a:r>
              <a:rPr lang="en-IN" sz="2400" spc="210" dirty="0" smtClean="0">
                <a:solidFill>
                  <a:srgbClr val="252525"/>
                </a:solidFill>
                <a:latin typeface="Times New Roman" panose="02020603050405020304" pitchFamily="18" charset="0"/>
                <a:cs typeface="Times New Roman" panose="02020603050405020304" pitchFamily="18" charset="0"/>
              </a:rPr>
              <a:t>for </a:t>
            </a:r>
            <a:r>
              <a:rPr lang="en-IN" sz="2400" spc="365" dirty="0" smtClean="0">
                <a:solidFill>
                  <a:srgbClr val="252525"/>
                </a:solidFill>
                <a:latin typeface="Times New Roman" panose="02020603050405020304" pitchFamily="18" charset="0"/>
                <a:cs typeface="Times New Roman" panose="02020603050405020304" pitchFamily="18" charset="0"/>
              </a:rPr>
              <a:t>Image </a:t>
            </a:r>
            <a:r>
              <a:rPr lang="en-IN" sz="2400" spc="275" dirty="0" smtClean="0">
                <a:solidFill>
                  <a:srgbClr val="252525"/>
                </a:solidFill>
                <a:latin typeface="Times New Roman" panose="02020603050405020304" pitchFamily="18" charset="0"/>
                <a:cs typeface="Times New Roman" panose="02020603050405020304" pitchFamily="18" charset="0"/>
              </a:rPr>
              <a:t>Caption</a:t>
            </a:r>
            <a:r>
              <a:rPr lang="en-IN" sz="2400" spc="70" dirty="0" smtClean="0">
                <a:solidFill>
                  <a:srgbClr val="252525"/>
                </a:solidFill>
                <a:latin typeface="Times New Roman" panose="02020603050405020304" pitchFamily="18" charset="0"/>
                <a:cs typeface="Times New Roman" panose="02020603050405020304" pitchFamily="18" charset="0"/>
              </a:rPr>
              <a:t> </a:t>
            </a:r>
            <a:r>
              <a:rPr lang="en-IN" sz="2400" spc="225" dirty="0" smtClean="0">
                <a:solidFill>
                  <a:srgbClr val="252525"/>
                </a:solidFill>
                <a:latin typeface="Times New Roman" panose="02020603050405020304" pitchFamily="18" charset="0"/>
                <a:cs typeface="Times New Roman" panose="02020603050405020304" pitchFamily="18" charset="0"/>
              </a:rPr>
              <a:t>Generation.</a:t>
            </a:r>
          </a:p>
          <a:p>
            <a:r>
              <a:rPr lang="en-IN" sz="2400" dirty="0" smtClean="0">
                <a:latin typeface="Times New Roman" panose="02020603050405020304" pitchFamily="18" charset="0"/>
                <a:cs typeface="Times New Roman" panose="02020603050405020304" pitchFamily="18" charset="0"/>
              </a:rPr>
              <a:t>Deep Learning based Image Description Generation.</a:t>
            </a:r>
          </a:p>
          <a:p>
            <a:pPr marL="0" indent="0">
              <a:buNone/>
            </a:pP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42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r>
              <a:rPr lang="en-IN" sz="2400" b="1" spc="-1" dirty="0">
                <a:solidFill>
                  <a:srgbClr val="1A1A1A"/>
                </a:solidFill>
                <a:uFill>
                  <a:solidFill>
                    <a:srgbClr val="FFFFFF"/>
                  </a:solidFill>
                </a:uFill>
                <a:latin typeface="Times New Roman" panose="02020603050405020304" pitchFamily="18" charset="0"/>
                <a:ea typeface="Raleway"/>
                <a:cs typeface="Times New Roman" panose="02020603050405020304" pitchFamily="18" charset="0"/>
              </a:rPr>
              <a:t>CONTENT SEARCH USING OBJECT DETECTION  AND AUDIO ANALYSIS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1069"/>
            <a:ext cx="10515600" cy="4695893"/>
          </a:xfrm>
        </p:spPr>
        <p:txBody>
          <a:bodyPr>
            <a:normAutofit/>
          </a:bodyPr>
          <a:lstStyle/>
          <a:p>
            <a:pPr marL="76680" indent="0">
              <a:lnSpc>
                <a:spcPct val="100000"/>
              </a:lnSpc>
              <a:buNone/>
            </a:pPr>
            <a:r>
              <a:rPr lang="en-IN" sz="2400" b="1" spc="-1" dirty="0" err="1"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Abstarct</a:t>
            </a:r>
            <a:r>
              <a:rPr lang="en-IN" sz="2400" b="1"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a:t>
            </a:r>
          </a:p>
          <a:p>
            <a:pPr marL="76680" indent="0">
              <a:lnSpc>
                <a:spcPct val="100000"/>
              </a:lnSpc>
              <a:buNone/>
            </a:pP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Searching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for a particular content in a video without actually traversing the entire video so as to only watch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the part we wish to watch</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Today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if we wish to watch only a particular part of the video we have to watch the entire length of the video to find the exact time of occurrence.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Users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would like to search the video contents based on the keywords or the objects present in the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video. This software will focus on to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point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out by searching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the occurrence of a keyword in the audio/narration of the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video. To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point out the occurrence of a particular object in a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video, so that the video can be played from that point. To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recognize every unique occurrence of the specified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content.</a:t>
            </a:r>
            <a:endParaRPr lang="en-IN" sz="2400"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39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IN" sz="2400" b="1" dirty="0" smtClean="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0766"/>
            <a:ext cx="10515600" cy="4876197"/>
          </a:xfrm>
        </p:spPr>
        <p:txBody>
          <a:bodyPr>
            <a:normAutofit/>
          </a:bodyPr>
          <a:lstStyle/>
          <a:p>
            <a:pPr>
              <a:lnSpc>
                <a:spcPct val="100000"/>
              </a:lnSpc>
            </a:pP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Searching for a particular content in a video without actually traversing the entire video so as to only watch the part one requires.</a:t>
            </a:r>
            <a:endParaRPr lang="en-IN" sz="2400" dirty="0">
              <a:latin typeface="Times New Roman" panose="02020603050405020304" pitchFamily="18" charset="0"/>
              <a:cs typeface="Times New Roman" panose="02020603050405020304" pitchFamily="18" charset="0"/>
            </a:endParaRPr>
          </a:p>
          <a:p>
            <a:pPr>
              <a:lnSpc>
                <a:spcPct val="100000"/>
              </a:lnSpc>
            </a:pP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Today if we wish to watch only a particular part of the video we have to watch the entire length of the video to find the exact time of occurrence. </a:t>
            </a:r>
            <a:endParaRPr lang="en-IN" sz="2400" dirty="0">
              <a:latin typeface="Times New Roman" panose="02020603050405020304" pitchFamily="18" charset="0"/>
              <a:cs typeface="Times New Roman" panose="02020603050405020304" pitchFamily="18" charset="0"/>
            </a:endParaRPr>
          </a:p>
          <a:p>
            <a:pPr>
              <a:lnSpc>
                <a:spcPct val="100000"/>
              </a:lnSpc>
            </a:pP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Users would like to search the video contents based on the keywords or the objects present in the video.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8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r>
              <a:rPr lang="en-IN" sz="2400" b="1" dirty="0" smtClean="0">
                <a:latin typeface="Times New Roman" panose="02020603050405020304" pitchFamily="18" charset="0"/>
                <a:cs typeface="Times New Roman" panose="02020603050405020304" pitchFamily="18" charset="0"/>
              </a:rPr>
              <a:t>Architecture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086377" y="1429555"/>
            <a:ext cx="8010660" cy="5228821"/>
          </a:xfrm>
          <a:prstGeom prst="rect">
            <a:avLst/>
          </a:prstGeom>
        </p:spPr>
      </p:pic>
    </p:spTree>
    <p:extLst>
      <p:ext uri="{BB962C8B-B14F-4D97-AF65-F5344CB8AC3E}">
        <p14:creationId xmlns:p14="http://schemas.microsoft.com/office/powerpoint/2010/main" val="18494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IN" sz="2400" b="1" dirty="0" smtClean="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3645"/>
            <a:ext cx="10515600" cy="5306096"/>
          </a:xfrm>
        </p:spPr>
        <p:txBody>
          <a:bodyPr>
            <a:normAutofit fontScale="85000" lnSpcReduction="20000"/>
          </a:bodyPr>
          <a:lstStyle/>
          <a:p>
            <a:pPr marL="457200" indent="-307440">
              <a:lnSpc>
                <a:spcPct val="100000"/>
              </a:lnSpc>
              <a:buFont typeface="Lato"/>
              <a:buChar char="●"/>
            </a:pP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Kang  Li,  Sheng  Li,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Sangmin</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Oh,  Yun  Fu,  ‘Videography-Based  Unconstrained Video Analysis,’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IEEE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Transactions on Image Processing,  Volume:26 , Issue:  5 , May 2017 </a:t>
            </a:r>
            <a:endParaRPr lang="en-IN" sz="2400" dirty="0">
              <a:latin typeface="Times New Roman" panose="02020603050405020304" pitchFamily="18" charset="0"/>
              <a:cs typeface="Times New Roman" panose="02020603050405020304" pitchFamily="18" charset="0"/>
            </a:endParaRPr>
          </a:p>
          <a:p>
            <a:pPr marL="457200" indent="-307440">
              <a:lnSpc>
                <a:spcPct val="100000"/>
              </a:lnSpc>
              <a:buFont typeface="Lato"/>
              <a:buChar char="●"/>
            </a:pP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Lin-</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shan</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Lee,  James  Glass,  Hung-</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yi</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Lee,  Chun-an  Chan,  ‘Spoken  Content Retrieval Beyond Cascading Speech Recognition with Text Retrieval,’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IEEE/ACM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Transactions on Audio, Speech, and Language Processing, Volume:  23 , Issue:  9 , Sept. 2015</a:t>
            </a:r>
            <a:endParaRPr lang="en-IN" sz="2400" dirty="0">
              <a:latin typeface="Times New Roman" panose="02020603050405020304" pitchFamily="18" charset="0"/>
              <a:cs typeface="Times New Roman" panose="02020603050405020304" pitchFamily="18" charset="0"/>
            </a:endParaRPr>
          </a:p>
          <a:p>
            <a:pPr marL="457200" indent="-307440">
              <a:lnSpc>
                <a:spcPct val="100000"/>
              </a:lnSpc>
              <a:buFont typeface="Lato"/>
              <a:buChar char="●"/>
            </a:pP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Kuan</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-Yu  Chen,  Shih-Hung  Liu,  Berlin  Chen,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Hsin</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-Min  Wang,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Ea-EeJan</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Wen-</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Lian</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Hsu,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Hsin-Hsi</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Chen, ‘Extractive Broadcast News Summarization Leveraging Recurrent Neural Network Language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Modeling</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Techniques,’ </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IEEE/ACM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Transactions on Audio, Speech, and Language Processing Volume:  23 , Issue:  8 , Aug. 2015</a:t>
            </a:r>
            <a:endParaRPr lang="en-IN" sz="2400" dirty="0">
              <a:latin typeface="Times New Roman" panose="02020603050405020304" pitchFamily="18" charset="0"/>
              <a:cs typeface="Times New Roman" panose="02020603050405020304" pitchFamily="18" charset="0"/>
            </a:endParaRPr>
          </a:p>
          <a:p>
            <a:pPr marL="457200" indent="-307440">
              <a:lnSpc>
                <a:spcPct val="100000"/>
              </a:lnSpc>
              <a:buFont typeface="Lato"/>
              <a:buChar char="●"/>
            </a:pP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Zhong-Qiu</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Zhao ;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Peng</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Zheng</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Shou</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-Tao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Xu</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Xindong</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Wu,‘Object</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Detection With Deep Learning: A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Review,</a:t>
            </a:r>
            <a:r>
              <a:rPr lang="en-IN" sz="2400" spc="-1" dirty="0" err="1"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’IEEE</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Transactions on Neural Networks and Learning Systems Early Access , Jan. 2019</a:t>
            </a:r>
            <a:endParaRPr lang="en-IN" sz="2400" dirty="0">
              <a:latin typeface="Times New Roman" panose="02020603050405020304" pitchFamily="18" charset="0"/>
              <a:cs typeface="Times New Roman" panose="02020603050405020304" pitchFamily="18" charset="0"/>
            </a:endParaRPr>
          </a:p>
          <a:p>
            <a:pPr marL="457200" indent="-307440">
              <a:lnSpc>
                <a:spcPct val="100000"/>
              </a:lnSpc>
              <a:buFont typeface="Lato"/>
              <a:buChar char="●"/>
            </a:pP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[Kai Kang,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Hongsheng</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Li,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Junjie</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Yan,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Xingyu</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Zeng, Bin Yang, Tong Xiao, Cong Zhang,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Zhe</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Wang,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Ruohui</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Wang,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Xiaogang</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Wang,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Wanli</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Ouyang, ‘T-CNN: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Tubelets</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With  Convolutional  Neural  Networks  for  Object  Detection From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Videos,</a:t>
            </a:r>
            <a:r>
              <a:rPr lang="en-IN" sz="2400" spc="-1" dirty="0" err="1"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’IEEE</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Transactions on Circuits and Systems for Video Technology, Volume:  28 , Issue:  10 , Oct. 2018</a:t>
            </a:r>
            <a:endParaRPr lang="en-IN" sz="2400" dirty="0">
              <a:latin typeface="Times New Roman" panose="02020603050405020304" pitchFamily="18" charset="0"/>
              <a:cs typeface="Times New Roman" panose="02020603050405020304" pitchFamily="18" charset="0"/>
            </a:endParaRPr>
          </a:p>
          <a:p>
            <a:pPr marL="457200" indent="-307440">
              <a:lnSpc>
                <a:spcPct val="100000"/>
              </a:lnSpc>
              <a:buFont typeface="Lato"/>
              <a:buChar char="●"/>
            </a:pP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Apoorva</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Raghunandan</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Mohana</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Pakala</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Raghav</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 H. V. Ravish </a:t>
            </a:r>
            <a:r>
              <a:rPr lang="en-IN" sz="2400" spc="-1" dirty="0" err="1">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Aradhya</a:t>
            </a:r>
            <a:r>
              <a:rPr lang="en-IN" sz="2400" spc="-1" dirty="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 ‘Object  Detection  Algorithms  for  Video  Surveillance  Applications</a:t>
            </a:r>
            <a:r>
              <a:rPr lang="en-IN" sz="2400" spc="-1" dirty="0" smtClean="0">
                <a:solidFill>
                  <a:srgbClr val="000000"/>
                </a:solidFill>
                <a:uFill>
                  <a:solidFill>
                    <a:srgbClr val="FFFFFF"/>
                  </a:solidFill>
                </a:uFill>
                <a:latin typeface="Times New Roman" panose="02020603050405020304" pitchFamily="18" charset="0"/>
                <a:ea typeface="Lato"/>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98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4000" b="1" dirty="0" smtClean="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53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IN" sz="2400" b="1" i="0" u="none" strike="noStrike" cap="none" dirty="0" smtClean="0">
                <a:solidFill>
                  <a:srgbClr val="000000"/>
                </a:solidFill>
                <a:latin typeface="Times New Roman" panose="02020603050405020304" pitchFamily="18" charset="0"/>
                <a:ea typeface="Calibri"/>
                <a:cs typeface="Times New Roman" panose="02020603050405020304" pitchFamily="18" charset="0"/>
                <a:sym typeface="Calibri"/>
              </a:rPr>
              <a:t>Online Blood Bank Management System</a:t>
            </a:r>
            <a:r>
              <a:rPr lang="en-IN" sz="2400" b="1" i="0" u="none" strike="noStrike" cap="none" dirty="0" smtClean="0">
                <a:latin typeface="Times New Roman" panose="02020603050405020304" pitchFamily="18" charset="0"/>
                <a:cs typeface="Times New Roman" panose="02020603050405020304" pitchFamily="18" charset="0"/>
              </a:rPr>
              <a:t/>
            </a:r>
            <a:br>
              <a:rPr lang="en-IN" sz="2400" b="1" i="0" u="none" strike="noStrike" cap="none" dirty="0" smtClean="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7887"/>
            <a:ext cx="10515600" cy="4889076"/>
          </a:xfrm>
        </p:spPr>
        <p:txBody>
          <a:bodyPr/>
          <a:lstStyle/>
          <a:p>
            <a:pPr marL="0" indent="0">
              <a:buNone/>
            </a:pPr>
            <a:r>
              <a:rPr lang="en-IN" sz="2400" b="1" dirty="0" smtClean="0">
                <a:latin typeface="Times New Roman" panose="02020603050405020304" pitchFamily="18" charset="0"/>
                <a:cs typeface="Times New Roman" panose="02020603050405020304" pitchFamily="18" charset="0"/>
              </a:rPr>
              <a:t>Introduction to domain:</a:t>
            </a:r>
          </a:p>
          <a:p>
            <a:pPr marL="0" indent="0">
              <a:buNone/>
            </a:pPr>
            <a:endParaRPr lang="en-IN" sz="2400" dirty="0" smtClean="0">
              <a:latin typeface="Times New Roman" panose="02020603050405020304" pitchFamily="18" charset="0"/>
              <a:cs typeface="Times New Roman" panose="02020603050405020304" pitchFamily="18" charset="0"/>
            </a:endParaRPr>
          </a:p>
          <a:p>
            <a:pPr marL="0" lvl="0" indent="0">
              <a:buNone/>
            </a:pPr>
            <a:r>
              <a:rPr lang="en-IN" sz="2400" b="1" u="sng" dirty="0" smtClean="0">
                <a:latin typeface="Times New Roman" panose="02020603050405020304" pitchFamily="18" charset="0"/>
                <a:ea typeface="Calibri"/>
                <a:cs typeface="Times New Roman" panose="02020603050405020304" pitchFamily="18" charset="0"/>
                <a:sym typeface="Calibri"/>
              </a:rPr>
              <a:t>Web Designing:</a:t>
            </a:r>
          </a:p>
          <a:p>
            <a:pPr lvl="0"/>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Web design is the process of creating </a:t>
            </a:r>
            <a:r>
              <a:rPr lang="en-IN" sz="2400" dirty="0" smtClean="0">
                <a:highlight>
                  <a:srgbClr val="FFFFFF"/>
                </a:highlight>
                <a:uFill>
                  <a:noFill/>
                </a:uFill>
                <a:latin typeface="Times New Roman" panose="02020603050405020304" pitchFamily="18" charset="0"/>
                <a:cs typeface="Times New Roman" panose="02020603050405020304" pitchFamily="18" charset="0"/>
              </a:rPr>
              <a:t>websites</a:t>
            </a:r>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a:t>
            </a:r>
          </a:p>
          <a:p>
            <a:pPr lvl="0"/>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It encompasses several different aspects, including </a:t>
            </a:r>
            <a:r>
              <a:rPr lang="en-IN" sz="2400" dirty="0" smtClean="0">
                <a:solidFill>
                  <a:schemeClr val="tx1"/>
                </a:solidFill>
                <a:highlight>
                  <a:srgbClr val="FFFFFF"/>
                </a:highlight>
                <a:uFill>
                  <a:noFill/>
                </a:uFill>
                <a:latin typeface="Times New Roman" panose="02020603050405020304" pitchFamily="18" charset="0"/>
                <a:cs typeface="Times New Roman" panose="02020603050405020304" pitchFamily="18" charset="0"/>
              </a:rPr>
              <a:t>webpage</a:t>
            </a:r>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 layout, content production, and graphic design. </a:t>
            </a:r>
          </a:p>
          <a:p>
            <a:pPr lvl="0"/>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While the terms web design and </a:t>
            </a:r>
            <a:r>
              <a:rPr lang="en-IN" sz="2400" dirty="0" smtClean="0">
                <a:solidFill>
                  <a:schemeClr val="tx1"/>
                </a:solidFill>
                <a:highlight>
                  <a:srgbClr val="FFFFFF"/>
                </a:highlight>
                <a:uFill>
                  <a:noFill/>
                </a:uFill>
                <a:latin typeface="Times New Roman" panose="02020603050405020304" pitchFamily="18" charset="0"/>
                <a:cs typeface="Times New Roman" panose="02020603050405020304" pitchFamily="18" charset="0"/>
              </a:rPr>
              <a:t>web development</a:t>
            </a:r>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 are often used interchangeably, web design is technically a subset of the broader category of web development.</a:t>
            </a:r>
          </a:p>
          <a:p>
            <a:pPr lvl="0"/>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Web designers build webpages using HTML </a:t>
            </a:r>
            <a:r>
              <a:rPr lang="en-IN" sz="2400" dirty="0" smtClean="0">
                <a:solidFill>
                  <a:schemeClr val="tx1"/>
                </a:solidFill>
                <a:highlight>
                  <a:srgbClr val="FFFFFF"/>
                </a:highlight>
                <a:uFill>
                  <a:noFill/>
                </a:uFill>
                <a:latin typeface="Times New Roman" panose="02020603050405020304" pitchFamily="18" charset="0"/>
                <a:cs typeface="Times New Roman" panose="02020603050405020304" pitchFamily="18" charset="0"/>
              </a:rPr>
              <a:t>tags</a:t>
            </a:r>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 that define the content and </a:t>
            </a:r>
            <a:r>
              <a:rPr lang="en-IN" sz="2400" dirty="0" smtClean="0">
                <a:solidFill>
                  <a:schemeClr val="tx1"/>
                </a:solidFill>
                <a:highlight>
                  <a:srgbClr val="FFFFFF"/>
                </a:highlight>
                <a:uFill>
                  <a:noFill/>
                </a:uFill>
                <a:latin typeface="Times New Roman" panose="02020603050405020304" pitchFamily="18" charset="0"/>
                <a:cs typeface="Times New Roman" panose="02020603050405020304" pitchFamily="18" charset="0"/>
              </a:rPr>
              <a:t>metadata</a:t>
            </a:r>
            <a:r>
              <a:rPr lang="en-IN" sz="2400" dirty="0" smtClean="0">
                <a:solidFill>
                  <a:schemeClr val="tx1"/>
                </a:solidFill>
                <a:highlight>
                  <a:srgbClr val="FFFFFF"/>
                </a:highlight>
                <a:latin typeface="Times New Roman" panose="02020603050405020304" pitchFamily="18" charset="0"/>
                <a:cs typeface="Times New Roman" panose="02020603050405020304" pitchFamily="18" charset="0"/>
              </a:rPr>
              <a:t> of each page.</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6608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normAutofit/>
          </a:bodyPr>
          <a:lstStyle/>
          <a:p>
            <a:r>
              <a:rPr lang="en-IN" sz="2400" b="1" dirty="0" smtClean="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5161"/>
            <a:ext cx="10515600" cy="4811802"/>
          </a:xfrm>
        </p:spPr>
        <p:txBody>
          <a:bodyPr>
            <a:normAutofit/>
          </a:bodyPr>
          <a:lstStyle/>
          <a:p>
            <a:pPr marL="0" lvl="0" indent="0" algn="just">
              <a:spcBef>
                <a:spcPts val="0"/>
              </a:spcBef>
              <a:buNone/>
            </a:pPr>
            <a:r>
              <a:rPr lang="en-IN" sz="2400" b="0" i="0" strike="noStrike" cap="none" dirty="0" smtClean="0">
                <a:latin typeface="Times New Roman" panose="02020603050405020304" pitchFamily="18" charset="0"/>
                <a:ea typeface="Times New Roman"/>
                <a:cs typeface="Times New Roman" panose="02020603050405020304" pitchFamily="18" charset="0"/>
                <a:sym typeface="Times New Roman"/>
              </a:rPr>
              <a:t>This project is aimed to developing an online Blood Donation Information. The entire project has been developed keeping in view of the distributed client server computing technology, in mind. The Blood Donation Agent is to create an e-Information about the donor and organization that are related to donating the blood. In this application the languages used are HTML (for webpages), PHP, </a:t>
            </a:r>
            <a:r>
              <a:rPr lang="en-IN" sz="2400" b="0" i="0" strike="noStrike" cap="none" dirty="0" smtClean="0">
                <a:latin typeface="Times New Roman" panose="02020603050405020304" pitchFamily="18" charset="0"/>
                <a:ea typeface="Times New Roman"/>
                <a:cs typeface="Times New Roman" panose="02020603050405020304" pitchFamily="18" charset="0"/>
                <a:sym typeface="Times New Roman"/>
              </a:rPr>
              <a:t>MySQL </a:t>
            </a:r>
            <a:r>
              <a:rPr lang="en-IN" sz="2400" b="0" i="0" strike="noStrike" cap="none" dirty="0" smtClean="0">
                <a:latin typeface="Times New Roman" panose="02020603050405020304" pitchFamily="18" charset="0"/>
                <a:ea typeface="Times New Roman"/>
                <a:cs typeface="Times New Roman" panose="02020603050405020304" pitchFamily="18" charset="0"/>
                <a:sym typeface="Times New Roman"/>
              </a:rPr>
              <a:t>(for database). Online blood bank management system is a web application that allows to access the whole information about blood bank management software, readily scalable and adaptable to meet the complex need of blood bank who is the key facilitator for the health care sector; it also supports all the functionalities of blood bank. It is used for maintaining information about the campus. The project includes three main modules admin, donor, and acceptors. The admin module focuses on both the admin and acceptors. Each member in a donor and acceptor is given a user id and password, which identifies them uniquely.</a:t>
            </a:r>
            <a:endParaRPr lang="en-IN" sz="2400" b="0" i="0" strike="noStrike"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98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IN" sz="2400" b="1" dirty="0" smtClean="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9099"/>
            <a:ext cx="10515600" cy="5017864"/>
          </a:xfrm>
        </p:spPr>
        <p:txBody>
          <a:bodyPr>
            <a:normAutofit/>
          </a:bodyPr>
          <a:lstStyle/>
          <a:p>
            <a:pPr marL="457200" lvl="0" indent="-381000" algn="just">
              <a:lnSpc>
                <a:spcPct val="100000"/>
              </a:lnSpc>
              <a:spcBef>
                <a:spcPts val="0"/>
              </a:spcBef>
              <a:buClr>
                <a:schemeClr val="dk1"/>
              </a:buClr>
              <a:buSzPts val="2400"/>
              <a:buChar char="●"/>
            </a:pPr>
            <a:r>
              <a:rPr lang="en-IN" sz="2400" dirty="0">
                <a:solidFill>
                  <a:schemeClr val="dk1"/>
                </a:solidFill>
                <a:highlight>
                  <a:srgbClr val="FFFFFF"/>
                </a:highlight>
                <a:latin typeface="Times New Roman" panose="02020603050405020304" pitchFamily="18" charset="0"/>
                <a:cs typeface="Times New Roman" panose="02020603050405020304" pitchFamily="18" charset="0"/>
              </a:rPr>
              <a:t>At present, the public can only know about the blood donation events through conventional media means such as radio, news paper or television advertisements. There is no information regarding the blood donation programs available on any of the portal. </a:t>
            </a:r>
          </a:p>
          <a:p>
            <a:pPr marL="457200" lvl="0" indent="-381000" algn="just">
              <a:lnSpc>
                <a:spcPct val="100000"/>
              </a:lnSpc>
              <a:spcBef>
                <a:spcPts val="0"/>
              </a:spcBef>
              <a:buClr>
                <a:schemeClr val="dk1"/>
              </a:buClr>
              <a:buSzPts val="2400"/>
              <a:buChar char="●"/>
            </a:pPr>
            <a:r>
              <a:rPr lang="en-IN" sz="2400" dirty="0">
                <a:solidFill>
                  <a:schemeClr val="dk1"/>
                </a:solidFill>
                <a:highlight>
                  <a:srgbClr val="FFFFFF"/>
                </a:highlight>
                <a:latin typeface="Times New Roman" panose="02020603050405020304" pitchFamily="18" charset="0"/>
                <a:cs typeface="Times New Roman" panose="02020603050405020304" pitchFamily="18" charset="0"/>
              </a:rPr>
              <a:t>The current system that is using by the blood bank is manual system. With the manual system, there are problems in managing the donors' records. The records of the donor might not be kept safely and there might be missing of donor's records due to human error or disasters. Besides that, errors might occur when the staff keeps more than one record for the same donor. </a:t>
            </a:r>
          </a:p>
          <a:p>
            <a:pPr marL="457200" lvl="0" indent="-381000" algn="just">
              <a:lnSpc>
                <a:spcPct val="100000"/>
              </a:lnSpc>
              <a:spcBef>
                <a:spcPts val="0"/>
              </a:spcBef>
              <a:buClr>
                <a:schemeClr val="dk1"/>
              </a:buClr>
              <a:buSzPts val="2400"/>
              <a:buChar char="●"/>
            </a:pPr>
            <a:r>
              <a:rPr lang="en-IN" sz="2400" dirty="0">
                <a:solidFill>
                  <a:schemeClr val="dk1"/>
                </a:solidFill>
                <a:highlight>
                  <a:srgbClr val="FFFFFF"/>
                </a:highlight>
                <a:latin typeface="Times New Roman" panose="02020603050405020304" pitchFamily="18" charset="0"/>
                <a:cs typeface="Times New Roman" panose="02020603050405020304" pitchFamily="18" charset="0"/>
              </a:rPr>
              <a:t>There is no centralized database of volunteer donors. So, it becomes really tedious for a person to search blood in case of emergency. The only option is to manually search and match donors and then make phone calls to every donor.</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08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normAutofit/>
          </a:bodyPr>
          <a:lstStyle/>
          <a:p>
            <a:r>
              <a:rPr lang="en-IN" sz="2400" b="1" dirty="0" smtClean="0">
                <a:latin typeface="Times New Roman" panose="02020603050405020304" pitchFamily="18" charset="0"/>
                <a:cs typeface="Times New Roman" panose="02020603050405020304" pitchFamily="18" charset="0"/>
              </a:rPr>
              <a:t>Future 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5008"/>
            <a:ext cx="10515600" cy="4901955"/>
          </a:xfrm>
        </p:spPr>
        <p:txBody>
          <a:bodyPr>
            <a:normAutofit/>
          </a:bodyPr>
          <a:lstStyle/>
          <a:p>
            <a:pPr algn="just">
              <a:spcBef>
                <a:spcPts val="0"/>
              </a:spcBef>
            </a:pPr>
            <a:r>
              <a:rPr lang="en-IN" sz="2400" dirty="0" smtClean="0">
                <a:latin typeface="Times New Roman" panose="02020603050405020304" pitchFamily="18" charset="0"/>
                <a:cs typeface="Times New Roman" panose="02020603050405020304" pitchFamily="18" charset="0"/>
              </a:rPr>
              <a:t>Donor/Recipient Management :</a:t>
            </a:r>
          </a:p>
          <a:p>
            <a:pPr marL="0" lvl="0" indent="0" algn="just">
              <a:spcBef>
                <a:spcPts val="0"/>
              </a:spcBef>
              <a:buNone/>
            </a:pPr>
            <a:r>
              <a:rPr lang="en-IN" sz="2400" dirty="0" smtClean="0">
                <a:latin typeface="Times New Roman" panose="02020603050405020304" pitchFamily="18" charset="0"/>
                <a:cs typeface="Times New Roman" panose="02020603050405020304" pitchFamily="18" charset="0"/>
              </a:rPr>
              <a:t>The records of all donors/recipient and their history are kept in one centralized database and thus reducing duplicate data in the database. The record of donation is maintained by the system.</a:t>
            </a:r>
          </a:p>
          <a:p>
            <a:pPr marL="0" lvl="0" indent="0" algn="just">
              <a:spcBef>
                <a:spcPts val="0"/>
              </a:spcBef>
              <a:buNone/>
            </a:pPr>
            <a:endParaRPr lang="en-IN" sz="2400" dirty="0" smtClean="0">
              <a:latin typeface="Times New Roman" panose="02020603050405020304" pitchFamily="18" charset="0"/>
              <a:cs typeface="Times New Roman" panose="02020603050405020304" pitchFamily="18" charset="0"/>
            </a:endParaRPr>
          </a:p>
          <a:p>
            <a:pPr algn="just">
              <a:spcBef>
                <a:spcPts val="0"/>
              </a:spcBef>
            </a:pPr>
            <a:r>
              <a:rPr lang="en-IN" sz="2400" dirty="0" smtClean="0">
                <a:latin typeface="Times New Roman" panose="02020603050405020304" pitchFamily="18" charset="0"/>
                <a:cs typeface="Times New Roman" panose="02020603050405020304" pitchFamily="18" charset="0"/>
              </a:rPr>
              <a:t>Payment method:</a:t>
            </a:r>
          </a:p>
          <a:p>
            <a:pPr marL="0" indent="0" algn="just">
              <a:spcBef>
                <a:spcPts val="0"/>
              </a:spcBef>
              <a:buNone/>
            </a:pPr>
            <a:r>
              <a:rPr lang="en-IN" sz="2400" dirty="0" smtClean="0">
                <a:latin typeface="Times New Roman" panose="02020603050405020304" pitchFamily="18" charset="0"/>
                <a:cs typeface="Times New Roman" panose="02020603050405020304" pitchFamily="18" charset="0"/>
              </a:rPr>
              <a:t>A separate payment method will be added, this will enable the option of making payment to the blood bank online. </a:t>
            </a:r>
          </a:p>
          <a:p>
            <a:pPr marL="0" indent="0" algn="just">
              <a:spcBef>
                <a:spcPts val="0"/>
              </a:spcBef>
              <a:buNone/>
            </a:pPr>
            <a:endParaRPr lang="en-IN" sz="2400" dirty="0" smtClean="0">
              <a:latin typeface="Times New Roman" panose="02020603050405020304" pitchFamily="18" charset="0"/>
              <a:cs typeface="Times New Roman" panose="02020603050405020304" pitchFamily="18" charset="0"/>
            </a:endParaRPr>
          </a:p>
          <a:p>
            <a:pPr algn="just">
              <a:spcBef>
                <a:spcPts val="0"/>
              </a:spcBef>
            </a:pPr>
            <a:r>
              <a:rPr lang="en-IN" sz="2400" dirty="0" smtClean="0">
                <a:latin typeface="Times New Roman" panose="02020603050405020304" pitchFamily="18" charset="0"/>
                <a:cs typeface="Times New Roman" panose="02020603050405020304" pitchFamily="18" charset="0"/>
              </a:rPr>
              <a:t>Display record of blood donor:</a:t>
            </a:r>
          </a:p>
          <a:p>
            <a:pPr marL="0" indent="0" algn="just">
              <a:spcBef>
                <a:spcPts val="0"/>
              </a:spcBef>
              <a:buNone/>
            </a:pPr>
            <a:r>
              <a:rPr lang="en-IN" sz="2400" dirty="0" smtClean="0">
                <a:latin typeface="Times New Roman" panose="02020603050405020304" pitchFamily="18" charset="0"/>
                <a:cs typeface="Times New Roman" panose="02020603050405020304" pitchFamily="18" charset="0"/>
              </a:rPr>
              <a:t>This function will keep a separate record of the blood donor, thus the receiver can know the personal details of the donor and can likewise choose the donor.</a:t>
            </a:r>
          </a:p>
          <a:p>
            <a:pPr marL="0" lvl="0" indent="0" algn="just">
              <a:spcBef>
                <a:spcPts val="0"/>
              </a:spcBef>
              <a:buNone/>
            </a:pPr>
            <a:endParaRPr lang="en-IN" sz="2400" dirty="0">
              <a:latin typeface="Times New Roman" panose="02020603050405020304" pitchFamily="18" charset="0"/>
              <a:cs typeface="Times New Roman" panose="02020603050405020304" pitchFamily="18" charset="0"/>
            </a:endParaRPr>
          </a:p>
          <a:p>
            <a:pPr marL="0" lvl="0" indent="0" algn="just">
              <a:spcBef>
                <a:spcPts val="0"/>
              </a:spcBef>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96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5184"/>
          </a:xfrm>
        </p:spPr>
        <p:txBody>
          <a:bodyPr>
            <a:normAutofit/>
          </a:bodyPr>
          <a:lstStyle/>
          <a:p>
            <a:r>
              <a:rPr lang="en-IN" sz="2400" b="1" dirty="0" smtClean="0">
                <a:latin typeface="Times New Roman" panose="02020603050405020304" pitchFamily="18" charset="0"/>
                <a:cs typeface="Times New Roman" panose="02020603050405020304" pitchFamily="18" charset="0"/>
              </a:rPr>
              <a:t>Architecture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651461" y="1851487"/>
            <a:ext cx="6889077" cy="3993226"/>
          </a:xfrm>
          <a:prstGeom prst="rect">
            <a:avLst/>
          </a:prstGeom>
        </p:spPr>
      </p:pic>
    </p:spTree>
    <p:extLst>
      <p:ext uri="{BB962C8B-B14F-4D97-AF65-F5344CB8AC3E}">
        <p14:creationId xmlns:p14="http://schemas.microsoft.com/office/powerpoint/2010/main" val="129891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r>
              <a:rPr lang="en-IN" sz="2400" b="1" dirty="0" smtClean="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9555"/>
            <a:ext cx="10515600" cy="4747408"/>
          </a:xfrm>
        </p:spPr>
        <p:txBody>
          <a:bodyPr>
            <a:normAutofit/>
          </a:bodyPr>
          <a:lstStyle/>
          <a:p>
            <a:r>
              <a:rPr lang="en-US" sz="2400" dirty="0" smtClean="0">
                <a:latin typeface="Times New Roman" panose="02020603050405020304" pitchFamily="18" charset="0"/>
                <a:cs typeface="Times New Roman" panose="02020603050405020304" pitchFamily="18" charset="0"/>
              </a:rPr>
              <a:t>“Blood Bank Management Information System in India” by </a:t>
            </a:r>
            <a:r>
              <a:rPr lang="en-US" sz="2400" dirty="0" err="1" smtClean="0">
                <a:latin typeface="Times New Roman" panose="02020603050405020304" pitchFamily="18" charset="0"/>
                <a:cs typeface="Times New Roman" panose="02020603050405020304" pitchFamily="18" charset="0"/>
              </a:rPr>
              <a:t>Vikas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Kulshreshtha</a:t>
            </a:r>
            <a:r>
              <a:rPr lang="en-US" sz="2400" dirty="0" smtClean="0">
                <a:latin typeface="Times New Roman" panose="02020603050405020304" pitchFamily="18" charset="0"/>
                <a:cs typeface="Times New Roman" panose="02020603050405020304" pitchFamily="18" charset="0"/>
              </a:rPr>
              <a:t> and Dr. </a:t>
            </a:r>
            <a:r>
              <a:rPr lang="en-US" sz="2400" dirty="0" err="1" smtClean="0">
                <a:latin typeface="Times New Roman" panose="02020603050405020304" pitchFamily="18" charset="0"/>
                <a:cs typeface="Times New Roman" panose="02020603050405020304" pitchFamily="18" charset="0"/>
              </a:rPr>
              <a:t>Sharad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Maheshwari</a:t>
            </a:r>
            <a:r>
              <a:rPr lang="en-US" sz="2400" dirty="0" smtClean="0">
                <a:latin typeface="Times New Roman" panose="02020603050405020304" pitchFamily="18" charset="0"/>
                <a:cs typeface="Times New Roman" panose="02020603050405020304" pitchFamily="18" charset="0"/>
              </a:rPr>
              <a:t>.</a:t>
            </a:r>
          </a:p>
          <a:p>
            <a:r>
              <a:rPr lang="en-US" sz="2400" dirty="0" smtClean="0">
                <a:solidFill>
                  <a:schemeClr val="tx1"/>
                </a:solidFill>
                <a:latin typeface="Times New Roman" panose="02020603050405020304" pitchFamily="18" charset="0"/>
                <a:ea typeface="Times New Roman" panose="02020603050405020304" pitchFamily="18" charset="0"/>
              </a:rPr>
              <a:t>A Study on Blood Bank Management System” by A. </a:t>
            </a:r>
            <a:r>
              <a:rPr lang="en-US" sz="2400" dirty="0" err="1" smtClean="0">
                <a:solidFill>
                  <a:schemeClr val="tx1"/>
                </a:solidFill>
                <a:latin typeface="Times New Roman" panose="02020603050405020304" pitchFamily="18" charset="0"/>
                <a:ea typeface="Times New Roman" panose="02020603050405020304" pitchFamily="18" charset="0"/>
              </a:rPr>
              <a:t>ClemenTeena</a:t>
            </a:r>
            <a:r>
              <a:rPr lang="en-US" sz="2400" dirty="0" smtClean="0">
                <a:solidFill>
                  <a:schemeClr val="tx1"/>
                </a:solidFill>
                <a:latin typeface="Times New Roman" panose="02020603050405020304" pitchFamily="18" charset="0"/>
                <a:ea typeface="Times New Roman" panose="02020603050405020304" pitchFamily="18" charset="0"/>
              </a:rPr>
              <a:t>, K. </a:t>
            </a:r>
            <a:r>
              <a:rPr lang="en-US" sz="2400" dirty="0" err="1" smtClean="0">
                <a:solidFill>
                  <a:schemeClr val="tx1"/>
                </a:solidFill>
                <a:latin typeface="Times New Roman" panose="02020603050405020304" pitchFamily="18" charset="0"/>
                <a:ea typeface="Times New Roman" panose="02020603050405020304" pitchFamily="18" charset="0"/>
              </a:rPr>
              <a:t>Sankar</a:t>
            </a:r>
            <a:r>
              <a:rPr lang="en-US" sz="2400" dirty="0" smtClean="0">
                <a:solidFill>
                  <a:schemeClr val="tx1"/>
                </a:solidFill>
                <a:latin typeface="Times New Roman" panose="02020603050405020304" pitchFamily="18" charset="0"/>
                <a:ea typeface="Times New Roman" panose="02020603050405020304" pitchFamily="18" charset="0"/>
              </a:rPr>
              <a:t> and S. </a:t>
            </a:r>
            <a:r>
              <a:rPr lang="en-US" sz="2400" dirty="0" err="1" smtClean="0">
                <a:solidFill>
                  <a:schemeClr val="tx1"/>
                </a:solidFill>
                <a:latin typeface="Times New Roman" panose="02020603050405020304" pitchFamily="18" charset="0"/>
                <a:ea typeface="Times New Roman" panose="02020603050405020304" pitchFamily="18" charset="0"/>
              </a:rPr>
              <a:t>Kannan</a:t>
            </a:r>
            <a:r>
              <a:rPr lang="en-US" sz="2400" dirty="0" smtClean="0">
                <a:solidFill>
                  <a:schemeClr val="tx1"/>
                </a:solidFill>
                <a:latin typeface="Times New Roman" panose="02020603050405020304" pitchFamily="18" charset="0"/>
                <a:ea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In “MBB: A Life Saving Application” by </a:t>
            </a:r>
            <a:r>
              <a:rPr lang="en-US" sz="2400" dirty="0" err="1" smtClean="0">
                <a:latin typeface="Times New Roman" panose="02020603050405020304" pitchFamily="18" charset="0"/>
                <a:cs typeface="Times New Roman" panose="02020603050405020304" pitchFamily="18" charset="0"/>
              </a:rPr>
              <a:t>Narendra</a:t>
            </a:r>
            <a:r>
              <a:rPr lang="en-US" sz="2400" dirty="0" smtClean="0">
                <a:latin typeface="Times New Roman" panose="02020603050405020304" pitchFamily="18" charset="0"/>
                <a:cs typeface="Times New Roman" panose="02020603050405020304" pitchFamily="18" charset="0"/>
              </a:rPr>
              <a:t> Gupta, </a:t>
            </a:r>
            <a:r>
              <a:rPr lang="en-US" sz="2400" dirty="0" err="1" smtClean="0">
                <a:latin typeface="Times New Roman" panose="02020603050405020304" pitchFamily="18" charset="0"/>
                <a:cs typeface="Times New Roman" panose="02020603050405020304" pitchFamily="18" charset="0"/>
              </a:rPr>
              <a:t>RamakantGawande</a:t>
            </a:r>
            <a:r>
              <a:rPr lang="en-US" sz="2400" dirty="0" smtClean="0">
                <a:latin typeface="Times New Roman" panose="02020603050405020304" pitchFamily="18" charset="0"/>
                <a:cs typeface="Times New Roman" panose="02020603050405020304" pitchFamily="18" charset="0"/>
              </a:rPr>
              <a:t> and Nikhil </a:t>
            </a:r>
            <a:r>
              <a:rPr lang="en-US" sz="2400" dirty="0" err="1" smtClean="0">
                <a:latin typeface="Times New Roman" panose="02020603050405020304" pitchFamily="18" charset="0"/>
                <a:cs typeface="Times New Roman" panose="02020603050405020304" pitchFamily="18" charset="0"/>
              </a:rPr>
              <a:t>Thengadi</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84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IN" sz="2400" b="1" dirty="0">
                <a:latin typeface="Times New Roman" panose="02020603050405020304" pitchFamily="18" charset="0"/>
                <a:cs typeface="Times New Roman" panose="02020603050405020304" pitchFamily="18" charset="0"/>
              </a:rPr>
              <a:t>Introduction to domain:</a:t>
            </a:r>
          </a:p>
        </p:txBody>
      </p:sp>
      <p:sp>
        <p:nvSpPr>
          <p:cNvPr id="3" name="Content Placeholder 2"/>
          <p:cNvSpPr>
            <a:spLocks noGrp="1"/>
          </p:cNvSpPr>
          <p:nvPr>
            <p:ph idx="1"/>
          </p:nvPr>
        </p:nvSpPr>
        <p:spPr>
          <a:xfrm>
            <a:off x="838200" y="1416676"/>
            <a:ext cx="10515600" cy="4760287"/>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u="sng" dirty="0" smtClean="0">
                <a:latin typeface="Times New Roman" panose="02020603050405020304" pitchFamily="18" charset="0"/>
                <a:cs typeface="Times New Roman" panose="02020603050405020304" pitchFamily="18" charset="0"/>
              </a:rPr>
              <a:t>Computer Vision:</a:t>
            </a:r>
            <a:endParaRPr lang="en-IN" sz="2400" b="1" u="sng"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Computer vision is an interdisciplinary field that deals with how computers can be made for gaining high-level understanding from digital images or videos</a:t>
            </a:r>
          </a:p>
          <a:p>
            <a:r>
              <a:rPr lang="en-US" sz="2400" dirty="0">
                <a:latin typeface="Times New Roman" panose="02020603050405020304" pitchFamily="18" charset="0"/>
                <a:cs typeface="Times New Roman" panose="02020603050405020304" pitchFamily="18" charset="0"/>
              </a:rPr>
              <a:t>Computer vision tasks include methods for acquiring, processing, analyzing and understanding digital images</a:t>
            </a:r>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extraction of high-dimensional data from the real world in order to produce numerical or symbolic information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r>
              <a:rPr lang="en-IN" sz="2400" b="1" spc="434" dirty="0">
                <a:latin typeface="Times New Roman" panose="02020603050405020304" pitchFamily="18" charset="0"/>
                <a:cs typeface="Times New Roman" panose="02020603050405020304" pitchFamily="18" charset="0"/>
              </a:rPr>
              <a:t>INTELLIGENT IMAGE CAPTION </a:t>
            </a:r>
            <a:r>
              <a:rPr lang="en-IN" sz="2400" b="1" spc="434" dirty="0" smtClean="0">
                <a:latin typeface="Times New Roman" panose="02020603050405020304" pitchFamily="18" charset="0"/>
                <a:cs typeface="Times New Roman" panose="02020603050405020304" pitchFamily="18" charset="0"/>
              </a:rPr>
              <a:t>GENERATOR</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0470"/>
            <a:ext cx="10515600" cy="4351338"/>
          </a:xfrm>
        </p:spPr>
        <p:txBody>
          <a:bodyPr>
            <a:normAutofit lnSpcReduction="10000"/>
          </a:bodyPr>
          <a:lstStyle/>
          <a:p>
            <a:pPr marL="12700" marR="5080" indent="0" algn="just">
              <a:lnSpc>
                <a:spcPct val="101899"/>
              </a:lnSpc>
              <a:buNone/>
            </a:pPr>
            <a:r>
              <a:rPr lang="en-IN" sz="2400" b="1" spc="229" dirty="0" smtClean="0">
                <a:solidFill>
                  <a:srgbClr val="252525"/>
                </a:solidFill>
                <a:latin typeface="Times New Roman" panose="02020603050405020304" pitchFamily="18" charset="0"/>
                <a:cs typeface="Times New Roman" panose="02020603050405020304" pitchFamily="18" charset="0"/>
              </a:rPr>
              <a:t>Abstract:</a:t>
            </a:r>
          </a:p>
          <a:p>
            <a:pPr marL="12700" marR="5080" indent="0" algn="just">
              <a:lnSpc>
                <a:spcPct val="101899"/>
              </a:lnSpc>
              <a:buNone/>
            </a:pPr>
            <a:r>
              <a:rPr lang="en-IN" sz="2400" spc="229" dirty="0" smtClean="0">
                <a:solidFill>
                  <a:srgbClr val="252525"/>
                </a:solidFill>
                <a:latin typeface="Times New Roman" panose="02020603050405020304" pitchFamily="18" charset="0"/>
                <a:cs typeface="Times New Roman" panose="02020603050405020304" pitchFamily="18" charset="0"/>
              </a:rPr>
              <a:t>Image </a:t>
            </a:r>
            <a:r>
              <a:rPr lang="en-IN" sz="2400" spc="195" dirty="0" smtClean="0">
                <a:solidFill>
                  <a:srgbClr val="252525"/>
                </a:solidFill>
                <a:latin typeface="Times New Roman" panose="02020603050405020304" pitchFamily="18" charset="0"/>
                <a:cs typeface="Times New Roman" panose="02020603050405020304" pitchFamily="18" charset="0"/>
              </a:rPr>
              <a:t>Captioning </a:t>
            </a:r>
            <a:r>
              <a:rPr lang="en-IN" sz="2400" spc="130" dirty="0" smtClean="0">
                <a:solidFill>
                  <a:srgbClr val="252525"/>
                </a:solidFill>
                <a:latin typeface="Times New Roman" panose="02020603050405020304" pitchFamily="18" charset="0"/>
                <a:cs typeface="Times New Roman" panose="02020603050405020304" pitchFamily="18" charset="0"/>
              </a:rPr>
              <a:t>is </a:t>
            </a:r>
            <a:r>
              <a:rPr lang="en-IN" sz="2400" spc="225" dirty="0" smtClean="0">
                <a:solidFill>
                  <a:srgbClr val="252525"/>
                </a:solidFill>
                <a:latin typeface="Times New Roman" panose="02020603050405020304" pitchFamily="18" charset="0"/>
                <a:cs typeface="Times New Roman" panose="02020603050405020304" pitchFamily="18" charset="0"/>
              </a:rPr>
              <a:t>a </a:t>
            </a:r>
            <a:r>
              <a:rPr lang="en-IN" sz="2400" spc="180" dirty="0" smtClean="0">
                <a:solidFill>
                  <a:srgbClr val="252525"/>
                </a:solidFill>
                <a:latin typeface="Times New Roman" panose="02020603050405020304" pitchFamily="18" charset="0"/>
                <a:cs typeface="Times New Roman" panose="02020603050405020304" pitchFamily="18" charset="0"/>
              </a:rPr>
              <a:t>cornerstone </a:t>
            </a:r>
            <a:r>
              <a:rPr lang="en-IN" sz="2400" spc="135" dirty="0" smtClean="0">
                <a:solidFill>
                  <a:srgbClr val="252525"/>
                </a:solidFill>
                <a:latin typeface="Times New Roman" panose="02020603050405020304" pitchFamily="18" charset="0"/>
                <a:cs typeface="Times New Roman" panose="02020603050405020304" pitchFamily="18" charset="0"/>
              </a:rPr>
              <a:t>in </a:t>
            </a:r>
            <a:r>
              <a:rPr lang="en-IN" sz="2400" spc="210" dirty="0" smtClean="0">
                <a:solidFill>
                  <a:srgbClr val="252525"/>
                </a:solidFill>
                <a:latin typeface="Times New Roman" panose="02020603050405020304" pitchFamily="18" charset="0"/>
                <a:cs typeface="Times New Roman" panose="02020603050405020304" pitchFamily="18" charset="0"/>
              </a:rPr>
              <a:t>Computer </a:t>
            </a:r>
            <a:r>
              <a:rPr lang="en-IN" sz="2400" spc="165" dirty="0" smtClean="0">
                <a:solidFill>
                  <a:srgbClr val="252525"/>
                </a:solidFill>
                <a:latin typeface="Times New Roman" panose="02020603050405020304" pitchFamily="18" charset="0"/>
                <a:cs typeface="Times New Roman" panose="02020603050405020304" pitchFamily="18" charset="0"/>
              </a:rPr>
              <a:t>Vision, </a:t>
            </a:r>
            <a:r>
              <a:rPr lang="en-IN" sz="2400" spc="225" dirty="0" smtClean="0">
                <a:solidFill>
                  <a:srgbClr val="252525"/>
                </a:solidFill>
                <a:latin typeface="Times New Roman" panose="02020603050405020304" pitchFamily="18" charset="0"/>
                <a:cs typeface="Times New Roman" panose="02020603050405020304" pitchFamily="18" charset="0"/>
              </a:rPr>
              <a:t>a </a:t>
            </a:r>
            <a:r>
              <a:rPr lang="en-IN" sz="2400" spc="135" dirty="0" smtClean="0">
                <a:solidFill>
                  <a:srgbClr val="252525"/>
                </a:solidFill>
                <a:latin typeface="Times New Roman" panose="02020603050405020304" pitchFamily="18" charset="0"/>
                <a:cs typeface="Times New Roman" panose="02020603050405020304" pitchFamily="18" charset="0"/>
              </a:rPr>
              <a:t>field </a:t>
            </a:r>
            <a:r>
              <a:rPr lang="en-IN" sz="2400" spc="185" dirty="0" smtClean="0">
                <a:solidFill>
                  <a:srgbClr val="252525"/>
                </a:solidFill>
                <a:latin typeface="Times New Roman" panose="02020603050405020304" pitchFamily="18" charset="0"/>
                <a:cs typeface="Times New Roman" panose="02020603050405020304" pitchFamily="18" charset="0"/>
              </a:rPr>
              <a:t>which </a:t>
            </a:r>
            <a:r>
              <a:rPr lang="en-IN" sz="2400" spc="200" dirty="0" smtClean="0">
                <a:solidFill>
                  <a:srgbClr val="252525"/>
                </a:solidFill>
                <a:latin typeface="Times New Roman" panose="02020603050405020304" pitchFamily="18" charset="0"/>
                <a:cs typeface="Times New Roman" panose="02020603050405020304" pitchFamily="18" charset="0"/>
              </a:rPr>
              <a:t>has seen many </a:t>
            </a:r>
            <a:r>
              <a:rPr lang="en-IN" sz="2400" spc="185" dirty="0" smtClean="0">
                <a:solidFill>
                  <a:srgbClr val="252525"/>
                </a:solidFill>
                <a:latin typeface="Times New Roman" panose="02020603050405020304" pitchFamily="18" charset="0"/>
                <a:cs typeface="Times New Roman" panose="02020603050405020304" pitchFamily="18" charset="0"/>
              </a:rPr>
              <a:t>technical </a:t>
            </a:r>
            <a:r>
              <a:rPr lang="en-IN" sz="2400" spc="200" dirty="0" smtClean="0">
                <a:solidFill>
                  <a:srgbClr val="252525"/>
                </a:solidFill>
                <a:latin typeface="Times New Roman" panose="02020603050405020304" pitchFamily="18" charset="0"/>
                <a:cs typeface="Times New Roman" panose="02020603050405020304" pitchFamily="18" charset="0"/>
              </a:rPr>
              <a:t>advancements </a:t>
            </a:r>
            <a:r>
              <a:rPr lang="en-IN" sz="2400" spc="135" dirty="0" smtClean="0">
                <a:solidFill>
                  <a:srgbClr val="252525"/>
                </a:solidFill>
                <a:latin typeface="Times New Roman" panose="02020603050405020304" pitchFamily="18" charset="0"/>
                <a:cs typeface="Times New Roman" panose="02020603050405020304" pitchFamily="18" charset="0"/>
              </a:rPr>
              <a:t>in </a:t>
            </a:r>
            <a:r>
              <a:rPr lang="en-IN" sz="2400" spc="190" dirty="0" smtClean="0">
                <a:solidFill>
                  <a:srgbClr val="252525"/>
                </a:solidFill>
                <a:latin typeface="Times New Roman" panose="02020603050405020304" pitchFamily="18" charset="0"/>
                <a:cs typeface="Times New Roman" panose="02020603050405020304" pitchFamily="18" charset="0"/>
              </a:rPr>
              <a:t>recent years. </a:t>
            </a:r>
            <a:r>
              <a:rPr lang="en-IN" sz="2400" spc="185" dirty="0" smtClean="0">
                <a:solidFill>
                  <a:srgbClr val="252525"/>
                </a:solidFill>
                <a:latin typeface="Times New Roman" panose="02020603050405020304" pitchFamily="18" charset="0"/>
                <a:cs typeface="Times New Roman" panose="02020603050405020304" pitchFamily="18" charset="0"/>
              </a:rPr>
              <a:t>Currently </a:t>
            </a:r>
            <a:r>
              <a:rPr lang="en-IN" sz="2400" spc="175" dirty="0" smtClean="0">
                <a:solidFill>
                  <a:srgbClr val="252525"/>
                </a:solidFill>
                <a:latin typeface="Times New Roman" panose="02020603050405020304" pitchFamily="18" charset="0"/>
                <a:cs typeface="Times New Roman" panose="02020603050405020304" pitchFamily="18" charset="0"/>
              </a:rPr>
              <a:t>caption </a:t>
            </a:r>
            <a:r>
              <a:rPr lang="en-IN" sz="2400" spc="185" dirty="0" smtClean="0">
                <a:solidFill>
                  <a:srgbClr val="252525"/>
                </a:solidFill>
                <a:latin typeface="Times New Roman" panose="02020603050405020304" pitchFamily="18" charset="0"/>
                <a:cs typeface="Times New Roman" panose="02020603050405020304" pitchFamily="18" charset="0"/>
              </a:rPr>
              <a:t>generation systems </a:t>
            </a:r>
            <a:r>
              <a:rPr lang="en-IN" sz="2400" spc="165" dirty="0" smtClean="0">
                <a:solidFill>
                  <a:srgbClr val="252525"/>
                </a:solidFill>
                <a:latin typeface="Times New Roman" panose="02020603050405020304" pitchFamily="18" charset="0"/>
                <a:cs typeface="Times New Roman" panose="02020603050405020304" pitchFamily="18" charset="0"/>
              </a:rPr>
              <a:t>do </a:t>
            </a:r>
            <a:r>
              <a:rPr lang="en-IN" sz="2400" spc="170" dirty="0" smtClean="0">
                <a:solidFill>
                  <a:srgbClr val="252525"/>
                </a:solidFill>
                <a:latin typeface="Times New Roman" panose="02020603050405020304" pitchFamily="18" charset="0"/>
                <a:cs typeface="Times New Roman" panose="02020603050405020304" pitchFamily="18" charset="0"/>
              </a:rPr>
              <a:t>exist, </a:t>
            </a:r>
            <a:r>
              <a:rPr lang="en-IN" sz="2400" spc="180" dirty="0" smtClean="0">
                <a:solidFill>
                  <a:srgbClr val="252525"/>
                </a:solidFill>
                <a:latin typeface="Times New Roman" panose="02020603050405020304" pitchFamily="18" charset="0"/>
                <a:cs typeface="Times New Roman" panose="02020603050405020304" pitchFamily="18" charset="0"/>
              </a:rPr>
              <a:t>however </a:t>
            </a:r>
            <a:r>
              <a:rPr lang="en-IN" sz="2400" spc="170" dirty="0" smtClean="0">
                <a:solidFill>
                  <a:srgbClr val="252525"/>
                </a:solidFill>
                <a:latin typeface="Times New Roman" panose="02020603050405020304" pitchFamily="18" charset="0"/>
                <a:cs typeface="Times New Roman" panose="02020603050405020304" pitchFamily="18" charset="0"/>
              </a:rPr>
              <a:t>they </a:t>
            </a:r>
            <a:r>
              <a:rPr lang="en-IN" sz="2400" spc="195" dirty="0" smtClean="0">
                <a:solidFill>
                  <a:srgbClr val="252525"/>
                </a:solidFill>
                <a:latin typeface="Times New Roman" panose="02020603050405020304" pitchFamily="18" charset="0"/>
                <a:cs typeface="Times New Roman" panose="02020603050405020304" pitchFamily="18" charset="0"/>
              </a:rPr>
              <a:t>are </a:t>
            </a:r>
            <a:r>
              <a:rPr lang="en-IN" sz="2400" spc="150" dirty="0" smtClean="0">
                <a:solidFill>
                  <a:srgbClr val="252525"/>
                </a:solidFill>
                <a:latin typeface="Times New Roman" panose="02020603050405020304" pitchFamily="18" charset="0"/>
                <a:cs typeface="Times New Roman" panose="02020603050405020304" pitchFamily="18" charset="0"/>
              </a:rPr>
              <a:t>relatively </a:t>
            </a:r>
            <a:r>
              <a:rPr lang="en-IN" sz="2400" spc="155" dirty="0" smtClean="0">
                <a:solidFill>
                  <a:srgbClr val="252525"/>
                </a:solidFill>
                <a:latin typeface="Times New Roman" panose="02020603050405020304" pitchFamily="18" charset="0"/>
                <a:cs typeface="Times New Roman" panose="02020603050405020304" pitchFamily="18" charset="0"/>
              </a:rPr>
              <a:t>slow </a:t>
            </a:r>
            <a:r>
              <a:rPr lang="en-IN" sz="2400" spc="200" dirty="0" smtClean="0">
                <a:solidFill>
                  <a:srgbClr val="252525"/>
                </a:solidFill>
                <a:latin typeface="Times New Roman" panose="02020603050405020304" pitchFamily="18" charset="0"/>
                <a:cs typeface="Times New Roman" panose="02020603050405020304" pitchFamily="18" charset="0"/>
              </a:rPr>
              <a:t>and </a:t>
            </a:r>
            <a:r>
              <a:rPr lang="en-IN" sz="2400" spc="195" dirty="0" smtClean="0">
                <a:solidFill>
                  <a:srgbClr val="252525"/>
                </a:solidFill>
                <a:latin typeface="Times New Roman" panose="02020603050405020304" pitchFamily="18" charset="0"/>
                <a:cs typeface="Times New Roman" panose="02020603050405020304" pitchFamily="18" charset="0"/>
              </a:rPr>
              <a:t>more </a:t>
            </a:r>
            <a:r>
              <a:rPr lang="en-IN" sz="2400" spc="185" dirty="0" smtClean="0">
                <a:solidFill>
                  <a:srgbClr val="252525"/>
                </a:solidFill>
                <a:latin typeface="Times New Roman" panose="02020603050405020304" pitchFamily="18" charset="0"/>
                <a:cs typeface="Times New Roman" panose="02020603050405020304" pitchFamily="18" charset="0"/>
              </a:rPr>
              <a:t>resource </a:t>
            </a:r>
            <a:r>
              <a:rPr lang="en-IN" sz="2400" spc="160" dirty="0" smtClean="0">
                <a:solidFill>
                  <a:srgbClr val="252525"/>
                </a:solidFill>
                <a:latin typeface="Times New Roman" panose="02020603050405020304" pitchFamily="18" charset="0"/>
                <a:cs typeface="Times New Roman" panose="02020603050405020304" pitchFamily="18" charset="0"/>
              </a:rPr>
              <a:t>hungry. </a:t>
            </a:r>
            <a:r>
              <a:rPr lang="en-IN" sz="2400" spc="235" dirty="0" smtClean="0">
                <a:solidFill>
                  <a:srgbClr val="252525"/>
                </a:solidFill>
                <a:latin typeface="Times New Roman" panose="02020603050405020304" pitchFamily="18" charset="0"/>
                <a:cs typeface="Times New Roman" panose="02020603050405020304" pitchFamily="18" charset="0"/>
              </a:rPr>
              <a:t>Faster-RCNN </a:t>
            </a:r>
            <a:r>
              <a:rPr lang="en-IN" sz="2400" spc="160" dirty="0" smtClean="0">
                <a:solidFill>
                  <a:srgbClr val="252525"/>
                </a:solidFill>
                <a:latin typeface="Times New Roman" panose="02020603050405020304" pitchFamily="18" charset="0"/>
                <a:cs typeface="Times New Roman" panose="02020603050405020304" pitchFamily="18" charset="0"/>
              </a:rPr>
              <a:t>improvises </a:t>
            </a:r>
            <a:r>
              <a:rPr lang="en-IN" sz="2400" spc="170" dirty="0" smtClean="0">
                <a:solidFill>
                  <a:srgbClr val="252525"/>
                </a:solidFill>
                <a:latin typeface="Times New Roman" panose="02020603050405020304" pitchFamily="18" charset="0"/>
                <a:cs typeface="Times New Roman" panose="02020603050405020304" pitchFamily="18" charset="0"/>
              </a:rPr>
              <a:t>on </a:t>
            </a:r>
            <a:r>
              <a:rPr lang="en-IN" sz="2400" spc="250" dirty="0" smtClean="0">
                <a:solidFill>
                  <a:srgbClr val="252525"/>
                </a:solidFill>
                <a:latin typeface="Times New Roman" panose="02020603050405020304" pitchFamily="18" charset="0"/>
                <a:cs typeface="Times New Roman" panose="02020603050405020304" pitchFamily="18" charset="0"/>
              </a:rPr>
              <a:t>Fast-RCNN </a:t>
            </a:r>
            <a:r>
              <a:rPr lang="en-IN" sz="2400" spc="160" dirty="0" smtClean="0">
                <a:solidFill>
                  <a:srgbClr val="252525"/>
                </a:solidFill>
                <a:latin typeface="Times New Roman" panose="02020603050405020304" pitchFamily="18" charset="0"/>
                <a:cs typeface="Times New Roman" panose="02020603050405020304" pitchFamily="18" charset="0"/>
              </a:rPr>
              <a:t>by </a:t>
            </a:r>
            <a:r>
              <a:rPr lang="en-IN" sz="2400" spc="190" dirty="0" smtClean="0">
                <a:solidFill>
                  <a:srgbClr val="252525"/>
                </a:solidFill>
                <a:latin typeface="Times New Roman" panose="02020603050405020304" pitchFamily="18" charset="0"/>
                <a:cs typeface="Times New Roman" panose="02020603050405020304" pitchFamily="18" charset="0"/>
              </a:rPr>
              <a:t>sharing </a:t>
            </a:r>
            <a:r>
              <a:rPr lang="en-IN" sz="2400" spc="185" dirty="0" smtClean="0">
                <a:solidFill>
                  <a:srgbClr val="252525"/>
                </a:solidFill>
                <a:latin typeface="Times New Roman" panose="02020603050405020304" pitchFamily="18" charset="0"/>
                <a:cs typeface="Times New Roman" panose="02020603050405020304" pitchFamily="18" charset="0"/>
              </a:rPr>
              <a:t>resources </a:t>
            </a:r>
            <a:r>
              <a:rPr lang="en-IN" sz="2400" spc="145" dirty="0" smtClean="0">
                <a:solidFill>
                  <a:srgbClr val="252525"/>
                </a:solidFill>
                <a:latin typeface="Times New Roman" panose="02020603050405020304" pitchFamily="18" charset="0"/>
                <a:cs typeface="Times New Roman" panose="02020603050405020304" pitchFamily="18" charset="0"/>
              </a:rPr>
              <a:t>to </a:t>
            </a:r>
            <a:r>
              <a:rPr lang="en-IN" sz="2400" spc="195" dirty="0" smtClean="0">
                <a:solidFill>
                  <a:srgbClr val="252525"/>
                </a:solidFill>
                <a:latin typeface="Times New Roman" panose="02020603050405020304" pitchFamily="18" charset="0"/>
                <a:cs typeface="Times New Roman" panose="02020603050405020304" pitchFamily="18" charset="0"/>
              </a:rPr>
              <a:t>create </a:t>
            </a:r>
            <a:r>
              <a:rPr lang="en-IN" sz="2400" spc="185" dirty="0" smtClean="0">
                <a:solidFill>
                  <a:srgbClr val="252525"/>
                </a:solidFill>
                <a:latin typeface="Times New Roman" panose="02020603050405020304" pitchFamily="18" charset="0"/>
                <a:cs typeface="Times New Roman" panose="02020603050405020304" pitchFamily="18" charset="0"/>
              </a:rPr>
              <a:t>the </a:t>
            </a:r>
            <a:r>
              <a:rPr lang="en-IN" sz="2400" spc="195" dirty="0" err="1" smtClean="0">
                <a:solidFill>
                  <a:srgbClr val="252525"/>
                </a:solidFill>
                <a:latin typeface="Times New Roman" panose="02020603050405020304" pitchFamily="18" charset="0"/>
                <a:cs typeface="Times New Roman" panose="02020603050405020304" pitchFamily="18" charset="0"/>
              </a:rPr>
              <a:t>RoI</a:t>
            </a:r>
            <a:r>
              <a:rPr lang="en-IN" sz="2400" spc="195" dirty="0" smtClean="0">
                <a:solidFill>
                  <a:srgbClr val="252525"/>
                </a:solidFill>
                <a:latin typeface="Times New Roman" panose="02020603050405020304" pitchFamily="18" charset="0"/>
                <a:cs typeface="Times New Roman" panose="02020603050405020304" pitchFamily="18" charset="0"/>
              </a:rPr>
              <a:t> </a:t>
            </a:r>
            <a:r>
              <a:rPr lang="en-IN" sz="2400" spc="180" dirty="0" smtClean="0">
                <a:solidFill>
                  <a:srgbClr val="252525"/>
                </a:solidFill>
                <a:latin typeface="Times New Roman" panose="02020603050405020304" pitchFamily="18" charset="0"/>
                <a:cs typeface="Times New Roman" panose="02020603050405020304" pitchFamily="18" charset="0"/>
              </a:rPr>
              <a:t>(Regions </a:t>
            </a:r>
            <a:r>
              <a:rPr lang="en-IN" sz="2400" spc="150" dirty="0" smtClean="0">
                <a:solidFill>
                  <a:srgbClr val="252525"/>
                </a:solidFill>
                <a:latin typeface="Times New Roman" panose="02020603050405020304" pitchFamily="18" charset="0"/>
                <a:cs typeface="Times New Roman" panose="02020603050405020304" pitchFamily="18" charset="0"/>
              </a:rPr>
              <a:t>of </a:t>
            </a:r>
            <a:r>
              <a:rPr lang="en-IN" sz="2400" spc="155" dirty="0" smtClean="0">
                <a:solidFill>
                  <a:srgbClr val="252525"/>
                </a:solidFill>
                <a:latin typeface="Times New Roman" panose="02020603050405020304" pitchFamily="18" charset="0"/>
                <a:cs typeface="Times New Roman" panose="02020603050405020304" pitchFamily="18" charset="0"/>
              </a:rPr>
              <a:t>Interest) </a:t>
            </a:r>
            <a:r>
              <a:rPr lang="en-IN" sz="2400" spc="140" dirty="0" smtClean="0">
                <a:solidFill>
                  <a:srgbClr val="252525"/>
                </a:solidFill>
                <a:latin typeface="Times New Roman" panose="02020603050405020304" pitchFamily="18" charset="0"/>
                <a:cs typeface="Times New Roman" panose="02020603050405020304" pitchFamily="18" charset="0"/>
              </a:rPr>
              <a:t>layer. </a:t>
            </a:r>
            <a:r>
              <a:rPr lang="en-IN" sz="2400" spc="315" dirty="0" smtClean="0">
                <a:solidFill>
                  <a:srgbClr val="252525"/>
                </a:solidFill>
                <a:latin typeface="Times New Roman" panose="02020603050405020304" pitchFamily="18" charset="0"/>
                <a:cs typeface="Times New Roman" panose="02020603050405020304" pitchFamily="18" charset="0"/>
              </a:rPr>
              <a:t>LSTM </a:t>
            </a:r>
            <a:r>
              <a:rPr lang="en-IN" sz="2400" spc="160" dirty="0" smtClean="0">
                <a:solidFill>
                  <a:srgbClr val="252525"/>
                </a:solidFill>
                <a:latin typeface="Times New Roman" panose="02020603050405020304" pitchFamily="18" charset="0"/>
                <a:cs typeface="Times New Roman" panose="02020603050405020304" pitchFamily="18" charset="0"/>
              </a:rPr>
              <a:t>provides </a:t>
            </a:r>
            <a:r>
              <a:rPr lang="en-IN" sz="2400" spc="225" dirty="0" smtClean="0">
                <a:solidFill>
                  <a:srgbClr val="252525"/>
                </a:solidFill>
                <a:latin typeface="Times New Roman" panose="02020603050405020304" pitchFamily="18" charset="0"/>
                <a:cs typeface="Times New Roman" panose="02020603050405020304" pitchFamily="18" charset="0"/>
              </a:rPr>
              <a:t>a </a:t>
            </a:r>
            <a:r>
              <a:rPr lang="en-IN" sz="2400" spc="175" dirty="0" smtClean="0">
                <a:solidFill>
                  <a:srgbClr val="252525"/>
                </a:solidFill>
                <a:latin typeface="Times New Roman" panose="02020603050405020304" pitchFamily="18" charset="0"/>
                <a:cs typeface="Times New Roman" panose="02020603050405020304" pitchFamily="18" charset="0"/>
              </a:rPr>
              <a:t>better </a:t>
            </a:r>
            <a:r>
              <a:rPr lang="en-IN" sz="2400" spc="195" dirty="0" smtClean="0">
                <a:solidFill>
                  <a:srgbClr val="252525"/>
                </a:solidFill>
                <a:latin typeface="Times New Roman" panose="02020603050405020304" pitchFamily="18" charset="0"/>
                <a:cs typeface="Times New Roman" panose="02020603050405020304" pitchFamily="18" charset="0"/>
              </a:rPr>
              <a:t>approach </a:t>
            </a:r>
            <a:r>
              <a:rPr lang="en-IN" sz="2400" spc="150" dirty="0" smtClean="0">
                <a:solidFill>
                  <a:srgbClr val="252525"/>
                </a:solidFill>
                <a:latin typeface="Times New Roman" panose="02020603050405020304" pitchFamily="18" charset="0"/>
                <a:cs typeface="Times New Roman" panose="02020603050405020304" pitchFamily="18" charset="0"/>
              </a:rPr>
              <a:t>to </a:t>
            </a:r>
            <a:r>
              <a:rPr lang="en-IN" sz="2400" spc="190" dirty="0" smtClean="0">
                <a:solidFill>
                  <a:srgbClr val="252525"/>
                </a:solidFill>
                <a:latin typeface="Times New Roman" panose="02020603050405020304" pitchFamily="18" charset="0"/>
                <a:cs typeface="Times New Roman" panose="02020603050405020304" pitchFamily="18" charset="0"/>
              </a:rPr>
              <a:t>meaningful </a:t>
            </a:r>
            <a:r>
              <a:rPr lang="en-IN" sz="2400" spc="200" dirty="0" smtClean="0">
                <a:solidFill>
                  <a:srgbClr val="252525"/>
                </a:solidFill>
                <a:latin typeface="Times New Roman" panose="02020603050405020304" pitchFamily="18" charset="0"/>
                <a:cs typeface="Times New Roman" panose="02020603050405020304" pitchFamily="18" charset="0"/>
              </a:rPr>
              <a:t>sentence </a:t>
            </a:r>
            <a:r>
              <a:rPr lang="en-IN" sz="2400" spc="175" dirty="0" smtClean="0">
                <a:solidFill>
                  <a:srgbClr val="252525"/>
                </a:solidFill>
                <a:latin typeface="Times New Roman" panose="02020603050405020304" pitchFamily="18" charset="0"/>
                <a:cs typeface="Times New Roman" panose="02020603050405020304" pitchFamily="18" charset="0"/>
              </a:rPr>
              <a:t>creation </a:t>
            </a:r>
            <a:r>
              <a:rPr lang="en-IN" sz="2400" spc="190" dirty="0" smtClean="0">
                <a:solidFill>
                  <a:srgbClr val="252525"/>
                </a:solidFill>
                <a:latin typeface="Times New Roman" panose="02020603050405020304" pitchFamily="18" charset="0"/>
                <a:cs typeface="Times New Roman" panose="02020603050405020304" pitchFamily="18" charset="0"/>
              </a:rPr>
              <a:t>using </a:t>
            </a:r>
            <a:r>
              <a:rPr lang="en-IN" sz="2400" spc="185" dirty="0" smtClean="0">
                <a:solidFill>
                  <a:srgbClr val="252525"/>
                </a:solidFill>
                <a:latin typeface="Times New Roman" panose="02020603050405020304" pitchFamily="18" charset="0"/>
                <a:cs typeface="Times New Roman" panose="02020603050405020304" pitchFamily="18" charset="0"/>
              </a:rPr>
              <a:t>the </a:t>
            </a:r>
            <a:r>
              <a:rPr lang="en-IN" sz="2400" spc="155" dirty="0" smtClean="0">
                <a:solidFill>
                  <a:srgbClr val="252525"/>
                </a:solidFill>
                <a:latin typeface="Times New Roman" panose="02020603050405020304" pitchFamily="18" charset="0"/>
                <a:cs typeface="Times New Roman" panose="02020603050405020304" pitchFamily="18" charset="0"/>
              </a:rPr>
              <a:t>different </a:t>
            </a:r>
            <a:r>
              <a:rPr lang="en-IN" sz="2400" spc="175" dirty="0" smtClean="0">
                <a:solidFill>
                  <a:srgbClr val="252525"/>
                </a:solidFill>
                <a:latin typeface="Times New Roman" panose="02020603050405020304" pitchFamily="18" charset="0"/>
                <a:cs typeface="Times New Roman" panose="02020603050405020304" pitchFamily="18" charset="0"/>
              </a:rPr>
              <a:t>objects </a:t>
            </a:r>
            <a:r>
              <a:rPr lang="en-IN" sz="2400" spc="190" dirty="0" smtClean="0">
                <a:solidFill>
                  <a:srgbClr val="252525"/>
                </a:solidFill>
                <a:latin typeface="Times New Roman" panose="02020603050405020304" pitchFamily="18" charset="0"/>
                <a:cs typeface="Times New Roman" panose="02020603050405020304" pitchFamily="18" charset="0"/>
              </a:rPr>
              <a:t>detected </a:t>
            </a:r>
            <a:r>
              <a:rPr lang="en-IN" sz="2400" spc="135" dirty="0" smtClean="0">
                <a:solidFill>
                  <a:srgbClr val="252525"/>
                </a:solidFill>
                <a:latin typeface="Times New Roman" panose="02020603050405020304" pitchFamily="18" charset="0"/>
                <a:cs typeface="Times New Roman" panose="02020603050405020304" pitchFamily="18" charset="0"/>
              </a:rPr>
              <a:t>in </a:t>
            </a:r>
            <a:r>
              <a:rPr lang="en-IN" sz="2400" spc="185" dirty="0" smtClean="0">
                <a:solidFill>
                  <a:srgbClr val="252525"/>
                </a:solidFill>
                <a:latin typeface="Times New Roman" panose="02020603050405020304" pitchFamily="18" charset="0"/>
                <a:cs typeface="Times New Roman" panose="02020603050405020304" pitchFamily="18" charset="0"/>
              </a:rPr>
              <a:t>the </a:t>
            </a:r>
            <a:r>
              <a:rPr lang="en-IN" sz="2400" spc="220" dirty="0" smtClean="0">
                <a:solidFill>
                  <a:srgbClr val="252525"/>
                </a:solidFill>
                <a:latin typeface="Times New Roman" panose="02020603050405020304" pitchFamily="18" charset="0"/>
                <a:cs typeface="Times New Roman" panose="02020603050405020304" pitchFamily="18" charset="0"/>
              </a:rPr>
              <a:t>image </a:t>
            </a:r>
            <a:r>
              <a:rPr lang="en-IN" sz="2400" spc="190" dirty="0" smtClean="0">
                <a:solidFill>
                  <a:srgbClr val="252525"/>
                </a:solidFill>
                <a:latin typeface="Times New Roman" panose="02020603050405020304" pitchFamily="18" charset="0"/>
                <a:cs typeface="Times New Roman" panose="02020603050405020304" pitchFamily="18" charset="0"/>
              </a:rPr>
              <a:t>using </a:t>
            </a:r>
            <a:r>
              <a:rPr lang="en-IN" sz="2400" spc="225" dirty="0" smtClean="0">
                <a:solidFill>
                  <a:srgbClr val="252525"/>
                </a:solidFill>
                <a:latin typeface="Times New Roman" panose="02020603050405020304" pitchFamily="18" charset="0"/>
                <a:cs typeface="Times New Roman" panose="02020603050405020304" pitchFamily="18" charset="0"/>
              </a:rPr>
              <a:t>Faster-RCNN. </a:t>
            </a:r>
            <a:r>
              <a:rPr lang="en-IN" sz="2400" spc="195" dirty="0" smtClean="0">
                <a:solidFill>
                  <a:srgbClr val="252525"/>
                </a:solidFill>
                <a:latin typeface="Times New Roman" panose="02020603050405020304" pitchFamily="18" charset="0"/>
                <a:cs typeface="Times New Roman" panose="02020603050405020304" pitchFamily="18" charset="0"/>
              </a:rPr>
              <a:t>By </a:t>
            </a:r>
            <a:r>
              <a:rPr lang="en-IN" sz="2400" spc="180" dirty="0" smtClean="0">
                <a:solidFill>
                  <a:srgbClr val="252525"/>
                </a:solidFill>
                <a:latin typeface="Times New Roman" panose="02020603050405020304" pitchFamily="18" charset="0"/>
                <a:cs typeface="Times New Roman" panose="02020603050405020304" pitchFamily="18" charset="0"/>
              </a:rPr>
              <a:t>blending </a:t>
            </a:r>
            <a:r>
              <a:rPr lang="en-IN" sz="2400" spc="240" dirty="0" smtClean="0">
                <a:solidFill>
                  <a:srgbClr val="252525"/>
                </a:solidFill>
                <a:latin typeface="Times New Roman" panose="02020603050405020304" pitchFamily="18" charset="0"/>
                <a:cs typeface="Times New Roman" panose="02020603050405020304" pitchFamily="18" charset="0"/>
              </a:rPr>
              <a:t>Faster-RCNN </a:t>
            </a:r>
            <a:r>
              <a:rPr lang="en-IN" sz="2400" spc="204" dirty="0" smtClean="0">
                <a:solidFill>
                  <a:srgbClr val="252525"/>
                </a:solidFill>
                <a:latin typeface="Times New Roman" panose="02020603050405020304" pitchFamily="18" charset="0"/>
                <a:cs typeface="Times New Roman" panose="02020603050405020304" pitchFamily="18" charset="0"/>
              </a:rPr>
              <a:t>and </a:t>
            </a:r>
            <a:r>
              <a:rPr lang="en-IN" sz="2400" spc="300" dirty="0" smtClean="0">
                <a:solidFill>
                  <a:srgbClr val="252525"/>
                </a:solidFill>
                <a:latin typeface="Times New Roman" panose="02020603050405020304" pitchFamily="18" charset="0"/>
                <a:cs typeface="Times New Roman" panose="02020603050405020304" pitchFamily="18" charset="0"/>
              </a:rPr>
              <a:t>LSTM, </a:t>
            </a:r>
            <a:r>
              <a:rPr lang="en-IN" sz="2400" spc="110" dirty="0" smtClean="0">
                <a:solidFill>
                  <a:srgbClr val="252525"/>
                </a:solidFill>
                <a:latin typeface="Times New Roman" panose="02020603050405020304" pitchFamily="18" charset="0"/>
                <a:cs typeface="Times New Roman" panose="02020603050405020304" pitchFamily="18" charset="0"/>
              </a:rPr>
              <a:t>it</a:t>
            </a:r>
            <a:r>
              <a:rPr lang="en-IN" sz="2400" spc="645" dirty="0" smtClean="0">
                <a:solidFill>
                  <a:srgbClr val="252525"/>
                </a:solidFill>
                <a:latin typeface="Times New Roman" panose="02020603050405020304" pitchFamily="18" charset="0"/>
                <a:cs typeface="Times New Roman" panose="02020603050405020304" pitchFamily="18" charset="0"/>
              </a:rPr>
              <a:t> </a:t>
            </a:r>
            <a:r>
              <a:rPr lang="en-IN" sz="2400" spc="130" dirty="0" smtClean="0">
                <a:solidFill>
                  <a:srgbClr val="252525"/>
                </a:solidFill>
                <a:latin typeface="Times New Roman" panose="02020603050405020304" pitchFamily="18" charset="0"/>
                <a:cs typeface="Times New Roman" panose="02020603050405020304" pitchFamily="18" charset="0"/>
              </a:rPr>
              <a:t>is </a:t>
            </a:r>
            <a:r>
              <a:rPr lang="en-IN" sz="2400" spc="160" dirty="0" smtClean="0">
                <a:solidFill>
                  <a:srgbClr val="252525"/>
                </a:solidFill>
                <a:latin typeface="Times New Roman" panose="02020603050405020304" pitchFamily="18" charset="0"/>
                <a:cs typeface="Times New Roman" panose="02020603050405020304" pitchFamily="18" charset="0"/>
              </a:rPr>
              <a:t>possible </a:t>
            </a:r>
            <a:r>
              <a:rPr lang="en-IN" sz="2400" spc="150" dirty="0" smtClean="0">
                <a:solidFill>
                  <a:srgbClr val="252525"/>
                </a:solidFill>
                <a:latin typeface="Times New Roman" panose="02020603050405020304" pitchFamily="18" charset="0"/>
                <a:cs typeface="Times New Roman" panose="02020603050405020304" pitchFamily="18" charset="0"/>
              </a:rPr>
              <a:t>to </a:t>
            </a:r>
            <a:r>
              <a:rPr lang="en-IN" sz="2400" spc="170" dirty="0" smtClean="0">
                <a:solidFill>
                  <a:srgbClr val="252525"/>
                </a:solidFill>
                <a:latin typeface="Times New Roman" panose="02020603050405020304" pitchFamily="18" charset="0"/>
                <a:cs typeface="Times New Roman" panose="02020603050405020304" pitchFamily="18" charset="0"/>
              </a:rPr>
              <a:t>considerably </a:t>
            </a:r>
            <a:r>
              <a:rPr lang="en-IN" sz="2400" spc="200" dirty="0" smtClean="0">
                <a:solidFill>
                  <a:srgbClr val="252525"/>
                </a:solidFill>
                <a:latin typeface="Times New Roman" panose="02020603050405020304" pitchFamily="18" charset="0"/>
                <a:cs typeface="Times New Roman" panose="02020603050405020304" pitchFamily="18" charset="0"/>
              </a:rPr>
              <a:t>reduce </a:t>
            </a:r>
            <a:r>
              <a:rPr lang="en-IN" sz="2400" spc="185" dirty="0" smtClean="0">
                <a:solidFill>
                  <a:srgbClr val="252525"/>
                </a:solidFill>
                <a:latin typeface="Times New Roman" panose="02020603050405020304" pitchFamily="18" charset="0"/>
                <a:cs typeface="Times New Roman" panose="02020603050405020304" pitchFamily="18" charset="0"/>
              </a:rPr>
              <a:t>the </a:t>
            </a:r>
            <a:r>
              <a:rPr lang="en-IN" sz="2400" spc="195" dirty="0" smtClean="0">
                <a:solidFill>
                  <a:srgbClr val="252525"/>
                </a:solidFill>
                <a:latin typeface="Times New Roman" panose="02020603050405020304" pitchFamily="18" charset="0"/>
                <a:cs typeface="Times New Roman" panose="02020603050405020304" pitchFamily="18" charset="0"/>
              </a:rPr>
              <a:t>amount </a:t>
            </a:r>
            <a:r>
              <a:rPr lang="en-IN" sz="2400" spc="150" dirty="0" smtClean="0">
                <a:solidFill>
                  <a:srgbClr val="252525"/>
                </a:solidFill>
                <a:latin typeface="Times New Roman" panose="02020603050405020304" pitchFamily="18" charset="0"/>
                <a:cs typeface="Times New Roman" panose="02020603050405020304" pitchFamily="18" charset="0"/>
              </a:rPr>
              <a:t>of </a:t>
            </a:r>
            <a:r>
              <a:rPr lang="en-IN" sz="2400" spc="170" dirty="0" smtClean="0">
                <a:solidFill>
                  <a:srgbClr val="252525"/>
                </a:solidFill>
                <a:latin typeface="Times New Roman" panose="02020603050405020304" pitchFamily="18" charset="0"/>
                <a:cs typeface="Times New Roman" panose="02020603050405020304" pitchFamily="18" charset="0"/>
              </a:rPr>
              <a:t>time </a:t>
            </a:r>
            <a:r>
              <a:rPr lang="en-IN" sz="2400" spc="200" dirty="0" smtClean="0">
                <a:solidFill>
                  <a:srgbClr val="252525"/>
                </a:solidFill>
                <a:latin typeface="Times New Roman" panose="02020603050405020304" pitchFamily="18" charset="0"/>
                <a:cs typeface="Times New Roman" panose="02020603050405020304" pitchFamily="18" charset="0"/>
              </a:rPr>
              <a:t>and </a:t>
            </a:r>
            <a:r>
              <a:rPr lang="en-IN" sz="2400" spc="185" dirty="0" smtClean="0">
                <a:solidFill>
                  <a:srgbClr val="252525"/>
                </a:solidFill>
                <a:latin typeface="Times New Roman" panose="02020603050405020304" pitchFamily="18" charset="0"/>
                <a:cs typeface="Times New Roman" panose="02020603050405020304" pitchFamily="18" charset="0"/>
              </a:rPr>
              <a:t>resources </a:t>
            </a:r>
            <a:r>
              <a:rPr lang="en-IN" sz="2400" spc="204" dirty="0" smtClean="0">
                <a:solidFill>
                  <a:srgbClr val="252525"/>
                </a:solidFill>
                <a:latin typeface="Times New Roman" panose="02020603050405020304" pitchFamily="18" charset="0"/>
                <a:cs typeface="Times New Roman" panose="02020603050405020304" pitchFamily="18" charset="0"/>
              </a:rPr>
              <a:t>consumed </a:t>
            </a:r>
            <a:r>
              <a:rPr lang="en-IN" sz="2400" spc="170" dirty="0" smtClean="0">
                <a:solidFill>
                  <a:srgbClr val="252525"/>
                </a:solidFill>
                <a:latin typeface="Times New Roman" panose="02020603050405020304" pitchFamily="18" charset="0"/>
                <a:cs typeface="Times New Roman" panose="02020603050405020304" pitchFamily="18" charset="0"/>
              </a:rPr>
              <a:t>by </a:t>
            </a:r>
            <a:r>
              <a:rPr lang="en-IN" sz="2400" spc="185" dirty="0" smtClean="0">
                <a:solidFill>
                  <a:srgbClr val="252525"/>
                </a:solidFill>
                <a:latin typeface="Times New Roman" panose="02020603050405020304" pitchFamily="18" charset="0"/>
                <a:cs typeface="Times New Roman" panose="02020603050405020304" pitchFamily="18" charset="0"/>
              </a:rPr>
              <a:t>the </a:t>
            </a:r>
            <a:r>
              <a:rPr lang="en-IN" sz="2400" spc="190" dirty="0" smtClean="0">
                <a:solidFill>
                  <a:srgbClr val="252525"/>
                </a:solidFill>
                <a:latin typeface="Times New Roman" panose="02020603050405020304" pitchFamily="18" charset="0"/>
                <a:cs typeface="Times New Roman" panose="02020603050405020304" pitchFamily="18" charset="0"/>
              </a:rPr>
              <a:t>system, </a:t>
            </a:r>
            <a:r>
              <a:rPr lang="en-IN" sz="2400" spc="165" dirty="0" smtClean="0">
                <a:solidFill>
                  <a:srgbClr val="252525"/>
                </a:solidFill>
                <a:latin typeface="Times New Roman" panose="02020603050405020304" pitchFamily="18" charset="0"/>
                <a:cs typeface="Times New Roman" panose="02020603050405020304" pitchFamily="18" charset="0"/>
              </a:rPr>
              <a:t>also </a:t>
            </a:r>
            <a:r>
              <a:rPr lang="en-IN" sz="2400" spc="185" dirty="0" smtClean="0">
                <a:solidFill>
                  <a:srgbClr val="252525"/>
                </a:solidFill>
                <a:latin typeface="Times New Roman" panose="02020603050405020304" pitchFamily="18" charset="0"/>
                <a:cs typeface="Times New Roman" panose="02020603050405020304" pitchFamily="18" charset="0"/>
              </a:rPr>
              <a:t>the </a:t>
            </a:r>
            <a:r>
              <a:rPr lang="en-IN" sz="2400" spc="175" dirty="0" smtClean="0">
                <a:solidFill>
                  <a:srgbClr val="252525"/>
                </a:solidFill>
                <a:latin typeface="Times New Roman" panose="02020603050405020304" pitchFamily="18" charset="0"/>
                <a:cs typeface="Times New Roman" panose="02020603050405020304" pitchFamily="18" charset="0"/>
              </a:rPr>
              <a:t>captions </a:t>
            </a:r>
            <a:r>
              <a:rPr lang="en-IN" sz="2400" spc="204" dirty="0" smtClean="0">
                <a:solidFill>
                  <a:srgbClr val="252525"/>
                </a:solidFill>
                <a:latin typeface="Times New Roman" panose="02020603050405020304" pitchFamily="18" charset="0"/>
                <a:cs typeface="Times New Roman" panose="02020603050405020304" pitchFamily="18" charset="0"/>
              </a:rPr>
              <a:t>generated </a:t>
            </a:r>
            <a:r>
              <a:rPr lang="en-IN" sz="2400" spc="165" dirty="0" smtClean="0">
                <a:solidFill>
                  <a:srgbClr val="252525"/>
                </a:solidFill>
                <a:latin typeface="Times New Roman" panose="02020603050405020304" pitchFamily="18" charset="0"/>
                <a:cs typeface="Times New Roman" panose="02020603050405020304" pitchFamily="18" charset="0"/>
              </a:rPr>
              <a:t>by </a:t>
            </a:r>
            <a:r>
              <a:rPr lang="en-IN" sz="2400" spc="275" dirty="0" smtClean="0">
                <a:solidFill>
                  <a:srgbClr val="252525"/>
                </a:solidFill>
                <a:latin typeface="Times New Roman" panose="02020603050405020304" pitchFamily="18" charset="0"/>
                <a:cs typeface="Times New Roman" panose="02020603050405020304" pitchFamily="18" charset="0"/>
              </a:rPr>
              <a:t>our system </a:t>
            </a:r>
            <a:r>
              <a:rPr lang="en-IN" sz="2400" spc="114" dirty="0" smtClean="0">
                <a:solidFill>
                  <a:srgbClr val="252525"/>
                </a:solidFill>
                <a:latin typeface="Times New Roman" panose="02020603050405020304" pitchFamily="18" charset="0"/>
                <a:cs typeface="Times New Roman" panose="02020603050405020304" pitchFamily="18" charset="0"/>
              </a:rPr>
              <a:t>will </a:t>
            </a:r>
            <a:r>
              <a:rPr lang="en-IN" sz="2400" spc="210" dirty="0" smtClean="0">
                <a:solidFill>
                  <a:srgbClr val="252525"/>
                </a:solidFill>
                <a:latin typeface="Times New Roman" panose="02020603050405020304" pitchFamily="18" charset="0"/>
                <a:cs typeface="Times New Roman" panose="02020603050405020304" pitchFamily="18" charset="0"/>
              </a:rPr>
              <a:t>be </a:t>
            </a:r>
            <a:r>
              <a:rPr lang="en-IN" sz="2400" spc="195" dirty="0" smtClean="0">
                <a:solidFill>
                  <a:srgbClr val="252525"/>
                </a:solidFill>
                <a:latin typeface="Times New Roman" panose="02020603050405020304" pitchFamily="18" charset="0"/>
                <a:cs typeface="Times New Roman" panose="02020603050405020304" pitchFamily="18" charset="0"/>
              </a:rPr>
              <a:t>Semantically </a:t>
            </a:r>
            <a:r>
              <a:rPr lang="en-IN" sz="2400" spc="190" dirty="0" smtClean="0">
                <a:solidFill>
                  <a:srgbClr val="252525"/>
                </a:solidFill>
                <a:latin typeface="Times New Roman" panose="02020603050405020304" pitchFamily="18" charset="0"/>
                <a:cs typeface="Times New Roman" panose="02020603050405020304" pitchFamily="18" charset="0"/>
              </a:rPr>
              <a:t>more</a:t>
            </a:r>
            <a:r>
              <a:rPr lang="en-IN" sz="2400" spc="300" dirty="0" smtClean="0">
                <a:solidFill>
                  <a:srgbClr val="252525"/>
                </a:solidFill>
                <a:latin typeface="Times New Roman" panose="02020603050405020304" pitchFamily="18" charset="0"/>
                <a:cs typeface="Times New Roman" panose="02020603050405020304" pitchFamily="18" charset="0"/>
              </a:rPr>
              <a:t> </a:t>
            </a:r>
            <a:r>
              <a:rPr lang="en-IN" sz="2400" spc="204" dirty="0" smtClean="0">
                <a:solidFill>
                  <a:srgbClr val="252525"/>
                </a:solidFill>
                <a:latin typeface="Times New Roman" panose="02020603050405020304" pitchFamily="18" charset="0"/>
                <a:cs typeface="Times New Roman" panose="02020603050405020304" pitchFamily="18" charset="0"/>
              </a:rPr>
              <a:t>accurate.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504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1295</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vt:lpstr>
      <vt:lpstr>Lato</vt:lpstr>
      <vt:lpstr>Raleway</vt:lpstr>
      <vt:lpstr>Times New Roman</vt:lpstr>
      <vt:lpstr>Office Theme</vt:lpstr>
      <vt:lpstr>Final year project</vt:lpstr>
      <vt:lpstr>Online Blood Bank Management System </vt:lpstr>
      <vt:lpstr>Abstract:</vt:lpstr>
      <vt:lpstr>Problem statement:</vt:lpstr>
      <vt:lpstr>Future scope:</vt:lpstr>
      <vt:lpstr>Architecture diagram:</vt:lpstr>
      <vt:lpstr>References:</vt:lpstr>
      <vt:lpstr>Introduction to domain:</vt:lpstr>
      <vt:lpstr>INTELLIGENT IMAGE CAPTION GENERATOR</vt:lpstr>
      <vt:lpstr>Problem statement:</vt:lpstr>
      <vt:lpstr>Architecture diagram:</vt:lpstr>
      <vt:lpstr>References:</vt:lpstr>
      <vt:lpstr>CONTENT SEARCH USING OBJECT DETECTION  AND AUDIO ANALYSIS</vt:lpstr>
      <vt:lpstr>Problem statement:</vt:lpstr>
      <vt:lpstr>Architecture diagram:</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Aniket patel</dc:creator>
  <cp:lastModifiedBy>Aniket patel</cp:lastModifiedBy>
  <cp:revision>21</cp:revision>
  <dcterms:created xsi:type="dcterms:W3CDTF">2019-08-07T16:54:36Z</dcterms:created>
  <dcterms:modified xsi:type="dcterms:W3CDTF">2019-08-08T08:04:41Z</dcterms:modified>
</cp:coreProperties>
</file>