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70" r:id="rId17"/>
    <p:sldId id="271" r:id="rId18"/>
    <p:sldId id="272" r:id="rId19"/>
    <p:sldId id="273" r:id="rId20"/>
    <p:sldId id="274" r:id="rId21"/>
    <p:sldId id="276" r:id="rId22"/>
    <p:sldId id="277" r:id="rId23"/>
    <p:sldId id="278" r:id="rId24"/>
    <p:sldId id="279" r:id="rId25"/>
    <p:sldId id="286" r:id="rId26"/>
    <p:sldId id="284" r:id="rId27"/>
    <p:sldId id="285" r:id="rId28"/>
    <p:sldId id="280" r:id="rId29"/>
    <p:sldId id="282" r:id="rId30"/>
    <p:sldId id="283" r:id="rId31"/>
    <p:sldId id="288" r:id="rId32"/>
    <p:sldId id="289" r:id="rId33"/>
    <p:sldId id="290" r:id="rId34"/>
    <p:sldId id="291" r:id="rId35"/>
    <p:sldId id="292" r:id="rId36"/>
    <p:sldId id="281"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h5ZQZPZb2J0PKzjz6bLuRZt/dJ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434" autoAdjust="0"/>
  </p:normalViewPr>
  <p:slideViewPr>
    <p:cSldViewPr snapToGrid="0">
      <p:cViewPr varScale="1">
        <p:scale>
          <a:sx n="70" d="100"/>
          <a:sy n="70" d="100"/>
        </p:scale>
        <p:origin x="840" y="72"/>
      </p:cViewPr>
      <p:guideLst/>
    </p:cSldViewPr>
  </p:slideViewPr>
  <p:outlineViewPr>
    <p:cViewPr>
      <p:scale>
        <a:sx n="33" d="100"/>
        <a:sy n="33" d="100"/>
      </p:scale>
      <p:origin x="0" y="-28272"/>
    </p:cViewPr>
  </p:outlineViewPr>
  <p:notesTextViewPr>
    <p:cViewPr>
      <p:scale>
        <a:sx n="1" d="1"/>
        <a:sy n="1" d="1"/>
      </p:scale>
      <p:origin x="0" y="0"/>
    </p:cViewPr>
  </p:notesTextViewPr>
  <p:sorterViewPr>
    <p:cViewPr>
      <p:scale>
        <a:sx n="100" d="100"/>
        <a:sy n="100" d="100"/>
      </p:scale>
      <p:origin x="0" y="-65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5720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55838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00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40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28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89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91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0575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498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4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843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95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395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3484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619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632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844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13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41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90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13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10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768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81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94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10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1" descr="logo2"/>
          <p:cNvPicPr preferRelativeResize="0"/>
          <p:nvPr/>
        </p:nvPicPr>
        <p:blipFill rotWithShape="1">
          <a:blip r:embed="rId12">
            <a:alphaModFix/>
          </a:blip>
          <a:srcRect l="-63" r="1182"/>
          <a:stretch/>
        </p:blipFill>
        <p:spPr>
          <a:xfrm>
            <a:off x="10642600" y="0"/>
            <a:ext cx="1549400" cy="10239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Content search using object detection and audio analysis</a:t>
            </a:r>
            <a:endParaRPr/>
          </a:p>
        </p:txBody>
      </p:sp>
      <p:sp>
        <p:nvSpPr>
          <p:cNvPr id="91" name="Google Shape;91;p1"/>
          <p:cNvSpPr txBox="1"/>
          <p:nvPr/>
        </p:nvSpPr>
        <p:spPr>
          <a:xfrm>
            <a:off x="296214" y="522328"/>
            <a:ext cx="1125613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dk1"/>
                </a:solidFill>
                <a:latin typeface="Calibri"/>
                <a:ea typeface="Calibri"/>
                <a:cs typeface="Calibri"/>
                <a:sym typeface="Calibri"/>
              </a:rPr>
              <a:t>   St. John College of Engineering and Management</a:t>
            </a:r>
            <a:endParaRPr/>
          </a:p>
        </p:txBody>
      </p:sp>
      <p:sp>
        <p:nvSpPr>
          <p:cNvPr id="92" name="Google Shape;92;p1"/>
          <p:cNvSpPr txBox="1"/>
          <p:nvPr/>
        </p:nvSpPr>
        <p:spPr>
          <a:xfrm>
            <a:off x="1197734" y="4906851"/>
            <a:ext cx="591140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Presented by:</a:t>
            </a:r>
            <a:endParaRPr dirty="0"/>
          </a:p>
          <a:p>
            <a:pPr lvl="0"/>
            <a:r>
              <a:rPr lang="en-US" sz="1800" dirty="0" err="1">
                <a:solidFill>
                  <a:schemeClr val="dk1"/>
                </a:solidFill>
                <a:latin typeface="Calibri"/>
                <a:ea typeface="Calibri"/>
                <a:cs typeface="Calibri"/>
                <a:sym typeface="Calibri"/>
              </a:rPr>
              <a:t>Anushri</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Sankhe</a:t>
            </a:r>
            <a:r>
              <a:rPr lang="en-US" sz="1800" dirty="0">
                <a:solidFill>
                  <a:schemeClr val="dk1"/>
                </a:solidFill>
                <a:latin typeface="Calibri"/>
                <a:ea typeface="Calibri"/>
                <a:cs typeface="Calibri"/>
                <a:sym typeface="Calibri"/>
              </a:rPr>
              <a:t>	         </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	(PID No.1142081)</a:t>
            </a:r>
            <a:endParaRPr dirty="0"/>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Shubhankar</a:t>
            </a:r>
            <a:r>
              <a:rPr lang="en-US" sz="1800" dirty="0">
                <a:solidFill>
                  <a:schemeClr val="dk1"/>
                </a:solidFill>
                <a:latin typeface="Calibri"/>
                <a:ea typeface="Calibri"/>
                <a:cs typeface="Calibri"/>
                <a:sym typeface="Calibri"/>
              </a:rPr>
              <a:t> Vaidya		(PID </a:t>
            </a:r>
            <a:r>
              <a:rPr lang="en-US" sz="1800" dirty="0" smtClean="0">
                <a:solidFill>
                  <a:schemeClr val="dk1"/>
                </a:solidFill>
                <a:latin typeface="Calibri"/>
                <a:ea typeface="Calibri"/>
                <a:cs typeface="Calibri"/>
                <a:sym typeface="Calibri"/>
              </a:rPr>
              <a:t>No.2162007)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Aniket Patel		</a:t>
            </a:r>
            <a:r>
              <a:rPr lang="en-US" sz="1800" dirty="0" smtClean="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PID </a:t>
            </a:r>
            <a:r>
              <a:rPr lang="en-US" sz="1800" dirty="0" smtClean="0">
                <a:solidFill>
                  <a:schemeClr val="dk1"/>
                </a:solidFill>
                <a:latin typeface="Calibri"/>
                <a:ea typeface="Calibri"/>
                <a:cs typeface="Calibri"/>
                <a:sym typeface="Calibri"/>
              </a:rPr>
              <a:t>No.2162014)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p:txBody>
      </p:sp>
      <p:sp>
        <p:nvSpPr>
          <p:cNvPr id="93" name="Google Shape;93;p1"/>
          <p:cNvSpPr txBox="1"/>
          <p:nvPr/>
        </p:nvSpPr>
        <p:spPr>
          <a:xfrm>
            <a:off x="6375043" y="4959462"/>
            <a:ext cx="517730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Guided 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Mrs. Vidya Kawtikwar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a:t/>
            </a:r>
            <a:br>
              <a:rPr lang="en-US" sz="3959"/>
            </a:br>
            <a:r>
              <a:rPr lang="en-US" sz="3959"/>
              <a:t/>
            </a:r>
            <a:br>
              <a:rPr lang="en-US" sz="3959"/>
            </a:br>
            <a:r>
              <a:rPr lang="en-US" sz="3959"/>
              <a:t/>
            </a:r>
            <a:br>
              <a:rPr lang="en-US" sz="3959"/>
            </a:br>
            <a:r>
              <a:rPr lang="en-US" sz="3959"/>
              <a:t/>
            </a:r>
            <a:br>
              <a:rPr lang="en-US" sz="3959"/>
            </a:br>
            <a:r>
              <a:rPr lang="en-US" sz="3959"/>
              <a:t>Literature Survey I:</a:t>
            </a:r>
            <a:br>
              <a:rPr lang="en-US" sz="3959"/>
            </a:br>
            <a:r>
              <a:rPr lang="en-US" sz="3959"/>
              <a:t/>
            </a:r>
            <a:br>
              <a:rPr lang="en-US" sz="3959"/>
            </a:br>
            <a:r>
              <a:rPr lang="en-US" sz="3959"/>
              <a:t/>
            </a:r>
            <a:br>
              <a:rPr lang="en-US" sz="3959"/>
            </a:br>
            <a:r>
              <a:rPr lang="en-US" sz="3959"/>
              <a:t/>
            </a:r>
            <a:br>
              <a:rPr lang="en-US" sz="3959"/>
            </a:br>
            <a:endParaRPr sz="3959"/>
          </a:p>
        </p:txBody>
      </p:sp>
      <p:sp>
        <p:nvSpPr>
          <p:cNvPr id="164" name="Google Shape;16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1000"/>
              </a:spcBef>
              <a:spcAft>
                <a:spcPts val="0"/>
              </a:spcAft>
              <a:buClr>
                <a:schemeClr val="dk1"/>
              </a:buClr>
              <a:buSzPts val="1100"/>
              <a:buFont typeface="Arial"/>
              <a:buNone/>
            </a:pPr>
            <a:r>
              <a:rPr lang="en-US"/>
              <a:t>Using videography [1] fairly lengthy videos are reduced to shorter segments these segments are then analyzed to find objects via unsupervised learning to create a videography dictionary that allows the system to access the objects that are detected by creating a form of library.The extraction of features is essentially a two step process.</a:t>
            </a:r>
            <a:endParaRPr/>
          </a:p>
          <a:p>
            <a:pPr marL="228600" lvl="0" indent="-50800" algn="l" rtl="0">
              <a:lnSpc>
                <a:spcPct val="90000"/>
              </a:lnSpc>
              <a:spcBef>
                <a:spcPts val="1000"/>
              </a:spcBef>
              <a:spcAft>
                <a:spcPts val="0"/>
              </a:spcAft>
              <a:buClr>
                <a:schemeClr val="dk1"/>
              </a:buClr>
              <a:buSzPts val="1100"/>
              <a:buFont typeface="Arial"/>
              <a:buNone/>
            </a:pPr>
            <a:r>
              <a:rPr lang="en-US"/>
              <a:t>The first step consists of development of novel techniques for videography analysis of high-level videography. The second step consists of retrieval and summarizing videography quantization for representation at intermediate levels</a:t>
            </a:r>
            <a:endParaRPr/>
          </a:p>
          <a:p>
            <a:pPr marL="228600" lvl="0" indent="-50800" algn="l" rtl="0">
              <a:lnSpc>
                <a:spcPct val="90000"/>
              </a:lnSpc>
              <a:spcBef>
                <a:spcPts val="1000"/>
              </a:spcBef>
              <a:spcAft>
                <a:spcPts val="0"/>
              </a:spcAft>
              <a:buClr>
                <a:schemeClr val="dk1"/>
              </a:buClr>
              <a:buSzPts val="2800"/>
              <a:buNone/>
            </a:pPr>
            <a:endParaRPr/>
          </a:p>
        </p:txBody>
      </p:sp>
      <p:sp>
        <p:nvSpPr>
          <p:cNvPr id="165" name="Google Shape;1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66" name="Google Shape;1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838200" y="175689"/>
            <a:ext cx="10515600" cy="1105425"/>
          </a:xfrm>
          <a:prstGeom prst="rect">
            <a:avLst/>
          </a:prstGeom>
          <a:noFill/>
          <a:ln>
            <a:noFill/>
          </a:ln>
        </p:spPr>
        <p:txBody>
          <a:bodyPr spcFirstLastPara="1" wrap="square" lIns="91425" tIns="45700" rIns="91425" bIns="45700" anchor="ctr" anchorCtr="0">
            <a:normAutofit fontScale="90000"/>
          </a:bodyPr>
          <a:lstStyle/>
          <a:p>
            <a:pPr lvl="0">
              <a:buSzPts val="3959"/>
            </a:pPr>
            <a:r>
              <a:rPr lang="en-US" sz="3959" dirty="0"/>
              <a:t/>
            </a:r>
            <a:br>
              <a:rPr lang="en-US" sz="3959" dirty="0"/>
            </a:br>
            <a:r>
              <a:rPr lang="en-US" sz="3959" dirty="0"/>
              <a:t/>
            </a:r>
            <a:br>
              <a:rPr lang="en-US" sz="3959" dirty="0"/>
            </a:br>
            <a:r>
              <a:rPr lang="en-US" sz="3959" dirty="0" smtClean="0"/>
              <a:t/>
            </a:r>
            <a:br>
              <a:rPr lang="en-US" sz="3959" dirty="0" smtClean="0"/>
            </a:br>
            <a:r>
              <a:rPr lang="en-US" sz="3959" dirty="0" smtClean="0"/>
              <a:t>Literature </a:t>
            </a:r>
            <a:r>
              <a:rPr lang="en-US" sz="3959" dirty="0"/>
              <a:t>Survey I</a:t>
            </a:r>
            <a:r>
              <a:rPr lang="en-US" sz="3959" dirty="0" smtClean="0"/>
              <a:t>:</a:t>
            </a:r>
            <a:r>
              <a:rPr lang="en-US" sz="3600" dirty="0"/>
              <a:t> System Architecture:</a:t>
            </a:r>
            <a:r>
              <a:rPr lang="en-US" sz="3959" dirty="0"/>
              <a:t/>
            </a:r>
            <a:br>
              <a:rPr lang="en-US" sz="3959" dirty="0"/>
            </a:br>
            <a:r>
              <a:rPr lang="en-US" sz="3959" dirty="0"/>
              <a:t/>
            </a:r>
            <a:br>
              <a:rPr lang="en-US" sz="3959" dirty="0"/>
            </a:br>
            <a:r>
              <a:rPr lang="en-US" sz="3959" dirty="0"/>
              <a:t/>
            </a:r>
            <a:br>
              <a:rPr lang="en-US" sz="3959" dirty="0"/>
            </a:br>
            <a:endParaRPr sz="3959" dirty="0"/>
          </a:p>
        </p:txBody>
      </p:sp>
      <p:sp>
        <p:nvSpPr>
          <p:cNvPr id="172" name="Google Shape;1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73" name="Google Shape;1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74" name="Google Shape;1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81114"/>
            <a:ext cx="11169102" cy="5467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a:t/>
            </a:r>
            <a:br>
              <a:rPr lang="en-US" sz="3959"/>
            </a:br>
            <a:r>
              <a:rPr lang="en-US" sz="3959"/>
              <a:t/>
            </a:r>
            <a:br>
              <a:rPr lang="en-US" sz="3959"/>
            </a:br>
            <a:r>
              <a:rPr lang="en-US" sz="3959"/>
              <a:t/>
            </a:r>
            <a:br>
              <a:rPr lang="en-US" sz="3959"/>
            </a:br>
            <a:r>
              <a:rPr lang="en-US" sz="3959"/>
              <a:t/>
            </a:r>
            <a:br>
              <a:rPr lang="en-US" sz="3959"/>
            </a:br>
            <a:r>
              <a:rPr lang="en-US" sz="3959"/>
              <a:t>Literature Survey I:</a:t>
            </a:r>
            <a:br>
              <a:rPr lang="en-US" sz="3959"/>
            </a:br>
            <a:r>
              <a:rPr lang="en-US" sz="3959"/>
              <a:t/>
            </a:r>
            <a:br>
              <a:rPr lang="en-US" sz="3959"/>
            </a:br>
            <a:r>
              <a:rPr lang="en-US" sz="3959"/>
              <a:t/>
            </a:r>
            <a:br>
              <a:rPr lang="en-US" sz="3959"/>
            </a:br>
            <a:r>
              <a:rPr lang="en-US" sz="3959"/>
              <a:t/>
            </a:r>
            <a:br>
              <a:rPr lang="en-US" sz="3959"/>
            </a:br>
            <a:endParaRPr sz="3959"/>
          </a:p>
        </p:txBody>
      </p:sp>
      <p:sp>
        <p:nvSpPr>
          <p:cNvPr id="180" name="Google Shape;180;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n-US"/>
              <a:t>Advantages:</a:t>
            </a:r>
            <a:endParaRPr/>
          </a:p>
          <a:p>
            <a:pPr marL="228600" lvl="0" indent="-228600" algn="l" rtl="0">
              <a:lnSpc>
                <a:spcPct val="80000"/>
              </a:lnSpc>
              <a:spcBef>
                <a:spcPts val="1000"/>
              </a:spcBef>
              <a:spcAft>
                <a:spcPts val="0"/>
              </a:spcAft>
              <a:buClr>
                <a:schemeClr val="dk1"/>
              </a:buClr>
              <a:buSzPts val="2800"/>
              <a:buChar char="•"/>
            </a:pPr>
            <a:r>
              <a:rPr lang="en-US"/>
              <a:t>Videography captures unique aspects of videos and can be jointly used with other features to improve content based video analysis.</a:t>
            </a:r>
            <a:endParaRPr/>
          </a:p>
          <a:p>
            <a:pPr marL="228600" lvl="0" indent="-50800" algn="l" rtl="0">
              <a:lnSpc>
                <a:spcPct val="80000"/>
              </a:lnSpc>
              <a:spcBef>
                <a:spcPts val="1000"/>
              </a:spcBef>
              <a:spcAft>
                <a:spcPts val="0"/>
              </a:spcAft>
              <a:buClr>
                <a:schemeClr val="dk1"/>
              </a:buClr>
              <a:buSzPts val="2800"/>
              <a:buNone/>
            </a:pPr>
            <a:endParaRPr/>
          </a:p>
          <a:p>
            <a:pPr marL="0" lvl="0" indent="0" algn="l" rtl="0">
              <a:lnSpc>
                <a:spcPct val="80000"/>
              </a:lnSpc>
              <a:spcBef>
                <a:spcPts val="1000"/>
              </a:spcBef>
              <a:spcAft>
                <a:spcPts val="0"/>
              </a:spcAft>
              <a:buClr>
                <a:schemeClr val="dk1"/>
              </a:buClr>
              <a:buSzPts val="2800"/>
              <a:buNone/>
            </a:pPr>
            <a:r>
              <a:rPr lang="en-US"/>
              <a:t>Disadvantages:</a:t>
            </a:r>
            <a:endParaRPr/>
          </a:p>
          <a:p>
            <a:pPr marL="228600" lvl="0" indent="-228600" algn="l" rtl="0">
              <a:lnSpc>
                <a:spcPct val="80000"/>
              </a:lnSpc>
              <a:spcBef>
                <a:spcPts val="1000"/>
              </a:spcBef>
              <a:spcAft>
                <a:spcPts val="0"/>
              </a:spcAft>
              <a:buClr>
                <a:schemeClr val="dk1"/>
              </a:buClr>
              <a:buSzPts val="2800"/>
              <a:buChar char="•"/>
            </a:pPr>
            <a:r>
              <a:rPr lang="en-US"/>
              <a:t>The analysis of long videos requires quite high processing power. </a:t>
            </a: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p:txBody>
      </p:sp>
      <p:sp>
        <p:nvSpPr>
          <p:cNvPr id="181" name="Google Shape;1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82" name="Google Shape;1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a:t/>
            </a:r>
            <a:br>
              <a:rPr lang="en-US" sz="3959"/>
            </a:br>
            <a:r>
              <a:rPr lang="en-US" sz="3959"/>
              <a:t/>
            </a:r>
            <a:br>
              <a:rPr lang="en-US" sz="3959"/>
            </a:br>
            <a:r>
              <a:rPr lang="en-US" sz="3959"/>
              <a:t/>
            </a:r>
            <a:br>
              <a:rPr lang="en-US" sz="3959"/>
            </a:br>
            <a:r>
              <a:rPr lang="en-US" sz="3959"/>
              <a:t/>
            </a:r>
            <a:br>
              <a:rPr lang="en-US" sz="3959"/>
            </a:br>
            <a:r>
              <a:rPr lang="en-US" sz="3959"/>
              <a:t>Literature Survey II:</a:t>
            </a:r>
            <a:br>
              <a:rPr lang="en-US" sz="3959"/>
            </a:br>
            <a:r>
              <a:rPr lang="en-US" sz="3959"/>
              <a:t/>
            </a:r>
            <a:br>
              <a:rPr lang="en-US" sz="3959"/>
            </a:br>
            <a:r>
              <a:rPr lang="en-US" sz="3959"/>
              <a:t/>
            </a:r>
            <a:br>
              <a:rPr lang="en-US" sz="3959"/>
            </a:br>
            <a:r>
              <a:rPr lang="en-US" sz="3959"/>
              <a:t/>
            </a:r>
            <a:br>
              <a:rPr lang="en-US" sz="3959"/>
            </a:br>
            <a:endParaRPr sz="3959"/>
          </a:p>
        </p:txBody>
      </p:sp>
      <p:sp>
        <p:nvSpPr>
          <p:cNvPr id="188" name="Google Shape;18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r>
              <a:rPr lang="en-US"/>
              <a:t>Speech recognition using cascading methods [2] and retrieval of text is categorized into five directions: Modification for Recognition of Speech and Retrieval, Information  Exploitation overlooked by ASR, Direct matching of Acoustic levels excluding ASR,  Semantic Retrieval of Spoken Content and Presenting retrieved objects efficiently by retrieving interactively which can be used for effective speech recognition.</a:t>
            </a:r>
            <a:endParaRPr/>
          </a:p>
          <a:p>
            <a:pPr marL="228600" lvl="0" indent="-50800" algn="l" rtl="0">
              <a:lnSpc>
                <a:spcPct val="90000"/>
              </a:lnSpc>
              <a:spcBef>
                <a:spcPts val="1000"/>
              </a:spcBef>
              <a:spcAft>
                <a:spcPts val="0"/>
              </a:spcAft>
              <a:buClr>
                <a:schemeClr val="dk1"/>
              </a:buClr>
              <a:buSzPts val="2800"/>
              <a:buNone/>
            </a:pPr>
            <a:endParaRPr/>
          </a:p>
        </p:txBody>
      </p:sp>
      <p:sp>
        <p:nvSpPr>
          <p:cNvPr id="189" name="Google Shape;18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90" name="Google Shape;19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dirty="0"/>
              <a:t/>
            </a:r>
            <a:br>
              <a:rPr lang="en-US" sz="3959" dirty="0"/>
            </a:br>
            <a:r>
              <a:rPr lang="en-US" sz="3959" dirty="0"/>
              <a:t/>
            </a:r>
            <a:br>
              <a:rPr lang="en-US" sz="3959" dirty="0"/>
            </a:br>
            <a:r>
              <a:rPr lang="en-US" sz="3959" dirty="0"/>
              <a:t/>
            </a:r>
            <a:br>
              <a:rPr lang="en-US" sz="3959" dirty="0"/>
            </a:br>
            <a:r>
              <a:rPr lang="en-US" sz="3959" dirty="0"/>
              <a:t/>
            </a:r>
            <a:br>
              <a:rPr lang="en-US" sz="3959" dirty="0"/>
            </a:br>
            <a:r>
              <a:rPr lang="en-US" sz="3959" dirty="0"/>
              <a:t>Literature Survey II:</a:t>
            </a:r>
            <a:br>
              <a:rPr lang="en-US" sz="3959" dirty="0"/>
            </a:br>
            <a:r>
              <a:rPr lang="en-US" sz="3959" dirty="0"/>
              <a:t/>
            </a:r>
            <a:br>
              <a:rPr lang="en-US" sz="3959" dirty="0"/>
            </a:br>
            <a:r>
              <a:rPr lang="en-US" sz="3959" dirty="0"/>
              <a:t/>
            </a:r>
            <a:br>
              <a:rPr lang="en-US" sz="3959" dirty="0"/>
            </a:br>
            <a:r>
              <a:rPr lang="en-US" sz="3959" dirty="0"/>
              <a:t/>
            </a:r>
            <a:br>
              <a:rPr lang="en-US" sz="3959" dirty="0"/>
            </a:br>
            <a:endParaRPr sz="3959" dirty="0"/>
          </a:p>
        </p:txBody>
      </p:sp>
      <p:sp>
        <p:nvSpPr>
          <p:cNvPr id="196" name="Google Shape;1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spcBef>
                <a:spcPts val="0"/>
              </a:spcBef>
              <a:buSzPts val="2800"/>
            </a:pPr>
            <a:r>
              <a:rPr lang="en-US" dirty="0"/>
              <a:t>System Architecture</a:t>
            </a:r>
            <a:r>
              <a:rPr lang="en-US" dirty="0" smtClean="0"/>
              <a:t>:</a:t>
            </a:r>
            <a:endParaRPr lang="en-US" dirty="0"/>
          </a:p>
          <a:p>
            <a:pPr marL="0" lvl="0" indent="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r>
              <a:rPr lang="en-IN" dirty="0" err="1" smtClean="0"/>
              <a:t>Nxhbnnxgguxjnbm</a:t>
            </a:r>
            <a:endParaRPr lang="en-IN" dirty="0" smtClean="0"/>
          </a:p>
          <a:p>
            <a:pPr marL="228600" lvl="0" indent="-50800" algn="l" rtl="0">
              <a:lnSpc>
                <a:spcPct val="90000"/>
              </a:lnSpc>
              <a:spcBef>
                <a:spcPts val="1000"/>
              </a:spcBef>
              <a:spcAft>
                <a:spcPts val="0"/>
              </a:spcAft>
              <a:buClr>
                <a:schemeClr val="dk1"/>
              </a:buClr>
              <a:buSzPts val="2800"/>
              <a:buNone/>
            </a:pPr>
            <a:endParaRPr lang="en-IN" dirty="0"/>
          </a:p>
          <a:p>
            <a:pPr marL="228600" lvl="0" indent="-50800" algn="l" rtl="0">
              <a:lnSpc>
                <a:spcPct val="90000"/>
              </a:lnSpc>
              <a:spcBef>
                <a:spcPts val="1000"/>
              </a:spcBef>
              <a:spcAft>
                <a:spcPts val="0"/>
              </a:spcAft>
              <a:buClr>
                <a:schemeClr val="dk1"/>
              </a:buClr>
              <a:buSzPts val="2800"/>
              <a:buNone/>
            </a:pPr>
            <a:endParaRPr lang="en-IN" dirty="0" smtClean="0"/>
          </a:p>
          <a:p>
            <a:pPr marL="228600" lvl="0" indent="-50800" algn="l" rtl="0">
              <a:lnSpc>
                <a:spcPct val="90000"/>
              </a:lnSpc>
              <a:spcBef>
                <a:spcPts val="1000"/>
              </a:spcBef>
              <a:spcAft>
                <a:spcPts val="0"/>
              </a:spcAft>
              <a:buClr>
                <a:schemeClr val="dk1"/>
              </a:buClr>
              <a:buSzPts val="2800"/>
              <a:buNone/>
            </a:pPr>
            <a:endParaRPr lang="en-IN" dirty="0"/>
          </a:p>
          <a:p>
            <a:pPr marL="228600" lvl="0" indent="-50800" algn="l" rtl="0">
              <a:lnSpc>
                <a:spcPct val="90000"/>
              </a:lnSpc>
              <a:spcBef>
                <a:spcPts val="1000"/>
              </a:spcBef>
              <a:spcAft>
                <a:spcPts val="0"/>
              </a:spcAft>
              <a:buClr>
                <a:schemeClr val="dk1"/>
              </a:buClr>
              <a:buSzPts val="2800"/>
              <a:buNone/>
            </a:pPr>
            <a:endParaRPr lang="en-IN" dirty="0" smtClean="0"/>
          </a:p>
          <a:p>
            <a:pPr marL="228600" lvl="0" indent="-50800" algn="l" rtl="0">
              <a:lnSpc>
                <a:spcPct val="90000"/>
              </a:lnSpc>
              <a:spcBef>
                <a:spcPts val="1000"/>
              </a:spcBef>
              <a:spcAft>
                <a:spcPts val="0"/>
              </a:spcAft>
              <a:buClr>
                <a:schemeClr val="dk1"/>
              </a:buClr>
              <a:buSzPts val="2800"/>
              <a:buNone/>
            </a:pPr>
            <a:endParaRPr lang="en-IN" dirty="0"/>
          </a:p>
          <a:p>
            <a:pPr marL="228600" lvl="0" indent="-50800" algn="l" rtl="0">
              <a:lnSpc>
                <a:spcPct val="90000"/>
              </a:lnSpc>
              <a:spcBef>
                <a:spcPts val="1000"/>
              </a:spcBef>
              <a:spcAft>
                <a:spcPts val="0"/>
              </a:spcAft>
              <a:buClr>
                <a:schemeClr val="dk1"/>
              </a:buClr>
              <a:buSzPts val="2800"/>
              <a:buNone/>
            </a:pPr>
            <a:endParaRPr sz="1200" dirty="0">
              <a:latin typeface="Times New Roman" panose="02020603050405020304" pitchFamily="18" charset="0"/>
              <a:cs typeface="Times New Roman" panose="02020603050405020304" pitchFamily="18" charset="0"/>
            </a:endParaRPr>
          </a:p>
        </p:txBody>
      </p:sp>
      <p:sp>
        <p:nvSpPr>
          <p:cNvPr id="197" name="Google Shape;19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98" name="Google Shape;19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6" name="image1.jpeg"/>
          <p:cNvPicPr/>
          <p:nvPr/>
        </p:nvPicPr>
        <p:blipFill>
          <a:blip r:embed="rId3" cstate="print"/>
          <a:stretch>
            <a:fillRect/>
          </a:stretch>
        </p:blipFill>
        <p:spPr>
          <a:xfrm>
            <a:off x="978606" y="2620370"/>
            <a:ext cx="4494146" cy="2770495"/>
          </a:xfrm>
          <a:prstGeom prst="rect">
            <a:avLst/>
          </a:prstGeom>
        </p:spPr>
      </p:pic>
      <p:pic>
        <p:nvPicPr>
          <p:cNvPr id="7" name="image42.jpeg"/>
          <p:cNvPicPr/>
          <p:nvPr/>
        </p:nvPicPr>
        <p:blipFill>
          <a:blip r:embed="rId4" cstate="print"/>
          <a:stretch>
            <a:fillRect/>
          </a:stretch>
        </p:blipFill>
        <p:spPr>
          <a:xfrm>
            <a:off x="6077182" y="2620370"/>
            <a:ext cx="5059391" cy="2770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II:</a:t>
            </a:r>
            <a:br>
              <a:rPr lang="en-US" dirty="0"/>
            </a:br>
            <a:r>
              <a:rPr lang="en-US" dirty="0"/>
              <a:t/>
            </a:r>
            <a:br>
              <a:rPr lang="en-US" dirty="0"/>
            </a:br>
            <a:r>
              <a:rPr lang="en-US" dirty="0"/>
              <a:t/>
            </a:r>
            <a:br>
              <a:rPr lang="en-US" dirty="0"/>
            </a:br>
            <a:r>
              <a:rPr lang="en-US" dirty="0"/>
              <a:t/>
            </a:r>
            <a:br>
              <a:rPr lang="en-US" dirty="0"/>
            </a:br>
            <a:endParaRPr lang="en-IN" dirty="0"/>
          </a:p>
        </p:txBody>
      </p:sp>
      <p:sp>
        <p:nvSpPr>
          <p:cNvPr id="3" name="Text Placeholder 2"/>
          <p:cNvSpPr>
            <a:spLocks noGrp="1"/>
          </p:cNvSpPr>
          <p:nvPr>
            <p:ph type="body" idx="1"/>
          </p:nvPr>
        </p:nvSpPr>
        <p:spPr>
          <a:xfrm>
            <a:off x="838200" y="1460310"/>
            <a:ext cx="10515600" cy="4716653"/>
          </a:xfrm>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image99.jpeg"/>
          <p:cNvPicPr/>
          <p:nvPr/>
        </p:nvPicPr>
        <p:blipFill>
          <a:blip r:embed="rId3" cstate="print"/>
          <a:stretch>
            <a:fillRect/>
          </a:stretch>
        </p:blipFill>
        <p:spPr>
          <a:xfrm>
            <a:off x="2511189" y="2361062"/>
            <a:ext cx="6605516" cy="3466531"/>
          </a:xfrm>
          <a:prstGeom prst="rect">
            <a:avLst/>
          </a:prstGeom>
        </p:spPr>
      </p:pic>
    </p:spTree>
    <p:extLst>
      <p:ext uri="{BB962C8B-B14F-4D97-AF65-F5344CB8AC3E}">
        <p14:creationId xmlns:p14="http://schemas.microsoft.com/office/powerpoint/2010/main" val="1568313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a:t/>
            </a:r>
            <a:br>
              <a:rPr lang="en-US" sz="3959"/>
            </a:br>
            <a:r>
              <a:rPr lang="en-US" sz="3959"/>
              <a:t/>
            </a:r>
            <a:br>
              <a:rPr lang="en-US" sz="3959"/>
            </a:br>
            <a:r>
              <a:rPr lang="en-US" sz="3959"/>
              <a:t/>
            </a:r>
            <a:br>
              <a:rPr lang="en-US" sz="3959"/>
            </a:br>
            <a:r>
              <a:rPr lang="en-US" sz="3959"/>
              <a:t/>
            </a:r>
            <a:br>
              <a:rPr lang="en-US" sz="3959"/>
            </a:br>
            <a:r>
              <a:rPr lang="en-US" sz="3959"/>
              <a:t>Literature Survey II:</a:t>
            </a:r>
            <a:br>
              <a:rPr lang="en-US" sz="3959"/>
            </a:br>
            <a:r>
              <a:rPr lang="en-US" sz="3959"/>
              <a:t/>
            </a:r>
            <a:br>
              <a:rPr lang="en-US" sz="3959"/>
            </a:br>
            <a:r>
              <a:rPr lang="en-US" sz="3959"/>
              <a:t/>
            </a:r>
            <a:br>
              <a:rPr lang="en-US" sz="3959"/>
            </a:br>
            <a:r>
              <a:rPr lang="en-US" sz="3959"/>
              <a:t/>
            </a:r>
            <a:br>
              <a:rPr lang="en-US" sz="3959"/>
            </a:br>
            <a:endParaRPr sz="3959"/>
          </a:p>
        </p:txBody>
      </p:sp>
      <p:sp>
        <p:nvSpPr>
          <p:cNvPr id="204" name="Google Shape;20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n-US"/>
              <a:t>Advantages:</a:t>
            </a:r>
            <a:endParaRPr/>
          </a:p>
          <a:p>
            <a:pPr marL="228600" lvl="0" indent="-50800" algn="l" rtl="0">
              <a:lnSpc>
                <a:spcPct val="80000"/>
              </a:lnSpc>
              <a:spcBef>
                <a:spcPts val="1000"/>
              </a:spcBef>
              <a:spcAft>
                <a:spcPts val="0"/>
              </a:spcAft>
              <a:buClr>
                <a:schemeClr val="dk1"/>
              </a:buClr>
              <a:buSzPts val="2800"/>
              <a:buNone/>
            </a:pPr>
            <a:r>
              <a:rPr lang="en-US"/>
              <a:t>Very wide space for integration among the five directions are actually possible, although very limited results have been reported.</a:t>
            </a:r>
            <a:endParaRPr/>
          </a:p>
          <a:p>
            <a:pPr marL="228600" lvl="0" indent="-50800" algn="l" rtl="0">
              <a:lnSpc>
                <a:spcPct val="80000"/>
              </a:lnSpc>
              <a:spcBef>
                <a:spcPts val="1000"/>
              </a:spcBef>
              <a:spcAft>
                <a:spcPts val="0"/>
              </a:spcAft>
              <a:buClr>
                <a:schemeClr val="dk1"/>
              </a:buClr>
              <a:buSzPts val="2800"/>
              <a:buNone/>
            </a:pPr>
            <a:endParaRPr/>
          </a:p>
          <a:p>
            <a:pPr marL="0" lvl="0" indent="0" algn="l" rtl="0">
              <a:lnSpc>
                <a:spcPct val="80000"/>
              </a:lnSpc>
              <a:spcBef>
                <a:spcPts val="1000"/>
              </a:spcBef>
              <a:spcAft>
                <a:spcPts val="0"/>
              </a:spcAft>
              <a:buClr>
                <a:schemeClr val="dk1"/>
              </a:buClr>
              <a:buSzPts val="2800"/>
              <a:buNone/>
            </a:pPr>
            <a:r>
              <a:rPr lang="en-US"/>
              <a:t>Disadvantages:</a:t>
            </a:r>
            <a:endParaRPr/>
          </a:p>
          <a:p>
            <a:pPr marL="228600" lvl="0" indent="-228600" algn="l" rtl="0">
              <a:lnSpc>
                <a:spcPct val="80000"/>
              </a:lnSpc>
              <a:spcBef>
                <a:spcPts val="1000"/>
              </a:spcBef>
              <a:spcAft>
                <a:spcPts val="0"/>
              </a:spcAft>
              <a:buClr>
                <a:schemeClr val="dk1"/>
              </a:buClr>
              <a:buSzPts val="2800"/>
              <a:buChar char="•"/>
            </a:pPr>
            <a:r>
              <a:rPr lang="en-US"/>
              <a:t>Cascading ASR with text retrieval has been very successful but inevitably becomes less adequate for more challenging real-world tasks. </a:t>
            </a: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p:txBody>
      </p:sp>
      <p:sp>
        <p:nvSpPr>
          <p:cNvPr id="205" name="Google Shape;20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06" name="Google Shape;20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a:t/>
            </a:r>
            <a:br>
              <a:rPr lang="en-US" sz="3959"/>
            </a:br>
            <a:r>
              <a:rPr lang="en-US" sz="3959"/>
              <a:t/>
            </a:r>
            <a:br>
              <a:rPr lang="en-US" sz="3959"/>
            </a:br>
            <a:r>
              <a:rPr lang="en-US" sz="3959"/>
              <a:t/>
            </a:r>
            <a:br>
              <a:rPr lang="en-US" sz="3959"/>
            </a:br>
            <a:r>
              <a:rPr lang="en-US" sz="3959"/>
              <a:t/>
            </a:r>
            <a:br>
              <a:rPr lang="en-US" sz="3959"/>
            </a:br>
            <a:r>
              <a:rPr lang="en-US" sz="3959"/>
              <a:t>Literature Survey III:</a:t>
            </a:r>
            <a:br>
              <a:rPr lang="en-US" sz="3959"/>
            </a:br>
            <a:r>
              <a:rPr lang="en-US" sz="3959"/>
              <a:t/>
            </a:r>
            <a:br>
              <a:rPr lang="en-US" sz="3959"/>
            </a:br>
            <a:r>
              <a:rPr lang="en-US" sz="3959"/>
              <a:t/>
            </a:r>
            <a:br>
              <a:rPr lang="en-US" sz="3959"/>
            </a:br>
            <a:r>
              <a:rPr lang="en-US" sz="3959"/>
              <a:t/>
            </a:r>
            <a:br>
              <a:rPr lang="en-US" sz="3959"/>
            </a:br>
            <a:endParaRPr sz="3959"/>
          </a:p>
        </p:txBody>
      </p:sp>
      <p:sp>
        <p:nvSpPr>
          <p:cNvPr id="212" name="Google Shape;21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a:t>Extracting Broadcast News Summarizing[3] uses wide array extraction speech summarizing methods that have been developed. They are classified into three main categories : methods simply based on sentence position or structure information, methods based on unsupervised sentence ranking, and  methods based on supervised sentence classification. Important sentences are selected based on supervised or unsupervised learning algorithms.</a:t>
            </a:r>
            <a:endParaRPr/>
          </a:p>
          <a:p>
            <a:pPr marL="228600" lvl="0" indent="-50800" algn="l" rtl="0">
              <a:lnSpc>
                <a:spcPct val="90000"/>
              </a:lnSpc>
              <a:spcBef>
                <a:spcPts val="1000"/>
              </a:spcBef>
              <a:spcAft>
                <a:spcPts val="0"/>
              </a:spcAft>
              <a:buClr>
                <a:schemeClr val="dk1"/>
              </a:buClr>
              <a:buSzPts val="2800"/>
              <a:buNone/>
            </a:pPr>
            <a:endParaRPr/>
          </a:p>
        </p:txBody>
      </p:sp>
      <p:sp>
        <p:nvSpPr>
          <p:cNvPr id="213" name="Google Shape;2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14" name="Google Shape;2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dirty="0"/>
              <a:t/>
            </a:r>
            <a:br>
              <a:rPr lang="en-US" sz="3959" dirty="0"/>
            </a:br>
            <a:r>
              <a:rPr lang="en-US" sz="3959" dirty="0"/>
              <a:t/>
            </a:r>
            <a:br>
              <a:rPr lang="en-US" sz="3959" dirty="0"/>
            </a:br>
            <a:r>
              <a:rPr lang="en-US" sz="3959" dirty="0"/>
              <a:t/>
            </a:r>
            <a:br>
              <a:rPr lang="en-US" sz="3959" dirty="0"/>
            </a:br>
            <a:r>
              <a:rPr lang="en-US" sz="3959" dirty="0"/>
              <a:t/>
            </a:r>
            <a:br>
              <a:rPr lang="en-US" sz="3959" dirty="0"/>
            </a:br>
            <a:r>
              <a:rPr lang="en-US" sz="3959" dirty="0"/>
              <a:t>Literature Survey III:</a:t>
            </a:r>
            <a:br>
              <a:rPr lang="en-US" sz="3959" dirty="0"/>
            </a:br>
            <a:r>
              <a:rPr lang="en-US" sz="3959" dirty="0"/>
              <a:t/>
            </a:r>
            <a:br>
              <a:rPr lang="en-US" sz="3959" dirty="0"/>
            </a:br>
            <a:r>
              <a:rPr lang="en-US" sz="3959" dirty="0"/>
              <a:t/>
            </a:r>
            <a:br>
              <a:rPr lang="en-US" sz="3959" dirty="0"/>
            </a:br>
            <a:r>
              <a:rPr lang="en-US" sz="3959" dirty="0"/>
              <a:t/>
            </a:r>
            <a:br>
              <a:rPr lang="en-US" sz="3959" dirty="0"/>
            </a:br>
            <a:endParaRPr sz="3959" dirty="0"/>
          </a:p>
        </p:txBody>
      </p:sp>
      <p:sp>
        <p:nvSpPr>
          <p:cNvPr id="220" name="Google Shape;22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spcBef>
                <a:spcPts val="0"/>
              </a:spcBef>
              <a:buSzPts val="2800"/>
            </a:pPr>
            <a:r>
              <a:rPr lang="en-US" dirty="0"/>
              <a:t>System Architecture</a:t>
            </a:r>
            <a:r>
              <a:rPr lang="en-US" dirty="0" smtClean="0"/>
              <a:t>:</a:t>
            </a:r>
            <a:endParaRPr lang="en-IN" dirty="0" smtClean="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21" name="Google Shape;2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22" name="Google Shape;2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6" name="image47.jpeg"/>
          <p:cNvPicPr/>
          <p:nvPr/>
        </p:nvPicPr>
        <p:blipFill>
          <a:blip r:embed="rId3" cstate="print"/>
          <a:stretch>
            <a:fillRect/>
          </a:stretch>
        </p:blipFill>
        <p:spPr>
          <a:xfrm>
            <a:off x="1978926" y="2630464"/>
            <a:ext cx="8175008" cy="32517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dirty="0"/>
              <a:t/>
            </a:r>
            <a:br>
              <a:rPr lang="en-US" sz="3959" dirty="0"/>
            </a:br>
            <a:r>
              <a:rPr lang="en-US" sz="3959" dirty="0"/>
              <a:t/>
            </a:r>
            <a:br>
              <a:rPr lang="en-US" sz="3959" dirty="0"/>
            </a:br>
            <a:r>
              <a:rPr lang="en-US" sz="3959" dirty="0"/>
              <a:t/>
            </a:r>
            <a:br>
              <a:rPr lang="en-US" sz="3959" dirty="0"/>
            </a:br>
            <a:r>
              <a:rPr lang="en-US" sz="3959" dirty="0"/>
              <a:t/>
            </a:r>
            <a:br>
              <a:rPr lang="en-US" sz="3959" dirty="0"/>
            </a:br>
            <a:r>
              <a:rPr lang="en-US" sz="3959" dirty="0"/>
              <a:t>Literature Survey III:</a:t>
            </a:r>
            <a:br>
              <a:rPr lang="en-US" sz="3959" dirty="0"/>
            </a:br>
            <a:r>
              <a:rPr lang="en-US" sz="3959" dirty="0"/>
              <a:t/>
            </a:r>
            <a:br>
              <a:rPr lang="en-US" sz="3959" dirty="0"/>
            </a:br>
            <a:r>
              <a:rPr lang="en-US" sz="3959" dirty="0"/>
              <a:t/>
            </a:r>
            <a:br>
              <a:rPr lang="en-US" sz="3959" dirty="0"/>
            </a:br>
            <a:r>
              <a:rPr lang="en-US" sz="3959" dirty="0"/>
              <a:t/>
            </a:r>
            <a:br>
              <a:rPr lang="en-US" sz="3959" dirty="0"/>
            </a:br>
            <a:endParaRPr sz="3959" dirty="0"/>
          </a:p>
        </p:txBody>
      </p:sp>
      <p:sp>
        <p:nvSpPr>
          <p:cNvPr id="228" name="Google Shape;22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n-US"/>
              <a:t>Advantages:</a:t>
            </a:r>
            <a:endParaRPr/>
          </a:p>
          <a:p>
            <a:pPr marL="228600" lvl="0" indent="-228600" algn="l" rtl="0">
              <a:lnSpc>
                <a:spcPct val="80000"/>
              </a:lnSpc>
              <a:spcBef>
                <a:spcPts val="1000"/>
              </a:spcBef>
              <a:spcAft>
                <a:spcPts val="0"/>
              </a:spcAft>
              <a:buClr>
                <a:schemeClr val="dk1"/>
              </a:buClr>
              <a:buSzPts val="2800"/>
              <a:buChar char="•"/>
            </a:pPr>
            <a:r>
              <a:rPr lang="en-US"/>
              <a:t>RNNLM can be crystallized so as to render both word usage cues and long-span word co-occurrence relationships that are deemed beneficial for speech summarization.</a:t>
            </a:r>
            <a:endParaRPr/>
          </a:p>
          <a:p>
            <a:pPr marL="228600" lvl="0" indent="-50800" algn="l" rtl="0">
              <a:lnSpc>
                <a:spcPct val="80000"/>
              </a:lnSpc>
              <a:spcBef>
                <a:spcPts val="1000"/>
              </a:spcBef>
              <a:spcAft>
                <a:spcPts val="0"/>
              </a:spcAft>
              <a:buClr>
                <a:schemeClr val="dk1"/>
              </a:buClr>
              <a:buSzPts val="2800"/>
              <a:buNone/>
            </a:pPr>
            <a:endParaRPr/>
          </a:p>
          <a:p>
            <a:pPr marL="0" lvl="0" indent="0" algn="l" rtl="0">
              <a:lnSpc>
                <a:spcPct val="80000"/>
              </a:lnSpc>
              <a:spcBef>
                <a:spcPts val="1000"/>
              </a:spcBef>
              <a:spcAft>
                <a:spcPts val="0"/>
              </a:spcAft>
              <a:buClr>
                <a:schemeClr val="dk1"/>
              </a:buClr>
              <a:buSzPts val="2800"/>
              <a:buNone/>
            </a:pPr>
            <a:r>
              <a:rPr lang="en-US"/>
              <a:t>Disadvantages:</a:t>
            </a:r>
            <a:endParaRPr/>
          </a:p>
          <a:p>
            <a:pPr marL="228600" lvl="0" indent="-50800" algn="l" rtl="0">
              <a:lnSpc>
                <a:spcPct val="80000"/>
              </a:lnSpc>
              <a:spcBef>
                <a:spcPts val="1000"/>
              </a:spcBef>
              <a:spcAft>
                <a:spcPts val="0"/>
              </a:spcAft>
              <a:buClr>
                <a:schemeClr val="dk1"/>
              </a:buClr>
              <a:buSzPts val="2800"/>
              <a:buNone/>
            </a:pPr>
            <a:r>
              <a:rPr lang="en-US"/>
              <a:t>Exploring the use of different kinds of prosodic, lexical and semantic information cues needs to be incorporated into this framework  .</a:t>
            </a: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p:txBody>
      </p:sp>
      <p:sp>
        <p:nvSpPr>
          <p:cNvPr id="229" name="Google Shape;22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30" name="Google Shape;23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Contents:</a:t>
            </a:r>
            <a:endParaRPr/>
          </a:p>
        </p:txBody>
      </p:sp>
      <p:sp>
        <p:nvSpPr>
          <p:cNvPr id="99" name="Google Shape;99;p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Abstract</a:t>
            </a:r>
            <a:endParaRPr dirty="0"/>
          </a:p>
          <a:p>
            <a:pPr marL="228600" lvl="0" indent="-228600" algn="l" rtl="0">
              <a:lnSpc>
                <a:spcPct val="90000"/>
              </a:lnSpc>
              <a:spcBef>
                <a:spcPts val="1000"/>
              </a:spcBef>
              <a:spcAft>
                <a:spcPts val="0"/>
              </a:spcAft>
              <a:buClr>
                <a:schemeClr val="dk1"/>
              </a:buClr>
              <a:buSzPts val="2800"/>
              <a:buChar char="•"/>
            </a:pPr>
            <a:r>
              <a:rPr lang="en-US" dirty="0"/>
              <a:t>Introduction to Domain</a:t>
            </a:r>
            <a:endParaRPr dirty="0"/>
          </a:p>
          <a:p>
            <a:pPr marL="228600" lvl="0" indent="-228600" algn="l" rtl="0">
              <a:lnSpc>
                <a:spcPct val="90000"/>
              </a:lnSpc>
              <a:spcBef>
                <a:spcPts val="1000"/>
              </a:spcBef>
              <a:spcAft>
                <a:spcPts val="0"/>
              </a:spcAft>
              <a:buClr>
                <a:schemeClr val="dk1"/>
              </a:buClr>
              <a:buSzPts val="2800"/>
              <a:buChar char="•"/>
            </a:pPr>
            <a:r>
              <a:rPr lang="en-US" dirty="0"/>
              <a:t>Problem Definition</a:t>
            </a:r>
            <a:endParaRPr dirty="0"/>
          </a:p>
          <a:p>
            <a:pPr marL="228600" lvl="0" indent="-228600" algn="l" rtl="0">
              <a:lnSpc>
                <a:spcPct val="90000"/>
              </a:lnSpc>
              <a:spcBef>
                <a:spcPts val="1000"/>
              </a:spcBef>
              <a:spcAft>
                <a:spcPts val="0"/>
              </a:spcAft>
              <a:buClr>
                <a:schemeClr val="dk1"/>
              </a:buClr>
              <a:buSzPts val="2800"/>
              <a:buChar char="•"/>
            </a:pPr>
            <a:r>
              <a:rPr lang="en-US" dirty="0"/>
              <a:t>Proposed System</a:t>
            </a:r>
            <a:endParaRPr dirty="0"/>
          </a:p>
          <a:p>
            <a:pPr marL="228600" lvl="0" indent="-228600" algn="l" rtl="0">
              <a:lnSpc>
                <a:spcPct val="90000"/>
              </a:lnSpc>
              <a:spcBef>
                <a:spcPts val="1000"/>
              </a:spcBef>
              <a:spcAft>
                <a:spcPts val="0"/>
              </a:spcAft>
              <a:buClr>
                <a:schemeClr val="dk1"/>
              </a:buClr>
              <a:buSzPts val="2800"/>
              <a:buChar char="•"/>
            </a:pPr>
            <a:r>
              <a:rPr lang="en-US" dirty="0"/>
              <a:t>Objectives</a:t>
            </a:r>
            <a:endParaRPr dirty="0"/>
          </a:p>
          <a:p>
            <a:pPr marL="228600" lvl="0" indent="-228600" algn="l" rtl="0">
              <a:lnSpc>
                <a:spcPct val="90000"/>
              </a:lnSpc>
              <a:spcBef>
                <a:spcPts val="1000"/>
              </a:spcBef>
              <a:spcAft>
                <a:spcPts val="0"/>
              </a:spcAft>
              <a:buClr>
                <a:schemeClr val="dk1"/>
              </a:buClr>
              <a:buSzPts val="2800"/>
              <a:buChar char="•"/>
            </a:pPr>
            <a:r>
              <a:rPr lang="en-US" dirty="0"/>
              <a:t>Scope</a:t>
            </a:r>
            <a:endParaRPr dirty="0"/>
          </a:p>
          <a:p>
            <a:pPr marL="228600" lvl="0" indent="-228600" algn="l" rtl="0">
              <a:lnSpc>
                <a:spcPct val="90000"/>
              </a:lnSpc>
              <a:spcBef>
                <a:spcPts val="1000"/>
              </a:spcBef>
              <a:spcAft>
                <a:spcPts val="0"/>
              </a:spcAft>
              <a:buClr>
                <a:schemeClr val="dk1"/>
              </a:buClr>
              <a:buSzPts val="2800"/>
              <a:buChar char="•"/>
            </a:pPr>
            <a:r>
              <a:rPr lang="en-US" dirty="0"/>
              <a:t>Literature Survey</a:t>
            </a:r>
            <a:endParaRPr dirty="0"/>
          </a:p>
          <a:p>
            <a:pPr marL="228600" lvl="0" indent="-228600" algn="l" rtl="0">
              <a:lnSpc>
                <a:spcPct val="90000"/>
              </a:lnSpc>
              <a:spcBef>
                <a:spcPts val="1000"/>
              </a:spcBef>
              <a:spcAft>
                <a:spcPts val="0"/>
              </a:spcAft>
              <a:buClr>
                <a:schemeClr val="dk1"/>
              </a:buClr>
              <a:buSzPts val="2800"/>
              <a:buChar char="•"/>
            </a:pPr>
            <a:r>
              <a:rPr lang="en-US" dirty="0"/>
              <a:t>Requirement  Analysis</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00" name="Google Shape;100;p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System Architecture</a:t>
            </a:r>
            <a:endParaRPr dirty="0"/>
          </a:p>
          <a:p>
            <a:pPr marL="228600" lvl="0" indent="-228600" algn="l" rtl="0">
              <a:lnSpc>
                <a:spcPct val="90000"/>
              </a:lnSpc>
              <a:spcBef>
                <a:spcPts val="1000"/>
              </a:spcBef>
              <a:spcAft>
                <a:spcPts val="0"/>
              </a:spcAft>
              <a:buClr>
                <a:schemeClr val="dk1"/>
              </a:buClr>
              <a:buSzPts val="2800"/>
              <a:buChar char="•"/>
            </a:pPr>
            <a:r>
              <a:rPr lang="en-US" dirty="0"/>
              <a:t>System </a:t>
            </a:r>
            <a:r>
              <a:rPr lang="en-US" dirty="0" smtClean="0"/>
              <a:t>Design</a:t>
            </a:r>
          </a:p>
          <a:p>
            <a:pPr marL="228600" lvl="0" indent="-228600" algn="l" rtl="0">
              <a:lnSpc>
                <a:spcPct val="90000"/>
              </a:lnSpc>
              <a:spcBef>
                <a:spcPts val="1000"/>
              </a:spcBef>
              <a:spcAft>
                <a:spcPts val="0"/>
              </a:spcAft>
              <a:buClr>
                <a:schemeClr val="dk1"/>
              </a:buClr>
              <a:buSzPts val="2800"/>
              <a:buChar char="•"/>
            </a:pPr>
            <a:r>
              <a:rPr lang="en-US" dirty="0" smtClean="0"/>
              <a:t>Implementation</a:t>
            </a:r>
            <a:endParaRPr dirty="0"/>
          </a:p>
          <a:p>
            <a:pPr marL="228600" lvl="0" indent="-228600" algn="l" rtl="0">
              <a:lnSpc>
                <a:spcPct val="90000"/>
              </a:lnSpc>
              <a:spcBef>
                <a:spcPts val="1000"/>
              </a:spcBef>
              <a:spcAft>
                <a:spcPts val="0"/>
              </a:spcAft>
              <a:buClr>
                <a:schemeClr val="dk1"/>
              </a:buClr>
              <a:buSzPts val="2800"/>
              <a:buChar char="•"/>
            </a:pPr>
            <a:r>
              <a:rPr lang="en-US" dirty="0"/>
              <a:t>References</a:t>
            </a:r>
            <a:endParaRPr dirty="0"/>
          </a:p>
          <a:p>
            <a:pPr marL="0" lvl="0" indent="0" algn="l" rtl="0">
              <a:lnSpc>
                <a:spcPct val="90000"/>
              </a:lnSpc>
              <a:spcBef>
                <a:spcPts val="1000"/>
              </a:spcBef>
              <a:spcAft>
                <a:spcPts val="0"/>
              </a:spcAft>
              <a:buClr>
                <a:schemeClr val="dk1"/>
              </a:buClr>
              <a:buSzPts val="2800"/>
              <a:buNone/>
            </a:pPr>
            <a:endParaRPr dirty="0"/>
          </a:p>
        </p:txBody>
      </p:sp>
      <p:sp>
        <p:nvSpPr>
          <p:cNvPr id="101" name="Google Shape;10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02" name="Google Shape;10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Requirement Analysis:</a:t>
            </a:r>
            <a:endParaRPr/>
          </a:p>
        </p:txBody>
      </p:sp>
      <p:sp>
        <p:nvSpPr>
          <p:cNvPr id="236" name="Google Shape;23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Functional Requirements</a:t>
            </a:r>
            <a:r>
              <a:rPr lang="en-US" dirty="0" smtClean="0"/>
              <a:t>:</a:t>
            </a:r>
            <a:r>
              <a:rPr lang="en-US" dirty="0"/>
              <a:t> </a:t>
            </a:r>
            <a:endParaRPr lang="en-IN" dirty="0"/>
          </a:p>
          <a:p>
            <a:r>
              <a:rPr lang="en-US" dirty="0" smtClean="0"/>
              <a:t>Software </a:t>
            </a:r>
            <a:r>
              <a:rPr lang="en-US" dirty="0"/>
              <a:t>should be able to detect the objects from the video input correctly.</a:t>
            </a:r>
            <a:endParaRPr lang="en-IN" dirty="0"/>
          </a:p>
          <a:p>
            <a:r>
              <a:rPr lang="en-US" dirty="0" smtClean="0"/>
              <a:t>Software </a:t>
            </a:r>
            <a:r>
              <a:rPr lang="en-US" dirty="0"/>
              <a:t>should be able to detect the words from audio input correctly.</a:t>
            </a:r>
            <a:endParaRPr lang="en-IN" dirty="0"/>
          </a:p>
          <a:p>
            <a:r>
              <a:rPr lang="en-US" dirty="0" smtClean="0"/>
              <a:t>Input </a:t>
            </a:r>
            <a:r>
              <a:rPr lang="en-US" dirty="0"/>
              <a:t>keyword or object should be compared and placed accurately.</a:t>
            </a:r>
            <a:endParaRPr lang="en-IN" dirty="0"/>
          </a:p>
          <a:p>
            <a:r>
              <a:rPr lang="en-US" dirty="0" smtClean="0"/>
              <a:t>Only </a:t>
            </a:r>
            <a:r>
              <a:rPr lang="en-US" dirty="0"/>
              <a:t>the first time chunk in which </a:t>
            </a:r>
            <a:r>
              <a:rPr lang="en-US" dirty="0" smtClean="0"/>
              <a:t>object </a:t>
            </a:r>
            <a:r>
              <a:rPr lang="en-US" dirty="0"/>
              <a:t>has appeared should be considered. </a:t>
            </a:r>
            <a:endParaRPr lang="en-IN" dirty="0"/>
          </a:p>
          <a:p>
            <a:r>
              <a:rPr lang="en-US" dirty="0" smtClean="0"/>
              <a:t>Objects </a:t>
            </a:r>
            <a:r>
              <a:rPr lang="en-US" dirty="0"/>
              <a:t>with half appearance should be detected.</a:t>
            </a:r>
            <a:endParaRPr lang="en-IN" dirty="0"/>
          </a:p>
          <a:p>
            <a:pPr marL="0" lvl="0" indent="0" algn="l" rtl="0">
              <a:lnSpc>
                <a:spcPct val="90000"/>
              </a:lnSpc>
              <a:spcBef>
                <a:spcPts val="0"/>
              </a:spcBef>
              <a:spcAft>
                <a:spcPts val="0"/>
              </a:spcAft>
              <a:buClr>
                <a:schemeClr val="dk1"/>
              </a:buClr>
              <a:buSzPts val="2800"/>
              <a:buNone/>
            </a:pPr>
            <a:endParaRPr lang="en-US" dirty="0"/>
          </a:p>
        </p:txBody>
      </p:sp>
      <p:sp>
        <p:nvSpPr>
          <p:cNvPr id="237" name="Google Shape;23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38" name="Google Shape;23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Requirement Analysis:</a:t>
            </a:r>
            <a:endParaRPr/>
          </a:p>
        </p:txBody>
      </p:sp>
      <p:sp>
        <p:nvSpPr>
          <p:cNvPr id="252" name="Google Shape;252;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590"/>
              <a:buNone/>
            </a:pPr>
            <a:r>
              <a:rPr lang="en-US" sz="2590" dirty="0"/>
              <a:t>Non-Functional Requirements</a:t>
            </a:r>
            <a:r>
              <a:rPr lang="en-US" sz="2590" dirty="0" smtClean="0"/>
              <a:t>:</a:t>
            </a:r>
          </a:p>
          <a:p>
            <a:r>
              <a:rPr lang="en-US" dirty="0" smtClean="0"/>
              <a:t>Software </a:t>
            </a:r>
            <a:r>
              <a:rPr lang="en-US" dirty="0"/>
              <a:t>should process video in minimal time.</a:t>
            </a:r>
            <a:endParaRPr lang="en-IN" dirty="0"/>
          </a:p>
          <a:p>
            <a:r>
              <a:rPr lang="en-US" dirty="0" smtClean="0"/>
              <a:t>Input </a:t>
            </a:r>
            <a:r>
              <a:rPr lang="en-US" dirty="0"/>
              <a:t>provided should be a valid word</a:t>
            </a:r>
            <a:r>
              <a:rPr lang="en-US" dirty="0" smtClean="0"/>
              <a:t>.</a:t>
            </a:r>
          </a:p>
          <a:p>
            <a:r>
              <a:rPr lang="en-IN" dirty="0" smtClean="0"/>
              <a:t>Software should search in both audio as well as </a:t>
            </a:r>
            <a:r>
              <a:rPr lang="en-IN" dirty="0" smtClean="0"/>
              <a:t>graphical </a:t>
            </a:r>
            <a:r>
              <a:rPr lang="en-IN" dirty="0" smtClean="0"/>
              <a:t>format.</a:t>
            </a:r>
            <a:endParaRPr lang="en-IN" dirty="0"/>
          </a:p>
          <a:p>
            <a:r>
              <a:rPr lang="en-US" dirty="0" smtClean="0"/>
              <a:t>It </a:t>
            </a:r>
            <a:r>
              <a:rPr lang="en-US" dirty="0"/>
              <a:t>should be able to handle video length of 600 seconds</a:t>
            </a:r>
            <a:r>
              <a:rPr lang="en-US" dirty="0" smtClean="0"/>
              <a:t>.</a:t>
            </a:r>
            <a:endParaRPr lang="en-IN" dirty="0" smtClean="0"/>
          </a:p>
        </p:txBody>
      </p:sp>
      <p:sp>
        <p:nvSpPr>
          <p:cNvPr id="253" name="Google Shape;25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54" name="Google Shape;25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Requirement Analysis:</a:t>
            </a:r>
            <a:endParaRPr/>
          </a:p>
        </p:txBody>
      </p:sp>
      <p:sp>
        <p:nvSpPr>
          <p:cNvPr id="260" name="Google Shape;26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Hardware Requirements</a:t>
            </a:r>
            <a:r>
              <a:rPr lang="en-US" dirty="0" smtClean="0"/>
              <a:t>:</a:t>
            </a:r>
            <a:endParaRPr dirty="0"/>
          </a:p>
          <a:p>
            <a:pPr marL="228600" lvl="0" indent="-228600" algn="l" rtl="0">
              <a:lnSpc>
                <a:spcPct val="90000"/>
              </a:lnSpc>
              <a:spcBef>
                <a:spcPts val="1000"/>
              </a:spcBef>
              <a:spcAft>
                <a:spcPts val="0"/>
              </a:spcAft>
              <a:buClr>
                <a:schemeClr val="dk1"/>
              </a:buClr>
              <a:buSzPts val="2800"/>
              <a:buChar char="•"/>
            </a:pPr>
            <a:r>
              <a:rPr lang="en-US" dirty="0"/>
              <a:t>Intel Core </a:t>
            </a:r>
            <a:r>
              <a:rPr lang="en-US" dirty="0" smtClean="0"/>
              <a:t>i3</a:t>
            </a:r>
          </a:p>
          <a:p>
            <a:pPr marL="228600" lvl="0" indent="-228600" algn="l" rtl="0">
              <a:lnSpc>
                <a:spcPct val="90000"/>
              </a:lnSpc>
              <a:spcBef>
                <a:spcPts val="1000"/>
              </a:spcBef>
              <a:spcAft>
                <a:spcPts val="0"/>
              </a:spcAft>
              <a:buClr>
                <a:schemeClr val="dk1"/>
              </a:buClr>
              <a:buSzPts val="2800"/>
              <a:buChar char="•"/>
            </a:pPr>
            <a:r>
              <a:rPr lang="en-US" dirty="0" smtClean="0"/>
              <a:t>RAM 4GB</a:t>
            </a:r>
          </a:p>
          <a:p>
            <a:pPr marL="228600" lvl="0" indent="-228600" algn="l" rtl="0">
              <a:lnSpc>
                <a:spcPct val="90000"/>
              </a:lnSpc>
              <a:spcBef>
                <a:spcPts val="1000"/>
              </a:spcBef>
              <a:spcAft>
                <a:spcPts val="0"/>
              </a:spcAft>
              <a:buClr>
                <a:schemeClr val="dk1"/>
              </a:buClr>
              <a:buSzPts val="2800"/>
              <a:buChar char="•"/>
            </a:pPr>
            <a:r>
              <a:rPr lang="en-US" dirty="0" smtClean="0"/>
              <a:t>Minimum memory of 256GB</a:t>
            </a:r>
          </a:p>
          <a:p>
            <a:pPr marL="228600" lvl="0" indent="-228600" algn="l" rtl="0">
              <a:lnSpc>
                <a:spcPct val="90000"/>
              </a:lnSpc>
              <a:spcBef>
                <a:spcPts val="1000"/>
              </a:spcBef>
              <a:spcAft>
                <a:spcPts val="0"/>
              </a:spcAft>
              <a:buClr>
                <a:schemeClr val="dk1"/>
              </a:buClr>
              <a:buSzPts val="2800"/>
              <a:buChar char="•"/>
            </a:pPr>
            <a:r>
              <a:rPr lang="en-US" dirty="0" smtClean="0"/>
              <a:t>Good GPU</a:t>
            </a:r>
            <a:endParaRPr dirty="0"/>
          </a:p>
        </p:txBody>
      </p:sp>
      <p:sp>
        <p:nvSpPr>
          <p:cNvPr id="261" name="Google Shape;26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62" name="Google Shape;26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Requirement Analysis:</a:t>
            </a:r>
            <a:endParaRPr/>
          </a:p>
        </p:txBody>
      </p:sp>
      <p:sp>
        <p:nvSpPr>
          <p:cNvPr id="268" name="Google Shape;26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Software Requirements</a:t>
            </a:r>
            <a:r>
              <a:rPr lang="en-US" dirty="0" smtClean="0"/>
              <a:t>:</a:t>
            </a:r>
            <a:endParaRPr dirty="0"/>
          </a:p>
          <a:p>
            <a:pPr marL="228600" lvl="0" indent="-228600" algn="l" rtl="0">
              <a:lnSpc>
                <a:spcPct val="90000"/>
              </a:lnSpc>
              <a:spcBef>
                <a:spcPts val="1000"/>
              </a:spcBef>
              <a:spcAft>
                <a:spcPts val="0"/>
              </a:spcAft>
              <a:buClr>
                <a:schemeClr val="dk1"/>
              </a:buClr>
              <a:buSzPts val="2800"/>
              <a:buChar char="•"/>
            </a:pPr>
            <a:r>
              <a:rPr lang="en-US" dirty="0" smtClean="0"/>
              <a:t>Python IDE 2.7</a:t>
            </a:r>
          </a:p>
          <a:p>
            <a:pPr marL="228600" lvl="0" indent="-228600" algn="l" rtl="0">
              <a:lnSpc>
                <a:spcPct val="90000"/>
              </a:lnSpc>
              <a:spcBef>
                <a:spcPts val="1000"/>
              </a:spcBef>
              <a:spcAft>
                <a:spcPts val="0"/>
              </a:spcAft>
              <a:buClr>
                <a:schemeClr val="dk1"/>
              </a:buClr>
              <a:buSzPts val="2800"/>
              <a:buChar char="•"/>
            </a:pPr>
            <a:r>
              <a:rPr lang="en-US" dirty="0" smtClean="0"/>
              <a:t>Python Google Speech to Text </a:t>
            </a:r>
          </a:p>
          <a:p>
            <a:pPr marL="228600" lvl="0" indent="-228600" algn="l" rtl="0">
              <a:lnSpc>
                <a:spcPct val="90000"/>
              </a:lnSpc>
              <a:spcBef>
                <a:spcPts val="1000"/>
              </a:spcBef>
              <a:spcAft>
                <a:spcPts val="0"/>
              </a:spcAft>
              <a:buClr>
                <a:schemeClr val="dk1"/>
              </a:buClr>
              <a:buSzPts val="2800"/>
              <a:buChar char="•"/>
            </a:pPr>
            <a:r>
              <a:rPr lang="en-US" dirty="0" smtClean="0"/>
              <a:t>Operating System.</a:t>
            </a:r>
            <a:endParaRPr dirty="0"/>
          </a:p>
          <a:p>
            <a:pPr marL="228600" lvl="0" indent="-228600" algn="l" rtl="0">
              <a:lnSpc>
                <a:spcPct val="90000"/>
              </a:lnSpc>
              <a:spcBef>
                <a:spcPts val="1000"/>
              </a:spcBef>
              <a:spcAft>
                <a:spcPts val="0"/>
              </a:spcAft>
              <a:buClr>
                <a:schemeClr val="dk1"/>
              </a:buClr>
              <a:buSzPts val="2800"/>
              <a:buChar char="•"/>
            </a:pPr>
            <a:endParaRPr dirty="0"/>
          </a:p>
        </p:txBody>
      </p:sp>
      <p:sp>
        <p:nvSpPr>
          <p:cNvPr id="269" name="Google Shape;26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70" name="Google Shape;27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838200" y="112426"/>
            <a:ext cx="10515600" cy="91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System Architecture:</a:t>
            </a:r>
            <a:endParaRPr dirty="0"/>
          </a:p>
        </p:txBody>
      </p:sp>
      <p:sp>
        <p:nvSpPr>
          <p:cNvPr id="276" name="Google Shape;2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Engineering</a:t>
            </a:r>
            <a:endParaRPr dirty="0"/>
          </a:p>
        </p:txBody>
      </p:sp>
      <p:sp>
        <p:nvSpPr>
          <p:cNvPr id="277" name="Google Shape;2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grpSp>
        <p:nvGrpSpPr>
          <p:cNvPr id="7" name="Group 6"/>
          <p:cNvGrpSpPr/>
          <p:nvPr/>
        </p:nvGrpSpPr>
        <p:grpSpPr>
          <a:xfrm>
            <a:off x="1160060" y="1295400"/>
            <a:ext cx="8231590" cy="4267200"/>
            <a:chOff x="0" y="0"/>
            <a:chExt cx="6591300" cy="4267200"/>
          </a:xfrm>
        </p:grpSpPr>
        <p:sp>
          <p:nvSpPr>
            <p:cNvPr id="8" name="Oval 7"/>
            <p:cNvSpPr/>
            <p:nvPr/>
          </p:nvSpPr>
          <p:spPr>
            <a:xfrm>
              <a:off x="85725" y="0"/>
              <a:ext cx="1581150" cy="838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Video input</a:t>
              </a:r>
            </a:p>
          </p:txBody>
        </p:sp>
        <p:sp>
          <p:nvSpPr>
            <p:cNvPr id="9" name="Rectangle 8"/>
            <p:cNvSpPr/>
            <p:nvPr/>
          </p:nvSpPr>
          <p:spPr>
            <a:xfrm>
              <a:off x="2181225" y="0"/>
              <a:ext cx="1771650" cy="866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Python’s Google speech recognition library</a:t>
              </a:r>
            </a:p>
          </p:txBody>
        </p:sp>
        <p:sp>
          <p:nvSpPr>
            <p:cNvPr id="10" name="Rectangle 9"/>
            <p:cNvSpPr/>
            <p:nvPr/>
          </p:nvSpPr>
          <p:spPr>
            <a:xfrm>
              <a:off x="4543425" y="57150"/>
              <a:ext cx="1657350" cy="704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CSV file 1</a:t>
              </a:r>
            </a:p>
          </p:txBody>
        </p:sp>
        <p:sp>
          <p:nvSpPr>
            <p:cNvPr id="11" name="Rectangle 10"/>
            <p:cNvSpPr/>
            <p:nvPr/>
          </p:nvSpPr>
          <p:spPr>
            <a:xfrm>
              <a:off x="152400" y="1571625"/>
              <a:ext cx="1914525" cy="742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Mask R-CNN Algorithm</a:t>
              </a:r>
            </a:p>
          </p:txBody>
        </p:sp>
        <p:sp>
          <p:nvSpPr>
            <p:cNvPr id="12" name="Can 11"/>
            <p:cNvSpPr/>
            <p:nvPr/>
          </p:nvSpPr>
          <p:spPr>
            <a:xfrm>
              <a:off x="0" y="3276600"/>
              <a:ext cx="1504950" cy="990600"/>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Dataset</a:t>
              </a:r>
            </a:p>
          </p:txBody>
        </p:sp>
        <p:sp>
          <p:nvSpPr>
            <p:cNvPr id="13" name="Rectangle 12"/>
            <p:cNvSpPr/>
            <p:nvPr/>
          </p:nvSpPr>
          <p:spPr>
            <a:xfrm>
              <a:off x="2581275" y="1581150"/>
              <a:ext cx="1743075" cy="7239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CSV file 2</a:t>
              </a:r>
            </a:p>
          </p:txBody>
        </p:sp>
        <p:sp>
          <p:nvSpPr>
            <p:cNvPr id="14" name="Oval 13"/>
            <p:cNvSpPr/>
            <p:nvPr/>
          </p:nvSpPr>
          <p:spPr>
            <a:xfrm>
              <a:off x="4714875" y="1600200"/>
              <a:ext cx="1876425" cy="990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Input object to be searched</a:t>
              </a:r>
            </a:p>
          </p:txBody>
        </p:sp>
        <p:sp>
          <p:nvSpPr>
            <p:cNvPr id="15" name="Oval 14"/>
            <p:cNvSpPr/>
            <p:nvPr/>
          </p:nvSpPr>
          <p:spPr>
            <a:xfrm>
              <a:off x="4581525" y="3257550"/>
              <a:ext cx="1895475" cy="990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Output occurrence time </a:t>
              </a:r>
            </a:p>
          </p:txBody>
        </p:sp>
        <p:cxnSp>
          <p:nvCxnSpPr>
            <p:cNvPr id="16" name="Straight Arrow Connector 15"/>
            <p:cNvCxnSpPr/>
            <p:nvPr/>
          </p:nvCxnSpPr>
          <p:spPr>
            <a:xfrm>
              <a:off x="1666875" y="390525"/>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3962400" y="381000"/>
              <a:ext cx="581025"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942975" y="838200"/>
              <a:ext cx="0" cy="73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2085975" y="1895475"/>
              <a:ext cx="48577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419100" y="2324100"/>
              <a:ext cx="45719" cy="952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1114425" y="2324100"/>
              <a:ext cx="28575" cy="942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543550" y="762000"/>
              <a:ext cx="38100"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4314825" y="2038350"/>
              <a:ext cx="3905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695950" y="2590800"/>
              <a:ext cx="0" cy="657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Rectangle 2"/>
          <p:cNvSpPr/>
          <p:nvPr/>
        </p:nvSpPr>
        <p:spPr>
          <a:xfrm>
            <a:off x="1160060" y="5754786"/>
            <a:ext cx="8231590" cy="307777"/>
          </a:xfrm>
          <a:prstGeom prst="rect">
            <a:avLst/>
          </a:prstGeom>
        </p:spPr>
        <p:txBody>
          <a:bodyPr wrap="square">
            <a:spAutoFit/>
          </a:bodyPr>
          <a:lstStyle/>
          <a:p>
            <a:pPr algn="ctr"/>
            <a:r>
              <a:rPr lang="en-US" dirty="0"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Fig. content search using object detection and audio analysis</a:t>
            </a:r>
            <a:endParaRPr 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lstStyle/>
          <a:p>
            <a:r>
              <a:rPr lang="en-IN" dirty="0" smtClean="0"/>
              <a:t>DFD Level </a:t>
            </a:r>
            <a:r>
              <a:rPr lang="en-IN" dirty="0" smtClean="0"/>
              <a:t>0:</a:t>
            </a:r>
            <a:endParaRPr lang="en-IN" dirty="0"/>
          </a:p>
        </p:txBody>
      </p:sp>
      <p:sp>
        <p:nvSpPr>
          <p:cNvPr id="3" name="Text Placeholder 2"/>
          <p:cNvSpPr>
            <a:spLocks noGrp="1"/>
          </p:cNvSpPr>
          <p:nvPr>
            <p:ph type="body" idx="1"/>
          </p:nvPr>
        </p:nvSpPr>
        <p:spPr>
          <a:xfrm>
            <a:off x="838200" y="1241946"/>
            <a:ext cx="10515600" cy="4935017"/>
          </a:xfrm>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grpSp>
        <p:nvGrpSpPr>
          <p:cNvPr id="5" name="Group 4"/>
          <p:cNvGrpSpPr/>
          <p:nvPr/>
        </p:nvGrpSpPr>
        <p:grpSpPr>
          <a:xfrm>
            <a:off x="2265528" y="1692321"/>
            <a:ext cx="6983249" cy="3753135"/>
            <a:chOff x="0" y="0"/>
            <a:chExt cx="6305730" cy="2753084"/>
          </a:xfrm>
        </p:grpSpPr>
        <p:sp>
          <p:nvSpPr>
            <p:cNvPr id="6" name="Rectangle 5"/>
            <p:cNvSpPr/>
            <p:nvPr/>
          </p:nvSpPr>
          <p:spPr>
            <a:xfrm>
              <a:off x="2133600" y="1266825"/>
              <a:ext cx="1733909" cy="67246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Content Searching using object Detection and Audio analysis</a:t>
              </a:r>
            </a:p>
          </p:txBody>
        </p:sp>
        <p:sp>
          <p:nvSpPr>
            <p:cNvPr id="7" name="Oval 6"/>
            <p:cNvSpPr/>
            <p:nvPr/>
          </p:nvSpPr>
          <p:spPr>
            <a:xfrm>
              <a:off x="0" y="1933575"/>
              <a:ext cx="1242204" cy="819509"/>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Audio input</a:t>
              </a:r>
            </a:p>
          </p:txBody>
        </p:sp>
        <p:sp>
          <p:nvSpPr>
            <p:cNvPr id="8" name="Oval 7"/>
            <p:cNvSpPr/>
            <p:nvPr/>
          </p:nvSpPr>
          <p:spPr>
            <a:xfrm>
              <a:off x="4752975" y="1171575"/>
              <a:ext cx="1552755" cy="8191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Detection object Timings</a:t>
              </a:r>
            </a:p>
          </p:txBody>
        </p:sp>
        <p:cxnSp>
          <p:nvCxnSpPr>
            <p:cNvPr id="9" name="Straight Arrow Connector 8"/>
            <p:cNvCxnSpPr/>
            <p:nvPr/>
          </p:nvCxnSpPr>
          <p:spPr>
            <a:xfrm>
              <a:off x="1143000" y="523875"/>
              <a:ext cx="1009015" cy="707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1143000" y="1838325"/>
              <a:ext cx="957532" cy="258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886200" y="1543050"/>
              <a:ext cx="854015" cy="43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p:cNvSpPr/>
            <p:nvPr/>
          </p:nvSpPr>
          <p:spPr>
            <a:xfrm>
              <a:off x="19050" y="0"/>
              <a:ext cx="1343025" cy="5905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Video input</a:t>
              </a:r>
            </a:p>
          </p:txBody>
        </p:sp>
      </p:grpSp>
    </p:spTree>
    <p:extLst>
      <p:ext uri="{BB962C8B-B14F-4D97-AF65-F5344CB8AC3E}">
        <p14:creationId xmlns:p14="http://schemas.microsoft.com/office/powerpoint/2010/main" val="1444856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Level </a:t>
            </a:r>
            <a:r>
              <a:rPr lang="en-IN" dirty="0" smtClean="0"/>
              <a:t>1:</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grpSp>
        <p:nvGrpSpPr>
          <p:cNvPr id="5" name="Group 4"/>
          <p:cNvGrpSpPr/>
          <p:nvPr/>
        </p:nvGrpSpPr>
        <p:grpSpPr>
          <a:xfrm>
            <a:off x="2115403" y="1646238"/>
            <a:ext cx="8420669" cy="4358777"/>
            <a:chOff x="0" y="0"/>
            <a:chExt cx="6905625" cy="4572000"/>
          </a:xfrm>
        </p:grpSpPr>
        <p:sp>
          <p:nvSpPr>
            <p:cNvPr id="6" name="Rectangle 5"/>
            <p:cNvSpPr/>
            <p:nvPr/>
          </p:nvSpPr>
          <p:spPr>
            <a:xfrm>
              <a:off x="171450" y="838200"/>
              <a:ext cx="1543050" cy="752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Video input</a:t>
              </a:r>
            </a:p>
          </p:txBody>
        </p:sp>
        <p:sp>
          <p:nvSpPr>
            <p:cNvPr id="7" name="Oval 6"/>
            <p:cNvSpPr/>
            <p:nvPr/>
          </p:nvSpPr>
          <p:spPr>
            <a:xfrm>
              <a:off x="2533650" y="742950"/>
              <a:ext cx="1971675" cy="838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Mask R-CNN algorithm</a:t>
              </a:r>
            </a:p>
          </p:txBody>
        </p:sp>
        <p:cxnSp>
          <p:nvCxnSpPr>
            <p:cNvPr id="8" name="Straight Connector 7"/>
            <p:cNvCxnSpPr/>
            <p:nvPr/>
          </p:nvCxnSpPr>
          <p:spPr>
            <a:xfrm flipV="1">
              <a:off x="5200650" y="1628775"/>
              <a:ext cx="1323975" cy="9525"/>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5181600" y="2038350"/>
              <a:ext cx="132397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2"/>
            <p:cNvSpPr txBox="1">
              <a:spLocks noChangeArrowheads="1"/>
            </p:cNvSpPr>
            <p:nvPr/>
          </p:nvSpPr>
          <p:spPr bwMode="auto">
            <a:xfrm>
              <a:off x="5229225" y="1704975"/>
              <a:ext cx="1323975" cy="2762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CSV file 1</a:t>
              </a:r>
            </a:p>
          </p:txBody>
        </p:sp>
        <p:sp>
          <p:nvSpPr>
            <p:cNvPr id="11" name="Can 10"/>
            <p:cNvSpPr/>
            <p:nvPr/>
          </p:nvSpPr>
          <p:spPr>
            <a:xfrm>
              <a:off x="5000625" y="0"/>
              <a:ext cx="1314450" cy="800100"/>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Dataset</a:t>
              </a:r>
            </a:p>
          </p:txBody>
        </p:sp>
        <p:sp>
          <p:nvSpPr>
            <p:cNvPr id="12" name="Oval 11"/>
            <p:cNvSpPr/>
            <p:nvPr/>
          </p:nvSpPr>
          <p:spPr>
            <a:xfrm>
              <a:off x="0" y="2305050"/>
              <a:ext cx="1943100" cy="8763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Python’s Google speech to text library</a:t>
              </a:r>
            </a:p>
          </p:txBody>
        </p:sp>
        <p:cxnSp>
          <p:nvCxnSpPr>
            <p:cNvPr id="13" name="Straight Connector 12"/>
            <p:cNvCxnSpPr/>
            <p:nvPr/>
          </p:nvCxnSpPr>
          <p:spPr>
            <a:xfrm>
              <a:off x="3124200" y="2276475"/>
              <a:ext cx="1209675"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62300" y="2676525"/>
              <a:ext cx="1228725" cy="28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3076575" y="2352675"/>
              <a:ext cx="1333500" cy="2762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CSV File 2</a:t>
              </a:r>
            </a:p>
          </p:txBody>
        </p:sp>
        <p:sp>
          <p:nvSpPr>
            <p:cNvPr id="16" name="Rectangle 15"/>
            <p:cNvSpPr/>
            <p:nvPr/>
          </p:nvSpPr>
          <p:spPr>
            <a:xfrm>
              <a:off x="5019675" y="3038475"/>
              <a:ext cx="188595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Input object to be searched</a:t>
              </a:r>
            </a:p>
          </p:txBody>
        </p:sp>
        <p:sp>
          <p:nvSpPr>
            <p:cNvPr id="17" name="Rectangle 16"/>
            <p:cNvSpPr/>
            <p:nvPr/>
          </p:nvSpPr>
          <p:spPr>
            <a:xfrm>
              <a:off x="2314575" y="4076700"/>
              <a:ext cx="1695450" cy="495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Output occurrence with time</a:t>
              </a:r>
            </a:p>
          </p:txBody>
        </p:sp>
        <p:cxnSp>
          <p:nvCxnSpPr>
            <p:cNvPr id="18" name="Straight Arrow Connector 17"/>
            <p:cNvCxnSpPr/>
            <p:nvPr/>
          </p:nvCxnSpPr>
          <p:spPr>
            <a:xfrm flipV="1">
              <a:off x="1724025" y="1200150"/>
              <a:ext cx="809625" cy="28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943350" y="428625"/>
              <a:ext cx="1057275"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00550" y="704850"/>
              <a:ext cx="600075" cy="247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343400" y="1400175"/>
              <a:ext cx="89535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85825" y="1609725"/>
              <a:ext cx="9525" cy="676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52625" y="2543175"/>
              <a:ext cx="1152525"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324350" y="2705100"/>
              <a:ext cx="733425"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086475" y="2057400"/>
              <a:ext cx="180975" cy="971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933825" y="3600450"/>
              <a:ext cx="108585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9719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lstStyle/>
          <a:p>
            <a:r>
              <a:rPr lang="en-IN" dirty="0" smtClean="0"/>
              <a:t>DFD Level </a:t>
            </a:r>
            <a:r>
              <a:rPr lang="en-IN" dirty="0" smtClean="0"/>
              <a:t>2:</a:t>
            </a:r>
            <a:endParaRPr lang="en-IN" dirty="0"/>
          </a:p>
        </p:txBody>
      </p:sp>
      <p:sp>
        <p:nvSpPr>
          <p:cNvPr id="3" name="Text Placeholder 2"/>
          <p:cNvSpPr>
            <a:spLocks noGrp="1"/>
          </p:cNvSpPr>
          <p:nvPr>
            <p:ph type="body" idx="1"/>
          </p:nvPr>
        </p:nvSpPr>
        <p:spPr>
          <a:xfrm>
            <a:off x="838200" y="1351128"/>
            <a:ext cx="10515600" cy="4825835"/>
          </a:xfrm>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grpSp>
        <p:nvGrpSpPr>
          <p:cNvPr id="34" name="Group 33"/>
          <p:cNvGrpSpPr/>
          <p:nvPr/>
        </p:nvGrpSpPr>
        <p:grpSpPr>
          <a:xfrm>
            <a:off x="3261815" y="365125"/>
            <a:ext cx="7206018" cy="6235605"/>
            <a:chOff x="0" y="0"/>
            <a:chExt cx="6858000" cy="6896100"/>
          </a:xfrm>
        </p:grpSpPr>
        <p:sp>
          <p:nvSpPr>
            <p:cNvPr id="35" name="Text Box 2"/>
            <p:cNvSpPr txBox="1">
              <a:spLocks noChangeArrowheads="1"/>
            </p:cNvSpPr>
            <p:nvPr/>
          </p:nvSpPr>
          <p:spPr bwMode="auto">
            <a:xfrm>
              <a:off x="5410200" y="3800475"/>
              <a:ext cx="1333500" cy="2762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CSV File 2</a:t>
              </a:r>
            </a:p>
          </p:txBody>
        </p:sp>
        <p:sp>
          <p:nvSpPr>
            <p:cNvPr id="36" name="Rectangle 35"/>
            <p:cNvSpPr/>
            <p:nvPr/>
          </p:nvSpPr>
          <p:spPr>
            <a:xfrm>
              <a:off x="161925" y="1057275"/>
              <a:ext cx="1543050" cy="752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Video input</a:t>
              </a:r>
            </a:p>
          </p:txBody>
        </p:sp>
        <p:sp>
          <p:nvSpPr>
            <p:cNvPr id="37" name="Oval 36"/>
            <p:cNvSpPr/>
            <p:nvPr/>
          </p:nvSpPr>
          <p:spPr>
            <a:xfrm>
              <a:off x="1943100" y="981075"/>
              <a:ext cx="1971675" cy="838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Mask R-CNN algorithm</a:t>
              </a:r>
            </a:p>
          </p:txBody>
        </p:sp>
        <p:sp>
          <p:nvSpPr>
            <p:cNvPr id="38" name="Can 37"/>
            <p:cNvSpPr/>
            <p:nvPr/>
          </p:nvSpPr>
          <p:spPr>
            <a:xfrm>
              <a:off x="3933825" y="0"/>
              <a:ext cx="1314450" cy="800100"/>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Dataset</a:t>
              </a:r>
            </a:p>
          </p:txBody>
        </p:sp>
        <p:cxnSp>
          <p:nvCxnSpPr>
            <p:cNvPr id="39" name="Straight Arrow Connector 38"/>
            <p:cNvCxnSpPr/>
            <p:nvPr/>
          </p:nvCxnSpPr>
          <p:spPr>
            <a:xfrm flipV="1">
              <a:off x="3581400" y="800100"/>
              <a:ext cx="504825" cy="247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724275" y="828675"/>
              <a:ext cx="638175" cy="323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724025" y="1409700"/>
              <a:ext cx="219075" cy="45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790950" y="1628775"/>
              <a:ext cx="521220" cy="12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876300" y="1828800"/>
              <a:ext cx="45719" cy="870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0" y="2714625"/>
              <a:ext cx="1943100" cy="8763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Python’s Google speech to text library</a:t>
              </a:r>
            </a:p>
          </p:txBody>
        </p:sp>
        <p:cxnSp>
          <p:nvCxnSpPr>
            <p:cNvPr id="45" name="Straight Arrow Connector 44"/>
            <p:cNvCxnSpPr/>
            <p:nvPr/>
          </p:nvCxnSpPr>
          <p:spPr>
            <a:xfrm>
              <a:off x="6019800" y="3371850"/>
              <a:ext cx="45719"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343150" y="3238500"/>
              <a:ext cx="188595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Input object to be searched</a:t>
              </a:r>
            </a:p>
          </p:txBody>
        </p:sp>
        <p:sp>
          <p:nvSpPr>
            <p:cNvPr id="47" name="Oval 46"/>
            <p:cNvSpPr/>
            <p:nvPr/>
          </p:nvSpPr>
          <p:spPr>
            <a:xfrm>
              <a:off x="4333875" y="1428750"/>
              <a:ext cx="1495425"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Divide the video in chunks</a:t>
              </a:r>
            </a:p>
          </p:txBody>
        </p:sp>
        <p:cxnSp>
          <p:nvCxnSpPr>
            <p:cNvPr id="48" name="Straight Arrow Connector 47"/>
            <p:cNvCxnSpPr/>
            <p:nvPr/>
          </p:nvCxnSpPr>
          <p:spPr>
            <a:xfrm>
              <a:off x="5324475" y="2314575"/>
              <a:ext cx="9525" cy="40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533900" y="2714625"/>
              <a:ext cx="2324100" cy="6286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Detect time of Occurrence</a:t>
              </a:r>
            </a:p>
          </p:txBody>
        </p:sp>
        <p:cxnSp>
          <p:nvCxnSpPr>
            <p:cNvPr id="50" name="Straight Connector 49"/>
            <p:cNvCxnSpPr/>
            <p:nvPr/>
          </p:nvCxnSpPr>
          <p:spPr>
            <a:xfrm flipV="1">
              <a:off x="295275" y="5429250"/>
              <a:ext cx="1323975" cy="9525"/>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51" name="Text Box 2"/>
            <p:cNvSpPr txBox="1">
              <a:spLocks noChangeArrowheads="1"/>
            </p:cNvSpPr>
            <p:nvPr/>
          </p:nvSpPr>
          <p:spPr bwMode="auto">
            <a:xfrm>
              <a:off x="295275" y="5524500"/>
              <a:ext cx="1323975" cy="2762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CSV file 1</a:t>
              </a:r>
            </a:p>
          </p:txBody>
        </p:sp>
        <p:cxnSp>
          <p:nvCxnSpPr>
            <p:cNvPr id="52" name="Straight Connector 51"/>
            <p:cNvCxnSpPr/>
            <p:nvPr/>
          </p:nvCxnSpPr>
          <p:spPr>
            <a:xfrm flipV="1">
              <a:off x="285750" y="5867400"/>
              <a:ext cx="132397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410200" y="3762375"/>
              <a:ext cx="1209675"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743325" y="4000500"/>
              <a:ext cx="45719" cy="498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410200" y="4124325"/>
              <a:ext cx="1228725" cy="28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952500" y="3619500"/>
              <a:ext cx="45719" cy="509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086100" y="6400800"/>
              <a:ext cx="1695450" cy="495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Output occurrence with time</a:t>
              </a:r>
            </a:p>
          </p:txBody>
        </p:sp>
        <p:cxnSp>
          <p:nvCxnSpPr>
            <p:cNvPr id="58" name="Straight Arrow Connector 57"/>
            <p:cNvCxnSpPr/>
            <p:nvPr/>
          </p:nvCxnSpPr>
          <p:spPr>
            <a:xfrm flipH="1">
              <a:off x="809625" y="4876800"/>
              <a:ext cx="45719" cy="51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23825" y="4105275"/>
              <a:ext cx="1771650" cy="7239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Save Word occurrence with time</a:t>
              </a:r>
            </a:p>
          </p:txBody>
        </p:sp>
        <p:sp>
          <p:nvSpPr>
            <p:cNvPr id="60" name="Oval 59"/>
            <p:cNvSpPr/>
            <p:nvPr/>
          </p:nvSpPr>
          <p:spPr>
            <a:xfrm>
              <a:off x="2609850" y="4524375"/>
              <a:ext cx="2707574" cy="112815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Compare input object for occurrence with its time.</a:t>
              </a:r>
            </a:p>
          </p:txBody>
        </p:sp>
        <p:cxnSp>
          <p:nvCxnSpPr>
            <p:cNvPr id="61" name="Straight Arrow Connector 60"/>
            <p:cNvCxnSpPr/>
            <p:nvPr/>
          </p:nvCxnSpPr>
          <p:spPr>
            <a:xfrm flipV="1">
              <a:off x="1590675" y="5095875"/>
              <a:ext cx="1021278" cy="332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5038725" y="4133850"/>
              <a:ext cx="451262" cy="618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838575" y="5667375"/>
              <a:ext cx="11875" cy="72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0294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5"/>
          <p:cNvSpPr txBox="1">
            <a:spLocks noGrp="1"/>
          </p:cNvSpPr>
          <p:nvPr>
            <p:ph type="title"/>
          </p:nvPr>
        </p:nvSpPr>
        <p:spPr>
          <a:xfrm>
            <a:off x="838200" y="365126"/>
            <a:ext cx="10515600" cy="8222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System Design:</a:t>
            </a:r>
            <a:endParaRPr dirty="0"/>
          </a:p>
        </p:txBody>
      </p:sp>
      <p:sp>
        <p:nvSpPr>
          <p:cNvPr id="284" name="Google Shape;284;p25"/>
          <p:cNvSpPr txBox="1">
            <a:spLocks noGrp="1"/>
          </p:cNvSpPr>
          <p:nvPr>
            <p:ph type="body" idx="1"/>
          </p:nvPr>
        </p:nvSpPr>
        <p:spPr>
          <a:xfrm>
            <a:off x="838200" y="1364776"/>
            <a:ext cx="10515600" cy="4812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dirty="0" smtClean="0"/>
              <a:t>Use </a:t>
            </a:r>
            <a:r>
              <a:rPr lang="en-US" dirty="0"/>
              <a:t>Case </a:t>
            </a:r>
            <a:r>
              <a:rPr lang="en-US" dirty="0" smtClean="0"/>
              <a:t>Diagram</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
        <p:nvSpPr>
          <p:cNvPr id="285" name="Google Shape;28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86" name="Google Shape;28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544" y="1185389"/>
            <a:ext cx="7328848" cy="483327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lstStyle/>
          <a:p>
            <a:r>
              <a:rPr lang="en-IN" dirty="0"/>
              <a:t>Activity Diagram</a:t>
            </a:r>
          </a:p>
        </p:txBody>
      </p:sp>
      <p:sp>
        <p:nvSpPr>
          <p:cNvPr id="3" name="Text Placeholder 2"/>
          <p:cNvSpPr>
            <a:spLocks noGrp="1"/>
          </p:cNvSpPr>
          <p:nvPr>
            <p:ph type="body" idx="1"/>
          </p:nvPr>
        </p:nvSpPr>
        <p:spPr>
          <a:xfrm>
            <a:off x="838200" y="1351128"/>
            <a:ext cx="10515600" cy="4825835"/>
          </a:xfrm>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1" y="832513"/>
            <a:ext cx="5418161" cy="5131559"/>
          </a:xfrm>
          <a:prstGeom prst="rect">
            <a:avLst/>
          </a:prstGeom>
        </p:spPr>
      </p:pic>
    </p:spTree>
    <p:extLst>
      <p:ext uri="{BB962C8B-B14F-4D97-AF65-F5344CB8AC3E}">
        <p14:creationId xmlns:p14="http://schemas.microsoft.com/office/powerpoint/2010/main" val="2808941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149900"/>
            <a:ext cx="10515600" cy="955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a:t>
            </a:r>
            <a:endParaRPr/>
          </a:p>
        </p:txBody>
      </p:sp>
      <p:sp>
        <p:nvSpPr>
          <p:cNvPr id="108" name="Google Shape;108;p3"/>
          <p:cNvSpPr txBox="1">
            <a:spLocks noGrp="1"/>
          </p:cNvSpPr>
          <p:nvPr>
            <p:ph type="body" idx="1"/>
          </p:nvPr>
        </p:nvSpPr>
        <p:spPr>
          <a:xfrm>
            <a:off x="744500" y="928700"/>
            <a:ext cx="10515600" cy="62208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When dealing with documents containing text, if we wish to find a particular text or phrase in a document we can simply do that by using 'Ctrl+F' but if we wish to view a content specific part of a video, one has to surf through the entire video until they reach to the part they want. Traversing the video forward and backward repeatedly and yet not be able to pin-point a perfect location can be quite irritating. The proposed application points out the occurrence time of the content specified by the user. The application aims to reduce the efforts required for searching content in a video and provides the user a direct access to the location of the content. The application analyzes the video to find the occurrence of a particular object  in the video and performs an audio analysis to find the occurrence of the word. The application uses Google Speech Recognition for the audio analyses and Mask-RCNN for the video analyses to effectively provide a very specific point of occurrence of the content specified by the user. </a:t>
            </a:r>
            <a:endParaRPr/>
          </a:p>
        </p:txBody>
      </p:sp>
      <p:sp>
        <p:nvSpPr>
          <p:cNvPr id="109" name="Google Shape;10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10" name="Google Shape;1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IN" dirty="0"/>
              <a:t>Sequence </a:t>
            </a:r>
            <a:r>
              <a:rPr lang="en-IN" dirty="0" smtClean="0"/>
              <a:t>Diagram:</a:t>
            </a:r>
            <a:endParaRPr lang="en-IN" dirty="0"/>
          </a:p>
        </p:txBody>
      </p:sp>
      <p:sp>
        <p:nvSpPr>
          <p:cNvPr id="3" name="Text Placeholder 2"/>
          <p:cNvSpPr>
            <a:spLocks noGrp="1"/>
          </p:cNvSpPr>
          <p:nvPr>
            <p:ph type="body" idx="1"/>
          </p:nvPr>
        </p:nvSpPr>
        <p:spPr>
          <a:xfrm>
            <a:off x="838200" y="1405719"/>
            <a:ext cx="10515600" cy="4771244"/>
          </a:xfrm>
        </p:spPr>
        <p:txBody>
          <a:bodyPr/>
          <a:lstStyle/>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708" y="1405719"/>
            <a:ext cx="9430602" cy="4667535"/>
          </a:xfrm>
          <a:prstGeom prst="rect">
            <a:avLst/>
          </a:prstGeom>
        </p:spPr>
      </p:pic>
    </p:spTree>
    <p:extLst>
      <p:ext uri="{BB962C8B-B14F-4D97-AF65-F5344CB8AC3E}">
        <p14:creationId xmlns:p14="http://schemas.microsoft.com/office/powerpoint/2010/main" val="3155566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773"/>
            <a:ext cx="10515600" cy="1323833"/>
          </a:xfrm>
        </p:spPr>
        <p:txBody>
          <a:bodyPr/>
          <a:lstStyle/>
          <a:p>
            <a:r>
              <a:rPr lang="en-IN" dirty="0" smtClean="0"/>
              <a:t>Implementation:</a:t>
            </a:r>
            <a:endParaRPr lang="en-IN" dirty="0"/>
          </a:p>
        </p:txBody>
      </p:sp>
      <p:sp>
        <p:nvSpPr>
          <p:cNvPr id="3" name="Text Placeholder 2"/>
          <p:cNvSpPr>
            <a:spLocks noGrp="1"/>
          </p:cNvSpPr>
          <p:nvPr>
            <p:ph type="body" idx="1"/>
          </p:nvPr>
        </p:nvSpPr>
        <p:spPr>
          <a:xfrm>
            <a:off x="838200" y="1378424"/>
            <a:ext cx="10515600" cy="4798539"/>
          </a:xfrm>
        </p:spPr>
        <p:txBody>
          <a:bodyPr/>
          <a:lstStyle/>
          <a:p>
            <a:pPr marL="114300" indent="0">
              <a:buNone/>
            </a:pPr>
            <a:r>
              <a:rPr lang="en-IN" dirty="0"/>
              <a:t>Extract the audio from the video file attached by the user</a:t>
            </a:r>
            <a:r>
              <a:rPr lang="en-IN" dirty="0" smtClean="0"/>
              <a:t>. The </a:t>
            </a:r>
            <a:r>
              <a:rPr lang="en-IN" dirty="0"/>
              <a:t>audio obtained above is </a:t>
            </a:r>
            <a:r>
              <a:rPr lang="en-IN" dirty="0" err="1"/>
              <a:t>analyzed</a:t>
            </a:r>
            <a:r>
              <a:rPr lang="en-IN" dirty="0"/>
              <a:t> and divided into equal intervals of </a:t>
            </a:r>
            <a:r>
              <a:rPr lang="en-IN" dirty="0" smtClean="0"/>
              <a:t>3 </a:t>
            </a:r>
            <a:r>
              <a:rPr lang="en-IN" dirty="0"/>
              <a:t>seconds called segments for better accuracy .Each segment is overlapped over it’s previous segment by 0.5 seconds to avoid breaking of words over two segments</a:t>
            </a:r>
            <a:r>
              <a:rPr lang="en-IN" dirty="0" smtClean="0"/>
              <a:t>. The </a:t>
            </a:r>
            <a:r>
              <a:rPr lang="en-IN" dirty="0"/>
              <a:t>speech in these segments of audio file is then converted into text using </a:t>
            </a:r>
            <a:r>
              <a:rPr lang="en-IN" dirty="0" err="1"/>
              <a:t>google</a:t>
            </a:r>
            <a:r>
              <a:rPr lang="en-IN" dirty="0"/>
              <a:t> speech recognition</a:t>
            </a:r>
            <a:r>
              <a:rPr lang="en-IN" dirty="0" smtClean="0"/>
              <a:t>. The </a:t>
            </a:r>
            <a:r>
              <a:rPr lang="en-IN" dirty="0"/>
              <a:t>text obtained is stored in a file along with it’s the start and the end time of each segment</a:t>
            </a:r>
            <a:r>
              <a:rPr lang="en-IN" dirty="0" smtClean="0"/>
              <a:t>. The </a:t>
            </a:r>
            <a:r>
              <a:rPr lang="en-IN" dirty="0"/>
              <a:t>file containing the text is searched to match the keyword or sentence that the user wants to search</a:t>
            </a:r>
            <a:r>
              <a:rPr lang="en-IN" dirty="0" smtClean="0"/>
              <a:t>. Every </a:t>
            </a:r>
            <a:r>
              <a:rPr lang="en-IN" dirty="0"/>
              <a:t>unique occurrence of the match keyword or sentence along with its time of occurrence is given as output to the user.</a:t>
            </a: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142892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a:bodyPr>
          <a:lstStyle/>
          <a:p>
            <a:r>
              <a:rPr lang="en-IN" sz="2800" dirty="0" smtClean="0"/>
              <a:t>1.</a:t>
            </a:r>
            <a:r>
              <a:rPr lang="en-IN" sz="2800" b="1" dirty="0"/>
              <a:t> Division of audio</a:t>
            </a:r>
            <a:endParaRPr lang="en-IN" sz="2800" dirty="0"/>
          </a:p>
        </p:txBody>
      </p:sp>
      <p:sp>
        <p:nvSpPr>
          <p:cNvPr id="3" name="Text Placeholder 2"/>
          <p:cNvSpPr>
            <a:spLocks noGrp="1"/>
          </p:cNvSpPr>
          <p:nvPr>
            <p:ph type="body" idx="1"/>
          </p:nvPr>
        </p:nvSpPr>
        <p:spPr>
          <a:xfrm>
            <a:off x="838200" y="1064526"/>
            <a:ext cx="10515600" cy="5112437"/>
          </a:xfrm>
        </p:spPr>
        <p:txBody>
          <a:bodyPr/>
          <a:lstStyle/>
          <a:p>
            <a:pPr marL="114300" indent="0">
              <a:buNone/>
            </a:pPr>
            <a:r>
              <a:rPr lang="en-US" dirty="0"/>
              <a:t>This divides the extracted audio into segments where each segment is of 3 seconds. This division helps better recognition of words.</a:t>
            </a:r>
            <a:endParaRPr lang="en-IN" dirty="0"/>
          </a:p>
          <a:p>
            <a:pPr marL="114300" indent="0" algn="ct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pic>
        <p:nvPicPr>
          <p:cNvPr id="5" name="Picture 4"/>
          <p:cNvPicPr>
            <a:picLocks noChangeAspect="1"/>
          </p:cNvPicPr>
          <p:nvPr/>
        </p:nvPicPr>
        <p:blipFill>
          <a:blip r:embed="rId2"/>
          <a:stretch>
            <a:fillRect/>
          </a:stretch>
        </p:blipFill>
        <p:spPr>
          <a:xfrm>
            <a:off x="4990531" y="2442949"/>
            <a:ext cx="2210938" cy="3548418"/>
          </a:xfrm>
          <a:prstGeom prst="rect">
            <a:avLst/>
          </a:prstGeom>
        </p:spPr>
      </p:pic>
      <p:sp>
        <p:nvSpPr>
          <p:cNvPr id="6" name="Rectangle 5"/>
          <p:cNvSpPr/>
          <p:nvPr/>
        </p:nvSpPr>
        <p:spPr>
          <a:xfrm>
            <a:off x="4599296" y="2115403"/>
            <a:ext cx="3111689" cy="4423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9330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9"/>
            <a:ext cx="10515600" cy="658457"/>
          </a:xfrm>
        </p:spPr>
        <p:txBody>
          <a:bodyPr>
            <a:normAutofit/>
          </a:bodyPr>
          <a:lstStyle/>
          <a:p>
            <a:r>
              <a:rPr lang="en-IN" sz="2800" b="1" dirty="0" smtClean="0"/>
              <a:t>2.Conversion </a:t>
            </a:r>
            <a:r>
              <a:rPr lang="en-IN" sz="2800" b="1" dirty="0"/>
              <a:t>of Audio</a:t>
            </a:r>
            <a:endParaRPr lang="en-IN" sz="2800" dirty="0"/>
          </a:p>
        </p:txBody>
      </p:sp>
      <p:sp>
        <p:nvSpPr>
          <p:cNvPr id="3" name="Text Placeholder 2"/>
          <p:cNvSpPr>
            <a:spLocks noGrp="1"/>
          </p:cNvSpPr>
          <p:nvPr>
            <p:ph type="body" idx="1"/>
          </p:nvPr>
        </p:nvSpPr>
        <p:spPr>
          <a:xfrm>
            <a:off x="838200" y="873456"/>
            <a:ext cx="10515600" cy="5303507"/>
          </a:xfrm>
        </p:spPr>
        <p:txBody>
          <a:bodyPr/>
          <a:lstStyle/>
          <a:p>
            <a:pPr marL="114300" indent="0">
              <a:buNone/>
            </a:pPr>
            <a:r>
              <a:rPr lang="en-US" dirty="0"/>
              <a:t>This processes each segment and converts each segment into text.</a:t>
            </a:r>
            <a:endParaRPr lang="en-IN" dirty="0"/>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pic>
        <p:nvPicPr>
          <p:cNvPr id="11" name="Picture 10"/>
          <p:cNvPicPr>
            <a:picLocks noChangeAspect="1"/>
          </p:cNvPicPr>
          <p:nvPr/>
        </p:nvPicPr>
        <p:blipFill>
          <a:blip r:embed="rId2"/>
          <a:stretch>
            <a:fillRect/>
          </a:stretch>
        </p:blipFill>
        <p:spPr>
          <a:xfrm>
            <a:off x="4148919" y="1710462"/>
            <a:ext cx="3534771" cy="4828450"/>
          </a:xfrm>
          <a:prstGeom prst="rect">
            <a:avLst/>
          </a:prstGeom>
        </p:spPr>
      </p:pic>
      <p:sp>
        <p:nvSpPr>
          <p:cNvPr id="12" name="Rectangle 11"/>
          <p:cNvSpPr/>
          <p:nvPr/>
        </p:nvSpPr>
        <p:spPr>
          <a:xfrm>
            <a:off x="3848669" y="1446663"/>
            <a:ext cx="4217158" cy="5274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3706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773"/>
            <a:ext cx="10515600" cy="723331"/>
          </a:xfrm>
        </p:spPr>
        <p:txBody>
          <a:bodyPr>
            <a:normAutofit/>
          </a:bodyPr>
          <a:lstStyle/>
          <a:p>
            <a:r>
              <a:rPr lang="en-IN" sz="2800" dirty="0" smtClean="0"/>
              <a:t>3.</a:t>
            </a:r>
            <a:r>
              <a:rPr lang="en-IN" sz="2800" b="1" dirty="0"/>
              <a:t> Storing of text</a:t>
            </a:r>
            <a:endParaRPr lang="en-IN" sz="2800" dirty="0"/>
          </a:p>
        </p:txBody>
      </p:sp>
      <p:sp>
        <p:nvSpPr>
          <p:cNvPr id="3" name="Text Placeholder 2"/>
          <p:cNvSpPr>
            <a:spLocks noGrp="1"/>
          </p:cNvSpPr>
          <p:nvPr>
            <p:ph type="body" idx="1"/>
          </p:nvPr>
        </p:nvSpPr>
        <p:spPr>
          <a:xfrm>
            <a:off x="838200" y="887104"/>
            <a:ext cx="10515600" cy="5289859"/>
          </a:xfrm>
        </p:spPr>
        <p:txBody>
          <a:bodyPr/>
          <a:lstStyle/>
          <a:p>
            <a:pPr marL="114300" indent="0">
              <a:buNone/>
            </a:pPr>
            <a:r>
              <a:rPr lang="en-US" dirty="0"/>
              <a:t>The above converted segments are stored in a CSV file. The CSV file contains the start time of the segment, end time of the segment and the converted text of the segment.</a:t>
            </a:r>
            <a:endParaRPr lang="en-IN" dirty="0"/>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pic>
        <p:nvPicPr>
          <p:cNvPr id="5" name="Picture 4"/>
          <p:cNvPicPr>
            <a:picLocks noChangeAspect="1"/>
          </p:cNvPicPr>
          <p:nvPr/>
        </p:nvPicPr>
        <p:blipFill>
          <a:blip r:embed="rId2"/>
          <a:stretch>
            <a:fillRect/>
          </a:stretch>
        </p:blipFill>
        <p:spPr>
          <a:xfrm>
            <a:off x="3521123" y="2448141"/>
            <a:ext cx="4831308" cy="4090771"/>
          </a:xfrm>
          <a:prstGeom prst="rect">
            <a:avLst/>
          </a:prstGeom>
        </p:spPr>
      </p:pic>
      <p:sp>
        <p:nvSpPr>
          <p:cNvPr id="6" name="Rectangle 5"/>
          <p:cNvSpPr/>
          <p:nvPr/>
        </p:nvSpPr>
        <p:spPr>
          <a:xfrm>
            <a:off x="2975212" y="2238233"/>
            <a:ext cx="5950424" cy="4483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6592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627798"/>
          </a:xfrm>
        </p:spPr>
        <p:txBody>
          <a:bodyPr>
            <a:normAutofit/>
          </a:bodyPr>
          <a:lstStyle/>
          <a:p>
            <a:r>
              <a:rPr lang="en-IN" sz="2800" b="1" dirty="0" smtClean="0"/>
              <a:t>4.Output for audio</a:t>
            </a:r>
            <a:endParaRPr lang="en-IN" sz="2800" b="1" dirty="0"/>
          </a:p>
        </p:txBody>
      </p:sp>
      <p:sp>
        <p:nvSpPr>
          <p:cNvPr id="3" name="Text Placeholder 2"/>
          <p:cNvSpPr>
            <a:spLocks noGrp="1"/>
          </p:cNvSpPr>
          <p:nvPr>
            <p:ph type="body" idx="1"/>
          </p:nvPr>
        </p:nvSpPr>
        <p:spPr>
          <a:xfrm>
            <a:off x="838200" y="873458"/>
            <a:ext cx="10515600" cy="5303505"/>
          </a:xfrm>
        </p:spPr>
        <p:txBody>
          <a:bodyPr/>
          <a:lstStyle/>
          <a:p>
            <a:pPr marL="114300" indent="0">
              <a:buNone/>
            </a:pPr>
            <a:r>
              <a:rPr lang="en-IN" dirty="0" smtClean="0"/>
              <a:t>The final resultant output shows the occurrence time of the searched word(which is cat in this case).</a:t>
            </a: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645" y="2339148"/>
            <a:ext cx="4724709" cy="3201843"/>
          </a:xfrm>
          <a:prstGeom prst="rect">
            <a:avLst/>
          </a:prstGeom>
        </p:spPr>
      </p:pic>
      <p:sp>
        <p:nvSpPr>
          <p:cNvPr id="6" name="Rectangle 5"/>
          <p:cNvSpPr/>
          <p:nvPr/>
        </p:nvSpPr>
        <p:spPr>
          <a:xfrm>
            <a:off x="3316406" y="1924289"/>
            <a:ext cx="5718412" cy="42526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7904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292" name="Google Shape;292;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120000"/>
              </a:lnSpc>
              <a:spcBef>
                <a:spcPts val="1000"/>
              </a:spcBef>
              <a:spcAft>
                <a:spcPts val="0"/>
              </a:spcAft>
              <a:buClr>
                <a:schemeClr val="dk1"/>
              </a:buClr>
              <a:buSzPts val="1100"/>
              <a:buFont typeface="Arial"/>
              <a:buNone/>
            </a:pPr>
            <a:r>
              <a:rPr lang="en-US" sz="2590" dirty="0">
                <a:latin typeface="Times New Roman" panose="02020603050405020304" pitchFamily="18" charset="0"/>
                <a:cs typeface="Times New Roman" panose="02020603050405020304" pitchFamily="18" charset="0"/>
              </a:rPr>
              <a:t>[1] Kang  Li,  Sheng  Li,  </a:t>
            </a:r>
            <a:r>
              <a:rPr lang="en-US" sz="2590" dirty="0" err="1">
                <a:latin typeface="Times New Roman" panose="02020603050405020304" pitchFamily="18" charset="0"/>
                <a:cs typeface="Times New Roman" panose="02020603050405020304" pitchFamily="18" charset="0"/>
              </a:rPr>
              <a:t>Sangmin</a:t>
            </a:r>
            <a:r>
              <a:rPr lang="en-US" sz="2590" dirty="0">
                <a:latin typeface="Times New Roman" panose="02020603050405020304" pitchFamily="18" charset="0"/>
                <a:cs typeface="Times New Roman" panose="02020603050405020304" pitchFamily="18" charset="0"/>
              </a:rPr>
              <a:t>  Oh,  Yun  Fu,  ‘Videography-Based  Unconstrained Video Analysis,’ </a:t>
            </a:r>
            <a:endParaRPr sz="259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ts val="1100"/>
              <a:buFont typeface="Arial"/>
              <a:buNone/>
            </a:pPr>
            <a:r>
              <a:rPr lang="en-US" sz="2590" dirty="0">
                <a:latin typeface="Times New Roman" panose="02020603050405020304" pitchFamily="18" charset="0"/>
                <a:cs typeface="Times New Roman" panose="02020603050405020304" pitchFamily="18" charset="0"/>
              </a:rPr>
              <a:t>IEEE Transactions on Image Processing,  Volume:26 , Issue:  5 , May 2017 </a:t>
            </a:r>
            <a:endParaRPr sz="259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ts val="1100"/>
              <a:buFont typeface="Arial"/>
              <a:buNone/>
            </a:pPr>
            <a:r>
              <a:rPr lang="en-US" sz="2590" dirty="0">
                <a:latin typeface="Times New Roman" panose="02020603050405020304" pitchFamily="18" charset="0"/>
                <a:cs typeface="Times New Roman" panose="02020603050405020304" pitchFamily="18" charset="0"/>
              </a:rPr>
              <a:t>[2] Lin-</a:t>
            </a:r>
            <a:r>
              <a:rPr lang="en-US" sz="2590" dirty="0" err="1">
                <a:latin typeface="Times New Roman" panose="02020603050405020304" pitchFamily="18" charset="0"/>
                <a:cs typeface="Times New Roman" panose="02020603050405020304" pitchFamily="18" charset="0"/>
              </a:rPr>
              <a:t>shan</a:t>
            </a:r>
            <a:r>
              <a:rPr lang="en-US" sz="2590" dirty="0">
                <a:latin typeface="Times New Roman" panose="02020603050405020304" pitchFamily="18" charset="0"/>
                <a:cs typeface="Times New Roman" panose="02020603050405020304" pitchFamily="18" charset="0"/>
              </a:rPr>
              <a:t>  Lee,  James  Glass,  Hung-</a:t>
            </a:r>
            <a:r>
              <a:rPr lang="en-US" sz="2590" dirty="0" err="1">
                <a:latin typeface="Times New Roman" panose="02020603050405020304" pitchFamily="18" charset="0"/>
                <a:cs typeface="Times New Roman" panose="02020603050405020304" pitchFamily="18" charset="0"/>
              </a:rPr>
              <a:t>yi</a:t>
            </a:r>
            <a:r>
              <a:rPr lang="en-US" sz="2590" dirty="0">
                <a:latin typeface="Times New Roman" panose="02020603050405020304" pitchFamily="18" charset="0"/>
                <a:cs typeface="Times New Roman" panose="02020603050405020304" pitchFamily="18" charset="0"/>
              </a:rPr>
              <a:t>  Lee,  Chun-an  Chan,  ‘Spoken  Content Retrieval Beyond Cascading Speech Recognition with Text Retrieval,’ </a:t>
            </a:r>
            <a:endParaRPr sz="259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ts val="1100"/>
              <a:buFont typeface="Arial"/>
              <a:buNone/>
            </a:pPr>
            <a:r>
              <a:rPr lang="en-US" sz="2590" dirty="0">
                <a:latin typeface="Times New Roman" panose="02020603050405020304" pitchFamily="18" charset="0"/>
                <a:cs typeface="Times New Roman" panose="02020603050405020304" pitchFamily="18" charset="0"/>
              </a:rPr>
              <a:t>IEEE/ACM Transactions on Audio, Speech, and Language Processing, Volume:  23 , Issue:  9 , Sept. 2015</a:t>
            </a:r>
            <a:endParaRPr sz="259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ts val="1100"/>
              <a:buFont typeface="Arial"/>
              <a:buNone/>
            </a:pPr>
            <a:r>
              <a:rPr lang="en-US" sz="2590" dirty="0">
                <a:latin typeface="Times New Roman" panose="02020603050405020304" pitchFamily="18" charset="0"/>
                <a:cs typeface="Times New Roman" panose="02020603050405020304" pitchFamily="18" charset="0"/>
              </a:rPr>
              <a:t>[3] </a:t>
            </a:r>
            <a:r>
              <a:rPr lang="en-US" sz="2590" dirty="0" err="1">
                <a:latin typeface="Times New Roman" panose="02020603050405020304" pitchFamily="18" charset="0"/>
                <a:cs typeface="Times New Roman" panose="02020603050405020304" pitchFamily="18" charset="0"/>
              </a:rPr>
              <a:t>Kuan</a:t>
            </a:r>
            <a:r>
              <a:rPr lang="en-US" sz="2590" dirty="0">
                <a:latin typeface="Times New Roman" panose="02020603050405020304" pitchFamily="18" charset="0"/>
                <a:cs typeface="Times New Roman" panose="02020603050405020304" pitchFamily="18" charset="0"/>
              </a:rPr>
              <a:t>-Yu  Chen,  Shih-Hung  Liu,  Berlin  Chen,  </a:t>
            </a:r>
            <a:r>
              <a:rPr lang="en-US" sz="2590" dirty="0" err="1">
                <a:latin typeface="Times New Roman" panose="02020603050405020304" pitchFamily="18" charset="0"/>
                <a:cs typeface="Times New Roman" panose="02020603050405020304" pitchFamily="18" charset="0"/>
              </a:rPr>
              <a:t>Hsin</a:t>
            </a:r>
            <a:r>
              <a:rPr lang="en-US" sz="2590" dirty="0">
                <a:latin typeface="Times New Roman" panose="02020603050405020304" pitchFamily="18" charset="0"/>
                <a:cs typeface="Times New Roman" panose="02020603050405020304" pitchFamily="18" charset="0"/>
              </a:rPr>
              <a:t>-Min  Wang,  </a:t>
            </a:r>
            <a:r>
              <a:rPr lang="en-US" sz="2590" dirty="0" err="1">
                <a:latin typeface="Times New Roman" panose="02020603050405020304" pitchFamily="18" charset="0"/>
                <a:cs typeface="Times New Roman" panose="02020603050405020304" pitchFamily="18" charset="0"/>
              </a:rPr>
              <a:t>Ea-EeJan</a:t>
            </a:r>
            <a:r>
              <a:rPr lang="en-US" sz="2590" dirty="0">
                <a:latin typeface="Times New Roman" panose="02020603050405020304" pitchFamily="18" charset="0"/>
                <a:cs typeface="Times New Roman" panose="02020603050405020304" pitchFamily="18" charset="0"/>
              </a:rPr>
              <a:t>, Wen-</a:t>
            </a:r>
            <a:r>
              <a:rPr lang="en-US" sz="2590" dirty="0" err="1">
                <a:latin typeface="Times New Roman" panose="02020603050405020304" pitchFamily="18" charset="0"/>
                <a:cs typeface="Times New Roman" panose="02020603050405020304" pitchFamily="18" charset="0"/>
              </a:rPr>
              <a:t>Lian</a:t>
            </a:r>
            <a:r>
              <a:rPr lang="en-US" sz="2590" dirty="0">
                <a:latin typeface="Times New Roman" panose="02020603050405020304" pitchFamily="18" charset="0"/>
                <a:cs typeface="Times New Roman" panose="02020603050405020304" pitchFamily="18" charset="0"/>
              </a:rPr>
              <a:t> Hsu, </a:t>
            </a:r>
            <a:r>
              <a:rPr lang="en-US" sz="2590" dirty="0" err="1">
                <a:latin typeface="Times New Roman" panose="02020603050405020304" pitchFamily="18" charset="0"/>
                <a:cs typeface="Times New Roman" panose="02020603050405020304" pitchFamily="18" charset="0"/>
              </a:rPr>
              <a:t>Hsin-Hsi</a:t>
            </a:r>
            <a:r>
              <a:rPr lang="en-US" sz="2590" dirty="0">
                <a:latin typeface="Times New Roman" panose="02020603050405020304" pitchFamily="18" charset="0"/>
                <a:cs typeface="Times New Roman" panose="02020603050405020304" pitchFamily="18" charset="0"/>
              </a:rPr>
              <a:t> Chen, ‘Extractive Broadcast News Summarization Leveraging Recurrent Neural Network Language Modeling Techniques,’ </a:t>
            </a:r>
            <a:endParaRPr sz="259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ts val="1100"/>
              <a:buFont typeface="Arial"/>
              <a:buNone/>
            </a:pPr>
            <a:r>
              <a:rPr lang="en-US" sz="2590" dirty="0">
                <a:latin typeface="Times New Roman" panose="02020603050405020304" pitchFamily="18" charset="0"/>
                <a:cs typeface="Times New Roman" panose="02020603050405020304" pitchFamily="18" charset="0"/>
              </a:rPr>
              <a:t>IEEE/ACM Transactions on Audio, Speech, and Language Processing Volume:  23 , Issue:  8 , Aug. 2015</a:t>
            </a:r>
            <a:endParaRPr sz="259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ts val="1100"/>
              <a:buFont typeface="Arial"/>
              <a:buNone/>
            </a:pPr>
            <a:endParaRPr sz="259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ts val="2590"/>
              <a:buNone/>
            </a:pPr>
            <a:endParaRPr sz="2590" dirty="0">
              <a:latin typeface="Times New Roman" panose="02020603050405020304" pitchFamily="18" charset="0"/>
              <a:cs typeface="Times New Roman" panose="02020603050405020304" pitchFamily="18" charset="0"/>
            </a:endParaRPr>
          </a:p>
          <a:p>
            <a:pPr marL="0" lvl="0" indent="0" algn="l" rtl="0">
              <a:lnSpc>
                <a:spcPct val="120000"/>
              </a:lnSpc>
              <a:spcBef>
                <a:spcPts val="1000"/>
              </a:spcBef>
              <a:spcAft>
                <a:spcPts val="0"/>
              </a:spcAft>
              <a:buClr>
                <a:schemeClr val="dk1"/>
              </a:buClr>
              <a:buSzPts val="2590"/>
              <a:buNone/>
            </a:pPr>
            <a:r>
              <a:rPr lang="en-US" sz="2590"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293" name="Google Shape;29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294" name="Google Shape;29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to Domain:</a:t>
            </a:r>
            <a:endParaRPr dirty="0"/>
          </a:p>
        </p:txBody>
      </p:sp>
      <p:sp>
        <p:nvSpPr>
          <p:cNvPr id="116" name="Google Shape;11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indent="0">
              <a:buNone/>
            </a:pPr>
            <a:r>
              <a:rPr lang="en-IN" b="1" u="sng" dirty="0" smtClean="0">
                <a:latin typeface="Times New Roman" panose="02020603050405020304" pitchFamily="18" charset="0"/>
                <a:cs typeface="Times New Roman" panose="02020603050405020304" pitchFamily="18" charset="0"/>
              </a:rPr>
              <a:t>Computer </a:t>
            </a:r>
            <a:r>
              <a:rPr lang="en-IN" b="1" u="sng" dirty="0">
                <a:latin typeface="Times New Roman" panose="02020603050405020304" pitchFamily="18" charset="0"/>
                <a:cs typeface="Times New Roman" panose="02020603050405020304" pitchFamily="18" charset="0"/>
              </a:rPr>
              <a:t>Vision:</a:t>
            </a:r>
          </a:p>
          <a:p>
            <a:r>
              <a:rPr lang="en-US" dirty="0">
                <a:latin typeface="Times New Roman" panose="02020603050405020304" pitchFamily="18" charset="0"/>
                <a:cs typeface="Times New Roman" panose="02020603050405020304" pitchFamily="18" charset="0"/>
              </a:rPr>
              <a:t>Computer vision is an interdisciplinary field that deals with how computers can be made for gaining high-level understanding from digital images or videos</a:t>
            </a:r>
          </a:p>
          <a:p>
            <a:r>
              <a:rPr lang="en-US" dirty="0">
                <a:latin typeface="Times New Roman" panose="02020603050405020304" pitchFamily="18" charset="0"/>
                <a:cs typeface="Times New Roman" panose="02020603050405020304" pitchFamily="18" charset="0"/>
              </a:rPr>
              <a:t>Computer vision tasks include methods for acquiring, processing, analyzing and understanding digital images, and extraction of high-dimensional data from the real world in order to produce numerical or symbolic information</a:t>
            </a:r>
          </a:p>
          <a:p>
            <a:pPr marL="0" indent="0">
              <a:buNone/>
            </a:pPr>
            <a:endParaRPr lang="en-IN"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2800"/>
              <a:buNone/>
            </a:pPr>
            <a:endParaRPr dirty="0"/>
          </a:p>
        </p:txBody>
      </p:sp>
      <p:sp>
        <p:nvSpPr>
          <p:cNvPr id="117" name="Google Shape;11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18" name="Google Shape;11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 to Domain:</a:t>
            </a:r>
            <a:endParaRPr/>
          </a:p>
        </p:txBody>
      </p:sp>
      <p:sp>
        <p:nvSpPr>
          <p:cNvPr id="124" name="Google Shape;124;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Example:</a:t>
            </a:r>
            <a:endParaRPr/>
          </a:p>
          <a:p>
            <a:pPr marL="228600" lvl="0" indent="-228600" algn="l" rtl="0">
              <a:lnSpc>
                <a:spcPct val="90000"/>
              </a:lnSpc>
              <a:spcBef>
                <a:spcPts val="1000"/>
              </a:spcBef>
              <a:spcAft>
                <a:spcPts val="0"/>
              </a:spcAft>
              <a:buClr>
                <a:schemeClr val="dk1"/>
              </a:buClr>
              <a:buSzPts val="2800"/>
              <a:buChar char="•"/>
            </a:pPr>
            <a:r>
              <a:rPr lang="en-US"/>
              <a:t>Image processing is a method to convert an image into digital form and perform some operations on it, in order to get an enhanced image or to extract some useful information from it. </a:t>
            </a:r>
            <a:endParaRPr/>
          </a:p>
          <a:p>
            <a:pPr marL="228600" lvl="0" indent="-228600" algn="l" rtl="0">
              <a:lnSpc>
                <a:spcPct val="90000"/>
              </a:lnSpc>
              <a:spcBef>
                <a:spcPts val="1000"/>
              </a:spcBef>
              <a:spcAft>
                <a:spcPts val="0"/>
              </a:spcAft>
              <a:buClr>
                <a:schemeClr val="dk1"/>
              </a:buClr>
              <a:buSzPts val="2800"/>
              <a:buChar char="•"/>
            </a:pPr>
            <a:r>
              <a:rPr lang="en-US"/>
              <a:t>It is a type of signal dispensation in which input is image, like video frame or photograph and output may be image or characteristics associated with that image. </a:t>
            </a:r>
            <a:endParaRPr/>
          </a:p>
        </p:txBody>
      </p:sp>
      <p:sp>
        <p:nvSpPr>
          <p:cNvPr id="125" name="Google Shape;1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26" name="Google Shape;1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Statement:</a:t>
            </a:r>
            <a:endParaRPr/>
          </a:p>
        </p:txBody>
      </p:sp>
      <p:sp>
        <p:nvSpPr>
          <p:cNvPr id="132" name="Google Shape;13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SzPts val="2800"/>
              <a:buChar char="•"/>
            </a:pPr>
            <a:r>
              <a:rPr lang="en-US"/>
              <a:t>Searching for a particular content in a video without actually traversing the entire video so as to only watch the part one requires.</a:t>
            </a:r>
            <a:endParaRPr/>
          </a:p>
          <a:p>
            <a:pPr marL="228600" lvl="0" indent="-228600" algn="l" rtl="0">
              <a:lnSpc>
                <a:spcPct val="90000"/>
              </a:lnSpc>
              <a:spcBef>
                <a:spcPts val="1000"/>
              </a:spcBef>
              <a:spcAft>
                <a:spcPts val="0"/>
              </a:spcAft>
              <a:buSzPts val="2800"/>
              <a:buChar char="•"/>
            </a:pPr>
            <a:r>
              <a:rPr lang="en-US"/>
              <a:t>Today if we wish to watch only a particular part of the video we have to watch the entire length of the video to find the exact time of occurrence. </a:t>
            </a:r>
            <a:endParaRPr/>
          </a:p>
          <a:p>
            <a:pPr marL="228600" lvl="0" indent="-228600" algn="l" rtl="0">
              <a:lnSpc>
                <a:spcPct val="90000"/>
              </a:lnSpc>
              <a:spcBef>
                <a:spcPts val="1000"/>
              </a:spcBef>
              <a:spcAft>
                <a:spcPts val="0"/>
              </a:spcAft>
              <a:buSzPts val="2800"/>
              <a:buChar char="•"/>
            </a:pPr>
            <a:r>
              <a:rPr lang="en-US"/>
              <a:t>Users would like to search the video contents based on the keywords or the objects present in the video.</a:t>
            </a:r>
            <a:endParaRPr/>
          </a:p>
          <a:p>
            <a:pPr marL="0" lvl="0" indent="0" algn="l" rtl="0">
              <a:lnSpc>
                <a:spcPct val="90000"/>
              </a:lnSpc>
              <a:spcBef>
                <a:spcPts val="1000"/>
              </a:spcBef>
              <a:spcAft>
                <a:spcPts val="0"/>
              </a:spcAft>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33" name="Google Shape;13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34" name="Google Shape;13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Proposed System:</a:t>
            </a:r>
            <a:endParaRPr/>
          </a:p>
        </p:txBody>
      </p:sp>
      <p:sp>
        <p:nvSpPr>
          <p:cNvPr id="140" name="Google Shape;14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proposed system should clearly define the core idea/solution to the problem statement(s). </a:t>
            </a:r>
            <a:endParaRPr/>
          </a:p>
          <a:p>
            <a:pPr marL="228600" lvl="0" indent="-228600" algn="l" rtl="0">
              <a:lnSpc>
                <a:spcPct val="90000"/>
              </a:lnSpc>
              <a:spcBef>
                <a:spcPts val="1000"/>
              </a:spcBef>
              <a:spcAft>
                <a:spcPts val="0"/>
              </a:spcAft>
              <a:buClr>
                <a:schemeClr val="dk1"/>
              </a:buClr>
              <a:buSzPts val="2800"/>
              <a:buChar char="•"/>
            </a:pPr>
            <a:r>
              <a:rPr lang="en-US"/>
              <a:t>Title of the project should be stated along with proper justification.</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41" name="Google Shape;14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42" name="Google Shape;14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a:t/>
            </a:r>
            <a:br>
              <a:rPr lang="en-US" sz="3959"/>
            </a:br>
            <a:r>
              <a:rPr lang="en-US" sz="3959"/>
              <a:t/>
            </a:r>
            <a:br>
              <a:rPr lang="en-US" sz="3959"/>
            </a:br>
            <a:r>
              <a:rPr lang="en-US" sz="3959"/>
              <a:t>Objectives:</a:t>
            </a:r>
            <a:br>
              <a:rPr lang="en-US" sz="3959"/>
            </a:br>
            <a:r>
              <a:rPr lang="en-US" sz="3959"/>
              <a:t/>
            </a:r>
            <a:br>
              <a:rPr lang="en-US" sz="3959"/>
            </a:br>
            <a:endParaRPr sz="3959"/>
          </a:p>
        </p:txBody>
      </p:sp>
      <p:sp>
        <p:nvSpPr>
          <p:cNvPr id="148" name="Google Shape;14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IN" dirty="0"/>
              <a:t>To point out the occurrence of a keyword in the audio/narration of the video.</a:t>
            </a:r>
          </a:p>
          <a:p>
            <a:r>
              <a:rPr lang="en-IN" dirty="0"/>
              <a:t>To point out the occurrence of a particular object in a video.</a:t>
            </a:r>
          </a:p>
          <a:p>
            <a:r>
              <a:rPr lang="en-IN" dirty="0"/>
              <a:t>To recognize every unique occurrence of the specified content.</a:t>
            </a:r>
          </a:p>
          <a:p>
            <a:r>
              <a:rPr lang="en-IN" dirty="0"/>
              <a:t>To ease the task of knowing the objects present in the audio and video.</a:t>
            </a:r>
          </a:p>
          <a:p>
            <a:pPr marL="228600" indent="0">
              <a:buNone/>
            </a:pPr>
            <a:endParaRPr dirty="0"/>
          </a:p>
        </p:txBody>
      </p:sp>
      <p:sp>
        <p:nvSpPr>
          <p:cNvPr id="149" name="Google Shape;14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50" name="Google Shape;1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a:t/>
            </a:r>
            <a:br>
              <a:rPr lang="en-US" sz="3959"/>
            </a:br>
            <a:r>
              <a:rPr lang="en-US" sz="3959"/>
              <a:t/>
            </a:r>
            <a:br>
              <a:rPr lang="en-US" sz="3959"/>
            </a:br>
            <a:r>
              <a:rPr lang="en-US" sz="3959"/>
              <a:t/>
            </a:r>
            <a:br>
              <a:rPr lang="en-US" sz="3959"/>
            </a:br>
            <a:r>
              <a:rPr lang="en-US" sz="3959"/>
              <a:t>Scope:</a:t>
            </a:r>
            <a:br>
              <a:rPr lang="en-US" sz="3959"/>
            </a:br>
            <a:r>
              <a:rPr lang="en-US" sz="3959"/>
              <a:t/>
            </a:r>
            <a:br>
              <a:rPr lang="en-US" sz="3959"/>
            </a:br>
            <a:r>
              <a:rPr lang="en-US" sz="3959"/>
              <a:t/>
            </a:r>
            <a:br>
              <a:rPr lang="en-US" sz="3959"/>
            </a:br>
            <a:endParaRPr sz="3959"/>
          </a:p>
        </p:txBody>
      </p:sp>
      <p:sp>
        <p:nvSpPr>
          <p:cNvPr id="156" name="Google Shape;15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r>
              <a:rPr lang="en-IN" dirty="0"/>
              <a:t>In case of multiple occurrences, each unique occurrence will be pointed.</a:t>
            </a:r>
          </a:p>
          <a:p>
            <a:r>
              <a:rPr lang="en-IN" dirty="0"/>
              <a:t>Project scope is limited to detect objects which are neatly present in the frame.</a:t>
            </a:r>
          </a:p>
          <a:p>
            <a:r>
              <a:rPr lang="en-IN" dirty="0"/>
              <a:t>Project scope is limited to a certain number of detectable objects present in dataset.</a:t>
            </a:r>
          </a:p>
          <a:p>
            <a:r>
              <a:rPr lang="en-IN" dirty="0"/>
              <a:t>The audio of extracted should have clear pronunciations and the accent should be recognizable.</a:t>
            </a:r>
          </a:p>
          <a:p>
            <a:r>
              <a:rPr lang="en-IN" dirty="0"/>
              <a:t>The objects to be detected that are not present in the training models will not be detected.</a:t>
            </a:r>
          </a:p>
          <a:p>
            <a:pPr marL="685800" indent="-457200"/>
            <a:endParaRPr dirty="0"/>
          </a:p>
        </p:txBody>
      </p:sp>
      <p:sp>
        <p:nvSpPr>
          <p:cNvPr id="157" name="Google Shape;1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Engineering</a:t>
            </a:r>
            <a:endParaRPr/>
          </a:p>
        </p:txBody>
      </p:sp>
      <p:sp>
        <p:nvSpPr>
          <p:cNvPr id="158" name="Google Shape;1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1599</Words>
  <Application>Microsoft Office PowerPoint</Application>
  <PresentationFormat>Widescreen</PresentationFormat>
  <Paragraphs>280</Paragraphs>
  <Slides>36</Slides>
  <Notes>26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Mangal</vt:lpstr>
      <vt:lpstr>Times New Roman</vt:lpstr>
      <vt:lpstr>Office Theme</vt:lpstr>
      <vt:lpstr>Content search using object detection and audio analysis</vt:lpstr>
      <vt:lpstr>Contents:</vt:lpstr>
      <vt:lpstr>Abstract:</vt:lpstr>
      <vt:lpstr>Introduction to Domain:</vt:lpstr>
      <vt:lpstr>Introduction to Domain:</vt:lpstr>
      <vt:lpstr>Problem Statement:</vt:lpstr>
      <vt:lpstr>Proposed System:</vt:lpstr>
      <vt:lpstr>  Objectives:  </vt:lpstr>
      <vt:lpstr>   Scope:   </vt:lpstr>
      <vt:lpstr>    Literature Survey I:    </vt:lpstr>
      <vt:lpstr>   Literature Survey I: System Architecture:   </vt:lpstr>
      <vt:lpstr>    Literature Survey I:    </vt:lpstr>
      <vt:lpstr>    Literature Survey II:    </vt:lpstr>
      <vt:lpstr>    Literature Survey II:    </vt:lpstr>
      <vt:lpstr>    Literature Survey II:    </vt:lpstr>
      <vt:lpstr>    Literature Survey II:    </vt:lpstr>
      <vt:lpstr>    Literature Survey III:    </vt:lpstr>
      <vt:lpstr>    Literature Survey III:    </vt:lpstr>
      <vt:lpstr>    Literature Survey III:    </vt:lpstr>
      <vt:lpstr>Requirement Analysis:</vt:lpstr>
      <vt:lpstr>Requirement Analysis:</vt:lpstr>
      <vt:lpstr>Requirement Analysis:</vt:lpstr>
      <vt:lpstr>Requirement Analysis:</vt:lpstr>
      <vt:lpstr>System Architecture:</vt:lpstr>
      <vt:lpstr>DFD Level 0:</vt:lpstr>
      <vt:lpstr>DFD Level 1:</vt:lpstr>
      <vt:lpstr>DFD Level 2:</vt:lpstr>
      <vt:lpstr>System Design:</vt:lpstr>
      <vt:lpstr>Activity Diagram</vt:lpstr>
      <vt:lpstr>Sequence Diagram:</vt:lpstr>
      <vt:lpstr>Implementation:</vt:lpstr>
      <vt:lpstr>1. Division of audio</vt:lpstr>
      <vt:lpstr>2.Conversion of Audio</vt:lpstr>
      <vt:lpstr>3. Storing of text</vt:lpstr>
      <vt:lpstr>4.Output for audio</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search using object detection and audio analysis</dc:title>
  <dc:creator>SAN</dc:creator>
  <cp:lastModifiedBy>Aniket patel</cp:lastModifiedBy>
  <cp:revision>35</cp:revision>
  <dcterms:created xsi:type="dcterms:W3CDTF">2019-01-11T04:28:45Z</dcterms:created>
  <dcterms:modified xsi:type="dcterms:W3CDTF">2019-11-04T06:24:56Z</dcterms:modified>
</cp:coreProperties>
</file>