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1" r:id="rId16"/>
    <p:sldId id="272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33910-4202-EF4B-B336-3FD4B3150F40}" v="33" dt="2018-12-27T18:04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9"/>
    <p:restoredTop sz="84818"/>
  </p:normalViewPr>
  <p:slideViewPr>
    <p:cSldViewPr snapToGrid="0" snapToObjects="1">
      <p:cViewPr varScale="1">
        <p:scale>
          <a:sx n="135" d="100"/>
          <a:sy n="135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7T17:27:57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64 117,'-33'-54,"12"21,12 5,9 26,9 39,-7 12,5 40,-4-10,4-6,0-10,-3 0,-1 0,-3 0,0 2,2 3,5 2,-5 11,5-1,-4 1,-1 1,5-12,2 5,5 9,3-10,-10-4,7-9,-7 2,0-5,-7 12,0-11,0-3,0-7,0 7,2-12,5 12,-5-19,5 19,-4-18,-3 11,7-12,0 19,0-19,-7 19,0-4,0 11,0-7,0 0,0-10,0 15,0-5,0-14,0 16,0-9,0-4,0 4,0-14,0 14,2-14,3 14,2 4,0-22,-7 11,0-14,0 14,0 2,0-4,0-8,0 10,0-9,0 25,0-23,0 26,0-7,0-10,0 5,0-35,0 14,0-7,0 12,0 9,0 0,0 0,0 0,0 0,0-10,0 17,0-23,0 13,0-8,0-17,0 14,0-17,0 10,0 0,0-9,0 7,0-8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7T17:28:15.4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63 138,'-23'-45,"-5"-4,25 26,-6 2,18 68,-6 2,4 42,2-21,0-12,3 7,-7-6,2 11,2 0,-2 14,7-3,-7-4,7-2,-7-5,7-19,-7 5,0-11,-7 11,0-7,0 7,0-19,7 21,0-9,0-9,0 18,0-9,0-4,-7 4,0-14,0 14,0-14,0 14,0-14,0 14,0-28,0 35,7-28,0 28,0-7,-7 7,0-14,0 7,0-19,2 28,5-9,-4-18,6 25,-9-14,7 0,0 7,0-7,-7 14,0-7,0 7,0-7,0 7,0-7,0 7,0-5,0 12,0-19,0 12,0-11,0 11,9 9,-6 0,6 8,-9-10,0 0,0-19,0 14,9-13,-6 8,6 8,-9-17,0-11,0-5,0-16,0-1,0 17,0-23,0 32,0-23,0 26,0-7,0-1,0-1,0-20,0 8,0-7,0 18,0-7,0 8,0-10,0 0,-9 0,6 0,-6-10,9 17,0-14,0 17,9-20,-6 8,6-7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28:31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22 442 7569,'0'-21'476,"0"9"1,-7 0 320,0 5-676,0 5 1,14-5-90,0 14 0,0 12 1,-7 11-1,2 0 0,3 3-115,2 0 1,0 9 0,-7 7 0,0-3 5,0-1 1,7-3 0,0 0-1,-2-3 39,-3-4 1,5-4-1,0-10 78,-2 0 1,6-3 45,3-4 0,5-14 0,0-16 0,-3-7-67,-2-5 1,-2-10 0,4 3-21,-2-4 1,0 4-1,5 0 1,-3-3 0,-4 1 28,-3 2 0,5-2 0,-7 9 0,0 2 87,2 3 0,-6 2 45,4 0 1,-3 9-129,3 5 0,-4 14 0,4 7 0,-3 5-9,3 2 0,-4 2 1,6 3-1,-2 2-30,0-3 0,7 6 1,-5-3-1,3 0-12,4 2 0,1-7 0,-1 5 1,-2-7 106,2-7 0,1 5 1,-1-7 73,-2-1 0,0 6 131,7-10 0,-7-3 0,0-11-202,2-7 0,-4-11 0,2-6 0,0 1-150,-2 0 0,4-5 0,-7 4 1,1 1-36,-1 0 0,5 2-1,-7 7 1,-2 0-176,-3 0 0,-2 7 1,2 0-285,5-3 1,-4 6 0,4-3 0,-5-3-342,-2-1 0,7-3 895,0 0 0,9 0 0,-4 0 0</inkml:trace>
  <inkml:trace contextRef="#ctx0" brushRef="#br0" timeOffset="186">988 1 11380,'-12'9'396,"5"0"0,12 8-844,2-3 0,9-10 0,-2 3-86,5-4 1,-5 4 0,-3 2-637,-1 3 1,-3 9 1169,-7 7 0,0 9 0,0-4 0</inkml:trace>
  <inkml:trace contextRef="#ctx0" brushRef="#br0" timeOffset="818">1030 400 7569,'-3'21'1221,"-4"0"0,5-7 140,-5 0 1,5-12-987,2-2 0,9-2 1,5-10-158,5 3 1,2-5 0,0 7-295,0 2 1,-7 3 0,-3 4 0,-1 5-76,-6 7 0,-1 14 0,-3 7 1,-3 5 0,-4 2 0,-2 2 0,-7 0 0,4 1 92,3-6 0,-1-4 0,6 0 0,-3-7-74,2-4 1,3-10 0,4-3 37,5-1 0,5-6 0,9-8-333,0-3 1,-7-10 0,0 1 0,2-7-234,3-5 1,2 0 0,0 7-1,0 0 262,0 0 0,0-5 1,0 0-1,0 5 404,0 3 1,-7-6 0,0 13 0,0-3 164,-3 0 0,8 2 386,-5-2 0,-5 2 0,1 8 10,-1-3 1,-4 0 790,9 7 1,-7 0-1024,7 0 1,-3 9 0,3 5-211,-7 5 0,3 9 0,-3 2 1,-3 3-30,-1 4 1,-6 3-1,-1 2 1,-3-3-286,2-4 1,3 3 0,2-10-159,0-3 1,0-8 319,0-3 1,0-12 0,0-2 32,0-12 0,2-9 0,3-4 0,4-6 0,3-1 149,4-6 0,-2 6 0,5-3 0,4 0-198,0 2 1,1 0-1,-1 8 1,3-3 18,2 2 1,0 3-1,-7 4 1,0 5-19,0 7 0,0-2 442,0 2 1,-3 11-1,-4 15 47,-7 7 1,-4 2 0,-3-5 0,0 3-261,0 2 0,0 7 0,0-5-354,0 3 1,0-5 0,0 7 0,0 0 0,2-3-458,5-4 1,-5 3 0,8-3-1,-1-3-887,5-1 1,5-10 1510,2 0 0,0 0 0,0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28:36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94 796 7569,'-9'-24'196,"-5"10"0,-5 7 2484,-2 0-1203,0 5 1,12-7-1037,9 9 0,9 0 0,12-3 0,0-1-220,0-3 1,9-3 0,5 6 0,5-6-180,2-1 1,0-3 0,0-5-1,0 3-261,0 2 0,7 0 0,-2-7 1,-8 2-536,-8 5 0,-1 2 0,-2 8-2566,-2-3 1099,-3 0 2221,-11 7 0,-12 0 0,-12 0 0</inkml:trace>
  <inkml:trace contextRef="#ctx0" brushRef="#br0" timeOffset="271">514 82 7718,'-9'-21'525,"-5"0"1,4 7-1,1 2 11,0 3 1,6 4 0,-4 12-231,5 7 1,2 14 0,0 9-1,0 10-344,0 9 1,0 7-1,-2 7 1,-3 5-109,-2-1 1,-7 10 0,5-2-1,-1 7-36,1-1 0,-5-4 0,7-7 0,2-7-110,3-4 0,2-13 1,0-6 255,0-10 1,2-9 0,5-14-144,7-7 0,5-9 1,2-10-1,2-11-271,5-7 1,-4-5-1,6-7 450,0 0 0,3-10 0,9-1 0</inkml:trace>
  <inkml:trace contextRef="#ctx0" brushRef="#br0" timeOffset="434">934 397 7880,'-14'0'4141,"0"0"-3988,9 0 0,-2 0-494,14 0 0,-2 0 0,9 2-924,2 5 1,-4-5 1264,2 5 0,-9 5 0,4 0 0</inkml:trace>
  <inkml:trace contextRef="#ctx0" brushRef="#br0" timeOffset="688">892 670 7896,'0'21'0,"-2"-3"3298,-5-4-118,-5 5-2899,0-17 1,5 8-1,14-10-380,7 0 0,-2 0 1,2 2-265,2 5 1,-4 5-1,0 9 1,-3 0 10,-4 0 1,-3 9-1,-4 3 1,-3 2 86,-2 0 1,-7-3-1,5 6 1,-1-6 185,1-1 1,2-10 0,7-7-246,0 2 0,2 0 1,5-2-129,7-7 1,5-7 0,2-4 0,0-6-108,0-1 1,2-6-1,3-8 559,2-3 0,9-10 0,-4 6 0</inkml:trace>
  <inkml:trace contextRef="#ctx0" brushRef="#br0" timeOffset="1018">1207 964 7569,'26'-26'-138,"-5"3"364,-3 4 0,-8 10 0,-1-3 1661,0 3-915,-6 2 0,8 16-440,-4 5 0,5 5 0,9-1-531,0-4 0,7-4 0,2-10 1,1 0 96,-1 0 1,7 0-1,-4 0 1,2-3-599,0-4 0,-9-4 0,4-10 0,-4 0 180,-5 0 1,4 0-1,-13-3 1,0-1 250,-5-3 0,-5 0 0,-2 7 0,-2 2 229,-5 5 1,-5-2 0,-11 6 0,-3 1-36,-2 0 1,-7 2 0,7 9 0,0 7 19,-2 12 1,4 3 0,-7 13-1,3 5 59,4 5 1,10 2 0,2-5-1,0 3 46,2 2 0,3 0 0,9-10 0,2-1-67,5-3 0,5-7 1,9 4-1,2-4-60,5-9 0,5 0 0,9-12 0,0-3-563,0-1 1,9-6-1,8-4 1,6-7-787,5-4 0,2-3 1226,-2 0 0,5-19 0,9-4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28:34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315 964 7569,'-14'-3'181,"0"-1"0,0-6 217,3-1 0,-1 6 0,7-4 0,-4 2-2,-3 0 0,5-7 1,-7 7-462,-2 2 0,4-4 1,-2 2-36,-2 2 0,4 3 0,-2 2 1,0 2 45,3 5 0,-6 5 0,8 9 0,-3 0 1,-4 0 0,7 7 1,2 2-1,2 3 13,-2 4 0,5 3 0,-5-1 0,4-1 34,3-3 1,3-3-1,1 3 1,6-7 14,1-4 0,3-13 0,7-4-1,0-4 1,0-15 0,3-9 0,1-14-6,3-12 1,7-6-1,-4-13 1,-1-4-158,0-7 1,5 5 0,-7 0 46,-2-1 1,-5 6-1,-5-8 1,-2 3 101,3 4 1,-8 3 0,0-1 0,-2 1 0,0 2-3,-2 9 0,-3 3 0,1 9 0,1 9 339,3 8 103,0 13 0,-7 5 0,0 14-271,0 7 0,0 7 1,0 7-1,0 7-101,0 5 0,0 9 1,0 2-1,0 3-126,0 4 0,0 3 0,0 4 1,0 3-71,0 2 0,0 2 0,0-4-80,0 2 1,0-7 0,3-10 0,1-1-1,3-6-120,-2-1 1,0-13 0,-1-4-522,3-4 1,10-6 853,-3-4 0,4-4 0,3-10 0</inkml:trace>
  <inkml:trace contextRef="#ctx0" brushRef="#br0" timeOffset="318">777 901 7569,'12'-21'3276,"-3"9"-1855,-9 3-1243,0 9 1,7 2 0,3 5-225,1 7 1,1 12-1,2 2 1,-5 0-29,1 2 0,-8 3 0,5 9 0,-5 0-88,-2 0 0,0-3 0,0-1 1,0-6 50,0-1 0,0-3 1,0-7 167,0 0 0,0-14 0,3-12 238,4-14 1,-3-18 0,10-5-1,3-12-74,1-6 1,3-6 0,0-1 0,0-3-135,0 2 1,0 5 0,0 7 0,0 9-236,0 10 1,-2 0 0,-3 11-1,-4 5-1037,-3 5 0,8 11 550,-3-2 0,-3 7 0,1 7 0,0 9 635,-1 10 0,-6 7 0,4 9 0</inkml:trace>
  <inkml:trace contextRef="#ctx0" brushRef="#br0" timeOffset="1222">1470 922 8384,'0'-21'898,"0"0"0,-9 0 0,-3 0-513,1 0 1,-1 7 0,5 2-150,-7 3 0,-5 2-256,-2 7 1,0 9 0,3 5 0,1 7-159,3 7 0,10-2 1,-3 6-1,4 1-58,3 0 0,0-1 0,0 3 1,0-7 4,0-4 1,10 1-1,4-1 76,4-6 1,3-11 0,3 0 0,1-4-7,3-3 1,0-10 0,-7-4 465,0-4 1,0-10 0,0-3 0,0-1-1,0-6-366,0-1 1,-2 4 0,-3 2 0,-4 0-33,-3 1 0,5 6 199,-7-2 104,0 5 1,-7 13 0,0 10 0,0 12-91,0 7 1,-2 2-1,-3 2 1,-2 3-74,3 2 0,1 2 0,1-4 0,-3 2-81,-2-3 1,0-1 0,7-3-45,0 0 0,3 0 0,1 0-722,3 0 0,10-3 1,-3-4 0,4-4 408,3-10 0,0-3 0,0-4 1,-2-7 253,-5-4 1,5-3 0,-5-3-1,2-1 143,-2-3 1,5 0 0,-8 7-1,3 0 96,0 0 1,-7 7 0,5 0 0,0 0 819,-1 2 1,-4 0-246,7 5 0,-7 5 402,7-5 1,-7 5-746,7 2 1,-7 7 0,5 2-391,-3 3 1,5 2 0,-7 7-1,-2 0-107,-3 0 1,5 2 0,0 3 0,-2 2-175,-3-3 0,-2-1 0,3-3 20,4 0 0,-3 0 262,10 0 0,0-12 0,5-9 165,-5-12 1,5-9 0,-5-7 0,4-4 51,3-1 0,-2-7 0,-3 5-68,-2-4 0,0 4 1,7 2-1,0 3 0,-2 4 18,-5 3 1,5 4-72,-5 5 1,-3 5-29,3 9 1,-9 9-1,2 7 1,-5 8-4,-2 4 0,0 2 0,0-2 0,0 5-23,0-1 0,7 6 0,0-8 0,0 0-5,3 1 0,-6 4 1,8-5-1,-3 0 81,-4 1 1,4-3 0,1-7 384,1 0 1,3-10-301,7-4 0,0-16 1,0-10-1,0-9 94,0-4 0,-2-3 0,0-7 0,-1 2-543,6 5 1,-1-2 0,-4 6 0,-3 1-557,0 0 0,15-3 0,-10 10 1,2 4 856,0 0 0,-2 1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51:4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63 105 11145,'-9'-11'134,"6"11"0,-4 14 0,3 7 0,-1 7 0,-2 7 0,2 7 0,1 4 0,-1 8 0,-2 4 0,2 5 0,3 0 0,2-2 0,0 0 0,0-5 0,0-3-178,0-6 1,2-12-1,3-7 1,4-5 0,3-4-1,4-5 1,3-7-1,2-5 1,0-4 0,0-7-1,0-12 1,0-12-1,0-7 1,0-4 0,0-5-1,0-5 1,0-4 0,0 0-332,0-1 1,-2-4 0,-3 12 349,-2-3 1,-9 8-1,2-1 1,-5 7-1,-2 8 1,0 1-1,-2 6 1,-5 1 171,-7 3 1,2 7 0,-2 3 14,-2 1 1,-3 1-1,-2 4 1,0-2 0,0 3-1,0 1 1,0 3-397,0 0-956,9 0 0,3 3 280,9 4 0,2-5 910,5 5 0,5 5 0,9-1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52:00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101 210 7793,'-21'0'0,"0"0"1415,0 0-1026,9 10-228,-7-8 1,17 10 0,-3-8 68,10 3 1,7 3 0,9-6-83,0 3 1,7 0 0,0-7 0,-3 0-172,-1 0 1,4 7 0,0 0-1,0-2 34,2-3 0,-7-2 0,5 0 0,-4 0-201,-3 0 1,0 0-1,0 0 1,0 0-88,0 0 1,-7 0 0,0 0-245,2 0 1,3 7-821,2 0 842,-10 0 1,-4-7 498,-14 0 0,-4-9 0,-10-3 0</inkml:trace>
  <inkml:trace contextRef="#ctx0" brushRef="#br0" timeOffset="399">353 63 8871,'-10'-11'1550,"8"1"-1413,-7 10 1,9 3-157,0 4 1,0 4 0,2 10 0,3 0-59,2 0 0,0 0 0,-7 0 0,0 3 23,0 4 0,0-3 0,0 10 0,0 0-210,0-2 1,0 7 0,0-8 4,0 1 1,0 4 0,0-9-246,0-2 1,2-12 0,3-9 41,2-10 0,7 0 462,-7-9 0,9-9 0,-4-10 0</inkml:trace>
  <inkml:trace contextRef="#ctx0" brushRef="#br0" timeOffset="1101">856 21 7637,'0'21'892,"-7"-7"-563,0 0 0,0-7 0,7 7-215,0 3 0,0-6-119,0 3 1,7 0 0,3 7 57,1 0 0,-6 0 1,4 0-118,1 0 0,-8 0 1,7-2-1,-2-3 9,0-2 0,3-2 0,-6 4 107,3-2 0,3-7 1,-3 5 12,7-3 1,-3-2 0,3-7 12,3 0 0,1 0 1,3-2-1,3-5-34,4-7 0,-3-12 0,10-2 0,0 0-93,-2-2 0,7 4 0,-5-6 32,4 1 0,-4 6 1,-2 8-1,0 3 1,-3 0-27,0 3 1,-2 1 0,-7 10 6,0 0 1,0 0-7,0 0 1,0 0 6,0 0 0,0 3 0,0 1-37,0 3 1,-7 3 0,0-6 3,3 3 1,-8 10 0,0-3 102,1 4 0,-8-4 1,5 0-1,-5 3 5,-2 1 0,0 3 0,-2 0-29,-5 0 0,2 0 0,-6 0 1,-1-2 100,0-5 1,-2 2 0,-7-6 69,0 1 1,0-6 0,0 4 0,0-2-116,0 0 0,0 0 1,-2-7-1,-3 0-38,-2 0 0,0 0 0,7 0 0,0-2-21,0-5 0,-7-5 1,0-9-1,3 0-40,1 0 1,3-2 0,0-3-1,0-2-4,0 3 0,-7 1 0,0 1 0,3-3 30,1-2 0,3 3 0,0 8 0,0 3-10,0-2 0,0 0 0,0-1-118,0 3 0,3 7 0,1-4-1483,3 1 1617,10 3 0,4 17 0,11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7T17:52:09.4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378 84 7219,'0'-14'520,"-2"3"1,-3-1-1,-4 3 1,-3-1 0,-2 3-1,0 0 3676,0 0-3764,10 0 1,-15 7-199,5 0 1,2 0 0,-2 3-164,-2 4 1,-3 4 0,-2 10 0,0 0-69,0 0 0,0 7 0,3 0 0,1-2-18,3-3 0,0 5 1,-4 0-1,1-2-11,3-3 1,10 5-1,-3 0 1,4 0 57,3 3 0,0-8 0,0 5 0,0-5 7,0-2 0,0 0 0,0 0-30,0 0 1,0 0-1,0 0-7,0 0 1,7-7 0,3-2-63,1-3 1,3-2-1,7-7-61,0 0 0,0 0 0,3-2 0,1-5-26,3-7 1,0-2 0,-7-1 0,3 3-104,4-2 0,-5-3 1,5-2-228,-5 0 0,-2 7 138,0 0 0,-7 10 55,0-3 1,-9 2 0,4 0-549,1-2 428,-8 0 0,14-2-71,-9-5 1,3 5-1,-6-1-592,3 1 0,3 7 1067,-3-5 0,4 4 0,10 3 0</inkml:trace>
  <inkml:trace contextRef="#ctx0" brushRef="#br0" timeOffset="325">840 231 6422,'-21'0'1253,"7"0"1,0 0 235,-2 0-1893,7 0-222,-1 0 1,13 0-791,4 0 1416,4 0 0,10 0 0,0 0 0</inkml:trace>
  <inkml:trace contextRef="#ctx0" brushRef="#br0" timeOffset="634">735 420 7899,'-14'0'1858,"0"0"0,10-2-1762,-3-5 1,7 5 0,4-8-280,3 1 1,10 7-17,-3-5 1,-5 7-1,0 7 1,-2 7 80,0 4 0,0 3 1,-7 0-1,0 0 94,0 0 0,-2 0 0,-3 0 0,-2 0 139,3 0 0,1-7 1,3 0 69,0 3-175,0-8 0,3 0 0,4-9-125,7 0 0,-5-2 1,0-3-1,-2-4-487,0-3 1,7 5-1,-4-7-22,1-2 1,-4 4-1,7-2 624,3-2 0,1-3 0,3-2 0</inkml:trace>
  <inkml:trace contextRef="#ctx0" brushRef="#br0" timeOffset="831">1134 252 7569,'0'-14'1236,"0"0"1,-2 10 461,-5-3-1681,5 4 1,-8 6-370,10 4-1984,0-5 1521,10 7 0,-6-9 0,8 3 815,-3 4 0,8 4 0,-6 10 0</inkml:trace>
  <inkml:trace contextRef="#ctx0" brushRef="#br0" timeOffset="1206">1134 420 7763,'-9'12'952,"-5"-5"1,2-5 591,-2-2-1326,10 0 1,-3-2-686,14-5 399,4 5 1,3-15-100,0 10 0,0-7 1,7 5-62,0-3 829,-9 8 62,7-6 1,-17 13-309,5 4 1,-5 4 0,-2 10-211,0 0 1,0 0 0,0 0-1,0 0-119,0 0 0,0 7 0,-2 3 0,-3-1-248,-2 0 0,0 8 1,7-3-1,0 2-36,0-2 0,0 9 0,-2-6 1,-3-1 142,-2 3 0,0-10 1,5-2-1,-3-5 133,-2-2 0,-2-7-148,2 0 0,-5-9-230,-9 2 0,3-14 0,1-7 1,6-5-1187,1-2 1546,-6 0 0,14-9 0,-8-3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F1E8-D78D-5F47-A6BD-B3057591E8A5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6D50-1FFC-8545-8D4F-D0BE47823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Client-side service discovery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services to find and communicate with each other without hard coding hostname and port. The only ‘fixed point’ in such an architecture consists of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which each service has to register.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drawback is that all clients must implement a certain logic to interact with this fixed point. This assumes an additional network round trip before the actual request.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Netflix Eureka each client can simultaneously act as a server, to replicate its status to a connected peer. In other words, a client retrieves a list of all connected peers of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makes all further requests to any other services through a load-balancing algorithm.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informed about the presence of a client, they have to send a heartbeat signal to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the goal of this write-up, we will implement three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 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which registers itself at the registry (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 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JVM-based router and server side load balancer by Netflix.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volume and diversity of Netflix API traffic sometimes results in production issues arising quickly and without warning. We need a system that allows us to rapidly change behavior in order to react to these situations.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a range of different types of filters that enables us to quickly and nimbly apply functionality to our edge service.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certain prediction was viewed for multiple times, we have a field for counting it (</a:t>
            </a:r>
            <a:r>
              <a:rPr lang="en-US" dirty="0" err="1"/>
              <a:t>view_count</a:t>
            </a:r>
            <a:r>
              <a:rPr lang="en-US" dirty="0"/>
              <a:t>), then we may store it in </a:t>
            </a:r>
            <a:r>
              <a:rPr lang="en-US" dirty="0" err="1"/>
              <a:t>Redis</a:t>
            </a:r>
            <a:r>
              <a:rPr lang="en-US" dirty="0"/>
              <a:t> Cache Server. As generating a prediction consumes a lot of calculation because of the complexity of the algorithm, so if we store it in </a:t>
            </a:r>
            <a:r>
              <a:rPr lang="en-US" dirty="0" err="1"/>
              <a:t>Redis</a:t>
            </a:r>
            <a:r>
              <a:rPr lang="en-US" dirty="0"/>
              <a:t> we can save the time and energy caused by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modern HTTP reverse proxy and load balancer that makes deploying microservices easy.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with your existing infrastructure components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configures itself automatically and dynamically. Pointing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Traefik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your orchestrator should be 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you need.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76D50-1FFC-8545-8D4F-D0BE47823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D517-D43A-1E4A-BC73-F0EA1D93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890B-972D-194E-90CB-AACB0211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F40B-0348-E746-8A82-1D4B19B1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3E4E-EFB2-3849-A81E-47A367EE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F661-5E16-8E48-9595-1873D77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3DAA-D80B-BF40-8159-9C17CBB6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1C18D-9BF8-804F-9B14-8E6C1697F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4BE-678D-1045-B025-3AB68675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AFBC-3D72-F248-81ED-4A1CF558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6E42-EDD1-494A-8A64-22FCAFDB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09FD8-6C01-D34A-94BA-690F1396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27E8-EE4D-264E-9338-3607777C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4FC1-9A36-AD42-AB37-F7D2ED17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B674-A6CA-E94D-B593-BFE5390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EA35-F81D-7141-9382-B64F24AA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183D-DA6F-0A4C-BAFE-1CFDD8C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79C7-8E0A-6E4C-9FB9-E6F7FC9D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DD89-FB0E-5C4A-9F1F-FEF11C5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9536-2175-1B47-B8D7-12A31F2E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3B97-3BF6-0746-B278-2C5E24AD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33BC-B4B5-DE4E-857E-F435E9D1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52EC-28E1-1546-9F7E-F8B902D6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BD89-2001-3F4B-92CB-1A3B799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73E-64E1-2D42-B40B-F7D95E90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DE13-8851-424D-9F8A-A8B7D0F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3133-AF93-FE49-A5D9-E1A1761D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896-AFA3-0249-9610-C8667CEBC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C9AA-D29C-6548-9BD9-776B0F45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ED40-FE3D-2745-AF42-4AE9B91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74EF-A7F9-5D41-8DD5-4B6ABDBE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8528-4305-C144-BF61-5572D10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BDFA-1494-FD42-B53B-9815F6AF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0D17-48CA-E847-B716-A67A1043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6CE-EF2C-5947-AEEC-79A54739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6A75-8F57-F04A-9A1A-19452BCB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5F3CC-641F-A84A-BF45-40329360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7D5A-BDF0-064A-B9FB-6DBBB27A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B156-B34D-AB4E-9598-4B64D1F2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A4E08-8F4B-9247-8843-C7D56FA5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99F-1F6D-E64C-8FFC-C92B852C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E22D9-E3FA-424A-A882-2773D2AD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FAEA9-6E41-7B4F-90FD-9BC5281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76E2-0791-1446-A396-2C80B7BD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B80F9-7993-8C4A-AE56-8FD31C49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3530-B11E-5E45-9708-EB3CA9BE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A3B1-CE49-FB40-BAB1-4B9EC0C5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C6C-709D-3B40-982F-A4B0E76E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3512-4E0A-434D-98E2-5C7736C1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2F2F-B20D-9D42-B304-F94FEAF0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CE41-22FE-0C41-AAED-01E6180F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819B-6243-4D48-A751-54EABB3F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8E72-8AC8-894A-ACDA-357A5FD0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555B-362C-5041-A0FC-68AC218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55121-076E-344B-AC0C-53F17430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E22E-B293-D040-9CC8-52772774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84B90-EE05-1448-81A9-52F40ED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A409-BBA9-B048-A9F5-5E3643A2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78830-5674-7645-9A70-D9EFC695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5D2D7-31E8-D046-B5F5-417529ED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2A39-5AAC-8147-989C-3C28689F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926E-D983-A94E-934C-44FF948E0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24C1-4432-FD40-B55F-C8836E30EB9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155C-12BA-F348-A46E-2B9C0FF1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3875-7FD7-9E45-9AC5-A46D3843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719-F706-4A4A-9999-9C62C012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522-1F18-3C4D-858E-6220D10C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BigSix</a:t>
            </a:r>
            <a:br>
              <a:rPr lang="en-US" dirty="0"/>
            </a:br>
            <a:r>
              <a:rPr lang="en-US" sz="4000" dirty="0"/>
              <a:t>Data Hosting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84D61-5D34-1F46-AE2D-1FE9353BD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Make your own league another La Liga.</a:t>
            </a:r>
          </a:p>
          <a:p>
            <a:endParaRPr lang="en-US" dirty="0"/>
          </a:p>
          <a:p>
            <a:r>
              <a:rPr lang="en-US" dirty="0"/>
              <a:t>1652819 </a:t>
            </a:r>
            <a:r>
              <a:rPr lang="zh-CN" altLang="en-US" dirty="0"/>
              <a:t>阿思亘</a:t>
            </a:r>
            <a:endParaRPr lang="en-US" altLang="zh-CN" dirty="0"/>
          </a:p>
          <a:p>
            <a:r>
              <a:rPr lang="en-US" altLang="zh-CN" dirty="0"/>
              <a:t>1652757</a:t>
            </a:r>
            <a:r>
              <a:rPr lang="zh-CN" altLang="en-US" dirty="0"/>
              <a:t> 奇巴图</a:t>
            </a:r>
            <a:endParaRPr lang="en-US" altLang="zh-CN" dirty="0"/>
          </a:p>
          <a:p>
            <a:r>
              <a:rPr lang="en-US" altLang="zh-CN" dirty="0"/>
              <a:t>1651482</a:t>
            </a:r>
            <a:r>
              <a:rPr lang="zh-CN" altLang="en-US" dirty="0"/>
              <a:t> 殷在浩</a:t>
            </a:r>
            <a:endParaRPr lang="en-US" altLang="zh-CN" dirty="0"/>
          </a:p>
          <a:p>
            <a:r>
              <a:rPr lang="en-US" altLang="zh-CN" dirty="0"/>
              <a:t>1652175</a:t>
            </a:r>
            <a:r>
              <a:rPr lang="zh-CN" altLang="en-US" dirty="0"/>
              <a:t> 孙韬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A67-959C-1B49-B938-F967E06F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F1D25-40C2-1A4D-8E58-C16F0A566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34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Model: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baseline="30000" dirty="0" err="1"/>
                  <a:t>th</a:t>
                </a:r>
                <a:r>
                  <a:rPr lang="en-US" i="1" dirty="0"/>
                  <a:t> team’s observed performance.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win rate of team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to team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the true performance.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Relationship: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 observed performance is a consequence of playing with all other teams.</a:t>
                </a:r>
              </a:p>
              <a:p>
                <a:pPr lvl="1"/>
                <a:r>
                  <a:rPr lang="en-US" dirty="0"/>
                  <a:t>Defeat a stronger team, gain more increasement.</a:t>
                </a:r>
                <a:endParaRPr lang="en-US" b="0" dirty="0"/>
              </a:p>
              <a:p>
                <a:pPr marL="0" indent="0">
                  <a:buNone/>
                </a:pP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F1D25-40C2-1A4D-8E58-C16F0A566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34573"/>
              </a:xfrm>
              <a:blipFill>
                <a:blip r:embed="rId2"/>
                <a:stretch>
                  <a:fillRect l="-965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7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D1F0-7F91-8244-AF90-C827F692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B708D-449C-0E4F-B50C-F24404C61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Bridge the gap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Assumption: Under lager amount of samples, the observed distribution will approach the true distribution.</a:t>
                </a:r>
              </a:p>
              <a:p>
                <a:pPr lvl="1"/>
                <a:r>
                  <a:rPr lang="en-US" b="0" dirty="0"/>
                  <a:t>Here,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B708D-449C-0E4F-B50C-F24404C61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58918-1EA7-7840-A89F-7385377BAC15}"/>
                  </a:ext>
                </a:extLst>
              </p:cNvPr>
              <p:cNvSpPr txBox="1"/>
              <p:nvPr/>
            </p:nvSpPr>
            <p:spPr>
              <a:xfrm>
                <a:off x="6932408" y="2244146"/>
                <a:ext cx="4582757" cy="175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F58918-1EA7-7840-A89F-7385377B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08" y="2244146"/>
                <a:ext cx="4582757" cy="1757148"/>
              </a:xfrm>
              <a:prstGeom prst="rect">
                <a:avLst/>
              </a:prstGeom>
              <a:blipFill>
                <a:blip r:embed="rId3"/>
                <a:stretch>
                  <a:fillRect r="-1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BF98EB-B9F1-624A-99F6-C3165F90C8BE}"/>
              </a:ext>
            </a:extLst>
          </p:cNvPr>
          <p:cNvCxnSpPr/>
          <p:nvPr/>
        </p:nvCxnSpPr>
        <p:spPr>
          <a:xfrm>
            <a:off x="6508376" y="3130476"/>
            <a:ext cx="424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8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84ABD3-6983-D44E-A021-81F9DF4C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604" cy="700277"/>
          </a:xfrm>
        </p:spPr>
        <p:txBody>
          <a:bodyPr/>
          <a:lstStyle/>
          <a:p>
            <a:r>
              <a:rPr lang="en-US" dirty="0"/>
              <a:t>Efficient Java Matrix Library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D4CA66-F2AB-F54E-A8B8-BD6CDD2D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3745"/>
            <a:ext cx="7904813" cy="2630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C6F67-3A18-274E-94E8-461A2E674A46}"/>
              </a:ext>
            </a:extLst>
          </p:cNvPr>
          <p:cNvSpPr txBox="1"/>
          <p:nvPr/>
        </p:nvSpPr>
        <p:spPr>
          <a:xfrm>
            <a:off x="360728" y="3766657"/>
            <a:ext cx="11400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A linear algebra library for manipulating real/complex/dense/sparse matrices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 computational and memory-efficient tool for both small and large matrices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E315-1778-2046-B379-483AED3E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How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E8CE1-9D11-3146-BB37-BBE80E04F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A Linear algebra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Wow!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Eigenvalue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Eigenvector.</a:t>
                </a:r>
              </a:p>
              <a:p>
                <a:r>
                  <a:rPr lang="en-US" dirty="0"/>
                  <a:t>Calculation by </a:t>
                </a:r>
                <a:r>
                  <a:rPr lang="en-US" i="1" dirty="0" err="1"/>
                  <a:t>EgienDecomposition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E8CE1-9D11-3146-BB37-BBE80E04F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39CCCF-DC32-354D-99D9-26AF00BB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6741"/>
            <a:ext cx="10814755" cy="24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035-D5FA-0445-9F21-ADC8F652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Prediction: Get the true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23111-0ED3-224E-BC70-E2C4419F1A37}"/>
              </a:ext>
            </a:extLst>
          </p:cNvPr>
          <p:cNvSpPr/>
          <p:nvPr/>
        </p:nvSpPr>
        <p:spPr>
          <a:xfrm>
            <a:off x="639762" y="2600147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3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460E-970B-C34D-9385-92211D115F46}"/>
              </a:ext>
            </a:extLst>
          </p:cNvPr>
          <p:cNvSpPr/>
          <p:nvPr/>
        </p:nvSpPr>
        <p:spPr>
          <a:xfrm>
            <a:off x="639762" y="3242621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TeamB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1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E9602-D490-444C-8E39-CCD9904878AD}"/>
              </a:ext>
            </a:extLst>
          </p:cNvPr>
          <p:cNvSpPr/>
          <p:nvPr/>
        </p:nvSpPr>
        <p:spPr>
          <a:xfrm>
            <a:off x="639762" y="3885095"/>
            <a:ext cx="3389970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TeamC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	1 :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11F2C-911D-EC4C-BDB8-BAD37904FA29}"/>
              </a:ext>
            </a:extLst>
          </p:cNvPr>
          <p:cNvSpPr txBox="1"/>
          <p:nvPr/>
        </p:nvSpPr>
        <p:spPr>
          <a:xfrm>
            <a:off x="1158656" y="4941902"/>
            <a:ext cx="23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performance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64D6BAC-D8E5-974A-8464-6147C00CC0D9}"/>
              </a:ext>
            </a:extLst>
          </p:cNvPr>
          <p:cNvSpPr/>
          <p:nvPr/>
        </p:nvSpPr>
        <p:spPr>
          <a:xfrm>
            <a:off x="4364269" y="3200803"/>
            <a:ext cx="947853" cy="585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7124-F75D-B648-8579-E525B54550E8}"/>
                  </a:ext>
                </a:extLst>
              </p:cNvPr>
              <p:cNvSpPr txBox="1"/>
              <p:nvPr/>
            </p:nvSpPr>
            <p:spPr>
              <a:xfrm>
                <a:off x="5735613" y="3148740"/>
                <a:ext cx="2139240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7124-F75D-B648-8579-E525B545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13" y="3148740"/>
                <a:ext cx="2139240" cy="736355"/>
              </a:xfrm>
              <a:prstGeom prst="rect">
                <a:avLst/>
              </a:prstGeom>
              <a:blipFill>
                <a:blip r:embed="rId2"/>
                <a:stretch>
                  <a:fillRect l="-6509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2FC4C2-9359-DE4D-829C-031EBB095596}"/>
              </a:ext>
            </a:extLst>
          </p:cNvPr>
          <p:cNvSpPr txBox="1"/>
          <p:nvPr/>
        </p:nvSpPr>
        <p:spPr>
          <a:xfrm>
            <a:off x="6363445" y="49591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0E1570B-CA90-B042-A7C5-F0CE48C85087}"/>
              </a:ext>
            </a:extLst>
          </p:cNvPr>
          <p:cNvSpPr/>
          <p:nvPr/>
        </p:nvSpPr>
        <p:spPr>
          <a:xfrm>
            <a:off x="8298344" y="3200803"/>
            <a:ext cx="947853" cy="585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E8A65-6943-1E4E-B2DA-6FF46712D5E1}"/>
              </a:ext>
            </a:extLst>
          </p:cNvPr>
          <p:cNvSpPr/>
          <p:nvPr/>
        </p:nvSpPr>
        <p:spPr>
          <a:xfrm>
            <a:off x="9758643" y="260078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784F4-3807-E24A-8A73-8B6A0A2412C5}"/>
              </a:ext>
            </a:extLst>
          </p:cNvPr>
          <p:cNvSpPr/>
          <p:nvPr/>
        </p:nvSpPr>
        <p:spPr>
          <a:xfrm>
            <a:off x="9758643" y="323187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C4A95-E3BC-EA46-A737-50B6EC7E9480}"/>
              </a:ext>
            </a:extLst>
          </p:cNvPr>
          <p:cNvSpPr/>
          <p:nvPr/>
        </p:nvSpPr>
        <p:spPr>
          <a:xfrm>
            <a:off x="9758643" y="3862965"/>
            <a:ext cx="1531436" cy="501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TeamA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0.81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03980-3453-7F43-BB29-04867C8929C1}"/>
              </a:ext>
            </a:extLst>
          </p:cNvPr>
          <p:cNvSpPr txBox="1"/>
          <p:nvPr/>
        </p:nvSpPr>
        <p:spPr>
          <a:xfrm>
            <a:off x="9590419" y="4942540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performance</a:t>
            </a:r>
          </a:p>
        </p:txBody>
      </p:sp>
    </p:spTree>
    <p:extLst>
      <p:ext uri="{BB962C8B-B14F-4D97-AF65-F5344CB8AC3E}">
        <p14:creationId xmlns:p14="http://schemas.microsoft.com/office/powerpoint/2010/main" val="71726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2AE5-744A-F841-90EF-BBB9FE23B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277" y="1266257"/>
                <a:ext cx="10515600" cy="5128339"/>
              </a:xfrm>
            </p:spPr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We defined 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probability space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to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represent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result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game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thresholds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divide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parts: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draw,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lose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2AE5-744A-F841-90EF-BBB9FE23B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277" y="1266257"/>
                <a:ext cx="10515600" cy="5128339"/>
              </a:xfrm>
              <a:blipFill>
                <a:blip r:embed="rId2"/>
                <a:stretch>
                  <a:fillRect l="-965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A37F52A9-AD21-D54A-9DDF-B1B858209989}"/>
              </a:ext>
            </a:extLst>
          </p:cNvPr>
          <p:cNvSpPr/>
          <p:nvPr/>
        </p:nvSpPr>
        <p:spPr>
          <a:xfrm>
            <a:off x="1840523" y="4761033"/>
            <a:ext cx="8510953" cy="993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5BFC8-9718-1441-ADB9-012299B039DA}"/>
                  </a:ext>
                </a:extLst>
              </p14:cNvPr>
              <p14:cNvContentPartPr/>
              <p14:nvPr/>
            </p14:nvContentPartPr>
            <p14:xfrm>
              <a:off x="4334967" y="3830427"/>
              <a:ext cx="75960" cy="162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5BFC8-9718-1441-ADB9-012299B039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0967" y="3722427"/>
                <a:ext cx="18360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7A1AC0-6CE3-244A-941B-C89704CD8850}"/>
                  </a:ext>
                </a:extLst>
              </p14:cNvPr>
              <p14:cNvContentPartPr/>
              <p14:nvPr/>
            </p14:nvContentPartPr>
            <p14:xfrm>
              <a:off x="6881419" y="3777562"/>
              <a:ext cx="106200" cy="166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7A1AC0-6CE3-244A-941B-C89704CD88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7419" y="3669585"/>
                <a:ext cx="213840" cy="188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61EB198-6813-7849-8BED-58D80C253B2E}"/>
                  </a:ext>
                </a:extLst>
              </p14:cNvPr>
              <p14:cNvContentPartPr/>
              <p14:nvPr/>
            </p14:nvContentPartPr>
            <p14:xfrm>
              <a:off x="2600548" y="4289039"/>
              <a:ext cx="748800" cy="38592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61EB198-6813-7849-8BED-58D80C253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5068" y="4273559"/>
                <a:ext cx="7794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38BF04AE-C58E-B441-9ABE-FB4408FFDEE4}"/>
                  </a:ext>
                </a:extLst>
              </p14:cNvPr>
              <p14:cNvContentPartPr/>
              <p14:nvPr/>
            </p14:nvContentPartPr>
            <p14:xfrm>
              <a:off x="8007037" y="4249996"/>
              <a:ext cx="789840" cy="46800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38BF04AE-C58E-B441-9ABE-FB4408FFDE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1557" y="4234528"/>
                <a:ext cx="820440" cy="49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A49BA94C-64F7-DA4A-9776-D738DCF6689D}"/>
                  </a:ext>
                </a:extLst>
              </p14:cNvPr>
              <p14:cNvContentPartPr/>
              <p14:nvPr/>
            </p14:nvContentPartPr>
            <p14:xfrm>
              <a:off x="5220268" y="4167690"/>
              <a:ext cx="1066320" cy="493560"/>
            </p14:xfrm>
          </p:contentPart>
        </mc:Choice>
        <mc:Fallback xmlns=""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A49BA94C-64F7-DA4A-9776-D738DCF668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4788" y="4152210"/>
                <a:ext cx="1096920" cy="524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CCBE2FA-7EB8-1D43-9455-4D4AD182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1" y="87355"/>
            <a:ext cx="10515600" cy="1325563"/>
          </a:xfrm>
        </p:spPr>
        <p:txBody>
          <a:bodyPr/>
          <a:lstStyle/>
          <a:p>
            <a:r>
              <a:rPr lang="en-US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US" dirty="0"/>
              <a:t>uantitative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AFBF8A-420A-064B-8085-5185AA2F15FB}"/>
                  </a:ext>
                </a:extLst>
              </p14:cNvPr>
              <p14:cNvContentPartPr/>
              <p14:nvPr/>
            </p14:nvContentPartPr>
            <p14:xfrm>
              <a:off x="1537581" y="5689163"/>
              <a:ext cx="136440" cy="33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AFBF8A-420A-064B-8085-5185AA2F15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2101" y="5674043"/>
                <a:ext cx="1670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D4F8D7C0-612F-2042-B772-C90AB7B407A1}"/>
                  </a:ext>
                </a:extLst>
              </p14:cNvPr>
              <p14:cNvContentPartPr/>
              <p14:nvPr/>
            </p14:nvContentPartPr>
            <p14:xfrm>
              <a:off x="10308261" y="5666483"/>
              <a:ext cx="648720" cy="20268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D4F8D7C0-612F-2042-B772-C90AB7B407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92781" y="5651363"/>
                <a:ext cx="679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F0CC7D6-5452-8242-8900-3CF78772AE79}"/>
                  </a:ext>
                </a:extLst>
              </p14:cNvPr>
              <p14:cNvContentPartPr/>
              <p14:nvPr/>
            </p14:nvContentPartPr>
            <p14:xfrm>
              <a:off x="5483541" y="5182643"/>
              <a:ext cx="438840" cy="38520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F0CC7D6-5452-8242-8900-3CF78772AE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8061" y="5167163"/>
                <a:ext cx="469440" cy="4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09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3C88-BEA5-C54A-8FB8-EBE15C1BA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623" y="2074984"/>
                <a:ext cx="10515600" cy="5886817"/>
              </a:xfrm>
            </p:spPr>
            <p:txBody>
              <a:bodyPr/>
              <a:lstStyle/>
              <a:p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performance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thresholds</a:t>
                </a:r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thresholds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draw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3C88-BEA5-C54A-8FB8-EBE15C1BA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623" y="2074984"/>
                <a:ext cx="10515600" cy="5886817"/>
              </a:xfrm>
              <a:blipFill>
                <a:blip r:embed="rId2"/>
                <a:stretch>
                  <a:fillRect l="-965" t="-1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70AB78A-17D2-134A-8EAD-6247230C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6" y="236825"/>
            <a:ext cx="10515600" cy="1325563"/>
          </a:xfrm>
        </p:spPr>
        <p:txBody>
          <a:bodyPr/>
          <a:lstStyle/>
          <a:p>
            <a:r>
              <a:rPr lang="en-US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-US" dirty="0"/>
              <a:t>uantitative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9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84ABD3-6983-D44E-A021-81F9DF4C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604" cy="700277"/>
          </a:xfrm>
        </p:spPr>
        <p:txBody>
          <a:bodyPr/>
          <a:lstStyle/>
          <a:p>
            <a:r>
              <a:rPr lang="en-US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3F83A-FC87-9C4E-A5C1-4D597D6B4427}"/>
              </a:ext>
            </a:extLst>
          </p:cNvPr>
          <p:cNvSpPr/>
          <p:nvPr/>
        </p:nvSpPr>
        <p:spPr>
          <a:xfrm>
            <a:off x="593103" y="2250649"/>
            <a:ext cx="1649691" cy="2356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A12D0E-5EF1-0644-955F-67E63A9A0978}"/>
              </a:ext>
            </a:extLst>
          </p:cNvPr>
          <p:cNvSpPr/>
          <p:nvPr/>
        </p:nvSpPr>
        <p:spPr>
          <a:xfrm>
            <a:off x="3365872" y="1656760"/>
            <a:ext cx="1649691" cy="38272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true 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BAE690-0E82-7E46-BF12-C7C300CCE76A}"/>
              </a:ext>
            </a:extLst>
          </p:cNvPr>
          <p:cNvSpPr/>
          <p:nvPr/>
        </p:nvSpPr>
        <p:spPr>
          <a:xfrm>
            <a:off x="6056502" y="1656760"/>
            <a:ext cx="1633979" cy="38744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thresholds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AA8B96-9CB4-2448-8AD9-5CEE6A2A5ED1}"/>
              </a:ext>
            </a:extLst>
          </p:cNvPr>
          <p:cNvSpPr/>
          <p:nvPr/>
        </p:nvSpPr>
        <p:spPr>
          <a:xfrm>
            <a:off x="8861196" y="1206631"/>
            <a:ext cx="2507530" cy="4501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P(win)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BFE531-B12B-434E-ACD4-D060744E9308}"/>
              </a:ext>
            </a:extLst>
          </p:cNvPr>
          <p:cNvSpPr/>
          <p:nvPr/>
        </p:nvSpPr>
        <p:spPr>
          <a:xfrm>
            <a:off x="8842342" y="3120272"/>
            <a:ext cx="2507530" cy="4501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P(draw)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DEDBA4-4387-3948-9AAC-D69C3F328DA9}"/>
              </a:ext>
            </a:extLst>
          </p:cNvPr>
          <p:cNvSpPr/>
          <p:nvPr/>
        </p:nvSpPr>
        <p:spPr>
          <a:xfrm>
            <a:off x="8993170" y="5258978"/>
            <a:ext cx="2507530" cy="4501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P(lose)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C3379B-2349-374F-A915-2EC8FA9D4B37}"/>
              </a:ext>
            </a:extLst>
          </p:cNvPr>
          <p:cNvSpPr/>
          <p:nvPr/>
        </p:nvSpPr>
        <p:spPr>
          <a:xfrm>
            <a:off x="2460396" y="3186260"/>
            <a:ext cx="669303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FCDEE10-F385-CE47-82B8-DFD9FF507CE5}"/>
              </a:ext>
            </a:extLst>
          </p:cNvPr>
          <p:cNvSpPr/>
          <p:nvPr/>
        </p:nvSpPr>
        <p:spPr>
          <a:xfrm>
            <a:off x="5251736" y="3269921"/>
            <a:ext cx="616057" cy="4253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A5C8782-DC27-3549-86FF-FB73AE34B25D}"/>
              </a:ext>
            </a:extLst>
          </p:cNvPr>
          <p:cNvSpPr/>
          <p:nvPr/>
        </p:nvSpPr>
        <p:spPr>
          <a:xfrm rot="18895105">
            <a:off x="7990228" y="1987374"/>
            <a:ext cx="665486" cy="36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E24F8D3-4FEA-FB4C-B4C1-CCCF09EA04A7}"/>
              </a:ext>
            </a:extLst>
          </p:cNvPr>
          <p:cNvSpPr/>
          <p:nvPr/>
        </p:nvSpPr>
        <p:spPr>
          <a:xfrm>
            <a:off x="7960357" y="3165048"/>
            <a:ext cx="665486" cy="36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D67DC90-C520-B84D-99D3-8A74F8D7191D}"/>
              </a:ext>
            </a:extLst>
          </p:cNvPr>
          <p:cNvSpPr/>
          <p:nvPr/>
        </p:nvSpPr>
        <p:spPr>
          <a:xfrm rot="1985842">
            <a:off x="7960357" y="4607351"/>
            <a:ext cx="665486" cy="36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2BBA-7550-DB45-A035-B63AD515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94C9-7587-C748-A4AC-DE63D359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B6C3-099B-7A4A-A100-8E8A544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34CD-68A0-6343-B4EA-8529500E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3ED2-0A88-2640-8E3D-EF75EDAA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192D-6276-2740-9A0E-08B6DB2B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737"/>
            <a:ext cx="10515600" cy="4018225"/>
          </a:xfrm>
        </p:spPr>
        <p:txBody>
          <a:bodyPr/>
          <a:lstStyle/>
          <a:p>
            <a:r>
              <a:rPr lang="en-US" dirty="0"/>
              <a:t>Sports league data platform.</a:t>
            </a:r>
          </a:p>
          <a:p>
            <a:endParaRPr lang="en-US" dirty="0"/>
          </a:p>
          <a:p>
            <a:r>
              <a:rPr lang="en-US" dirty="0"/>
              <a:t>Basic content management &amp; data services.</a:t>
            </a:r>
          </a:p>
          <a:p>
            <a:endParaRPr lang="en-US" dirty="0"/>
          </a:p>
          <a:p>
            <a:r>
              <a:rPr lang="en-US" dirty="0"/>
              <a:t>Advanced prediction service.</a:t>
            </a:r>
          </a:p>
          <a:p>
            <a:endParaRPr lang="en-US" dirty="0"/>
          </a:p>
          <a:p>
            <a:r>
              <a:rPr lang="en-US" dirty="0"/>
              <a:t>Fast server response.</a:t>
            </a:r>
          </a:p>
        </p:txBody>
      </p:sp>
    </p:spTree>
    <p:extLst>
      <p:ext uri="{BB962C8B-B14F-4D97-AF65-F5344CB8AC3E}">
        <p14:creationId xmlns:p14="http://schemas.microsoft.com/office/powerpoint/2010/main" val="276876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5126-3AE6-7643-83D4-22C5497F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BB4-8FC1-F64B-901B-31E629E9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League management</a:t>
            </a:r>
          </a:p>
          <a:p>
            <a:endParaRPr lang="en-US" dirty="0"/>
          </a:p>
          <a:p>
            <a:r>
              <a:rPr lang="en-US" dirty="0"/>
              <a:t>Team management</a:t>
            </a:r>
          </a:p>
          <a:p>
            <a:endParaRPr lang="en-US" dirty="0"/>
          </a:p>
          <a:p>
            <a:r>
              <a:rPr lang="en-US" dirty="0"/>
              <a:t>Match management</a:t>
            </a:r>
          </a:p>
          <a:p>
            <a:endParaRPr lang="en-US" dirty="0"/>
          </a:p>
          <a:p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Results Prediction</a:t>
            </a:r>
          </a:p>
        </p:txBody>
      </p:sp>
    </p:spTree>
    <p:extLst>
      <p:ext uri="{BB962C8B-B14F-4D97-AF65-F5344CB8AC3E}">
        <p14:creationId xmlns:p14="http://schemas.microsoft.com/office/powerpoint/2010/main" val="405400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AA3E-9D4E-E34C-BCE2-B0790F4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B7918-371B-7D4C-A10A-4042AC87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650834"/>
            <a:ext cx="6375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44E0-F438-E941-A115-8160862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Service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79ED8-71F0-2742-932E-26139105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0978" y="1261972"/>
            <a:ext cx="6550043" cy="4905564"/>
          </a:xfrm>
        </p:spPr>
      </p:pic>
    </p:spTree>
    <p:extLst>
      <p:ext uri="{BB962C8B-B14F-4D97-AF65-F5344CB8AC3E}">
        <p14:creationId xmlns:p14="http://schemas.microsoft.com/office/powerpoint/2010/main" val="313117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50E1-972C-774B-9E94-72E2F01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5D641-42CE-634D-A1B9-B8506AED2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3901" y="1690688"/>
            <a:ext cx="7102805" cy="4603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BCBB5-E30B-524B-BDAF-5116FEDC1F40}"/>
              </a:ext>
            </a:extLst>
          </p:cNvPr>
          <p:cNvSpPr txBox="1"/>
          <p:nvPr/>
        </p:nvSpPr>
        <p:spPr>
          <a:xfrm>
            <a:off x="1181799" y="3592460"/>
            <a:ext cx="19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Storage(pic)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A7460-E77A-894C-B07A-5E66C493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20" y="3100600"/>
            <a:ext cx="1195894" cy="49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4C16F-7262-3640-A0EB-7E46FEE8B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356" y="3346530"/>
            <a:ext cx="2604137" cy="870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F258C-0FE4-6F44-870B-7B4E673BD59E}"/>
              </a:ext>
            </a:extLst>
          </p:cNvPr>
          <p:cNvSpPr txBox="1"/>
          <p:nvPr/>
        </p:nvSpPr>
        <p:spPr>
          <a:xfrm>
            <a:off x="8067626" y="4216807"/>
            <a:ext cx="27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Database(prediction)</a:t>
            </a:r>
          </a:p>
        </p:txBody>
      </p:sp>
    </p:spTree>
    <p:extLst>
      <p:ext uri="{BB962C8B-B14F-4D97-AF65-F5344CB8AC3E}">
        <p14:creationId xmlns:p14="http://schemas.microsoft.com/office/powerpoint/2010/main" val="21640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1C72-5644-ED4D-807B-5C098C9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81487-9A35-3C4A-B285-478AD132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190" y="650450"/>
            <a:ext cx="5391619" cy="5498233"/>
          </a:xfrm>
        </p:spPr>
      </p:pic>
    </p:spTree>
    <p:extLst>
      <p:ext uri="{BB962C8B-B14F-4D97-AF65-F5344CB8AC3E}">
        <p14:creationId xmlns:p14="http://schemas.microsoft.com/office/powerpoint/2010/main" val="2552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522-1F18-3C4D-858E-6220D10C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BigSix</a:t>
            </a:r>
            <a:br>
              <a:rPr lang="en-US" dirty="0"/>
            </a:br>
            <a:r>
              <a:rPr lang="en-US" sz="4000" dirty="0"/>
              <a:t>Result Prediction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84D61-5D34-1F46-AE2D-1FE9353BD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Make your own league another La Liga.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1652723</a:t>
            </a:r>
            <a:r>
              <a:rPr lang="en-US" dirty="0"/>
              <a:t> </a:t>
            </a:r>
            <a:r>
              <a:rPr lang="zh-CN" altLang="en-US" dirty="0"/>
              <a:t>林钰涵</a:t>
            </a:r>
            <a:endParaRPr lang="en-US" altLang="zh-CN" dirty="0"/>
          </a:p>
          <a:p>
            <a:r>
              <a:rPr lang="en-US" altLang="zh-CN" dirty="0"/>
              <a:t>1652741</a:t>
            </a:r>
            <a:r>
              <a:rPr lang="zh-CN" altLang="en-US" dirty="0"/>
              <a:t> 杨丁豪</a:t>
            </a:r>
            <a:endParaRPr lang="en-US" altLang="zh-CN" dirty="0"/>
          </a:p>
          <a:p>
            <a:r>
              <a:rPr lang="en-US" altLang="zh-CN" dirty="0"/>
              <a:t>1652782</a:t>
            </a:r>
            <a:r>
              <a:rPr lang="zh-CN" altLang="en-US" dirty="0"/>
              <a:t> 张智源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886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A9F-821C-E343-B8D7-E63E542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337E-1EC2-D84A-A6D1-A344DA41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predict the probabilities of future games</a:t>
            </a:r>
          </a:p>
          <a:p>
            <a:r>
              <a:rPr lang="en-US" dirty="0"/>
              <a:t>An naïve solution:</a:t>
            </a:r>
          </a:p>
          <a:p>
            <a:pPr lvl="1"/>
            <a:r>
              <a:rPr lang="en-US" i="1" dirty="0"/>
              <a:t>Use the average win rate of past games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Win rate regards all teams equally.</a:t>
            </a:r>
          </a:p>
          <a:p>
            <a:pPr lvl="2"/>
            <a:r>
              <a:rPr lang="en-US" i="1" dirty="0"/>
              <a:t>To defeat a “weaker” team is easy; to defeat a “strong” is challenging.</a:t>
            </a:r>
          </a:p>
          <a:p>
            <a:pPr lvl="1"/>
            <a:r>
              <a:rPr lang="en-US" dirty="0"/>
              <a:t>Win rate only considers the explicit performance.</a:t>
            </a:r>
          </a:p>
          <a:p>
            <a:pPr lvl="2"/>
            <a:r>
              <a:rPr lang="en-US" i="1" dirty="0"/>
              <a:t>The explicit performance can be affected by luck or random factors.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566</Words>
  <Application>Microsoft Macintosh PowerPoint</Application>
  <PresentationFormat>Widescreen</PresentationFormat>
  <Paragraphs>121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BigSix Data Hosting Module</vt:lpstr>
      <vt:lpstr>General Idea</vt:lpstr>
      <vt:lpstr>Functionalities</vt:lpstr>
      <vt:lpstr>Functional Services</vt:lpstr>
      <vt:lpstr>Micro Service Architecture </vt:lpstr>
      <vt:lpstr>Database Design</vt:lpstr>
      <vt:lpstr>Workflow</vt:lpstr>
      <vt:lpstr>BigSix Result Prediction Module</vt:lpstr>
      <vt:lpstr>Prediction</vt:lpstr>
      <vt:lpstr>Prediction: How to model?</vt:lpstr>
      <vt:lpstr>Prediction: How to model?</vt:lpstr>
      <vt:lpstr>Efficient Java Matrix Library</vt:lpstr>
      <vt:lpstr>Prediction: How to solve?</vt:lpstr>
      <vt:lpstr>Prediction: Get the true performance</vt:lpstr>
      <vt:lpstr>Prediction: Quantitative Study </vt:lpstr>
      <vt:lpstr>Prediction: Quantitative Study </vt:lpstr>
      <vt:lpstr>Prediction: Get the result</vt:lpstr>
      <vt:lpstr>Q &amp; 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BigSix Data Hosting Module</dc:title>
  <dc:creator>Microsoft Office User</dc:creator>
  <cp:lastModifiedBy>YangDinghow</cp:lastModifiedBy>
  <cp:revision>8</cp:revision>
  <dcterms:created xsi:type="dcterms:W3CDTF">2018-12-27T16:14:19Z</dcterms:created>
  <dcterms:modified xsi:type="dcterms:W3CDTF">2018-12-27T18:05:45Z</dcterms:modified>
</cp:coreProperties>
</file>