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/>
    <p:restoredTop sz="84749"/>
  </p:normalViewPr>
  <p:slideViewPr>
    <p:cSldViewPr snapToGrid="0" snapToObjects="1">
      <p:cViewPr varScale="1">
        <p:scale>
          <a:sx n="136" d="100"/>
          <a:sy n="136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F1E8-D78D-5F47-A6BD-B3057591E8A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6D50-1FFC-8545-8D4F-D0BE47823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Client-side service discovery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services to find and communicate with each other without hard coding hostname and port. The only ‘fixed point’ in such an architecture consists of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registry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which each service has to register.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drawback is that all clients must implement a certain logic to interact with this fixed point. This assumes an additional network round trip before the actual request.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Netflix Eureka each client can simultaneously act as a server, to replicate its status to a connected peer. In other words, a client retrieves a list of all connected peers of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registry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makes all further requests to any other services through a load-balancing algorithm.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informed about the presence of a client, they have to send a heartbeat signal to the registry.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the goal of this write-up, we will implement three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registry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 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which registers itself at the registry (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 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JVM-based router and server side load balancer by Netflix.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volume and diversity of Netflix API traffic sometimes results in production issues arising quickly and without warning. We need a system that allows us to rapidly change behavior in order to react to these situations.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a range of different types of filters that enables us to quickly and nimbly apply functionality to our edge service.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76D50-1FFC-8545-8D4F-D0BE47823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certain prediction was viewed for multiple times, we have a field for counting it (</a:t>
            </a:r>
            <a:r>
              <a:rPr lang="en-US" dirty="0" err="1"/>
              <a:t>view_count</a:t>
            </a:r>
            <a:r>
              <a:rPr lang="en-US" dirty="0"/>
              <a:t>), then we may store it in </a:t>
            </a:r>
            <a:r>
              <a:rPr lang="en-US" dirty="0" err="1"/>
              <a:t>Redis</a:t>
            </a:r>
            <a:r>
              <a:rPr lang="en-US" dirty="0"/>
              <a:t> Cache Server. As generating a prediction consumes a lot of calculation because of the complexity of the algorithm, so if we store it in </a:t>
            </a:r>
            <a:r>
              <a:rPr lang="en-US" dirty="0" err="1"/>
              <a:t>Redis</a:t>
            </a:r>
            <a:r>
              <a:rPr lang="en-US" dirty="0"/>
              <a:t> we can save the time and energy caused by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76D50-1FFC-8545-8D4F-D0BE47823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Traefik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modern HTTP reverse proxy and load balancer that makes deploying microservices easy.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Traefik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integrates with your existing infrastructure components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configures itself automatically and dynamically. Pointing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Traefik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your orchestrator should be 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 you need.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76D50-1FFC-8545-8D4F-D0BE47823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D517-D43A-1E4A-BC73-F0EA1D93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9890B-972D-194E-90CB-AACB0211F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F40B-0348-E746-8A82-1D4B19B1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3E4E-EFB2-3849-A81E-47A367EE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F661-5E16-8E48-9595-1873D77A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3DAA-D80B-BF40-8159-9C17CBB6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1C18D-9BF8-804F-9B14-8E6C1697F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4BE-678D-1045-B025-3AB68675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AFBC-3D72-F248-81ED-4A1CF558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6E42-EDD1-494A-8A64-22FCAFDB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09FD8-6C01-D34A-94BA-690F1396F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27E8-EE4D-264E-9338-3607777CC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4FC1-9A36-AD42-AB37-F7D2ED17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B674-A6CA-E94D-B593-BFE5390C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EA35-F81D-7141-9382-B64F24AA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183D-DA6F-0A4C-BAFE-1CFDD8CD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79C7-8E0A-6E4C-9FB9-E6F7FC9D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DD89-FB0E-5C4A-9F1F-FEF11C5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9536-2175-1B47-B8D7-12A31F2E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3B97-3BF6-0746-B278-2C5E24AD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33BC-B4B5-DE4E-857E-F435E9D1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52EC-28E1-1546-9F7E-F8B902D6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BD89-2001-3F4B-92CB-1A3B799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73E-64E1-2D42-B40B-F7D95E90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DE13-8851-424D-9F8A-A8B7D0F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3133-AF93-FE49-A5D9-E1A1761D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D896-AFA3-0249-9610-C8667CEBC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2C9AA-D29C-6548-9BD9-776B0F452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ED40-FE3D-2745-AF42-4AE9B919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874EF-A7F9-5D41-8DD5-4B6ABDBE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48528-4305-C144-BF61-5572D107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BDFA-1494-FD42-B53B-9815F6AF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E0D17-48CA-E847-B716-A67A1043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96CE-EF2C-5947-AEEC-79A54739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6A75-8F57-F04A-9A1A-19452BCBA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5F3CC-641F-A84A-BF45-40329360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87D5A-BDF0-064A-B9FB-6DBBB27A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7B156-B34D-AB4E-9598-4B64D1F2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A4E08-8F4B-9247-8843-C7D56FA5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699F-1F6D-E64C-8FFC-C92B852C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E22D9-E3FA-424A-A882-2773D2AD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FAEA9-6E41-7B4F-90FD-9BC52812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576E2-0791-1446-A396-2C80B7BD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B80F9-7993-8C4A-AE56-8FD31C49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3530-B11E-5E45-9708-EB3CA9BE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A3B1-CE49-FB40-BAB1-4B9EC0C5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1C6C-709D-3B40-982F-A4B0E76E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3512-4E0A-434D-98E2-5C7736C1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2F2F-B20D-9D42-B304-F94FEAF04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5CE41-22FE-0C41-AAED-01E6180F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2819B-6243-4D48-A751-54EABB3F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28E72-8AC8-894A-ACDA-357A5FD0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555B-362C-5041-A0FC-68AC2183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55121-076E-344B-AC0C-53F17430D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E22E-B293-D040-9CC8-52772774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84B90-EE05-1448-81A9-52F40EDA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A409-BBA9-B048-A9F5-5E3643A2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78830-5674-7645-9A70-D9EFC695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5D2D7-31E8-D046-B5F5-417529ED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2A39-5AAC-8147-989C-3C28689F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926E-D983-A94E-934C-44FF948E0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155C-12BA-F348-A46E-2B9C0FF17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3875-7FD7-9E45-9AC5-A46D3843C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A522-1F18-3C4D-858E-6220D10C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BigSix</a:t>
            </a:r>
            <a:br>
              <a:rPr lang="en-US" dirty="0"/>
            </a:br>
            <a:r>
              <a:rPr lang="en-US" sz="4000" dirty="0"/>
              <a:t>Data Hosting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84D61-5D34-1F46-AE2D-1FE9353BD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Make your own league another La Liga.</a:t>
            </a:r>
          </a:p>
          <a:p>
            <a:endParaRPr lang="en-US" dirty="0"/>
          </a:p>
          <a:p>
            <a:r>
              <a:rPr lang="en-US" dirty="0"/>
              <a:t>1652819 </a:t>
            </a:r>
            <a:r>
              <a:rPr lang="zh-CN" altLang="en-US" dirty="0"/>
              <a:t>阿思亘</a:t>
            </a:r>
            <a:endParaRPr lang="en-US" altLang="zh-CN" dirty="0"/>
          </a:p>
          <a:p>
            <a:r>
              <a:rPr lang="en-US" altLang="zh-CN" dirty="0"/>
              <a:t>1652757</a:t>
            </a:r>
            <a:r>
              <a:rPr lang="zh-CN" altLang="en-US" dirty="0"/>
              <a:t> 奇巴图</a:t>
            </a:r>
            <a:endParaRPr lang="en-US" altLang="zh-CN" dirty="0"/>
          </a:p>
          <a:p>
            <a:r>
              <a:rPr lang="en-US" altLang="zh-CN" dirty="0"/>
              <a:t>1651482</a:t>
            </a:r>
            <a:r>
              <a:rPr lang="zh-CN" altLang="en-US" dirty="0"/>
              <a:t> 殷在浩</a:t>
            </a:r>
            <a:endParaRPr lang="en-US" altLang="zh-CN" dirty="0"/>
          </a:p>
          <a:p>
            <a:r>
              <a:rPr lang="en-US" altLang="zh-CN" dirty="0"/>
              <a:t>1652175</a:t>
            </a:r>
            <a:r>
              <a:rPr lang="zh-CN" altLang="en-US" dirty="0"/>
              <a:t> 孙韬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7A67-959C-1B49-B938-F967E06F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How to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F1D25-40C2-1A4D-8E58-C16F0A566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345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Model: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i="1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baseline="30000" dirty="0" err="1"/>
                  <a:t>th</a:t>
                </a:r>
                <a:r>
                  <a:rPr lang="en-US" i="1" dirty="0"/>
                  <a:t> team’s observed performance.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i="1" dirty="0"/>
                  <a:t>the win rate of team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to team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i="1" dirty="0"/>
                  <a:t>the true performance.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Relationship: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 observed performance is a consequence of playing with all other teams.</a:t>
                </a:r>
              </a:p>
              <a:p>
                <a:pPr lvl="1"/>
                <a:r>
                  <a:rPr lang="en-US" dirty="0"/>
                  <a:t>Defeat a stronger team, gain more increasement.</a:t>
                </a:r>
                <a:endParaRPr lang="en-US" b="0" dirty="0"/>
              </a:p>
              <a:p>
                <a:pPr marL="0" indent="0">
                  <a:buNone/>
                </a:pPr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F1D25-40C2-1A4D-8E58-C16F0A566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34573"/>
              </a:xfrm>
              <a:blipFill>
                <a:blip r:embed="rId2"/>
                <a:stretch>
                  <a:fillRect l="-965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71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D1F0-7F91-8244-AF90-C827F692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How to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B708D-449C-0E4F-B50C-F24404C61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Bridge the gap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Assumption: Under lager amount of samples, the observed distribution will approach the true distribution.</a:t>
                </a:r>
              </a:p>
              <a:p>
                <a:pPr lvl="1"/>
                <a:r>
                  <a:rPr lang="en-US" b="0" dirty="0"/>
                  <a:t>Here,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B708D-449C-0E4F-B50C-F24404C61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F58918-1EA7-7840-A89F-7385377BAC15}"/>
                  </a:ext>
                </a:extLst>
              </p:cNvPr>
              <p:cNvSpPr txBox="1"/>
              <p:nvPr/>
            </p:nvSpPr>
            <p:spPr>
              <a:xfrm>
                <a:off x="6932408" y="2244146"/>
                <a:ext cx="4582757" cy="175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F58918-1EA7-7840-A89F-7385377BA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408" y="2244146"/>
                <a:ext cx="4582757" cy="1757148"/>
              </a:xfrm>
              <a:prstGeom prst="rect">
                <a:avLst/>
              </a:prstGeom>
              <a:blipFill>
                <a:blip r:embed="rId3"/>
                <a:stretch>
                  <a:fillRect r="-1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BF98EB-B9F1-624A-99F6-C3165F90C8BE}"/>
              </a:ext>
            </a:extLst>
          </p:cNvPr>
          <p:cNvCxnSpPr/>
          <p:nvPr/>
        </p:nvCxnSpPr>
        <p:spPr>
          <a:xfrm>
            <a:off x="6508376" y="3130476"/>
            <a:ext cx="424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8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E315-1778-2046-B379-483AED3E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How to solve?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E8CE1-9D11-3146-BB37-BBE80E04F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A Linear algebra form: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Wow!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Eigenvalue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Eigenvector.</a:t>
                </a:r>
              </a:p>
              <a:p>
                <a:r>
                  <a:rPr lang="en-US" dirty="0"/>
                  <a:t>Calculation by </a:t>
                </a:r>
                <a:r>
                  <a:rPr lang="en-US" i="1" dirty="0" err="1"/>
                  <a:t>EgienDecomposition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E8CE1-9D11-3146-BB37-BBE80E04F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39CCCF-DC32-354D-99D9-26AF00BB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6741"/>
            <a:ext cx="10814755" cy="24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C035-D5FA-0445-9F21-ADC8F652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Prediction: Get the true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23111-0ED3-224E-BC70-E2C4419F1A37}"/>
              </a:ext>
            </a:extLst>
          </p:cNvPr>
          <p:cNvSpPr/>
          <p:nvPr/>
        </p:nvSpPr>
        <p:spPr>
          <a:xfrm>
            <a:off x="639762" y="2600147"/>
            <a:ext cx="3389970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TeamB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	3 :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460E-970B-C34D-9385-92211D115F46}"/>
              </a:ext>
            </a:extLst>
          </p:cNvPr>
          <p:cNvSpPr/>
          <p:nvPr/>
        </p:nvSpPr>
        <p:spPr>
          <a:xfrm>
            <a:off x="639762" y="3242621"/>
            <a:ext cx="3389970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TeamB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TeamC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	1 :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E9602-D490-444C-8E39-CCD9904878AD}"/>
              </a:ext>
            </a:extLst>
          </p:cNvPr>
          <p:cNvSpPr/>
          <p:nvPr/>
        </p:nvSpPr>
        <p:spPr>
          <a:xfrm>
            <a:off x="639762" y="3885095"/>
            <a:ext cx="3389970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TeamC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	1 :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11F2C-911D-EC4C-BDB8-BAD37904FA29}"/>
              </a:ext>
            </a:extLst>
          </p:cNvPr>
          <p:cNvSpPr txBox="1"/>
          <p:nvPr/>
        </p:nvSpPr>
        <p:spPr>
          <a:xfrm>
            <a:off x="1158656" y="4941902"/>
            <a:ext cx="235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performance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64D6BAC-D8E5-974A-8464-6147C00CC0D9}"/>
              </a:ext>
            </a:extLst>
          </p:cNvPr>
          <p:cNvSpPr/>
          <p:nvPr/>
        </p:nvSpPr>
        <p:spPr>
          <a:xfrm>
            <a:off x="4364269" y="3200803"/>
            <a:ext cx="947853" cy="585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7124-F75D-B648-8579-E525B54550E8}"/>
                  </a:ext>
                </a:extLst>
              </p:cNvPr>
              <p:cNvSpPr txBox="1"/>
              <p:nvPr/>
            </p:nvSpPr>
            <p:spPr>
              <a:xfrm>
                <a:off x="5735613" y="3148740"/>
                <a:ext cx="2139240" cy="736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7124-F75D-B648-8579-E525B545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13" y="3148740"/>
                <a:ext cx="2139240" cy="736355"/>
              </a:xfrm>
              <a:prstGeom prst="rect">
                <a:avLst/>
              </a:prstGeom>
              <a:blipFill>
                <a:blip r:embed="rId2"/>
                <a:stretch>
                  <a:fillRect l="-6509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72FC4C2-9359-DE4D-829C-031EBB095596}"/>
              </a:ext>
            </a:extLst>
          </p:cNvPr>
          <p:cNvSpPr txBox="1"/>
          <p:nvPr/>
        </p:nvSpPr>
        <p:spPr>
          <a:xfrm>
            <a:off x="6363445" y="495910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0E1570B-CA90-B042-A7C5-F0CE48C85087}"/>
              </a:ext>
            </a:extLst>
          </p:cNvPr>
          <p:cNvSpPr/>
          <p:nvPr/>
        </p:nvSpPr>
        <p:spPr>
          <a:xfrm>
            <a:off x="8298344" y="3200803"/>
            <a:ext cx="947853" cy="585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E8A65-6943-1E4E-B2DA-6FF46712D5E1}"/>
              </a:ext>
            </a:extLst>
          </p:cNvPr>
          <p:cNvSpPr/>
          <p:nvPr/>
        </p:nvSpPr>
        <p:spPr>
          <a:xfrm>
            <a:off x="9758643" y="2600785"/>
            <a:ext cx="1531436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0.46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784F4-3807-E24A-8A73-8B6A0A2412C5}"/>
              </a:ext>
            </a:extLst>
          </p:cNvPr>
          <p:cNvSpPr/>
          <p:nvPr/>
        </p:nvSpPr>
        <p:spPr>
          <a:xfrm>
            <a:off x="9758643" y="3231875"/>
            <a:ext cx="1531436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0.35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C4A95-E3BC-EA46-A737-50B6EC7E9480}"/>
              </a:ext>
            </a:extLst>
          </p:cNvPr>
          <p:cNvSpPr/>
          <p:nvPr/>
        </p:nvSpPr>
        <p:spPr>
          <a:xfrm>
            <a:off x="9758643" y="3862965"/>
            <a:ext cx="1531436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0.81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03980-3453-7F43-BB29-04867C8929C1}"/>
              </a:ext>
            </a:extLst>
          </p:cNvPr>
          <p:cNvSpPr txBox="1"/>
          <p:nvPr/>
        </p:nvSpPr>
        <p:spPr>
          <a:xfrm>
            <a:off x="9590419" y="4942540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performance</a:t>
            </a:r>
          </a:p>
        </p:txBody>
      </p:sp>
    </p:spTree>
    <p:extLst>
      <p:ext uri="{BB962C8B-B14F-4D97-AF65-F5344CB8AC3E}">
        <p14:creationId xmlns:p14="http://schemas.microsoft.com/office/powerpoint/2010/main" val="71726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2BBA-7550-DB45-A035-B63AD515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94C9-7587-C748-A4AC-DE63D359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B6C3-099B-7A4A-A100-8E8A544A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34CD-68A0-6343-B4EA-8529500E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3ED2-0A88-2640-8E3D-EF75EDAA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192D-6276-2740-9A0E-08B6DB2B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737"/>
            <a:ext cx="10515600" cy="4018225"/>
          </a:xfrm>
        </p:spPr>
        <p:txBody>
          <a:bodyPr/>
          <a:lstStyle/>
          <a:p>
            <a:r>
              <a:rPr lang="en-US" dirty="0"/>
              <a:t>Sports league data platform.</a:t>
            </a:r>
          </a:p>
          <a:p>
            <a:endParaRPr lang="en-US" dirty="0"/>
          </a:p>
          <a:p>
            <a:r>
              <a:rPr lang="en-US" dirty="0"/>
              <a:t>Basic content management &amp; data services.</a:t>
            </a:r>
          </a:p>
          <a:p>
            <a:endParaRPr lang="en-US" dirty="0"/>
          </a:p>
          <a:p>
            <a:r>
              <a:rPr lang="en-US" dirty="0"/>
              <a:t>Advanced prediction service.</a:t>
            </a:r>
          </a:p>
          <a:p>
            <a:endParaRPr lang="en-US" dirty="0"/>
          </a:p>
          <a:p>
            <a:r>
              <a:rPr lang="en-US" dirty="0"/>
              <a:t>Fast server response.</a:t>
            </a:r>
          </a:p>
        </p:txBody>
      </p:sp>
    </p:spTree>
    <p:extLst>
      <p:ext uri="{BB962C8B-B14F-4D97-AF65-F5344CB8AC3E}">
        <p14:creationId xmlns:p14="http://schemas.microsoft.com/office/powerpoint/2010/main" val="276876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5126-3AE6-7643-83D4-22C5497F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1BB4-8FC1-F64B-901B-31E629E9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League management</a:t>
            </a:r>
          </a:p>
          <a:p>
            <a:endParaRPr lang="en-US" dirty="0"/>
          </a:p>
          <a:p>
            <a:r>
              <a:rPr lang="en-US" dirty="0"/>
              <a:t>Team management</a:t>
            </a:r>
          </a:p>
          <a:p>
            <a:endParaRPr lang="en-US" dirty="0"/>
          </a:p>
          <a:p>
            <a:r>
              <a:rPr lang="en-US" dirty="0"/>
              <a:t>Match management</a:t>
            </a:r>
          </a:p>
          <a:p>
            <a:endParaRPr lang="en-US" dirty="0"/>
          </a:p>
          <a:p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Results Prediction</a:t>
            </a:r>
          </a:p>
        </p:txBody>
      </p:sp>
    </p:spTree>
    <p:extLst>
      <p:ext uri="{BB962C8B-B14F-4D97-AF65-F5344CB8AC3E}">
        <p14:creationId xmlns:p14="http://schemas.microsoft.com/office/powerpoint/2010/main" val="405400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AA3E-9D4E-E34C-BCE2-B0790F41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B7918-371B-7D4C-A10A-4042AC87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650834"/>
            <a:ext cx="6375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44E0-F438-E941-A115-8160862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Service 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79ED8-71F0-2742-932E-26139105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0978" y="1261972"/>
            <a:ext cx="6550043" cy="4905564"/>
          </a:xfrm>
        </p:spPr>
      </p:pic>
    </p:spTree>
    <p:extLst>
      <p:ext uri="{BB962C8B-B14F-4D97-AF65-F5344CB8AC3E}">
        <p14:creationId xmlns:p14="http://schemas.microsoft.com/office/powerpoint/2010/main" val="313117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50E1-972C-774B-9E94-72E2F01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5D641-42CE-634D-A1B9-B8506AED2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3901" y="1690688"/>
            <a:ext cx="7102805" cy="4603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8BCBB5-E30B-524B-BDAF-5116FEDC1F40}"/>
              </a:ext>
            </a:extLst>
          </p:cNvPr>
          <p:cNvSpPr txBox="1"/>
          <p:nvPr/>
        </p:nvSpPr>
        <p:spPr>
          <a:xfrm>
            <a:off x="1181799" y="3592460"/>
            <a:ext cx="198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Storage(pic)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A7460-E77A-894C-B07A-5E66C4938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20" y="3100600"/>
            <a:ext cx="1195894" cy="491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4C16F-7262-3640-A0EB-7E46FEE8B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356" y="3346530"/>
            <a:ext cx="2604137" cy="870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F258C-0FE4-6F44-870B-7B4E673BD59E}"/>
              </a:ext>
            </a:extLst>
          </p:cNvPr>
          <p:cNvSpPr txBox="1"/>
          <p:nvPr/>
        </p:nvSpPr>
        <p:spPr>
          <a:xfrm>
            <a:off x="8067626" y="4216807"/>
            <a:ext cx="278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Database(prediction)</a:t>
            </a:r>
          </a:p>
        </p:txBody>
      </p:sp>
    </p:spTree>
    <p:extLst>
      <p:ext uri="{BB962C8B-B14F-4D97-AF65-F5344CB8AC3E}">
        <p14:creationId xmlns:p14="http://schemas.microsoft.com/office/powerpoint/2010/main" val="216407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1C72-5644-ED4D-807B-5C098C9A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81487-9A35-3C4A-B285-478AD1324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0190" y="650450"/>
            <a:ext cx="5391619" cy="5498233"/>
          </a:xfrm>
        </p:spPr>
      </p:pic>
    </p:spTree>
    <p:extLst>
      <p:ext uri="{BB962C8B-B14F-4D97-AF65-F5344CB8AC3E}">
        <p14:creationId xmlns:p14="http://schemas.microsoft.com/office/powerpoint/2010/main" val="25520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A522-1F18-3C4D-858E-6220D10C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BigSix</a:t>
            </a:r>
            <a:br>
              <a:rPr lang="en-US" dirty="0"/>
            </a:br>
            <a:r>
              <a:rPr lang="en-US" sz="4000" dirty="0"/>
              <a:t>Result Prediction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84D61-5D34-1F46-AE2D-1FE9353BD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Make your own league another La Liga.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1652723</a:t>
            </a:r>
            <a:r>
              <a:rPr lang="en-US" dirty="0"/>
              <a:t> </a:t>
            </a:r>
            <a:r>
              <a:rPr lang="zh-CN" altLang="en-US" dirty="0"/>
              <a:t>林钰涵</a:t>
            </a:r>
            <a:endParaRPr lang="en-US" altLang="zh-CN" dirty="0"/>
          </a:p>
          <a:p>
            <a:r>
              <a:rPr lang="en-US" altLang="zh-CN" dirty="0"/>
              <a:t>1652741</a:t>
            </a:r>
            <a:r>
              <a:rPr lang="zh-CN" altLang="en-US" dirty="0"/>
              <a:t> 杨丁豪</a:t>
            </a:r>
            <a:endParaRPr lang="en-US" altLang="zh-CN" dirty="0"/>
          </a:p>
          <a:p>
            <a:r>
              <a:rPr lang="en-US" altLang="zh-CN" dirty="0"/>
              <a:t>1652782</a:t>
            </a:r>
            <a:r>
              <a:rPr lang="zh-CN" altLang="en-US" dirty="0"/>
              <a:t> 张智源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886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5A9F-821C-E343-B8D7-E63E542C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337E-1EC2-D84A-A6D1-A344DA41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predict the probabilities of future games</a:t>
            </a:r>
          </a:p>
          <a:p>
            <a:r>
              <a:rPr lang="en-US" dirty="0"/>
              <a:t>An naïve solution:</a:t>
            </a:r>
          </a:p>
          <a:p>
            <a:pPr lvl="1"/>
            <a:r>
              <a:rPr lang="en-US" i="1" dirty="0"/>
              <a:t>Use the average win rate of past games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Win rate regards all teams equally.</a:t>
            </a:r>
          </a:p>
          <a:p>
            <a:pPr lvl="2"/>
            <a:r>
              <a:rPr lang="en-US" i="1" dirty="0"/>
              <a:t>To defeat a “weaker” team is easy; to defeat a “strong” is challenging.</a:t>
            </a:r>
          </a:p>
          <a:p>
            <a:pPr lvl="1"/>
            <a:r>
              <a:rPr lang="en-US" dirty="0"/>
              <a:t>Win rate only considers the explicit performance.</a:t>
            </a:r>
          </a:p>
          <a:p>
            <a:pPr lvl="2"/>
            <a:r>
              <a:rPr lang="en-US" i="1" dirty="0"/>
              <a:t>The explicit performance can be affected by luck or random factors.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450</Words>
  <Application>Microsoft Macintosh PowerPoint</Application>
  <PresentationFormat>Widescreen</PresentationFormat>
  <Paragraphs>102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Cambria Math</vt:lpstr>
      <vt:lpstr>Office Theme</vt:lpstr>
      <vt:lpstr>BigSix Data Hosting Module</vt:lpstr>
      <vt:lpstr>General Idea</vt:lpstr>
      <vt:lpstr>Functionalities</vt:lpstr>
      <vt:lpstr>Functional Services</vt:lpstr>
      <vt:lpstr>Micro Service Architecture </vt:lpstr>
      <vt:lpstr>Database Design</vt:lpstr>
      <vt:lpstr>Workflow</vt:lpstr>
      <vt:lpstr>BigSix Result Prediction Module</vt:lpstr>
      <vt:lpstr>Prediction</vt:lpstr>
      <vt:lpstr>Prediction: How to model?</vt:lpstr>
      <vt:lpstr>Prediction: How to model?</vt:lpstr>
      <vt:lpstr>Prediction: How to solve?</vt:lpstr>
      <vt:lpstr>Prediction: Get the true performance</vt:lpstr>
      <vt:lpstr>Q &amp; A</vt:lpstr>
      <vt:lpstr>Thanks!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BigSix Data Hosting Module</dc:title>
  <dc:creator>Microsoft Office User</dc:creator>
  <cp:lastModifiedBy>Microsoft Office User</cp:lastModifiedBy>
  <cp:revision>8</cp:revision>
  <dcterms:created xsi:type="dcterms:W3CDTF">2018-12-27T16:14:19Z</dcterms:created>
  <dcterms:modified xsi:type="dcterms:W3CDTF">2018-12-27T17:49:02Z</dcterms:modified>
</cp:coreProperties>
</file>