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63" r:id="rId6"/>
    <p:sldId id="262" r:id="rId7"/>
    <p:sldId id="260" r:id="rId8"/>
    <p:sldId id="261" r:id="rId9"/>
    <p:sldId id="259" r:id="rId10"/>
    <p:sldId id="270" r:id="rId11"/>
    <p:sldId id="271" r:id="rId12"/>
    <p:sldId id="272" r:id="rId13"/>
    <p:sldId id="273" r:id="rId14"/>
    <p:sldId id="265" r:id="rId15"/>
    <p:sldId id="264" r:id="rId16"/>
    <p:sldId id="268" r:id="rId17"/>
    <p:sldId id="266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6" autoAdjust="0"/>
    <p:restoredTop sz="94660"/>
  </p:normalViewPr>
  <p:slideViewPr>
    <p:cSldViewPr>
      <p:cViewPr varScale="1">
        <p:scale>
          <a:sx n="73" d="100"/>
          <a:sy n="73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410CC-F3CE-4EBE-A437-2106C17EE6CA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EF8C-6921-4C3B-AF3C-70049415F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32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EF8C-6921-4C3B-AF3C-70049415FAA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1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65A559E-5B64-4384-BEA5-D2FD37BCCD41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AA3DE33-7E51-4BDB-97DE-38DD5B6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カスタムペイント職人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ja-JP" dirty="0" err="1" smtClean="0"/>
              <a:t>Writter</a:t>
            </a:r>
            <a:r>
              <a:rPr lang="en-US" altLang="ja-JP" dirty="0" smtClean="0"/>
              <a:t>: slip0110</a:t>
            </a:r>
            <a:endParaRPr lang="en-US" altLang="ja-JP" dirty="0" smtClean="0"/>
          </a:p>
          <a:p>
            <a:r>
              <a:rPr lang="en-US" altLang="ja-JP" dirty="0" smtClean="0"/>
              <a:t>Tester: </a:t>
            </a:r>
            <a:r>
              <a:rPr lang="en-US" altLang="ja-JP" dirty="0" smtClean="0"/>
              <a:t>Respect2D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332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アプローチ</a:t>
            </a:r>
            <a:r>
              <a:rPr lang="en-US" altLang="ja-JP" dirty="0"/>
              <a:t>2</a:t>
            </a:r>
            <a:r>
              <a:rPr lang="ja-JP" altLang="en-US" dirty="0"/>
              <a:t>（こっちのほうが簡単）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扇形の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交点</a:t>
            </a:r>
            <a:r>
              <a:rPr kumimoji="1" lang="ja-JP" altLang="en-US" dirty="0" smtClean="0"/>
              <a:t>を求めて、その交点が</a:t>
            </a:r>
            <a:r>
              <a:rPr kumimoji="1" lang="ja-JP" altLang="en-US" dirty="0" smtClean="0">
                <a:solidFill>
                  <a:srgbClr val="FF0000"/>
                </a:solidFill>
              </a:rPr>
              <a:t>他の扇形</a:t>
            </a:r>
            <a:r>
              <a:rPr kumimoji="1" lang="ja-JP" altLang="en-US" dirty="0" smtClean="0"/>
              <a:t>に何枚含まれているかカウント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↑基本的な方針は同じ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扇形</a:t>
            </a:r>
            <a:r>
              <a:rPr lang="ja-JP" altLang="en-US" dirty="0" smtClean="0"/>
              <a:t>の弧の交点</a:t>
            </a:r>
            <a:r>
              <a:rPr lang="ja-JP" altLang="en-US" dirty="0"/>
              <a:t>と</a:t>
            </a:r>
            <a:r>
              <a:rPr lang="ja-JP" altLang="en-US" dirty="0" smtClean="0"/>
              <a:t>して考えるのではなく、</a:t>
            </a:r>
            <a:r>
              <a:rPr lang="ja-JP" altLang="en-US" dirty="0" smtClean="0">
                <a:solidFill>
                  <a:srgbClr val="FF0000"/>
                </a:solidFill>
              </a:rPr>
              <a:t>円とみなして交点</a:t>
            </a:r>
            <a:r>
              <a:rPr lang="ja-JP" altLang="en-US" dirty="0" smtClean="0"/>
              <a:t>をとる</a:t>
            </a:r>
            <a:endParaRPr lang="en-US" altLang="ja-JP" dirty="0" smtClean="0"/>
          </a:p>
          <a:p>
            <a:r>
              <a:rPr lang="ja-JP" altLang="en-US" dirty="0" smtClean="0"/>
              <a:t>得られた交点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つがいくつの扇形に含まれるのかカウント</a:t>
            </a:r>
            <a:endParaRPr lang="en-US" altLang="ja-JP" dirty="0" smtClean="0"/>
          </a:p>
          <a:p>
            <a:pPr lvl="1"/>
            <a:r>
              <a:rPr lang="ja-JP" altLang="en-US" dirty="0"/>
              <a:t>どれにも含まれない</a:t>
            </a:r>
            <a:r>
              <a:rPr lang="ja-JP" altLang="en-US" dirty="0" smtClean="0"/>
              <a:t>なら</a:t>
            </a:r>
            <a:r>
              <a:rPr lang="en-US" altLang="ja-JP" dirty="0" smtClean="0"/>
              <a:t>0</a:t>
            </a:r>
          </a:p>
          <a:p>
            <a:pPr lvl="1"/>
            <a:r>
              <a:rPr lang="ja-JP" altLang="en-US" dirty="0"/>
              <a:t>右図の場合</a:t>
            </a:r>
            <a:r>
              <a:rPr lang="ja-JP" altLang="en-US" dirty="0" smtClean="0"/>
              <a:t>は青は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緑は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個と重なる</a:t>
            </a:r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630197"/>
            <a:ext cx="2016224" cy="193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円/楕円 5"/>
          <p:cNvSpPr/>
          <p:nvPr/>
        </p:nvSpPr>
        <p:spPr>
          <a:xfrm>
            <a:off x="4715600" y="5903398"/>
            <a:ext cx="156112" cy="15561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390214" y="5111310"/>
            <a:ext cx="156112" cy="155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5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61" y="4270156"/>
            <a:ext cx="25527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直線の扱い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半径の線も、線分として扱わず、直線として扱う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下</a:t>
            </a:r>
            <a:r>
              <a:rPr lang="ja-JP" altLang="en-US" dirty="0" smtClean="0"/>
              <a:t>図</a:t>
            </a:r>
            <a:r>
              <a:rPr lang="ja-JP" altLang="en-US" dirty="0" smtClean="0"/>
              <a:t>の場合は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直線同士の交点は赤の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点</a:t>
            </a:r>
            <a:endParaRPr lang="en-US" altLang="ja-JP" dirty="0" smtClean="0"/>
          </a:p>
          <a:p>
            <a:pPr lvl="2"/>
            <a:r>
              <a:rPr lang="ja-JP" altLang="en-US" dirty="0"/>
              <a:t>円</a:t>
            </a:r>
            <a:r>
              <a:rPr lang="ja-JP" altLang="en-US" dirty="0" smtClean="0"/>
              <a:t>と直線の交点は</a:t>
            </a:r>
            <a:r>
              <a:rPr lang="ja-JP" altLang="en-US" dirty="0"/>
              <a:t>青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円同士の交点はなし</a:t>
            </a:r>
            <a:endParaRPr lang="en-US" altLang="ja-JP" dirty="0" smtClean="0"/>
          </a:p>
          <a:p>
            <a:pPr lvl="1"/>
            <a:r>
              <a:rPr lang="ja-JP" altLang="en-US" dirty="0"/>
              <a:t>これら</a:t>
            </a:r>
            <a:r>
              <a:rPr lang="ja-JP" altLang="en-US" dirty="0" smtClean="0"/>
              <a:t>の交点</a:t>
            </a:r>
            <a:r>
              <a:rPr kumimoji="1" lang="ja-JP" altLang="en-US" dirty="0" smtClean="0"/>
              <a:t>がいくつの扇形にあるのかカウント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どれにも含まれない</a:t>
            </a:r>
            <a:r>
              <a:rPr lang="ja-JP" altLang="en-US" dirty="0" smtClean="0"/>
              <a:t>なら</a:t>
            </a:r>
            <a:r>
              <a:rPr lang="en-US" altLang="ja-JP" dirty="0" smtClean="0"/>
              <a:t>0</a:t>
            </a:r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4280783" y="5351543"/>
            <a:ext cx="3531577" cy="8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431812" y="4005064"/>
            <a:ext cx="1268683" cy="18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7282178" y="5273735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4801087" y="4349232"/>
            <a:ext cx="3011273" cy="18214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604819" y="4005064"/>
            <a:ext cx="2304256" cy="23946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/>
          <p:cNvSpPr/>
          <p:nvPr/>
        </p:nvSpPr>
        <p:spPr>
          <a:xfrm>
            <a:off x="6549035" y="4206678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885859" y="6002346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6044979" y="5294953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5249706" y="5780600"/>
            <a:ext cx="156112" cy="15561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6127832" y="5242263"/>
            <a:ext cx="156112" cy="15561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9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扇形の内包の扱い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/>
          <a:lstStyle/>
          <a:p>
            <a:r>
              <a:rPr lang="ja-JP" altLang="en-US" dirty="0" smtClean="0"/>
              <a:t>ある</a:t>
            </a:r>
            <a:r>
              <a:rPr lang="ja-JP" altLang="en-US" dirty="0"/>
              <a:t>扇形が別の扇形を内包している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→　ある扇形は別の扇形の頂点を内包している</a:t>
            </a:r>
          </a:p>
          <a:p>
            <a:r>
              <a:rPr kumimoji="1" lang="ja-JP" altLang="en-US" dirty="0" smtClean="0"/>
              <a:t>頂点が他の扇形にいくつ含まれるのかカウント</a:t>
            </a:r>
            <a:r>
              <a:rPr kumimoji="1" lang="ja-JP" altLang="en-US" dirty="0" smtClean="0"/>
              <a:t>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 smtClean="0"/>
              <a:t>カウント</a:t>
            </a:r>
            <a:r>
              <a:rPr lang="ja-JP" altLang="en-US" dirty="0" smtClean="0"/>
              <a:t>した</a:t>
            </a:r>
            <a:r>
              <a:rPr lang="ja-JP" altLang="en-US" dirty="0" smtClean="0"/>
              <a:t>結果</a:t>
            </a:r>
            <a:r>
              <a:rPr lang="en-US" altLang="ja-JP" dirty="0" smtClean="0"/>
              <a:t>) = </a:t>
            </a:r>
            <a:r>
              <a:rPr lang="en-US" altLang="ja-JP" dirty="0" smtClean="0"/>
              <a:t>(</a:t>
            </a:r>
            <a:r>
              <a:rPr lang="ja-JP" altLang="en-US" dirty="0" smtClean="0"/>
              <a:t>内包</a:t>
            </a:r>
            <a:r>
              <a:rPr lang="ja-JP" altLang="en-US" dirty="0" smtClean="0"/>
              <a:t>している</a:t>
            </a:r>
            <a:r>
              <a:rPr lang="ja-JP" altLang="en-US" dirty="0" smtClean="0"/>
              <a:t>扇形</a:t>
            </a:r>
            <a:r>
              <a:rPr lang="en-US" altLang="ja-JP" dirty="0" smtClean="0"/>
              <a:t>) + (</a:t>
            </a:r>
            <a:r>
              <a:rPr lang="ja-JP" altLang="en-US" dirty="0" smtClean="0"/>
              <a:t>重なって</a:t>
            </a:r>
            <a:r>
              <a:rPr lang="ja-JP" altLang="en-US" dirty="0" smtClean="0"/>
              <a:t>いる</a:t>
            </a:r>
            <a:r>
              <a:rPr lang="ja-JP" altLang="en-US" dirty="0" smtClean="0"/>
              <a:t>扇形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r>
              <a:rPr kumimoji="1" lang="ja-JP" altLang="en-US" dirty="0" smtClean="0"/>
              <a:t>したがって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ja-JP" altLang="en-US" dirty="0" smtClean="0"/>
              <a:t>カウント</a:t>
            </a:r>
            <a:r>
              <a:rPr lang="ja-JP" altLang="en-US" dirty="0"/>
              <a:t>した</a:t>
            </a:r>
            <a:r>
              <a:rPr lang="ja-JP" altLang="en-US" dirty="0" smtClean="0"/>
              <a:t>結果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ja-JP" altLang="en-US" dirty="0" smtClean="0"/>
              <a:t>≧ </a:t>
            </a:r>
            <a:r>
              <a:rPr lang="en-US" altLang="ja-JP" dirty="0" smtClean="0"/>
              <a:t>(</a:t>
            </a:r>
            <a:r>
              <a:rPr lang="ja-JP" altLang="en-US" dirty="0" smtClean="0"/>
              <a:t>内包</a:t>
            </a:r>
            <a:r>
              <a:rPr lang="ja-JP" altLang="en-US" dirty="0" smtClean="0"/>
              <a:t>している</a:t>
            </a:r>
            <a:r>
              <a:rPr lang="ja-JP" altLang="en-US" dirty="0" smtClean="0"/>
              <a:t>扇形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この結果より、頂点のみをカウントすれば十分である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扇形</a:t>
            </a:r>
            <a:r>
              <a:rPr lang="ja-JP" altLang="en-US" dirty="0" smtClean="0"/>
              <a:t>が、別の扇形を内包しているという判定は必要ない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072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結局すること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円と円の交点</a:t>
            </a:r>
            <a:endParaRPr kumimoji="1" lang="en-US" altLang="ja-JP" dirty="0" smtClean="0"/>
          </a:p>
          <a:p>
            <a:r>
              <a:rPr lang="ja-JP" altLang="en-US" dirty="0"/>
              <a:t>円と直線</a:t>
            </a:r>
            <a:r>
              <a:rPr lang="ja-JP" altLang="en-US" dirty="0" smtClean="0"/>
              <a:t>の交点</a:t>
            </a:r>
            <a:endParaRPr lang="en-US" altLang="ja-JP" dirty="0" smtClean="0"/>
          </a:p>
          <a:p>
            <a:r>
              <a:rPr kumimoji="1" lang="ja-JP" altLang="en-US" dirty="0" smtClean="0"/>
              <a:t>直線と直線の交点</a:t>
            </a:r>
            <a:endParaRPr kumimoji="1" lang="en-US" altLang="ja-JP" dirty="0" smtClean="0"/>
          </a:p>
          <a:p>
            <a:r>
              <a:rPr lang="ja-JP" altLang="en-US" dirty="0" smtClean="0"/>
              <a:t>頂点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以上の点が扇形にいくつ含まれるのかカウント</a:t>
            </a:r>
            <a:endParaRPr lang="en-US" altLang="ja-JP" dirty="0" smtClean="0"/>
          </a:p>
          <a:p>
            <a:r>
              <a:rPr kumimoji="1" lang="ja-JP" altLang="en-US" dirty="0" smtClean="0"/>
              <a:t>カウントした</a:t>
            </a:r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の値が答え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サンプルデータセット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050" name="Picture 2" descr="C:\Users\kyohei\Dropbox\for-aizu-problems\nishide\kika\picture\s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19134"/>
            <a:ext cx="2391109" cy="3229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 descr="C:\Users\kyohei\Dropbox\for-aizu-problems\nishide\kika\picture\sampl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19134"/>
            <a:ext cx="2073300" cy="20921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C:\Users\kyohei\Dropbox\for-aizu-problems\nishide\kika\picture\fig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9134"/>
            <a:ext cx="2505425" cy="2400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テキスト ボックス 3"/>
          <p:cNvSpPr txBox="1"/>
          <p:nvPr/>
        </p:nvSpPr>
        <p:spPr>
          <a:xfrm>
            <a:off x="1347817" y="479715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サンプル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2987" y="558924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サンプル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20387" y="443510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サンプル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67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データセットの図形</a:t>
            </a:r>
            <a:endParaRPr kumimoji="1" lang="ja-JP" altLang="en-US" dirty="0"/>
          </a:p>
        </p:txBody>
      </p:sp>
      <p:pic>
        <p:nvPicPr>
          <p:cNvPr id="1026" name="Picture 2" descr="C:\Users\kyohei\Dropbox\for-aizu-problems\nishide\kika\picture\input_dat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3" y="1594501"/>
            <a:ext cx="2819712" cy="2811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テキスト ボックス 3"/>
          <p:cNvSpPr txBox="1"/>
          <p:nvPr/>
        </p:nvSpPr>
        <p:spPr>
          <a:xfrm>
            <a:off x="6372200" y="5589240"/>
            <a:ext cx="2685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/>
              <a:t>乙</a:t>
            </a:r>
            <a:r>
              <a:rPr kumimoji="1" lang="ja-JP" altLang="en-US" dirty="0" smtClean="0"/>
              <a:t>はありません</a:t>
            </a:r>
            <a:endParaRPr kumimoji="1" lang="en-US" altLang="ja-JP" dirty="0" smtClean="0"/>
          </a:p>
          <a:p>
            <a:r>
              <a:rPr lang="ja-JP" altLang="en-US" dirty="0" smtClean="0"/>
              <a:t>ごめんなさい</a:t>
            </a:r>
            <a:r>
              <a:rPr lang="en-US" altLang="ja-JP" dirty="0" smtClean="0"/>
              <a:t>(m´</a:t>
            </a:r>
            <a:r>
              <a:rPr lang="ja-JP" altLang="en-US" dirty="0" smtClean="0"/>
              <a:t>・</a:t>
            </a:r>
            <a:r>
              <a:rPr lang="en-US" altLang="ja-JP" dirty="0" smtClean="0"/>
              <a:t>ω</a:t>
            </a:r>
            <a:r>
              <a:rPr lang="ja-JP" altLang="en-US" dirty="0" smtClean="0"/>
              <a:t>・｀</a:t>
            </a:r>
            <a:r>
              <a:rPr lang="en-US" altLang="ja-JP" dirty="0" smtClean="0"/>
              <a:t>)m 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03" y="1052736"/>
            <a:ext cx="2344464" cy="2085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" name="Picture 2" descr="C:\Users\kyohei\Dropbox\for-aizu-problems\nishide\kika\picture\input_data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46" y="3430542"/>
            <a:ext cx="2768738" cy="2806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608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オンライン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正解数：</a:t>
            </a:r>
            <a:r>
              <a:rPr lang="en-US" altLang="ja-JP" dirty="0" smtClean="0"/>
              <a:t>5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First Accept</a:t>
            </a:r>
            <a:r>
              <a:rPr lang="ja-JP" altLang="en-US" dirty="0" smtClean="0"/>
              <a:t>：</a:t>
            </a:r>
            <a:r>
              <a:rPr lang="en-US" altLang="ja-JP" dirty="0"/>
              <a:t> </a:t>
            </a:r>
            <a:r>
              <a:rPr lang="en-US" altLang="ja-JP" dirty="0" smtClean="0"/>
              <a:t>lyrically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27</a:t>
            </a:r>
            <a:r>
              <a:rPr lang="ja-JP" altLang="en-US" dirty="0" smtClean="0"/>
              <a:t>分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456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元ネタ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Forza</a:t>
            </a:r>
            <a:r>
              <a:rPr lang="en-US" altLang="ja-JP" dirty="0"/>
              <a:t> </a:t>
            </a:r>
            <a:r>
              <a:rPr lang="en-US" altLang="ja-JP" dirty="0" smtClean="0"/>
              <a:t>Motorsport</a:t>
            </a:r>
            <a:r>
              <a:rPr lang="ja-JP" altLang="en-US" dirty="0" smtClean="0"/>
              <a:t>　というゲーム</a:t>
            </a:r>
            <a:endParaRPr lang="en-US" altLang="ja-JP" dirty="0" smtClean="0"/>
          </a:p>
          <a:p>
            <a:r>
              <a:rPr lang="ja-JP" altLang="en-US" dirty="0"/>
              <a:t>作成の様子が気になる</a:t>
            </a:r>
            <a:r>
              <a:rPr lang="ja-JP" altLang="en-US" dirty="0" smtClean="0"/>
              <a:t>人は字幕が流れる動画サイトにて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Forza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Motorsport</a:t>
            </a:r>
            <a:r>
              <a:rPr lang="ja-JP" altLang="en-US" dirty="0" smtClean="0"/>
              <a:t>と入力して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最近はネギを持って歌うボーカロイドで、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ゲームと実写の区別がつかないくらいのものができた</a:t>
            </a:r>
            <a:r>
              <a:rPr lang="ja-JP" altLang="en-US" dirty="0"/>
              <a:t>らしい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76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扇形の図形が複数与えられる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半径や中心角がバラバラ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最も多く重なっているところで、何枚あるのか求めよ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ただし、扇形の線分と線分がぴったり重なることはない</a:t>
            </a:r>
            <a:endParaRPr lang="en-US" altLang="ja-JP" dirty="0" smtClean="0"/>
          </a:p>
          <a:p>
            <a:pPr lvl="1"/>
            <a:r>
              <a:rPr lang="ja-JP" altLang="en-US" dirty="0"/>
              <a:t>同一</a:t>
            </a:r>
            <a:r>
              <a:rPr lang="ja-JP" altLang="en-US" dirty="0" smtClean="0"/>
              <a:t>の扇形は存在しないことも含まれている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3995936" y="5517232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58245" y="5548880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o</a:t>
            </a:r>
            <a:r>
              <a:rPr kumimoji="1" lang="en-US" altLang="ja-JP" sz="3200" dirty="0" smtClean="0"/>
              <a:t>utput: 2</a:t>
            </a:r>
            <a:endParaRPr kumimoji="1" lang="ja-JP" altLang="en-US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90599"/>
            <a:ext cx="1800200" cy="190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図形</a:t>
            </a:r>
            <a:r>
              <a:rPr lang="ja-JP" altLang="en-US" dirty="0" smtClean="0"/>
              <a:t>の与えられ方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頂点</a:t>
            </a:r>
            <a:r>
              <a:rPr lang="ja-JP" altLang="en-US" dirty="0" smtClean="0"/>
              <a:t>座標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半径</a:t>
            </a:r>
            <a:r>
              <a:rPr kumimoji="1" lang="en-US" altLang="ja-JP" dirty="0" smtClean="0"/>
              <a:t>: r</a:t>
            </a:r>
          </a:p>
          <a:p>
            <a:r>
              <a:rPr kumimoji="1" lang="ja-JP" altLang="en-US" dirty="0" smtClean="0"/>
              <a:t>中心角の開始角度</a:t>
            </a:r>
            <a:r>
              <a:rPr kumimoji="1" lang="en-US" altLang="ja-JP" dirty="0" smtClean="0"/>
              <a:t>: s  (0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s&lt;360)</a:t>
            </a:r>
          </a:p>
          <a:p>
            <a:r>
              <a:rPr lang="ja-JP" altLang="en-US" dirty="0"/>
              <a:t>中心角</a:t>
            </a:r>
            <a:r>
              <a:rPr lang="ja-JP" altLang="en-US" dirty="0" smtClean="0"/>
              <a:t>の終了角度</a:t>
            </a:r>
            <a:r>
              <a:rPr lang="en-US" altLang="ja-JP" dirty="0" smtClean="0"/>
              <a:t>: </a:t>
            </a:r>
            <a:r>
              <a:rPr lang="en-US" altLang="ja-JP" dirty="0"/>
              <a:t>t </a:t>
            </a:r>
            <a:r>
              <a:rPr lang="en-US" altLang="ja-JP" dirty="0" smtClean="0"/>
              <a:t>  </a:t>
            </a:r>
            <a:r>
              <a:rPr lang="en-US" altLang="ja-JP" dirty="0"/>
              <a:t>(0</a:t>
            </a:r>
            <a:r>
              <a:rPr lang="en-US" altLang="ja-JP" dirty="0" smtClean="0"/>
              <a:t>≦t&lt;360)</a:t>
            </a:r>
          </a:p>
        </p:txBody>
      </p:sp>
      <p:pic>
        <p:nvPicPr>
          <p:cNvPr id="2050" name="Picture 2" descr="C:\Users\kyohei\Dropbox\for-aizu-problems\nishide\kika\picture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53435"/>
            <a:ext cx="4175415" cy="17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yohei\Dropbox\for-aizu-problems\nishide\kika\picture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19237"/>
            <a:ext cx="3224518" cy="198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881924" y="532750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/>
              <a:t>s</a:t>
            </a:r>
            <a:r>
              <a:rPr kumimoji="1" lang="en-US" altLang="ja-JP" sz="2400" dirty="0" smtClean="0"/>
              <a:t> &lt; t 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335" y="5415607"/>
            <a:ext cx="857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t</a:t>
            </a:r>
            <a:r>
              <a:rPr kumimoji="1" lang="en-US" altLang="ja-JP" sz="2400" dirty="0" smtClean="0"/>
              <a:t> &lt; s 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851" y="6351711"/>
            <a:ext cx="847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＊扇形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に見えないという意見がありましたが、スルーしてください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アプローチ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</a:t>
            </a:r>
            <a:r>
              <a:rPr lang="ja-JP" altLang="en-US" dirty="0" smtClean="0"/>
              <a:t>問題文通りに実装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扇形の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交点</a:t>
            </a:r>
            <a:r>
              <a:rPr kumimoji="1" lang="ja-JP" altLang="en-US" dirty="0" smtClean="0"/>
              <a:t>を求めて、その交点が</a:t>
            </a:r>
            <a:r>
              <a:rPr kumimoji="1" lang="ja-JP" altLang="en-US" dirty="0" smtClean="0">
                <a:solidFill>
                  <a:srgbClr val="FF0000"/>
                </a:solidFill>
              </a:rPr>
              <a:t>他の扇形</a:t>
            </a:r>
            <a:r>
              <a:rPr kumimoji="1" lang="ja-JP" altLang="en-US" dirty="0" smtClean="0"/>
              <a:t>に何枚含まれているかカウント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類題：</a:t>
            </a:r>
            <a:r>
              <a:rPr lang="en-US" altLang="ja-JP" dirty="0" smtClean="0"/>
              <a:t>AOJ 0090 </a:t>
            </a:r>
            <a:r>
              <a:rPr lang="en-US" altLang="ja-JP" b="1" dirty="0"/>
              <a:t>Overlaps of </a:t>
            </a:r>
            <a:r>
              <a:rPr lang="en-US" altLang="ja-JP" b="1" dirty="0" smtClean="0"/>
              <a:t>Seals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扇形を分解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半径</a:t>
            </a:r>
            <a:r>
              <a:rPr lang="ja-JP" altLang="en-US" dirty="0" smtClean="0"/>
              <a:t>と弧 → 線分と円の一部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交点ができる状態</a:t>
            </a:r>
            <a:endParaRPr lang="en-US" altLang="ja-JP" dirty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線分と線分 </a:t>
            </a:r>
            <a:r>
              <a:rPr lang="en-US" altLang="ja-JP" dirty="0" smtClean="0"/>
              <a:t>, </a:t>
            </a:r>
            <a:r>
              <a:rPr lang="ja-JP" altLang="en-US" dirty="0" smtClean="0">
                <a:solidFill>
                  <a:srgbClr val="0070C0"/>
                </a:solidFill>
              </a:rPr>
              <a:t>線分と円 </a:t>
            </a:r>
            <a:r>
              <a:rPr lang="en-US" altLang="ja-JP" dirty="0" smtClean="0"/>
              <a:t>, </a:t>
            </a:r>
            <a:r>
              <a:rPr lang="ja-JP" altLang="en-US" dirty="0">
                <a:solidFill>
                  <a:srgbClr val="00B050"/>
                </a:solidFill>
              </a:rPr>
              <a:t>円</a:t>
            </a:r>
            <a:r>
              <a:rPr lang="ja-JP" altLang="en-US" dirty="0" smtClean="0">
                <a:solidFill>
                  <a:srgbClr val="00B050"/>
                </a:solidFill>
              </a:rPr>
              <a:t>と円</a:t>
            </a:r>
            <a:endParaRPr lang="en-US" altLang="ja-JP" dirty="0" smtClean="0">
              <a:solidFill>
                <a:srgbClr val="00B050"/>
              </a:solidFill>
            </a:endParaRPr>
          </a:p>
          <a:p>
            <a:pPr lvl="1"/>
            <a:endParaRPr lang="en-US" altLang="ja-JP" dirty="0"/>
          </a:p>
          <a:p>
            <a:r>
              <a:rPr lang="ja-JP" altLang="en-US" dirty="0" smtClean="0"/>
              <a:t>特別な状態</a:t>
            </a:r>
            <a:endParaRPr lang="en-US" altLang="ja-JP" dirty="0" smtClean="0"/>
          </a:p>
          <a:p>
            <a:pPr lvl="1"/>
            <a:r>
              <a:rPr lang="ja-JP" altLang="en-US" dirty="0"/>
              <a:t>内包</a:t>
            </a:r>
            <a:endParaRPr lang="en-US" altLang="ja-JP" dirty="0" smtClean="0"/>
          </a:p>
        </p:txBody>
      </p:sp>
      <p:grpSp>
        <p:nvGrpSpPr>
          <p:cNvPr id="13" name="グループ化 12"/>
          <p:cNvGrpSpPr/>
          <p:nvPr/>
        </p:nvGrpSpPr>
        <p:grpSpPr>
          <a:xfrm rot="17256747">
            <a:off x="5040431" y="2444393"/>
            <a:ext cx="1728192" cy="2016224"/>
            <a:chOff x="5724128" y="3140967"/>
            <a:chExt cx="1728192" cy="2016224"/>
          </a:xfrm>
        </p:grpSpPr>
        <p:sp>
          <p:nvSpPr>
            <p:cNvPr id="4" name="円弧 3"/>
            <p:cNvSpPr/>
            <p:nvPr/>
          </p:nvSpPr>
          <p:spPr>
            <a:xfrm>
              <a:off x="5724128" y="3140967"/>
              <a:ext cx="1728192" cy="2016224"/>
            </a:xfrm>
            <a:prstGeom prst="arc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724128" y="3140967"/>
              <a:ext cx="1728192" cy="1296144"/>
              <a:chOff x="5724128" y="3140967"/>
              <a:chExt cx="1728192" cy="1296144"/>
            </a:xfrm>
          </p:grpSpPr>
          <p:cxnSp>
            <p:nvCxnSpPr>
              <p:cNvPr id="5" name="直線コネクタ 4"/>
              <p:cNvCxnSpPr>
                <a:stCxn id="4" idx="0"/>
              </p:cNvCxnSpPr>
              <p:nvPr/>
            </p:nvCxnSpPr>
            <p:spPr>
              <a:xfrm flipH="1">
                <a:off x="5724128" y="3140967"/>
                <a:ext cx="864096" cy="129614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 flipH="1">
                <a:off x="5724128" y="4149079"/>
                <a:ext cx="1728192" cy="288032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グループ化 6"/>
          <p:cNvGrpSpPr/>
          <p:nvPr/>
        </p:nvGrpSpPr>
        <p:grpSpPr>
          <a:xfrm rot="10800000">
            <a:off x="4572001" y="2444393"/>
            <a:ext cx="1728192" cy="2016224"/>
            <a:chOff x="3212232" y="1709192"/>
            <a:chExt cx="1728192" cy="2016224"/>
          </a:xfrm>
        </p:grpSpPr>
        <p:sp>
          <p:nvSpPr>
            <p:cNvPr id="8" name="円弧 7"/>
            <p:cNvSpPr/>
            <p:nvPr/>
          </p:nvSpPr>
          <p:spPr>
            <a:xfrm>
              <a:off x="3212232" y="1709192"/>
              <a:ext cx="1728192" cy="2016224"/>
            </a:xfrm>
            <a:prstGeom prst="arc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>
              <a:stCxn id="8" idx="0"/>
            </p:cNvCxnSpPr>
            <p:nvPr/>
          </p:nvCxnSpPr>
          <p:spPr>
            <a:xfrm flipH="1">
              <a:off x="3212232" y="1709192"/>
              <a:ext cx="864096" cy="12961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>
              <a:off x="3212232" y="2717304"/>
              <a:ext cx="1728192" cy="28803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/>
        </p:nvGrpSpPr>
        <p:grpSpPr>
          <a:xfrm rot="17256747">
            <a:off x="7093229" y="3587840"/>
            <a:ext cx="1728192" cy="2016224"/>
            <a:chOff x="5724128" y="3140967"/>
            <a:chExt cx="1728192" cy="2016224"/>
          </a:xfrm>
        </p:grpSpPr>
        <p:sp>
          <p:nvSpPr>
            <p:cNvPr id="15" name="円弧 14"/>
            <p:cNvSpPr/>
            <p:nvPr/>
          </p:nvSpPr>
          <p:spPr>
            <a:xfrm>
              <a:off x="5724128" y="3140967"/>
              <a:ext cx="1728192" cy="2016224"/>
            </a:xfrm>
            <a:prstGeom prst="arc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5724128" y="3140967"/>
              <a:ext cx="1728192" cy="1296144"/>
              <a:chOff x="5724128" y="3140967"/>
              <a:chExt cx="1728192" cy="1296144"/>
            </a:xfrm>
          </p:grpSpPr>
          <p:cxnSp>
            <p:nvCxnSpPr>
              <p:cNvPr id="17" name="直線コネクタ 16"/>
              <p:cNvCxnSpPr>
                <a:stCxn id="15" idx="0"/>
              </p:cNvCxnSpPr>
              <p:nvPr/>
            </p:nvCxnSpPr>
            <p:spPr>
              <a:xfrm flipH="1">
                <a:off x="5724128" y="3140967"/>
                <a:ext cx="864096" cy="129614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>
                <a:off x="5724128" y="4149079"/>
                <a:ext cx="1728192" cy="288032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グループ化 18"/>
          <p:cNvGrpSpPr/>
          <p:nvPr/>
        </p:nvGrpSpPr>
        <p:grpSpPr>
          <a:xfrm rot="10800000">
            <a:off x="6840289" y="2171505"/>
            <a:ext cx="1728192" cy="2016224"/>
            <a:chOff x="3212232" y="1709192"/>
            <a:chExt cx="1728192" cy="2016224"/>
          </a:xfrm>
        </p:grpSpPr>
        <p:sp>
          <p:nvSpPr>
            <p:cNvPr id="20" name="円弧 19"/>
            <p:cNvSpPr/>
            <p:nvPr/>
          </p:nvSpPr>
          <p:spPr>
            <a:xfrm>
              <a:off x="3212232" y="1709192"/>
              <a:ext cx="1728192" cy="2016224"/>
            </a:xfrm>
            <a:prstGeom prst="arc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>
              <a:stCxn id="20" idx="0"/>
            </p:cNvCxnSpPr>
            <p:nvPr/>
          </p:nvCxnSpPr>
          <p:spPr>
            <a:xfrm flipH="1">
              <a:off x="3212232" y="1709192"/>
              <a:ext cx="864096" cy="12961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3212232" y="2717304"/>
              <a:ext cx="1728192" cy="28803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 rot="17256747">
            <a:off x="4789847" y="4773647"/>
            <a:ext cx="1728192" cy="2016224"/>
            <a:chOff x="5724128" y="3140967"/>
            <a:chExt cx="1728192" cy="2016224"/>
          </a:xfrm>
        </p:grpSpPr>
        <p:sp>
          <p:nvSpPr>
            <p:cNvPr id="33" name="円弧 32"/>
            <p:cNvSpPr/>
            <p:nvPr/>
          </p:nvSpPr>
          <p:spPr>
            <a:xfrm>
              <a:off x="5724128" y="3140967"/>
              <a:ext cx="1728192" cy="2016224"/>
            </a:xfrm>
            <a:prstGeom prst="arc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724128" y="3140967"/>
              <a:ext cx="1728192" cy="1296144"/>
              <a:chOff x="5724128" y="3140967"/>
              <a:chExt cx="1728192" cy="1296144"/>
            </a:xfrm>
          </p:grpSpPr>
          <p:cxnSp>
            <p:nvCxnSpPr>
              <p:cNvPr id="35" name="直線コネクタ 34"/>
              <p:cNvCxnSpPr>
                <a:stCxn id="33" idx="0"/>
              </p:cNvCxnSpPr>
              <p:nvPr/>
            </p:nvCxnSpPr>
            <p:spPr>
              <a:xfrm flipH="1">
                <a:off x="5724128" y="3140967"/>
                <a:ext cx="864096" cy="129614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 flipH="1">
                <a:off x="5724128" y="4149079"/>
                <a:ext cx="1728192" cy="288032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グループ化 36"/>
          <p:cNvGrpSpPr/>
          <p:nvPr/>
        </p:nvGrpSpPr>
        <p:grpSpPr>
          <a:xfrm rot="16660755">
            <a:off x="4960891" y="5021232"/>
            <a:ext cx="1122498" cy="1296144"/>
            <a:chOff x="3212232" y="1709192"/>
            <a:chExt cx="1728192" cy="2016224"/>
          </a:xfrm>
        </p:grpSpPr>
        <p:sp>
          <p:nvSpPr>
            <p:cNvPr id="38" name="円弧 37"/>
            <p:cNvSpPr/>
            <p:nvPr/>
          </p:nvSpPr>
          <p:spPr>
            <a:xfrm>
              <a:off x="3212232" y="1709192"/>
              <a:ext cx="1728192" cy="2016224"/>
            </a:xfrm>
            <a:prstGeom prst="arc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>
              <a:stCxn id="38" idx="0"/>
            </p:cNvCxnSpPr>
            <p:nvPr/>
          </p:nvCxnSpPr>
          <p:spPr>
            <a:xfrm flipH="1">
              <a:off x="3212232" y="1709192"/>
              <a:ext cx="864096" cy="129614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3212232" y="2717304"/>
              <a:ext cx="1728192" cy="28803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円/楕円 43"/>
          <p:cNvSpPr/>
          <p:nvPr/>
        </p:nvSpPr>
        <p:spPr>
          <a:xfrm>
            <a:off x="7897431" y="3658087"/>
            <a:ext cx="156112" cy="15561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135421" y="3901928"/>
            <a:ext cx="156112" cy="155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5056623" y="3292816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3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アルゴリズムの流れ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内包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ある扇形</a:t>
            </a:r>
            <a:r>
              <a:rPr lang="ja-JP" altLang="en-US" dirty="0" smtClean="0"/>
              <a:t>が他のいくつの扇形に内包されているかカウント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交点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つ扇形を取り出し、</a:t>
            </a:r>
            <a:r>
              <a:rPr lang="ja-JP" altLang="en-US" dirty="0"/>
              <a:t>内包関係</a:t>
            </a:r>
            <a:r>
              <a:rPr lang="ja-JP" altLang="en-US" dirty="0" smtClean="0"/>
              <a:t>に</a:t>
            </a:r>
            <a:r>
              <a:rPr lang="ja-JP" altLang="en-US" dirty="0"/>
              <a:t>あるなら</a:t>
            </a:r>
            <a:r>
              <a:rPr lang="ja-JP" altLang="en-US" dirty="0" smtClean="0"/>
              <a:t>、</a:t>
            </a:r>
            <a:r>
              <a:rPr lang="ja-JP" altLang="en-US" dirty="0"/>
              <a:t>処理は</a:t>
            </a:r>
            <a:r>
              <a:rPr lang="ja-JP" altLang="en-US" dirty="0" smtClean="0"/>
              <a:t>しない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そうでないなら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扇形の交点を求める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線分と線分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線分と弧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弧と</a:t>
            </a:r>
            <a:r>
              <a:rPr lang="ja-JP" altLang="en-US" dirty="0" smtClean="0"/>
              <a:t>弧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最大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6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交点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得られた交点が、いくつの扇形に内包されているかカウント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カウントした最大値が答え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41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kyohei\Dropbox\for-aizu-problems\nishide\kika\picture\sli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83" y="2682777"/>
            <a:ext cx="2545817" cy="16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内包判定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内包している状態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扇形の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点すべてが内側にある・・・</a:t>
            </a:r>
            <a:r>
              <a:rPr lang="en-US" altLang="ja-JP" dirty="0" smtClean="0">
                <a:solidFill>
                  <a:srgbClr val="FF0000"/>
                </a:solidFill>
              </a:rPr>
              <a:t>×</a:t>
            </a:r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 smtClean="0"/>
              <a:t>大きい扇形の内部に</a:t>
            </a:r>
            <a:r>
              <a:rPr lang="ja-JP" altLang="en-US" dirty="0" smtClean="0"/>
              <a:t>小さい扇形の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点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かつ各線分および弧の交点がそれぞれ</a:t>
            </a:r>
            <a:r>
              <a:rPr lang="en-US" altLang="ja-JP" dirty="0" smtClean="0"/>
              <a:t>1</a:t>
            </a:r>
            <a:r>
              <a:rPr lang="ja-JP" altLang="en-US" dirty="0" smtClean="0"/>
              <a:t>以下</a:t>
            </a:r>
            <a:endParaRPr lang="en-US" altLang="ja-JP" dirty="0"/>
          </a:p>
          <a:p>
            <a:pPr lvl="2"/>
            <a:r>
              <a:rPr lang="ja-JP" altLang="en-US" dirty="0" smtClean="0"/>
              <a:t>実装次第で交点</a:t>
            </a:r>
            <a:r>
              <a:rPr lang="ja-JP" altLang="en-US" dirty="0"/>
              <a:t>がある場合</a:t>
            </a:r>
            <a:r>
              <a:rPr lang="ja-JP" altLang="en-US" dirty="0" smtClean="0"/>
              <a:t>は内包しないとしてもできる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特別な状態</a:t>
            </a:r>
            <a:endParaRPr lang="en-US" altLang="ja-JP" dirty="0" smtClean="0"/>
          </a:p>
          <a:p>
            <a:pPr lvl="1"/>
            <a:r>
              <a:rPr lang="ja-JP" altLang="en-US" dirty="0"/>
              <a:t>扇形</a:t>
            </a:r>
            <a:r>
              <a:rPr lang="ja-JP" altLang="en-US" dirty="0" smtClean="0"/>
              <a:t>の弧が一致している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頂点が一致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かつ　半径が同じ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かつ　中心角が内包されている</a:t>
            </a:r>
            <a:endParaRPr lang="en-US" altLang="ja-JP" dirty="0" smtClean="0"/>
          </a:p>
        </p:txBody>
      </p:sp>
      <p:pic>
        <p:nvPicPr>
          <p:cNvPr id="4" name="Picture 2" descr="C:\Users\kyohei\Dropbox\for-aizu-problems\nishide\kika\picture\sli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39" y="620688"/>
            <a:ext cx="1872208" cy="20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43" y="4331390"/>
            <a:ext cx="1419480" cy="22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0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点</a:t>
            </a:r>
            <a:r>
              <a:rPr lang="ja-JP" altLang="en-US" dirty="0" smtClean="0"/>
              <a:t>の内包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591052"/>
            <a:ext cx="8229600" cy="4876800"/>
          </a:xfrm>
        </p:spPr>
        <p:txBody>
          <a:bodyPr/>
          <a:lstStyle/>
          <a:p>
            <a:r>
              <a:rPr kumimoji="1" lang="ja-JP" altLang="en-US" dirty="0" smtClean="0"/>
              <a:t>扇型がある点を内包している状態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r</a:t>
            </a:r>
            <a:r>
              <a:rPr lang="en-US" altLang="ja-JP" dirty="0" smtClean="0"/>
              <a:t> </a:t>
            </a:r>
            <a:r>
              <a:rPr lang="ja-JP" altLang="en-US" dirty="0" smtClean="0"/>
              <a:t>≧</a:t>
            </a:r>
            <a:r>
              <a:rPr lang="en-US" altLang="ja-JP" dirty="0" smtClean="0"/>
              <a:t> d</a:t>
            </a:r>
          </a:p>
          <a:p>
            <a:pPr lvl="1"/>
            <a:r>
              <a:rPr lang="en-US" altLang="ja-JP" dirty="0" smtClean="0"/>
              <a:t>s</a:t>
            </a:r>
            <a:r>
              <a:rPr lang="ja-JP" altLang="en-US" dirty="0" smtClean="0"/>
              <a:t>≦</a:t>
            </a:r>
            <a:r>
              <a:rPr lang="en-US" altLang="ja-JP" dirty="0" smtClean="0"/>
              <a:t>θ</a:t>
            </a:r>
            <a:r>
              <a:rPr lang="ja-JP" altLang="en-US" dirty="0" smtClean="0"/>
              <a:t>≦</a:t>
            </a:r>
            <a:r>
              <a:rPr lang="en-US" altLang="ja-JP" dirty="0" smtClean="0"/>
              <a:t>t 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s &gt; t </a:t>
            </a:r>
            <a:r>
              <a:rPr lang="ja-JP" altLang="en-US" dirty="0" smtClean="0"/>
              <a:t>の場合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あらかじめ </a:t>
            </a:r>
            <a:r>
              <a:rPr lang="en-US" altLang="ja-JP" dirty="0" smtClean="0">
                <a:solidFill>
                  <a:srgbClr val="00B050"/>
                </a:solidFill>
              </a:rPr>
              <a:t>s’ </a:t>
            </a:r>
            <a:r>
              <a:rPr lang="en-US" altLang="ja-JP" dirty="0" smtClean="0"/>
              <a:t>= s – 360</a:t>
            </a:r>
          </a:p>
          <a:p>
            <a:pPr lvl="1"/>
            <a:r>
              <a:rPr lang="en-US" altLang="ja-JP" dirty="0"/>
              <a:t>r </a:t>
            </a:r>
            <a:r>
              <a:rPr lang="ja-JP" altLang="en-US" dirty="0"/>
              <a:t>≧</a:t>
            </a:r>
            <a:r>
              <a:rPr lang="en-US" altLang="ja-JP" dirty="0"/>
              <a:t> d</a:t>
            </a:r>
          </a:p>
          <a:p>
            <a:pPr lvl="1"/>
            <a:r>
              <a:rPr lang="en-US" altLang="ja-JP" dirty="0"/>
              <a:t>s</a:t>
            </a:r>
            <a:r>
              <a:rPr lang="en-US" altLang="ja-JP" dirty="0" smtClean="0"/>
              <a:t>’</a:t>
            </a:r>
            <a:r>
              <a:rPr lang="ja-JP" altLang="en-US" dirty="0" smtClean="0"/>
              <a:t>≦</a:t>
            </a:r>
            <a:r>
              <a:rPr lang="en-US" altLang="ja-JP" dirty="0"/>
              <a:t>θ</a:t>
            </a:r>
            <a:r>
              <a:rPr lang="ja-JP" altLang="en-US" dirty="0"/>
              <a:t>≦</a:t>
            </a:r>
            <a:r>
              <a:rPr lang="en-US" altLang="ja-JP" dirty="0"/>
              <a:t>t </a:t>
            </a:r>
            <a:r>
              <a:rPr lang="en-US" altLang="ja-JP" dirty="0" smtClean="0"/>
              <a:t>|| s’</a:t>
            </a:r>
            <a:r>
              <a:rPr lang="ja-JP" altLang="en-US" dirty="0" smtClean="0"/>
              <a:t>≦ </a:t>
            </a:r>
            <a:r>
              <a:rPr lang="en-US" altLang="ja-JP" dirty="0" smtClean="0"/>
              <a:t>θ</a:t>
            </a:r>
            <a:r>
              <a:rPr lang="ja-JP" altLang="en-US" dirty="0"/>
              <a:t> </a:t>
            </a:r>
            <a:r>
              <a:rPr lang="en-US" altLang="ja-JP" dirty="0" smtClean="0"/>
              <a:t>– 360 </a:t>
            </a:r>
            <a:r>
              <a:rPr lang="ja-JP" altLang="en-US" dirty="0" smtClean="0"/>
              <a:t>≦</a:t>
            </a:r>
            <a:r>
              <a:rPr lang="en-US" altLang="ja-JP" dirty="0" smtClean="0"/>
              <a:t>t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5236976" y="1242123"/>
            <a:ext cx="2522103" cy="2471777"/>
            <a:chOff x="4599689" y="2325618"/>
            <a:chExt cx="2522103" cy="2471777"/>
          </a:xfrm>
        </p:grpSpPr>
        <p:grpSp>
          <p:nvGrpSpPr>
            <p:cNvPr id="4" name="グループ化 3"/>
            <p:cNvGrpSpPr/>
            <p:nvPr/>
          </p:nvGrpSpPr>
          <p:grpSpPr>
            <a:xfrm rot="17256747">
              <a:off x="4743705" y="2181602"/>
              <a:ext cx="1728192" cy="2016224"/>
              <a:chOff x="5724128" y="3140967"/>
              <a:chExt cx="1728192" cy="2016224"/>
            </a:xfrm>
          </p:grpSpPr>
          <p:sp>
            <p:nvSpPr>
              <p:cNvPr id="5" name="円弧 4"/>
              <p:cNvSpPr/>
              <p:nvPr/>
            </p:nvSpPr>
            <p:spPr>
              <a:xfrm>
                <a:off x="5724128" y="3140967"/>
                <a:ext cx="1728192" cy="2016224"/>
              </a:xfrm>
              <a:prstGeom prst="arc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" name="グループ化 5"/>
              <p:cNvGrpSpPr/>
              <p:nvPr/>
            </p:nvGrpSpPr>
            <p:grpSpPr>
              <a:xfrm>
                <a:off x="5724128" y="3140967"/>
                <a:ext cx="1728192" cy="1296144"/>
                <a:chOff x="5724128" y="3140967"/>
                <a:chExt cx="1728192" cy="1296144"/>
              </a:xfrm>
            </p:grpSpPr>
            <p:cxnSp>
              <p:nvCxnSpPr>
                <p:cNvPr id="7" name="直線コネクタ 6"/>
                <p:cNvCxnSpPr>
                  <a:stCxn id="5" idx="0"/>
                </p:cNvCxnSpPr>
                <p:nvPr/>
              </p:nvCxnSpPr>
              <p:spPr>
                <a:xfrm flipH="1">
                  <a:off x="5724128" y="3140967"/>
                  <a:ext cx="864096" cy="1296144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 flipH="1">
                  <a:off x="5724128" y="4149079"/>
                  <a:ext cx="1728192" cy="28803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5369297" y="3105126"/>
              <a:ext cx="214201" cy="99533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5296718" y="35639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872300" y="323329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</a:t>
              </a:r>
            </a:p>
          </p:txBody>
        </p:sp>
        <p:cxnSp>
          <p:nvCxnSpPr>
            <p:cNvPr id="18" name="直線コネクタ 17"/>
            <p:cNvCxnSpPr/>
            <p:nvPr/>
          </p:nvCxnSpPr>
          <p:spPr>
            <a:xfrm>
              <a:off x="4601512" y="4100458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円弧 18"/>
            <p:cNvSpPr/>
            <p:nvPr/>
          </p:nvSpPr>
          <p:spPr>
            <a:xfrm>
              <a:off x="5472301" y="3815409"/>
              <a:ext cx="403836" cy="529054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/>
            <p:cNvSpPr/>
            <p:nvPr/>
          </p:nvSpPr>
          <p:spPr>
            <a:xfrm>
              <a:off x="4963916" y="3544279"/>
              <a:ext cx="1192260" cy="1109100"/>
            </a:xfrm>
            <a:prstGeom prst="arc">
              <a:avLst>
                <a:gd name="adj1" fmla="val 15635547"/>
                <a:gd name="adj2" fmla="val 0"/>
              </a:avLst>
            </a:prstGeom>
            <a:ln w="222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/>
            <p:cNvSpPr/>
            <p:nvPr/>
          </p:nvSpPr>
          <p:spPr>
            <a:xfrm>
              <a:off x="4889544" y="3305468"/>
              <a:ext cx="1580530" cy="1491927"/>
            </a:xfrm>
            <a:prstGeom prst="arc">
              <a:avLst>
                <a:gd name="adj1" fmla="val 13402862"/>
                <a:gd name="adj2" fmla="val 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588613" y="3895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</a:t>
              </a:r>
              <a:endParaRPr kumimoji="1" lang="en-US" altLang="ja-JP" dirty="0" smtClean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345681" y="349980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t</a:t>
              </a:r>
              <a:endParaRPr kumimoji="1" lang="en-US" altLang="ja-JP" dirty="0" smtClean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5944790" y="35012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0070C0"/>
                  </a:solidFill>
                </a:rPr>
                <a:t>θ</a:t>
              </a:r>
              <a:endParaRPr kumimoji="1" lang="en-US" altLang="ja-JP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 rot="7147117">
            <a:off x="5490827" y="3887035"/>
            <a:ext cx="2016224" cy="1774840"/>
            <a:chOff x="5417330" y="3429798"/>
            <a:chExt cx="2016224" cy="1774840"/>
          </a:xfrm>
        </p:grpSpPr>
        <p:grpSp>
          <p:nvGrpSpPr>
            <p:cNvPr id="28" name="グループ化 27"/>
            <p:cNvGrpSpPr/>
            <p:nvPr/>
          </p:nvGrpSpPr>
          <p:grpSpPr>
            <a:xfrm rot="17256747">
              <a:off x="5561346" y="3285782"/>
              <a:ext cx="1728192" cy="2016224"/>
              <a:chOff x="5724128" y="3140967"/>
              <a:chExt cx="1728192" cy="2016224"/>
            </a:xfrm>
          </p:grpSpPr>
          <p:sp>
            <p:nvSpPr>
              <p:cNvPr id="40" name="円弧 39"/>
              <p:cNvSpPr/>
              <p:nvPr/>
            </p:nvSpPr>
            <p:spPr>
              <a:xfrm>
                <a:off x="5724128" y="3140967"/>
                <a:ext cx="1728192" cy="2016224"/>
              </a:xfrm>
              <a:prstGeom prst="arc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1" name="グループ化 40"/>
              <p:cNvGrpSpPr/>
              <p:nvPr/>
            </p:nvGrpSpPr>
            <p:grpSpPr>
              <a:xfrm>
                <a:off x="5724128" y="3140967"/>
                <a:ext cx="1728192" cy="1296144"/>
                <a:chOff x="5724128" y="3140967"/>
                <a:chExt cx="1728192" cy="1296144"/>
              </a:xfrm>
            </p:grpSpPr>
            <p:cxnSp>
              <p:nvCxnSpPr>
                <p:cNvPr id="42" name="直線コネクタ 41"/>
                <p:cNvCxnSpPr>
                  <a:stCxn id="40" idx="0"/>
                </p:cNvCxnSpPr>
                <p:nvPr/>
              </p:nvCxnSpPr>
              <p:spPr>
                <a:xfrm flipH="1">
                  <a:off x="5724128" y="3140967"/>
                  <a:ext cx="864096" cy="1296144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/>
                <p:cNvCxnSpPr/>
                <p:nvPr/>
              </p:nvCxnSpPr>
              <p:spPr>
                <a:xfrm flipH="1">
                  <a:off x="5724128" y="4149079"/>
                  <a:ext cx="1728192" cy="28803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直線コネクタ 29"/>
            <p:cNvCxnSpPr/>
            <p:nvPr/>
          </p:nvCxnSpPr>
          <p:spPr>
            <a:xfrm>
              <a:off x="6186938" y="4209306"/>
              <a:ext cx="214201" cy="99533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 ボックス 30"/>
          <p:cNvSpPr txBox="1"/>
          <p:nvPr/>
        </p:nvSpPr>
        <p:spPr>
          <a:xfrm>
            <a:off x="6275318" y="44278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29092" y="49832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</a:p>
        </p:txBody>
      </p:sp>
      <p:cxnSp>
        <p:nvCxnSpPr>
          <p:cNvPr id="33" name="直線コネクタ 32"/>
          <p:cNvCxnSpPr/>
          <p:nvPr/>
        </p:nvCxnSpPr>
        <p:spPr>
          <a:xfrm>
            <a:off x="5439201" y="435542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弧 33"/>
          <p:cNvSpPr/>
          <p:nvPr/>
        </p:nvSpPr>
        <p:spPr>
          <a:xfrm>
            <a:off x="6324064" y="4095069"/>
            <a:ext cx="403836" cy="529054"/>
          </a:xfrm>
          <a:prstGeom prst="arc">
            <a:avLst>
              <a:gd name="adj1" fmla="val 18775959"/>
              <a:gd name="adj2" fmla="val 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/>
          <p:cNvSpPr/>
          <p:nvPr/>
        </p:nvSpPr>
        <p:spPr>
          <a:xfrm>
            <a:off x="5119246" y="3839323"/>
            <a:ext cx="1192260" cy="1109100"/>
          </a:xfrm>
          <a:prstGeom prst="arc">
            <a:avLst>
              <a:gd name="adj1" fmla="val 590936"/>
              <a:gd name="adj2" fmla="val 21299448"/>
            </a:avLst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/>
          <p:cNvSpPr/>
          <p:nvPr/>
        </p:nvSpPr>
        <p:spPr>
          <a:xfrm>
            <a:off x="4904810" y="3678947"/>
            <a:ext cx="1580530" cy="1491927"/>
          </a:xfrm>
          <a:prstGeom prst="arc">
            <a:avLst>
              <a:gd name="adj1" fmla="val 1860626"/>
              <a:gd name="adj2" fmla="val 2126126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20703" y="49484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endParaRPr kumimoji="1" lang="en-US" altLang="ja-JP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786692" y="402945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endParaRPr kumimoji="1" lang="en-US" altLang="ja-JP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65217" y="44786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θ</a:t>
            </a:r>
            <a:endParaRPr kumimoji="1" lang="en-US" altLang="ja-JP" dirty="0" smtClean="0">
              <a:solidFill>
                <a:srgbClr val="0070C0"/>
              </a:solidFill>
            </a:endParaRPr>
          </a:p>
        </p:txBody>
      </p:sp>
      <p:sp>
        <p:nvSpPr>
          <p:cNvPr id="46" name="円弧 45"/>
          <p:cNvSpPr/>
          <p:nvPr/>
        </p:nvSpPr>
        <p:spPr>
          <a:xfrm>
            <a:off x="4886158" y="3684213"/>
            <a:ext cx="1580530" cy="1491927"/>
          </a:xfrm>
          <a:prstGeom prst="arc">
            <a:avLst>
              <a:gd name="adj1" fmla="val 21297869"/>
              <a:gd name="adj2" fmla="val 1922054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444208" y="46531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s</a:t>
            </a:r>
            <a:r>
              <a:rPr lang="en-US" altLang="ja-JP" dirty="0" smtClean="0">
                <a:solidFill>
                  <a:srgbClr val="00B050"/>
                </a:solidFill>
              </a:rPr>
              <a:t>’</a:t>
            </a:r>
            <a:endParaRPr kumimoji="1" lang="en-US" altLang="ja-JP" dirty="0" smtClean="0">
              <a:solidFill>
                <a:srgbClr val="00B050"/>
              </a:solidFill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5941119" y="1962714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6635073" y="4556464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88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交点を求める前準備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線分として扱うために右の</a:t>
            </a:r>
            <a:r>
              <a:rPr kumimoji="1" lang="en-US" altLang="ja-JP" dirty="0" smtClean="0"/>
              <a:t>3</a:t>
            </a:r>
            <a:r>
              <a:rPr lang="ja-JP" altLang="en-US" dirty="0" smtClean="0"/>
              <a:t>点の座標が必要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中心の点は</a:t>
            </a:r>
            <a:r>
              <a:rPr kumimoji="1" lang="ja-JP" altLang="en-US" dirty="0" smtClean="0"/>
              <a:t>問題で与えられる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中心と半径と回転する角度がわかるので、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点の回転移動を用いて座標を求める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</a:t>
            </a:r>
            <a:r>
              <a:rPr lang="en-US" altLang="ja-JP" dirty="0" smtClean="0"/>
              <a:t>r , 0</a:t>
            </a:r>
            <a:r>
              <a:rPr lang="ja-JP" altLang="en-US" dirty="0" smtClean="0"/>
              <a:t>）を</a:t>
            </a:r>
            <a:r>
              <a:rPr lang="en-US" altLang="ja-JP" dirty="0" smtClean="0"/>
              <a:t>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t</a:t>
            </a:r>
            <a:r>
              <a:rPr lang="ja-JP" altLang="en-US" dirty="0" smtClean="0"/>
              <a:t>回転</a:t>
            </a:r>
            <a:endParaRPr lang="en-US" altLang="ja-JP" dirty="0" smtClean="0"/>
          </a:p>
          <a:p>
            <a:pPr lvl="2"/>
            <a:r>
              <a:rPr lang="ja-JP" altLang="en-US" dirty="0"/>
              <a:t>問題で与えられるのは度なのでラジアンに変更する必要</a:t>
            </a:r>
            <a:r>
              <a:rPr lang="ja-JP" altLang="en-US" dirty="0" smtClean="0"/>
              <a:t>あり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 = r * </a:t>
            </a:r>
            <a:r>
              <a:rPr lang="en-US" altLang="ja-JP" dirty="0" err="1" smtClean="0"/>
              <a:t>cos</a:t>
            </a:r>
            <a:r>
              <a:rPr lang="en-US" altLang="ja-JP" dirty="0" smtClean="0"/>
              <a:t>(rad)  ,  Y = r * sin(rad)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座標がわかれば扇形の交点を求めることができる</a:t>
            </a:r>
            <a:endParaRPr kumimoji="1" lang="en-US" altLang="ja-JP" dirty="0" smtClean="0"/>
          </a:p>
        </p:txBody>
      </p:sp>
      <p:grpSp>
        <p:nvGrpSpPr>
          <p:cNvPr id="4" name="グループ化 3"/>
          <p:cNvGrpSpPr/>
          <p:nvPr/>
        </p:nvGrpSpPr>
        <p:grpSpPr>
          <a:xfrm rot="157155">
            <a:off x="6461824" y="1788498"/>
            <a:ext cx="1728192" cy="2016224"/>
            <a:chOff x="5724128" y="3140967"/>
            <a:chExt cx="1728192" cy="2016224"/>
          </a:xfrm>
        </p:grpSpPr>
        <p:sp>
          <p:nvSpPr>
            <p:cNvPr id="5" name="円弧 4"/>
            <p:cNvSpPr/>
            <p:nvPr/>
          </p:nvSpPr>
          <p:spPr>
            <a:xfrm>
              <a:off x="5724128" y="3140967"/>
              <a:ext cx="1728192" cy="2016224"/>
            </a:xfrm>
            <a:prstGeom prst="arc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5724128" y="3140967"/>
              <a:ext cx="1728192" cy="1296144"/>
              <a:chOff x="5724128" y="3140967"/>
              <a:chExt cx="1728192" cy="1296144"/>
            </a:xfrm>
          </p:grpSpPr>
          <p:cxnSp>
            <p:nvCxnSpPr>
              <p:cNvPr id="7" name="直線コネクタ 6"/>
              <p:cNvCxnSpPr>
                <a:stCxn id="5" idx="0"/>
              </p:cNvCxnSpPr>
              <p:nvPr/>
            </p:nvCxnSpPr>
            <p:spPr>
              <a:xfrm flipH="1">
                <a:off x="5724128" y="3140967"/>
                <a:ext cx="864096" cy="129614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 flipH="1">
                <a:off x="5724128" y="4149079"/>
                <a:ext cx="1728192" cy="288032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円/楕円 11"/>
          <p:cNvSpPr/>
          <p:nvPr/>
        </p:nvSpPr>
        <p:spPr>
          <a:xfrm>
            <a:off x="6411389" y="2970826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8540" y="2735046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296208" y="1748152"/>
            <a:ext cx="156112" cy="15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必要なライブラリ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線分と線分の交点</a:t>
            </a:r>
            <a:endParaRPr kumimoji="1" lang="en-US" altLang="ja-JP" dirty="0" smtClean="0"/>
          </a:p>
          <a:p>
            <a:r>
              <a:rPr lang="ja-JP" altLang="en-US" dirty="0"/>
              <a:t>円</a:t>
            </a:r>
            <a:r>
              <a:rPr lang="ja-JP" altLang="en-US" dirty="0" smtClean="0"/>
              <a:t>と線分の交点</a:t>
            </a:r>
            <a:endParaRPr lang="en-US" altLang="ja-JP" dirty="0" smtClean="0"/>
          </a:p>
          <a:p>
            <a:r>
              <a:rPr kumimoji="1" lang="ja-JP" altLang="en-US" dirty="0" smtClean="0"/>
              <a:t>半径の異なる円と円の交点</a:t>
            </a:r>
            <a:endParaRPr kumimoji="1" lang="en-US" altLang="ja-JP" dirty="0" smtClean="0"/>
          </a:p>
          <a:p>
            <a:r>
              <a:rPr lang="ja-JP" altLang="en-US" dirty="0" smtClean="0"/>
              <a:t>度</a:t>
            </a:r>
            <a:r>
              <a:rPr lang="en-US" altLang="ja-JP" dirty="0" smtClean="0"/>
              <a:t> </a:t>
            </a:r>
            <a:r>
              <a:rPr lang="ja-JP" altLang="en-US" dirty="0" smtClean="0"/>
              <a:t>⇔ ラジアン　変換</a:t>
            </a:r>
            <a:endParaRPr lang="en-US" altLang="ja-JP" dirty="0" smtClean="0"/>
          </a:p>
          <a:p>
            <a:r>
              <a:rPr lang="ja-JP" altLang="en-US" dirty="0"/>
              <a:t>点</a:t>
            </a:r>
            <a:r>
              <a:rPr lang="ja-JP" altLang="en-US" dirty="0" smtClean="0"/>
              <a:t>の回転移動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0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1013</TotalTime>
  <Words>654</Words>
  <Application>Microsoft Office PowerPoint</Application>
  <PresentationFormat>画面に合わせる (4:3)</PresentationFormat>
  <Paragraphs>145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クラリティ</vt:lpstr>
      <vt:lpstr>カスタムペイント職人</vt:lpstr>
      <vt:lpstr>問題概要</vt:lpstr>
      <vt:lpstr>図形の与えられ方</vt:lpstr>
      <vt:lpstr>アプローチ１(問題文通りに実装)</vt:lpstr>
      <vt:lpstr>アルゴリズムの流れ</vt:lpstr>
      <vt:lpstr>内包判定</vt:lpstr>
      <vt:lpstr>点の内包</vt:lpstr>
      <vt:lpstr>交点を求める前準備</vt:lpstr>
      <vt:lpstr>必要なライブラリ</vt:lpstr>
      <vt:lpstr>アプローチ2（こっちのほうが簡単）</vt:lpstr>
      <vt:lpstr>直線の扱い</vt:lpstr>
      <vt:lpstr>扇形の内包の扱い</vt:lpstr>
      <vt:lpstr>結局すること</vt:lpstr>
      <vt:lpstr>サンプルデータセット</vt:lpstr>
      <vt:lpstr>データセットの図形</vt:lpstr>
      <vt:lpstr>結果</vt:lpstr>
      <vt:lpstr>元ネタ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ステッカー職人</dc:title>
  <dc:creator>kyohei</dc:creator>
  <cp:lastModifiedBy>kyohei</cp:lastModifiedBy>
  <cp:revision>164</cp:revision>
  <dcterms:created xsi:type="dcterms:W3CDTF">2011-08-31T22:19:54Z</dcterms:created>
  <dcterms:modified xsi:type="dcterms:W3CDTF">2011-10-22T05:04:04Z</dcterms:modified>
</cp:coreProperties>
</file>