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64" r:id="rId4"/>
    <p:sldId id="269" r:id="rId5"/>
    <p:sldId id="278" r:id="rId6"/>
    <p:sldId id="280" r:id="rId7"/>
    <p:sldId id="279" r:id="rId8"/>
    <p:sldId id="282" r:id="rId9"/>
    <p:sldId id="281" r:id="rId10"/>
    <p:sldId id="28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330AC"/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7" autoAdjust="0"/>
    <p:restoredTop sz="94650" autoAdjust="0"/>
  </p:normalViewPr>
  <p:slideViewPr>
    <p:cSldViewPr snapToGrid="0" snapToObjects="1" showGuides="1">
      <p:cViewPr varScale="1">
        <p:scale>
          <a:sx n="148" d="100"/>
          <a:sy n="148" d="100"/>
        </p:scale>
        <p:origin x="248" y="37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72979" y="2277109"/>
            <a:ext cx="6198041" cy="589282"/>
          </a:xfrm>
        </p:spPr>
        <p:txBody>
          <a:bodyPr>
            <a:noAutofit/>
          </a:bodyPr>
          <a:lstStyle/>
          <a:p>
            <a:r>
              <a:rPr lang="en-US" sz="4000" dirty="0"/>
              <a:t> </a:t>
            </a:r>
            <a:r>
              <a:rPr lang="ru-RU" sz="4000" dirty="0"/>
              <a:t>Электросамокаты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599" y="4094037"/>
            <a:ext cx="6400800" cy="589281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Петренко Алексей Вячеславович, </a:t>
            </a:r>
            <a:r>
              <a:rPr lang="en-US" sz="2000" dirty="0"/>
              <a:t>P4117</a:t>
            </a:r>
            <a:r>
              <a:rPr lang="ru-RU" sz="2000" dirty="0"/>
              <a:t>1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39" y="1147505"/>
            <a:ext cx="4103361" cy="2848490"/>
          </a:xfrm>
        </p:spPr>
        <p:txBody>
          <a:bodyPr>
            <a:normAutofit/>
          </a:bodyPr>
          <a:lstStyle/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Набирающий популярность вид транспорта</a:t>
            </a: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Возможность передвижения без пробок</a:t>
            </a: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Не требует наличия прав (пока что…)</a:t>
            </a:r>
            <a:endParaRPr lang="en-US" sz="2000" dirty="0">
              <a:solidFill>
                <a:srgbClr val="0330AC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0CA12E-6595-7E4C-B64F-A142B623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59"/>
            <a:ext cx="5764696" cy="421419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0330AC"/>
                </a:solidFill>
              </a:rPr>
              <a:t>Актуальность</a:t>
            </a:r>
            <a:endParaRPr lang="en-US" sz="2400" dirty="0">
              <a:solidFill>
                <a:srgbClr val="0330A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B6C7B-8484-BD4C-B732-932F8B6F132C}"/>
              </a:ext>
            </a:extLst>
          </p:cNvPr>
          <p:cNvSpPr txBox="1"/>
          <p:nvPr/>
        </p:nvSpPr>
        <p:spPr>
          <a:xfrm>
            <a:off x="8842314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330AC"/>
                </a:solidFill>
              </a:rPr>
              <a:t>2</a:t>
            </a:r>
          </a:p>
        </p:txBody>
      </p:sp>
      <p:pic>
        <p:nvPicPr>
          <p:cNvPr id="5" name="Рисунок 4" descr="Изображение выглядит как здание, земля, внешний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F25FABFA-56A6-7444-BF66-C51512319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14" y="1285875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033" y="932664"/>
            <a:ext cx="6273934" cy="819318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1946BA"/>
              </a:buClr>
              <a:buNone/>
            </a:pPr>
            <a:r>
              <a:rPr lang="ru-RU" sz="2000" dirty="0">
                <a:solidFill>
                  <a:srgbClr val="0330AC"/>
                </a:solidFill>
              </a:rPr>
              <a:t>Разработать базу знаний для системы рекомендаций по подбору электросамокатов</a:t>
            </a:r>
            <a:endParaRPr lang="en-US" sz="2000" dirty="0">
              <a:solidFill>
                <a:srgbClr val="0330AC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0CA12E-6595-7E4C-B64F-A142B623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59"/>
            <a:ext cx="5764696" cy="421419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0330AC"/>
                </a:solidFill>
              </a:rPr>
              <a:t>Цель</a:t>
            </a:r>
            <a:endParaRPr lang="en-US" sz="2400" dirty="0">
              <a:solidFill>
                <a:srgbClr val="0330A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D357C-A1BF-DA4B-8E01-C81E56341EFC}"/>
              </a:ext>
            </a:extLst>
          </p:cNvPr>
          <p:cNvSpPr txBox="1"/>
          <p:nvPr/>
        </p:nvSpPr>
        <p:spPr>
          <a:xfrm>
            <a:off x="8842314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330AC"/>
                </a:solidFill>
              </a:rPr>
              <a:t>3</a:t>
            </a:r>
          </a:p>
        </p:txBody>
      </p:sp>
      <p:pic>
        <p:nvPicPr>
          <p:cNvPr id="4" name="Рисунок 3" descr="Изображение выглядит как внешний, воздух&#10;&#10;Автоматически созданное описание">
            <a:extLst>
              <a:ext uri="{FF2B5EF4-FFF2-40B4-BE49-F238E27FC236}">
                <a16:creationId xmlns:a16="http://schemas.microsoft.com/office/drawing/2014/main" id="{A7EE54AB-7623-5048-9CA8-419832886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25" y="1966030"/>
            <a:ext cx="1844084" cy="1844084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порт&#10;&#10;Автоматически созданное описание">
            <a:extLst>
              <a:ext uri="{FF2B5EF4-FFF2-40B4-BE49-F238E27FC236}">
                <a16:creationId xmlns:a16="http://schemas.microsoft.com/office/drawing/2014/main" id="{E5B33FCB-24C4-E74C-9266-369FB28E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958" y="1966030"/>
            <a:ext cx="1844084" cy="1844084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ранспорт&#10;&#10;Автоматически созданное описание">
            <a:extLst>
              <a:ext uri="{FF2B5EF4-FFF2-40B4-BE49-F238E27FC236}">
                <a16:creationId xmlns:a16="http://schemas.microsoft.com/office/drawing/2014/main" id="{323442D0-0F5B-C34A-BDC5-E5342ADC5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491" y="1932862"/>
            <a:ext cx="1844084" cy="18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1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0CA12E-6595-7E4C-B64F-A142B623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59"/>
            <a:ext cx="5764696" cy="421419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0330AC"/>
                </a:solidFill>
              </a:rPr>
              <a:t>Аудитория</a:t>
            </a:r>
            <a:endParaRPr lang="en-US" sz="2400" dirty="0">
              <a:solidFill>
                <a:srgbClr val="0330A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71382-1653-8949-801C-0A611D322B58}"/>
              </a:ext>
            </a:extLst>
          </p:cNvPr>
          <p:cNvSpPr txBox="1"/>
          <p:nvPr/>
        </p:nvSpPr>
        <p:spPr>
          <a:xfrm>
            <a:off x="8842314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330AC"/>
                </a:solidFill>
              </a:rPr>
              <a:t>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4EF3F-649F-F34F-B852-01E540429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442" y="1147505"/>
            <a:ext cx="6811493" cy="2848490"/>
          </a:xfrm>
        </p:spPr>
        <p:txBody>
          <a:bodyPr>
            <a:normAutofit/>
          </a:bodyPr>
          <a:lstStyle/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Люди, желающие вступить в комьюнити </a:t>
            </a:r>
            <a:r>
              <a:rPr lang="en-US" sz="2000" dirty="0">
                <a:solidFill>
                  <a:srgbClr val="0330AC"/>
                </a:solidFill>
              </a:rPr>
              <a:t>“</a:t>
            </a:r>
            <a:r>
              <a:rPr lang="ru-RU" sz="2000" dirty="0">
                <a:solidFill>
                  <a:srgbClr val="0330AC"/>
                </a:solidFill>
              </a:rPr>
              <a:t>самокатоводов</a:t>
            </a:r>
            <a:r>
              <a:rPr lang="en-US" sz="2000" dirty="0">
                <a:solidFill>
                  <a:srgbClr val="0330AC"/>
                </a:solidFill>
              </a:rPr>
              <a:t>”</a:t>
            </a: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Люди со стажем, которые ищут самокаты по специфическим критериям</a:t>
            </a:r>
            <a:endParaRPr lang="en-US" sz="2000" dirty="0">
              <a:solidFill>
                <a:srgbClr val="03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3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0CA12E-6595-7E4C-B64F-A142B623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59"/>
            <a:ext cx="5764696" cy="421419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0330AC"/>
                </a:solidFill>
              </a:rPr>
              <a:t>Функционал</a:t>
            </a:r>
            <a:endParaRPr lang="en-US" sz="2400" dirty="0">
              <a:solidFill>
                <a:srgbClr val="0330A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71382-1653-8949-801C-0A611D322B58}"/>
              </a:ext>
            </a:extLst>
          </p:cNvPr>
          <p:cNvSpPr txBox="1"/>
          <p:nvPr/>
        </p:nvSpPr>
        <p:spPr>
          <a:xfrm>
            <a:off x="8842314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330AC"/>
                </a:solidFill>
              </a:rPr>
              <a:t>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4EF3F-649F-F34F-B852-01E540429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6253" y="1040657"/>
            <a:ext cx="6811493" cy="767559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1946BA"/>
              </a:buClr>
              <a:buNone/>
            </a:pPr>
            <a:r>
              <a:rPr lang="ru-RU" sz="2000" dirty="0">
                <a:solidFill>
                  <a:srgbClr val="0330AC"/>
                </a:solidFill>
              </a:rPr>
              <a:t>Подбор конкретных моделей электросамокатов исходя как из технических, так и из описательных характеристик</a:t>
            </a:r>
            <a:endParaRPr lang="en-US" sz="2000" dirty="0">
              <a:solidFill>
                <a:srgbClr val="0330AC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3863E9-5FC8-644E-B083-23CAA3AFFE1D}"/>
              </a:ext>
            </a:extLst>
          </p:cNvPr>
          <p:cNvSpPr txBox="1">
            <a:spLocks/>
          </p:cNvSpPr>
          <p:nvPr/>
        </p:nvSpPr>
        <p:spPr>
          <a:xfrm>
            <a:off x="379561" y="1980744"/>
            <a:ext cx="4192438" cy="2294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1946BA"/>
              </a:buClr>
              <a:buFontTx/>
              <a:buNone/>
            </a:pPr>
            <a:r>
              <a:rPr lang="ru-RU" sz="2000" dirty="0">
                <a:solidFill>
                  <a:srgbClr val="0330AC"/>
                </a:solidFill>
              </a:rPr>
              <a:t>Технические</a:t>
            </a:r>
            <a:r>
              <a:rPr lang="en-US" sz="2000" dirty="0">
                <a:solidFill>
                  <a:srgbClr val="0330AC"/>
                </a:solidFill>
              </a:rPr>
              <a:t>:</a:t>
            </a: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Запас хода</a:t>
            </a: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Максимальная скорость</a:t>
            </a: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Мощность</a:t>
            </a:r>
            <a:endParaRPr lang="en-US" sz="2000" dirty="0">
              <a:solidFill>
                <a:srgbClr val="0330A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76C4F9-84AF-3C49-B4D4-2D872F4F3343}"/>
              </a:ext>
            </a:extLst>
          </p:cNvPr>
          <p:cNvSpPr txBox="1">
            <a:spLocks/>
          </p:cNvSpPr>
          <p:nvPr/>
        </p:nvSpPr>
        <p:spPr>
          <a:xfrm>
            <a:off x="4571999" y="1980744"/>
            <a:ext cx="4192438" cy="2294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1946BA"/>
              </a:buClr>
              <a:buFontTx/>
              <a:buNone/>
            </a:pPr>
            <a:r>
              <a:rPr lang="ru-RU" sz="2000" dirty="0">
                <a:solidFill>
                  <a:srgbClr val="0330AC"/>
                </a:solidFill>
              </a:rPr>
              <a:t>Описательные</a:t>
            </a:r>
            <a:r>
              <a:rPr lang="en-US" sz="2000" dirty="0">
                <a:solidFill>
                  <a:srgbClr val="0330AC"/>
                </a:solidFill>
              </a:rPr>
              <a:t>:</a:t>
            </a: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Стильный</a:t>
            </a: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Удобный</a:t>
            </a: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Надежный</a:t>
            </a: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Кастомизируемый</a:t>
            </a:r>
            <a:endParaRPr lang="en-US" sz="2000" dirty="0">
              <a:solidFill>
                <a:srgbClr val="03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9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0CA12E-6595-7E4C-B64F-A142B623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59"/>
            <a:ext cx="5764696" cy="421419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0330AC"/>
                </a:solidFill>
              </a:rPr>
              <a:t>Источники данных</a:t>
            </a:r>
            <a:endParaRPr lang="en-US" sz="2400" dirty="0">
              <a:solidFill>
                <a:srgbClr val="0330A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71382-1653-8949-801C-0A611D322B58}"/>
              </a:ext>
            </a:extLst>
          </p:cNvPr>
          <p:cNvSpPr txBox="1"/>
          <p:nvPr/>
        </p:nvSpPr>
        <p:spPr>
          <a:xfrm>
            <a:off x="8842314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330AC"/>
                </a:solidFill>
              </a:rPr>
              <a:t>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4EF3F-649F-F34F-B852-01E540429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687" y="797909"/>
            <a:ext cx="3330034" cy="421419"/>
          </a:xfrm>
        </p:spPr>
        <p:txBody>
          <a:bodyPr>
            <a:normAutofit/>
          </a:bodyPr>
          <a:lstStyle/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30AC"/>
                </a:solidFill>
              </a:rPr>
              <a:t>https://e-samokat.com</a:t>
            </a:r>
            <a:endParaRPr lang="ru-RU" sz="2000" dirty="0">
              <a:solidFill>
                <a:srgbClr val="0330AC"/>
              </a:solidFill>
            </a:endParaRPr>
          </a:p>
          <a:p>
            <a:pPr marL="0" indent="0" algn="just">
              <a:buClr>
                <a:srgbClr val="1946BA"/>
              </a:buClr>
              <a:buNone/>
            </a:pPr>
            <a:endParaRPr lang="ru-RU" sz="2000" dirty="0">
              <a:solidFill>
                <a:srgbClr val="0330AC"/>
              </a:solidFill>
            </a:endParaRP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330AC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32057B-C4C4-1742-AA06-B07A63CE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26" y="1219328"/>
            <a:ext cx="6379276" cy="34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0CA12E-6595-7E4C-B64F-A142B623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59"/>
            <a:ext cx="5764696" cy="421419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0330AC"/>
                </a:solidFill>
              </a:rPr>
              <a:t>Онтология</a:t>
            </a:r>
            <a:endParaRPr lang="en-US" sz="2400" dirty="0">
              <a:solidFill>
                <a:srgbClr val="0330A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71382-1653-8949-801C-0A611D322B58}"/>
              </a:ext>
            </a:extLst>
          </p:cNvPr>
          <p:cNvSpPr txBox="1"/>
          <p:nvPr/>
        </p:nvSpPr>
        <p:spPr>
          <a:xfrm>
            <a:off x="8842314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330AC"/>
                </a:solidFill>
              </a:rPr>
              <a:t>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DA511B-8F1D-514C-873E-E6177CE0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76" y="761081"/>
            <a:ext cx="1793949" cy="3364501"/>
          </a:xfrm>
          <a:prstGeom prst="rect">
            <a:avLst/>
          </a:prstGeom>
        </p:spPr>
      </p:pic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EF046F8-73FD-984A-86DB-7A91A259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01" y="761081"/>
            <a:ext cx="2349500" cy="29591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6BEE335-F006-3E40-BCD4-642EBED33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77" y="761081"/>
            <a:ext cx="2540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4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0CA12E-6595-7E4C-B64F-A142B623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59"/>
            <a:ext cx="5764696" cy="421419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0330AC"/>
                </a:solidFill>
              </a:rPr>
              <a:t>Компетентностные вопросы</a:t>
            </a:r>
            <a:endParaRPr lang="en-US" sz="2400" dirty="0">
              <a:solidFill>
                <a:srgbClr val="0330A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71382-1653-8949-801C-0A611D322B58}"/>
              </a:ext>
            </a:extLst>
          </p:cNvPr>
          <p:cNvSpPr txBox="1"/>
          <p:nvPr/>
        </p:nvSpPr>
        <p:spPr>
          <a:xfrm>
            <a:off x="8842314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330AC"/>
                </a:solidFill>
              </a:rPr>
              <a:t>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4EF3F-649F-F34F-B852-01E540429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687" y="797908"/>
            <a:ext cx="6124992" cy="3610189"/>
          </a:xfrm>
        </p:spPr>
        <p:txBody>
          <a:bodyPr>
            <a:normAutofit/>
          </a:bodyPr>
          <a:lstStyle/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Найти самый популярный детский трехколесный самокат</a:t>
            </a: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Найти самокат производителя </a:t>
            </a:r>
            <a:r>
              <a:rPr lang="en-US" sz="2000" dirty="0">
                <a:solidFill>
                  <a:srgbClr val="0330AC"/>
                </a:solidFill>
              </a:rPr>
              <a:t>X </a:t>
            </a:r>
            <a:r>
              <a:rPr lang="ru-RU" sz="2000" dirty="0">
                <a:solidFill>
                  <a:srgbClr val="0330AC"/>
                </a:solidFill>
              </a:rPr>
              <a:t>доступный в городе </a:t>
            </a:r>
            <a:r>
              <a:rPr lang="en-US" sz="2000" dirty="0">
                <a:solidFill>
                  <a:srgbClr val="0330AC"/>
                </a:solidFill>
              </a:rPr>
              <a:t>Y </a:t>
            </a:r>
            <a:r>
              <a:rPr lang="ru-RU" sz="2000" dirty="0">
                <a:solidFill>
                  <a:srgbClr val="0330AC"/>
                </a:solidFill>
              </a:rPr>
              <a:t>(для покупки)</a:t>
            </a: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Найти самый популярный городской самокат, который используется в прокате</a:t>
            </a:r>
            <a:endParaRPr lang="en-US" sz="2000" dirty="0">
              <a:solidFill>
                <a:srgbClr val="0330AC"/>
              </a:solidFill>
            </a:endParaRP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330AC"/>
                </a:solidFill>
              </a:rPr>
              <a:t>Найти самый популярный детский самокат доступный в городе </a:t>
            </a:r>
            <a:r>
              <a:rPr lang="en-US" sz="2000" dirty="0">
                <a:solidFill>
                  <a:srgbClr val="0330AC"/>
                </a:solidFill>
              </a:rPr>
              <a:t>X (</a:t>
            </a:r>
            <a:r>
              <a:rPr lang="ru-RU" sz="2000">
                <a:solidFill>
                  <a:srgbClr val="0330AC"/>
                </a:solidFill>
              </a:rPr>
              <a:t>для покупки)</a:t>
            </a:r>
            <a:endParaRPr lang="en-US" sz="2000" dirty="0">
              <a:solidFill>
                <a:srgbClr val="0330AC"/>
              </a:solidFill>
            </a:endParaRP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330AC"/>
              </a:solidFill>
            </a:endParaRP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330AC"/>
              </a:solidFill>
            </a:endParaRPr>
          </a:p>
          <a:p>
            <a:pPr marL="0" indent="0" algn="just">
              <a:buClr>
                <a:srgbClr val="1946BA"/>
              </a:buClr>
              <a:buNone/>
            </a:pPr>
            <a:endParaRPr lang="ru-RU" sz="2000" dirty="0">
              <a:solidFill>
                <a:srgbClr val="0330AC"/>
              </a:solidFill>
            </a:endParaRPr>
          </a:p>
          <a:p>
            <a:pPr algn="just">
              <a:buClr>
                <a:srgbClr val="1946BA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3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4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0CA12E-6595-7E4C-B64F-A142B623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59"/>
            <a:ext cx="5764696" cy="421419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0330AC"/>
                </a:solidFill>
              </a:rPr>
              <a:t>Визуализация</a:t>
            </a:r>
            <a:endParaRPr lang="en-US" sz="2400" dirty="0">
              <a:solidFill>
                <a:srgbClr val="0330A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71382-1653-8949-801C-0A611D322B58}"/>
              </a:ext>
            </a:extLst>
          </p:cNvPr>
          <p:cNvSpPr txBox="1"/>
          <p:nvPr/>
        </p:nvSpPr>
        <p:spPr>
          <a:xfrm>
            <a:off x="8842314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330AC"/>
                </a:solidFill>
              </a:rPr>
              <a:t>4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94F072-B5B1-7047-8135-0E8F8EFC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5212" y="540475"/>
            <a:ext cx="9529212" cy="42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448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5128</TotalTime>
  <Words>143</Words>
  <Application>Microsoft Macintosh PowerPoint</Application>
  <PresentationFormat>Экран (16:9)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Cover</vt:lpstr>
      <vt:lpstr>1_Cover</vt:lpstr>
      <vt:lpstr> Электросамокаты</vt:lpstr>
      <vt:lpstr>Актуальность</vt:lpstr>
      <vt:lpstr>Цель</vt:lpstr>
      <vt:lpstr>Аудитория</vt:lpstr>
      <vt:lpstr>Функционал</vt:lpstr>
      <vt:lpstr>Источники данных</vt:lpstr>
      <vt:lpstr>Онтология</vt:lpstr>
      <vt:lpstr>Компетентностные вопросы</vt:lpstr>
      <vt:lpstr>Визуализация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Петренко Алексей Вячеславович</cp:lastModifiedBy>
  <cp:revision>140</cp:revision>
  <dcterms:created xsi:type="dcterms:W3CDTF">2014-06-27T12:30:22Z</dcterms:created>
  <dcterms:modified xsi:type="dcterms:W3CDTF">2021-05-11T21:12:33Z</dcterms:modified>
</cp:coreProperties>
</file>