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7" r:id="rId8"/>
    <p:sldId id="266" r:id="rId9"/>
    <p:sldId id="265" r:id="rId10"/>
    <p:sldId id="262" r:id="rId11"/>
    <p:sldId id="277" r:id="rId12"/>
    <p:sldId id="278" r:id="rId13"/>
    <p:sldId id="279" r:id="rId14"/>
    <p:sldId id="280" r:id="rId15"/>
    <p:sldId id="281" r:id="rId16"/>
    <p:sldId id="282" r:id="rId17"/>
    <p:sldId id="283" r:id="rId18"/>
    <p:sldId id="284" r:id="rId19"/>
    <p:sldId id="273" r:id="rId20"/>
    <p:sldId id="285" r:id="rId21"/>
    <p:sldId id="286" r:id="rId22"/>
    <p:sldId id="287" r:id="rId23"/>
    <p:sldId id="288" r:id="rId24"/>
    <p:sldId id="289" r:id="rId25"/>
    <p:sldId id="290" r:id="rId26"/>
    <p:sldId id="291" r:id="rId27"/>
    <p:sldId id="293" r:id="rId28"/>
    <p:sldId id="294" r:id="rId29"/>
    <p:sldId id="295" r:id="rId30"/>
    <p:sldId id="296" r:id="rId31"/>
    <p:sldId id="297" r:id="rId32"/>
    <p:sldId id="276" r:id="rId33"/>
    <p:sldId id="274" r:id="rId34"/>
    <p:sldId id="275" r:id="rId35"/>
    <p:sldId id="301" r:id="rId36"/>
    <p:sldId id="302" r:id="rId37"/>
    <p:sldId id="29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a:t>Образец заголовка</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EA8D618D-1D8C-4214-A723-5DEEAC4AC1DE}" type="datetimeFigureOut">
              <a:rPr lang="ru-RU" smtClean="0"/>
              <a:t>24.04.2021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764FD12-46D8-49FD-880B-2278A8AAF611}"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910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A8D618D-1D8C-4214-A723-5DEEAC4AC1DE}" type="datetimeFigureOut">
              <a:rPr lang="ru-RU" smtClean="0"/>
              <a:t>24.04.2021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764FD12-46D8-49FD-880B-2278A8AAF611}" type="slidenum">
              <a:rPr lang="ru-RU" smtClean="0"/>
              <a:t>‹#›</a:t>
            </a:fld>
            <a:endParaRPr lang="ru-RU"/>
          </a:p>
        </p:txBody>
      </p:sp>
    </p:spTree>
    <p:extLst>
      <p:ext uri="{BB962C8B-B14F-4D97-AF65-F5344CB8AC3E}">
        <p14:creationId xmlns:p14="http://schemas.microsoft.com/office/powerpoint/2010/main" val="677060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A8D618D-1D8C-4214-A723-5DEEAC4AC1DE}" type="datetimeFigureOut">
              <a:rPr lang="ru-RU" smtClean="0"/>
              <a:t>24.04.2021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764FD12-46D8-49FD-880B-2278A8AAF611}" type="slidenum">
              <a:rPr lang="ru-RU" smtClean="0"/>
              <a:t>‹#›</a:t>
            </a:fld>
            <a:endParaRPr lang="ru-RU"/>
          </a:p>
        </p:txBody>
      </p:sp>
    </p:spTree>
    <p:extLst>
      <p:ext uri="{BB962C8B-B14F-4D97-AF65-F5344CB8AC3E}">
        <p14:creationId xmlns:p14="http://schemas.microsoft.com/office/powerpoint/2010/main" val="238083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A8D618D-1D8C-4214-A723-5DEEAC4AC1DE}" type="datetimeFigureOut">
              <a:rPr lang="ru-RU" smtClean="0"/>
              <a:t>24.04.2021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764FD12-46D8-49FD-880B-2278A8AAF611}" type="slidenum">
              <a:rPr lang="ru-RU" smtClean="0"/>
              <a:t>‹#›</a:t>
            </a:fld>
            <a:endParaRPr lang="ru-RU"/>
          </a:p>
        </p:txBody>
      </p:sp>
    </p:spTree>
    <p:extLst>
      <p:ext uri="{BB962C8B-B14F-4D97-AF65-F5344CB8AC3E}">
        <p14:creationId xmlns:p14="http://schemas.microsoft.com/office/powerpoint/2010/main" val="284978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A8D618D-1D8C-4214-A723-5DEEAC4AC1DE}" type="datetimeFigureOut">
              <a:rPr lang="ru-RU" smtClean="0"/>
              <a:t>24.04.2021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764FD12-46D8-49FD-880B-2278A8AAF611}"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525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A8D618D-1D8C-4214-A723-5DEEAC4AC1DE}" type="datetimeFigureOut">
              <a:rPr lang="ru-RU" smtClean="0"/>
              <a:t>24.04.2021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764FD12-46D8-49FD-880B-2278A8AAF611}" type="slidenum">
              <a:rPr lang="ru-RU" smtClean="0"/>
              <a:t>‹#›</a:t>
            </a:fld>
            <a:endParaRPr lang="ru-RU"/>
          </a:p>
        </p:txBody>
      </p:sp>
    </p:spTree>
    <p:extLst>
      <p:ext uri="{BB962C8B-B14F-4D97-AF65-F5344CB8AC3E}">
        <p14:creationId xmlns:p14="http://schemas.microsoft.com/office/powerpoint/2010/main" val="230587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A8D618D-1D8C-4214-A723-5DEEAC4AC1DE}" type="datetimeFigureOut">
              <a:rPr lang="ru-RU" smtClean="0"/>
              <a:t>24.04.2021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764FD12-46D8-49FD-880B-2278A8AAF611}" type="slidenum">
              <a:rPr lang="ru-RU" smtClean="0"/>
              <a:t>‹#›</a:t>
            </a:fld>
            <a:endParaRPr lang="ru-RU"/>
          </a:p>
        </p:txBody>
      </p:sp>
    </p:spTree>
    <p:extLst>
      <p:ext uri="{BB962C8B-B14F-4D97-AF65-F5344CB8AC3E}">
        <p14:creationId xmlns:p14="http://schemas.microsoft.com/office/powerpoint/2010/main" val="22284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A8D618D-1D8C-4214-A723-5DEEAC4AC1DE}" type="datetimeFigureOut">
              <a:rPr lang="ru-RU" smtClean="0"/>
              <a:t>24.04.2021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764FD12-46D8-49FD-880B-2278A8AAF611}" type="slidenum">
              <a:rPr lang="ru-RU" smtClean="0"/>
              <a:t>‹#›</a:t>
            </a:fld>
            <a:endParaRPr lang="ru-RU"/>
          </a:p>
        </p:txBody>
      </p:sp>
    </p:spTree>
    <p:extLst>
      <p:ext uri="{BB962C8B-B14F-4D97-AF65-F5344CB8AC3E}">
        <p14:creationId xmlns:p14="http://schemas.microsoft.com/office/powerpoint/2010/main" val="58321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8D618D-1D8C-4214-A723-5DEEAC4AC1DE}" type="datetimeFigureOut">
              <a:rPr lang="ru-RU" smtClean="0"/>
              <a:t>24.04.2021</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4764FD12-46D8-49FD-880B-2278A8AAF611}" type="slidenum">
              <a:rPr lang="ru-RU" smtClean="0"/>
              <a:t>‹#›</a:t>
            </a:fld>
            <a:endParaRPr lang="ru-RU"/>
          </a:p>
        </p:txBody>
      </p:sp>
    </p:spTree>
    <p:extLst>
      <p:ext uri="{BB962C8B-B14F-4D97-AF65-F5344CB8AC3E}">
        <p14:creationId xmlns:p14="http://schemas.microsoft.com/office/powerpoint/2010/main" val="3148143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8D618D-1D8C-4214-A723-5DEEAC4AC1DE}" type="datetimeFigureOut">
              <a:rPr lang="ru-RU" smtClean="0"/>
              <a:t>24.04.2021</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64FD12-46D8-49FD-880B-2278A8AAF611}" type="slidenum">
              <a:rPr lang="ru-RU" smtClean="0"/>
              <a:t>‹#›</a:t>
            </a:fld>
            <a:endParaRPr lang="ru-RU"/>
          </a:p>
        </p:txBody>
      </p:sp>
    </p:spTree>
    <p:extLst>
      <p:ext uri="{BB962C8B-B14F-4D97-AF65-F5344CB8AC3E}">
        <p14:creationId xmlns:p14="http://schemas.microsoft.com/office/powerpoint/2010/main" val="899216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A8D618D-1D8C-4214-A723-5DEEAC4AC1DE}" type="datetimeFigureOut">
              <a:rPr lang="ru-RU" smtClean="0"/>
              <a:t>24.04.2021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764FD12-46D8-49FD-880B-2278A8AAF611}" type="slidenum">
              <a:rPr lang="ru-RU" smtClean="0"/>
              <a:t>‹#›</a:t>
            </a:fld>
            <a:endParaRPr lang="ru-RU"/>
          </a:p>
        </p:txBody>
      </p:sp>
    </p:spTree>
    <p:extLst>
      <p:ext uri="{BB962C8B-B14F-4D97-AF65-F5344CB8AC3E}">
        <p14:creationId xmlns:p14="http://schemas.microsoft.com/office/powerpoint/2010/main" val="26046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8D618D-1D8C-4214-A723-5DEEAC4AC1DE}" type="datetimeFigureOut">
              <a:rPr lang="ru-RU" smtClean="0"/>
              <a:t>24.04.2021</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64FD12-46D8-49FD-880B-2278A8AAF611}"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5192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17B9A36B-A770-43F8-A498-E4881AC2DAAA}"/>
              </a:ext>
            </a:extLst>
          </p:cNvPr>
          <p:cNvSpPr>
            <a:spLocks noGrp="1"/>
          </p:cNvSpPr>
          <p:nvPr>
            <p:ph type="ctrTitle"/>
          </p:nvPr>
        </p:nvSpPr>
        <p:spPr/>
        <p:txBody>
          <a:bodyPr/>
          <a:lstStyle/>
          <a:p>
            <a:r>
              <a:rPr lang="ru-RU" dirty="0"/>
              <a:t>Онтология</a:t>
            </a:r>
          </a:p>
        </p:txBody>
      </p:sp>
      <p:sp>
        <p:nvSpPr>
          <p:cNvPr id="7" name="Подзаголовок 6">
            <a:extLst>
              <a:ext uri="{FF2B5EF4-FFF2-40B4-BE49-F238E27FC236}">
                <a16:creationId xmlns:a16="http://schemas.microsoft.com/office/drawing/2014/main" id="{48B9EDE4-7D6A-4CA9-BD45-E1AF628EEEB4}"/>
              </a:ext>
            </a:extLst>
          </p:cNvPr>
          <p:cNvSpPr>
            <a:spLocks noGrp="1"/>
          </p:cNvSpPr>
          <p:nvPr>
            <p:ph type="subTitle" idx="1"/>
          </p:nvPr>
        </p:nvSpPr>
        <p:spPr/>
        <p:txBody>
          <a:bodyPr/>
          <a:lstStyle/>
          <a:p>
            <a:r>
              <a:rPr lang="ru-RU" dirty="0"/>
              <a:t>Мифы древней Греции</a:t>
            </a:r>
          </a:p>
        </p:txBody>
      </p:sp>
    </p:spTree>
    <p:extLst>
      <p:ext uri="{BB962C8B-B14F-4D97-AF65-F5344CB8AC3E}">
        <p14:creationId xmlns:p14="http://schemas.microsoft.com/office/powerpoint/2010/main" val="1636544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95307" y="6321777"/>
            <a:ext cx="8279271" cy="439138"/>
          </a:xfrm>
        </p:spPr>
        <p:txBody>
          <a:bodyPr>
            <a:normAutofit/>
          </a:bodyPr>
          <a:lstStyle/>
          <a:p>
            <a:r>
              <a:rPr lang="ru-RU" sz="2000" dirty="0" err="1">
                <a:solidFill>
                  <a:schemeClr val="bg1"/>
                </a:solidFill>
              </a:rPr>
              <a:t>Парсинг</a:t>
            </a:r>
            <a:r>
              <a:rPr lang="ru-RU" sz="2000" dirty="0">
                <a:solidFill>
                  <a:schemeClr val="bg1"/>
                </a:solidFill>
              </a:rPr>
              <a:t> данных из веб-ресурсов, данные были сохранены в виде таблиц</a:t>
            </a:r>
            <a:r>
              <a:rPr lang="en-US" sz="2000" dirty="0">
                <a:solidFill>
                  <a:schemeClr val="bg1"/>
                </a:solidFill>
              </a:rPr>
              <a:t> Excel</a:t>
            </a:r>
            <a:endParaRPr lang="ru-RU" sz="2000" dirty="0">
              <a:solidFill>
                <a:schemeClr val="bg1"/>
              </a:solidFill>
            </a:endParaRP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041" y="215658"/>
            <a:ext cx="11836711" cy="5586829"/>
          </a:xfrm>
        </p:spPr>
      </p:pic>
    </p:spTree>
    <p:extLst>
      <p:ext uri="{BB962C8B-B14F-4D97-AF65-F5344CB8AC3E}">
        <p14:creationId xmlns:p14="http://schemas.microsoft.com/office/powerpoint/2010/main" val="3386505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39431" y="6294685"/>
            <a:ext cx="8313138" cy="473004"/>
          </a:xfrm>
        </p:spPr>
        <p:txBody>
          <a:bodyPr>
            <a:normAutofit/>
          </a:bodyPr>
          <a:lstStyle/>
          <a:p>
            <a:r>
              <a:rPr lang="ru-RU" sz="2000" dirty="0" err="1">
                <a:solidFill>
                  <a:schemeClr val="bg1"/>
                </a:solidFill>
              </a:rPr>
              <a:t>Парсинг</a:t>
            </a:r>
            <a:r>
              <a:rPr lang="ru-RU" sz="2000" dirty="0">
                <a:solidFill>
                  <a:schemeClr val="bg1"/>
                </a:solidFill>
              </a:rPr>
              <a:t> данных из веб-ресурсов, данные были сохранены в виде таблиц</a:t>
            </a:r>
            <a:r>
              <a:rPr lang="en-US" sz="2000" dirty="0">
                <a:solidFill>
                  <a:schemeClr val="bg1"/>
                </a:solidFill>
              </a:rPr>
              <a:t> Excel</a:t>
            </a:r>
            <a:endParaRPr lang="ru-RU" sz="2000" dirty="0">
              <a:solidFill>
                <a:schemeClr val="bg1"/>
              </a:solidFill>
            </a:endParaRPr>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355" y="237067"/>
            <a:ext cx="11781340" cy="5170311"/>
          </a:xfrm>
        </p:spPr>
      </p:pic>
    </p:spTree>
    <p:extLst>
      <p:ext uri="{BB962C8B-B14F-4D97-AF65-F5344CB8AC3E}">
        <p14:creationId xmlns:p14="http://schemas.microsoft.com/office/powerpoint/2010/main" val="7477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62009" y="6339276"/>
            <a:ext cx="8267982" cy="473004"/>
          </a:xfrm>
        </p:spPr>
        <p:txBody>
          <a:bodyPr>
            <a:normAutofit/>
          </a:bodyPr>
          <a:lstStyle/>
          <a:p>
            <a:r>
              <a:rPr lang="ru-RU" sz="2000" dirty="0" err="1">
                <a:solidFill>
                  <a:schemeClr val="bg1"/>
                </a:solidFill>
              </a:rPr>
              <a:t>Парсинг</a:t>
            </a:r>
            <a:r>
              <a:rPr lang="ru-RU" sz="2000" dirty="0">
                <a:solidFill>
                  <a:schemeClr val="bg1"/>
                </a:solidFill>
              </a:rPr>
              <a:t> данных из веб-ресурсов, данные были сохранены в виде таблиц</a:t>
            </a:r>
            <a:r>
              <a:rPr lang="en-US" sz="2000" dirty="0">
                <a:solidFill>
                  <a:schemeClr val="bg1"/>
                </a:solidFill>
              </a:rPr>
              <a:t> Excel</a:t>
            </a:r>
            <a:endParaRPr lang="ru-RU" sz="2000" dirty="0">
              <a:solidFill>
                <a:schemeClr val="bg1"/>
              </a:solidFill>
            </a:endParaRPr>
          </a:p>
        </p:txBody>
      </p:sp>
      <p:pic>
        <p:nvPicPr>
          <p:cNvPr id="7" name="Объект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355" y="282222"/>
            <a:ext cx="11724515" cy="5125156"/>
          </a:xfrm>
        </p:spPr>
      </p:pic>
    </p:spTree>
    <p:extLst>
      <p:ext uri="{BB962C8B-B14F-4D97-AF65-F5344CB8AC3E}">
        <p14:creationId xmlns:p14="http://schemas.microsoft.com/office/powerpoint/2010/main" val="3013623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30585" y="6317262"/>
            <a:ext cx="8437315" cy="506871"/>
          </a:xfrm>
        </p:spPr>
        <p:txBody>
          <a:bodyPr>
            <a:normAutofit/>
          </a:bodyPr>
          <a:lstStyle/>
          <a:p>
            <a:r>
              <a:rPr lang="ru-RU" sz="2000" dirty="0" err="1">
                <a:solidFill>
                  <a:schemeClr val="bg1"/>
                </a:solidFill>
              </a:rPr>
              <a:t>Парсинг</a:t>
            </a:r>
            <a:r>
              <a:rPr lang="ru-RU" sz="2000" dirty="0">
                <a:solidFill>
                  <a:schemeClr val="bg1"/>
                </a:solidFill>
              </a:rPr>
              <a:t> данных из веб-ресурсов, данные были сохранены в виде таблиц</a:t>
            </a:r>
            <a:r>
              <a:rPr lang="en-US" sz="2000" dirty="0">
                <a:solidFill>
                  <a:schemeClr val="bg1"/>
                </a:solidFill>
              </a:rPr>
              <a:t> Excel</a:t>
            </a:r>
            <a:endParaRPr lang="ru-RU" sz="2000" dirty="0">
              <a:solidFill>
                <a:schemeClr val="bg1"/>
              </a:solidFill>
            </a:endParaRP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664" y="293513"/>
            <a:ext cx="11578191" cy="5125154"/>
          </a:xfrm>
        </p:spPr>
      </p:pic>
    </p:spTree>
    <p:extLst>
      <p:ext uri="{BB962C8B-B14F-4D97-AF65-F5344CB8AC3E}">
        <p14:creationId xmlns:p14="http://schemas.microsoft.com/office/powerpoint/2010/main" val="972242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50720" y="6265333"/>
            <a:ext cx="8290560" cy="506871"/>
          </a:xfrm>
        </p:spPr>
        <p:txBody>
          <a:bodyPr>
            <a:normAutofit/>
          </a:bodyPr>
          <a:lstStyle/>
          <a:p>
            <a:r>
              <a:rPr lang="ru-RU" sz="2000" dirty="0" err="1">
                <a:solidFill>
                  <a:schemeClr val="bg1"/>
                </a:solidFill>
              </a:rPr>
              <a:t>Парсинг</a:t>
            </a:r>
            <a:r>
              <a:rPr lang="ru-RU" sz="2000" dirty="0">
                <a:solidFill>
                  <a:schemeClr val="bg1"/>
                </a:solidFill>
              </a:rPr>
              <a:t> данных из веб-ресурсов, данные были сохранены в виде таблиц</a:t>
            </a:r>
            <a:r>
              <a:rPr lang="en-US" sz="2000" dirty="0">
                <a:solidFill>
                  <a:schemeClr val="bg1"/>
                </a:solidFill>
              </a:rPr>
              <a:t> Excel</a:t>
            </a:r>
            <a:endParaRPr lang="ru-RU" sz="2000" dirty="0">
              <a:solidFill>
                <a:schemeClr val="bg1"/>
              </a:solidFill>
            </a:endParaRPr>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8887" y="0"/>
            <a:ext cx="10035824" cy="6355644"/>
          </a:xfrm>
        </p:spPr>
      </p:pic>
    </p:spTree>
    <p:extLst>
      <p:ext uri="{BB962C8B-B14F-4D97-AF65-F5344CB8AC3E}">
        <p14:creationId xmlns:p14="http://schemas.microsoft.com/office/powerpoint/2010/main" val="1981704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49120" y="6265334"/>
            <a:ext cx="8245404" cy="495582"/>
          </a:xfrm>
        </p:spPr>
        <p:txBody>
          <a:bodyPr>
            <a:normAutofit/>
          </a:bodyPr>
          <a:lstStyle/>
          <a:p>
            <a:r>
              <a:rPr lang="ru-RU" sz="2000" dirty="0" err="1">
                <a:solidFill>
                  <a:schemeClr val="bg1"/>
                </a:solidFill>
              </a:rPr>
              <a:t>Парсинг</a:t>
            </a:r>
            <a:r>
              <a:rPr lang="ru-RU" sz="2000" dirty="0">
                <a:solidFill>
                  <a:schemeClr val="bg1"/>
                </a:solidFill>
              </a:rPr>
              <a:t> данных из веб-ресурсов, данные были сохранены в виде таблиц</a:t>
            </a:r>
            <a:r>
              <a:rPr lang="en-US" sz="2000" dirty="0">
                <a:solidFill>
                  <a:schemeClr val="bg1"/>
                </a:solidFill>
              </a:rPr>
              <a:t> Excel</a:t>
            </a:r>
            <a:endParaRPr lang="ru-RU" sz="2000" dirty="0">
              <a:solidFill>
                <a:schemeClr val="bg1"/>
              </a:solidFill>
            </a:endParaRP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067" y="270934"/>
            <a:ext cx="11709654" cy="5531555"/>
          </a:xfrm>
        </p:spPr>
      </p:pic>
    </p:spTree>
    <p:extLst>
      <p:ext uri="{BB962C8B-B14F-4D97-AF65-F5344CB8AC3E}">
        <p14:creationId xmlns:p14="http://schemas.microsoft.com/office/powerpoint/2010/main" val="1890924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67653" y="6321778"/>
            <a:ext cx="8256693" cy="450426"/>
          </a:xfrm>
        </p:spPr>
        <p:txBody>
          <a:bodyPr>
            <a:normAutofit/>
          </a:bodyPr>
          <a:lstStyle/>
          <a:p>
            <a:r>
              <a:rPr lang="ru-RU" sz="2000" dirty="0" err="1">
                <a:solidFill>
                  <a:schemeClr val="bg1"/>
                </a:solidFill>
              </a:rPr>
              <a:t>Парсинг</a:t>
            </a:r>
            <a:r>
              <a:rPr lang="ru-RU" sz="2000" dirty="0">
                <a:solidFill>
                  <a:schemeClr val="bg1"/>
                </a:solidFill>
              </a:rPr>
              <a:t> данных из веб-ресурсов, данные были сохранены в виде таблиц</a:t>
            </a:r>
            <a:r>
              <a:rPr lang="en-US" sz="2000" dirty="0">
                <a:solidFill>
                  <a:schemeClr val="bg1"/>
                </a:solidFill>
              </a:rPr>
              <a:t> Excel</a:t>
            </a:r>
            <a:endParaRPr lang="ru-RU" sz="2000" dirty="0">
              <a:solidFill>
                <a:schemeClr val="bg1"/>
              </a:solidFill>
            </a:endParaRPr>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066" y="270933"/>
            <a:ext cx="11672712" cy="4967111"/>
          </a:xfrm>
        </p:spPr>
      </p:pic>
    </p:spTree>
    <p:extLst>
      <p:ext uri="{BB962C8B-B14F-4D97-AF65-F5344CB8AC3E}">
        <p14:creationId xmlns:p14="http://schemas.microsoft.com/office/powerpoint/2010/main" val="3423873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47521" y="6294686"/>
            <a:ext cx="8188960" cy="489937"/>
          </a:xfrm>
        </p:spPr>
        <p:txBody>
          <a:bodyPr>
            <a:normAutofit/>
          </a:bodyPr>
          <a:lstStyle/>
          <a:p>
            <a:r>
              <a:rPr lang="ru-RU" sz="2000" dirty="0" err="1">
                <a:solidFill>
                  <a:schemeClr val="bg1"/>
                </a:solidFill>
              </a:rPr>
              <a:t>Парсинг</a:t>
            </a:r>
            <a:r>
              <a:rPr lang="ru-RU" sz="2000" dirty="0">
                <a:solidFill>
                  <a:schemeClr val="bg1"/>
                </a:solidFill>
              </a:rPr>
              <a:t> данных из веб-ресурсов, данные были сохранены в виде таблиц</a:t>
            </a:r>
            <a:r>
              <a:rPr lang="en-US" sz="2000" dirty="0">
                <a:solidFill>
                  <a:schemeClr val="bg1"/>
                </a:solidFill>
              </a:rPr>
              <a:t> Excel</a:t>
            </a:r>
            <a:endParaRPr lang="ru-RU" sz="2000" dirty="0">
              <a:solidFill>
                <a:schemeClr val="bg1"/>
              </a:solidFill>
            </a:endParaRP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1470" y="0"/>
            <a:ext cx="10024533" cy="6334854"/>
          </a:xfrm>
        </p:spPr>
      </p:pic>
    </p:spTree>
    <p:extLst>
      <p:ext uri="{BB962C8B-B14F-4D97-AF65-F5344CB8AC3E}">
        <p14:creationId xmlns:p14="http://schemas.microsoft.com/office/powerpoint/2010/main" val="3795839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0809" y="1202831"/>
            <a:ext cx="4111414" cy="484293"/>
          </a:xfrm>
        </p:spPr>
        <p:txBody>
          <a:bodyPr>
            <a:normAutofit/>
          </a:bodyPr>
          <a:lstStyle/>
          <a:p>
            <a:r>
              <a:rPr lang="ru-RU" sz="2000" dirty="0" err="1">
                <a:solidFill>
                  <a:schemeClr val="tx1"/>
                </a:solidFill>
              </a:rPr>
              <a:t>Парсинг</a:t>
            </a:r>
            <a:r>
              <a:rPr lang="ru-RU" sz="2000" dirty="0">
                <a:solidFill>
                  <a:schemeClr val="tx1"/>
                </a:solidFill>
              </a:rPr>
              <a:t> данных из веб-ресурсов, </a:t>
            </a:r>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7225" y="0"/>
            <a:ext cx="5197804" cy="6305409"/>
          </a:xfrm>
        </p:spPr>
      </p:pic>
      <p:sp>
        <p:nvSpPr>
          <p:cNvPr id="4" name="Заголовок 1">
            <a:extLst>
              <a:ext uri="{FF2B5EF4-FFF2-40B4-BE49-F238E27FC236}">
                <a16:creationId xmlns:a16="http://schemas.microsoft.com/office/drawing/2014/main" id="{6C14F48C-E7DA-484A-81BC-47116F63FB0E}"/>
              </a:ext>
            </a:extLst>
          </p:cNvPr>
          <p:cNvSpPr txBox="1">
            <a:spLocks/>
          </p:cNvSpPr>
          <p:nvPr/>
        </p:nvSpPr>
        <p:spPr>
          <a:xfrm>
            <a:off x="1070922" y="1687124"/>
            <a:ext cx="4986303" cy="48429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2000" dirty="0">
                <a:solidFill>
                  <a:schemeClr val="tx1"/>
                </a:solidFill>
              </a:rPr>
              <a:t>данные были сохранены в виде таблиц</a:t>
            </a:r>
            <a:r>
              <a:rPr lang="en-US" sz="2000" dirty="0">
                <a:solidFill>
                  <a:schemeClr val="tx1"/>
                </a:solidFill>
              </a:rPr>
              <a:t> Excel</a:t>
            </a:r>
            <a:endParaRPr lang="ru-RU" sz="2000" dirty="0">
              <a:solidFill>
                <a:schemeClr val="tx1"/>
              </a:solidFill>
            </a:endParaRPr>
          </a:p>
        </p:txBody>
      </p:sp>
    </p:spTree>
    <p:extLst>
      <p:ext uri="{BB962C8B-B14F-4D97-AF65-F5344CB8AC3E}">
        <p14:creationId xmlns:p14="http://schemas.microsoft.com/office/powerpoint/2010/main" val="3034425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a:spLocks noGrp="1"/>
          </p:cNvSpPr>
          <p:nvPr>
            <p:ph type="title"/>
          </p:nvPr>
        </p:nvSpPr>
        <p:spPr>
          <a:xfrm>
            <a:off x="3858542" y="6373707"/>
            <a:ext cx="4474915" cy="461715"/>
          </a:xfrm>
        </p:spPr>
        <p:txBody>
          <a:bodyPr>
            <a:normAutofit/>
          </a:bodyPr>
          <a:lstStyle/>
          <a:p>
            <a:r>
              <a:rPr lang="en-US" sz="2000" dirty="0">
                <a:solidFill>
                  <a:schemeClr val="bg1"/>
                </a:solidFill>
              </a:rPr>
              <a:t>Google </a:t>
            </a:r>
            <a:r>
              <a:rPr lang="en-US" sz="2000" dirty="0" err="1">
                <a:solidFill>
                  <a:schemeClr val="bg1"/>
                </a:solidFill>
              </a:rPr>
              <a:t>Colab</a:t>
            </a:r>
            <a:r>
              <a:rPr lang="ru-RU" sz="2000" dirty="0">
                <a:solidFill>
                  <a:schemeClr val="bg1"/>
                </a:solidFill>
              </a:rPr>
              <a:t> (загрузка данных из таблиц)</a:t>
            </a:r>
          </a:p>
        </p:txBody>
      </p:sp>
      <p:pic>
        <p:nvPicPr>
          <p:cNvPr id="4" name="Объект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22489" y="124179"/>
            <a:ext cx="10826044" cy="6047860"/>
          </a:xfrm>
        </p:spPr>
      </p:pic>
    </p:spTree>
    <p:extLst>
      <p:ext uri="{BB962C8B-B14F-4D97-AF65-F5344CB8AC3E}">
        <p14:creationId xmlns:p14="http://schemas.microsoft.com/office/powerpoint/2010/main" val="370954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23EA7D-C3C3-4769-8A93-8181D328FDE3}"/>
              </a:ext>
            </a:extLst>
          </p:cNvPr>
          <p:cNvSpPr>
            <a:spLocks noGrp="1"/>
          </p:cNvSpPr>
          <p:nvPr>
            <p:ph type="title"/>
          </p:nvPr>
        </p:nvSpPr>
        <p:spPr>
          <a:xfrm>
            <a:off x="1097280" y="824089"/>
            <a:ext cx="10058400" cy="913271"/>
          </a:xfrm>
        </p:spPr>
        <p:txBody>
          <a:bodyPr>
            <a:normAutofit/>
          </a:bodyPr>
          <a:lstStyle/>
          <a:p>
            <a:r>
              <a:rPr lang="ru-RU" sz="3600" dirty="0"/>
              <a:t>Описание предметной области</a:t>
            </a:r>
          </a:p>
        </p:txBody>
      </p:sp>
      <p:sp>
        <p:nvSpPr>
          <p:cNvPr id="3" name="Объект 2">
            <a:extLst>
              <a:ext uri="{FF2B5EF4-FFF2-40B4-BE49-F238E27FC236}">
                <a16:creationId xmlns:a16="http://schemas.microsoft.com/office/drawing/2014/main" id="{2F7EA033-B14F-4792-B755-00C7EFEFE723}"/>
              </a:ext>
            </a:extLst>
          </p:cNvPr>
          <p:cNvSpPr>
            <a:spLocks noGrp="1"/>
          </p:cNvSpPr>
          <p:nvPr>
            <p:ph idx="1"/>
          </p:nvPr>
        </p:nvSpPr>
        <p:spPr/>
        <p:txBody>
          <a:bodyPr>
            <a:normAutofit/>
          </a:bodyPr>
          <a:lstStyle/>
          <a:p>
            <a:pPr algn="just">
              <a:lnSpc>
                <a:spcPct val="100000"/>
              </a:lnSpc>
            </a:pPr>
            <a:r>
              <a:rPr lang="ru-RU" dirty="0">
                <a:effectLst/>
                <a:latin typeface="Times New Roman" panose="02020603050405020304" pitchFamily="18" charset="0"/>
                <a:ea typeface="Calibri" panose="020F0502020204030204" pitchFamily="34" charset="0"/>
              </a:rPr>
              <a:t>Рассматриваются мифы Древней Греции, которые имеют форму фантастических рассказов. Мифы рассказывают о происхождении мира и богов, о богах, живущих на Олимпе, об их битве с титанами, о людях и героях (полубогах), например, подвиги Геракла, об исследовании мира и колонизации (Аргонавты).</a:t>
            </a:r>
          </a:p>
          <a:p>
            <a:pPr algn="just">
              <a:lnSpc>
                <a:spcPct val="100000"/>
              </a:lnSpc>
            </a:pPr>
            <a:r>
              <a:rPr lang="ru-RU" dirty="0">
                <a:effectLst/>
                <a:latin typeface="Times New Roman" panose="02020603050405020304" pitchFamily="18" charset="0"/>
                <a:ea typeface="Calibri" panose="020F0502020204030204" pitchFamily="34" charset="0"/>
              </a:rPr>
              <a:t>	Персонажи мифов могут быть связаны родством (являться предком или потомком определенного бога), могут совершать определенный подвиг, могут сражаться с другими существами (с древними чудовищами), например, с гидрой или химерой. Также у персонажа мифа мог быть определенный фантастический предмет, например, щит Ахилла, при помощи которого Ахилл мог найти любое место. В мифах упоминались различные территории Греции, например, Афины, Фивы.</a:t>
            </a:r>
          </a:p>
        </p:txBody>
      </p:sp>
    </p:spTree>
    <p:extLst>
      <p:ext uri="{BB962C8B-B14F-4D97-AF65-F5344CB8AC3E}">
        <p14:creationId xmlns:p14="http://schemas.microsoft.com/office/powerpoint/2010/main" val="3163148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a:spLocks noGrp="1"/>
          </p:cNvSpPr>
          <p:nvPr>
            <p:ph type="title"/>
          </p:nvPr>
        </p:nvSpPr>
        <p:spPr>
          <a:xfrm>
            <a:off x="4281875" y="6317262"/>
            <a:ext cx="3628249" cy="506871"/>
          </a:xfrm>
        </p:spPr>
        <p:txBody>
          <a:bodyPr>
            <a:normAutofit/>
          </a:bodyPr>
          <a:lstStyle/>
          <a:p>
            <a:r>
              <a:rPr lang="en-US" sz="2000" dirty="0">
                <a:solidFill>
                  <a:schemeClr val="bg1"/>
                </a:solidFill>
              </a:rPr>
              <a:t>Google </a:t>
            </a:r>
            <a:r>
              <a:rPr lang="en-US" sz="2000" dirty="0" err="1">
                <a:solidFill>
                  <a:schemeClr val="bg1"/>
                </a:solidFill>
              </a:rPr>
              <a:t>Colab</a:t>
            </a:r>
            <a:r>
              <a:rPr lang="ru-RU" sz="2000" dirty="0">
                <a:solidFill>
                  <a:schemeClr val="bg1"/>
                </a:solidFill>
              </a:rPr>
              <a:t> (Построение графа)</a:t>
            </a:r>
          </a:p>
        </p:txBody>
      </p:sp>
      <p:pic>
        <p:nvPicPr>
          <p:cNvPr id="3" name="Объект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3832" y="213360"/>
            <a:ext cx="11532776" cy="5939084"/>
          </a:xfrm>
        </p:spPr>
      </p:pic>
    </p:spTree>
    <p:extLst>
      <p:ext uri="{BB962C8B-B14F-4D97-AF65-F5344CB8AC3E}">
        <p14:creationId xmlns:p14="http://schemas.microsoft.com/office/powerpoint/2010/main" val="2791816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a:spLocks noGrp="1"/>
          </p:cNvSpPr>
          <p:nvPr>
            <p:ph type="title"/>
          </p:nvPr>
        </p:nvSpPr>
        <p:spPr>
          <a:xfrm>
            <a:off x="4298809" y="6299200"/>
            <a:ext cx="3594382" cy="473004"/>
          </a:xfrm>
        </p:spPr>
        <p:txBody>
          <a:bodyPr>
            <a:normAutofit/>
          </a:bodyPr>
          <a:lstStyle/>
          <a:p>
            <a:r>
              <a:rPr lang="en-US" sz="2000" dirty="0">
                <a:solidFill>
                  <a:schemeClr val="bg1"/>
                </a:solidFill>
              </a:rPr>
              <a:t>Google </a:t>
            </a:r>
            <a:r>
              <a:rPr lang="en-US" sz="2000" dirty="0" err="1">
                <a:solidFill>
                  <a:schemeClr val="bg1"/>
                </a:solidFill>
              </a:rPr>
              <a:t>Colab</a:t>
            </a:r>
            <a:r>
              <a:rPr lang="ru-RU" sz="2000" dirty="0">
                <a:solidFill>
                  <a:schemeClr val="bg1"/>
                </a:solidFill>
              </a:rPr>
              <a:t> (Построение графа)</a:t>
            </a:r>
          </a:p>
        </p:txBody>
      </p:sp>
      <p:pic>
        <p:nvPicPr>
          <p:cNvPr id="4" name="Объект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56359" y="326248"/>
            <a:ext cx="10466833" cy="5826195"/>
          </a:xfrm>
        </p:spPr>
      </p:pic>
    </p:spTree>
    <p:extLst>
      <p:ext uri="{BB962C8B-B14F-4D97-AF65-F5344CB8AC3E}">
        <p14:creationId xmlns:p14="http://schemas.microsoft.com/office/powerpoint/2010/main" val="503572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a:spLocks noGrp="1"/>
          </p:cNvSpPr>
          <p:nvPr>
            <p:ph type="title"/>
          </p:nvPr>
        </p:nvSpPr>
        <p:spPr>
          <a:xfrm>
            <a:off x="4310098" y="6305409"/>
            <a:ext cx="3571804" cy="484293"/>
          </a:xfrm>
        </p:spPr>
        <p:txBody>
          <a:bodyPr>
            <a:normAutofit/>
          </a:bodyPr>
          <a:lstStyle/>
          <a:p>
            <a:r>
              <a:rPr lang="en-US" sz="2000" dirty="0">
                <a:solidFill>
                  <a:schemeClr val="bg1"/>
                </a:solidFill>
              </a:rPr>
              <a:t>Google </a:t>
            </a:r>
            <a:r>
              <a:rPr lang="en-US" sz="2000" dirty="0" err="1">
                <a:solidFill>
                  <a:schemeClr val="bg1"/>
                </a:solidFill>
              </a:rPr>
              <a:t>Colab</a:t>
            </a:r>
            <a:r>
              <a:rPr lang="ru-RU" sz="2000" dirty="0">
                <a:solidFill>
                  <a:schemeClr val="bg1"/>
                </a:solidFill>
              </a:rPr>
              <a:t> (Построение графа)</a:t>
            </a:r>
          </a:p>
        </p:txBody>
      </p:sp>
      <p:pic>
        <p:nvPicPr>
          <p:cNvPr id="3" name="Объект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2845" y="282222"/>
            <a:ext cx="11275737" cy="5791199"/>
          </a:xfrm>
        </p:spPr>
      </p:pic>
    </p:spTree>
    <p:extLst>
      <p:ext uri="{BB962C8B-B14F-4D97-AF65-F5344CB8AC3E}">
        <p14:creationId xmlns:p14="http://schemas.microsoft.com/office/powerpoint/2010/main" val="3067459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a:spLocks noGrp="1"/>
          </p:cNvSpPr>
          <p:nvPr>
            <p:ph type="title"/>
          </p:nvPr>
        </p:nvSpPr>
        <p:spPr>
          <a:xfrm>
            <a:off x="4236720" y="6294684"/>
            <a:ext cx="3718560" cy="540738"/>
          </a:xfrm>
        </p:spPr>
        <p:txBody>
          <a:bodyPr>
            <a:normAutofit/>
          </a:bodyPr>
          <a:lstStyle/>
          <a:p>
            <a:r>
              <a:rPr lang="en-US" sz="2000" dirty="0">
                <a:solidFill>
                  <a:schemeClr val="bg1"/>
                </a:solidFill>
              </a:rPr>
              <a:t>Google </a:t>
            </a:r>
            <a:r>
              <a:rPr lang="en-US" sz="2000" dirty="0" err="1">
                <a:solidFill>
                  <a:schemeClr val="bg1"/>
                </a:solidFill>
              </a:rPr>
              <a:t>Colab</a:t>
            </a:r>
            <a:r>
              <a:rPr lang="ru-RU" sz="2000" dirty="0">
                <a:solidFill>
                  <a:schemeClr val="bg1"/>
                </a:solidFill>
              </a:rPr>
              <a:t> (Построение графа)</a:t>
            </a:r>
          </a:p>
        </p:txBody>
      </p:sp>
      <p:pic>
        <p:nvPicPr>
          <p:cNvPr id="4" name="Объект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3200" y="1140178"/>
            <a:ext cx="11706578" cy="2923822"/>
          </a:xfrm>
        </p:spPr>
      </p:pic>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 y="4165601"/>
            <a:ext cx="11706578" cy="1320800"/>
          </a:xfrm>
          <a:prstGeom prst="rect">
            <a:avLst/>
          </a:prstGeom>
        </p:spPr>
      </p:pic>
    </p:spTree>
    <p:extLst>
      <p:ext uri="{BB962C8B-B14F-4D97-AF65-F5344CB8AC3E}">
        <p14:creationId xmlns:p14="http://schemas.microsoft.com/office/powerpoint/2010/main" val="1851238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a:spLocks noGrp="1"/>
          </p:cNvSpPr>
          <p:nvPr>
            <p:ph type="title"/>
          </p:nvPr>
        </p:nvSpPr>
        <p:spPr>
          <a:xfrm>
            <a:off x="4259298" y="6350000"/>
            <a:ext cx="3673404" cy="456071"/>
          </a:xfrm>
        </p:spPr>
        <p:txBody>
          <a:bodyPr>
            <a:normAutofit/>
          </a:bodyPr>
          <a:lstStyle/>
          <a:p>
            <a:r>
              <a:rPr lang="en-US" sz="2000" dirty="0">
                <a:solidFill>
                  <a:schemeClr val="bg1"/>
                </a:solidFill>
              </a:rPr>
              <a:t>Google </a:t>
            </a:r>
            <a:r>
              <a:rPr lang="en-US" sz="2000" dirty="0" err="1">
                <a:solidFill>
                  <a:schemeClr val="bg1"/>
                </a:solidFill>
              </a:rPr>
              <a:t>Colab</a:t>
            </a:r>
            <a:r>
              <a:rPr lang="ru-RU" sz="2000" dirty="0">
                <a:solidFill>
                  <a:schemeClr val="bg1"/>
                </a:solidFill>
              </a:rPr>
              <a:t> (Построение графа)</a:t>
            </a:r>
          </a:p>
        </p:txBody>
      </p:sp>
      <p:pic>
        <p:nvPicPr>
          <p:cNvPr id="4" name="Объект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61244" y="293510"/>
            <a:ext cx="11526714" cy="5588001"/>
          </a:xfrm>
        </p:spPr>
      </p:pic>
    </p:spTree>
    <p:extLst>
      <p:ext uri="{BB962C8B-B14F-4D97-AF65-F5344CB8AC3E}">
        <p14:creationId xmlns:p14="http://schemas.microsoft.com/office/powerpoint/2010/main" val="454162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a:spLocks noGrp="1"/>
          </p:cNvSpPr>
          <p:nvPr>
            <p:ph type="title"/>
          </p:nvPr>
        </p:nvSpPr>
        <p:spPr>
          <a:xfrm>
            <a:off x="4185919" y="6312471"/>
            <a:ext cx="3436338" cy="484293"/>
          </a:xfrm>
        </p:spPr>
        <p:txBody>
          <a:bodyPr>
            <a:normAutofit/>
          </a:bodyPr>
          <a:lstStyle/>
          <a:p>
            <a:r>
              <a:rPr lang="en-US" sz="2000" dirty="0">
                <a:solidFill>
                  <a:schemeClr val="bg1"/>
                </a:solidFill>
              </a:rPr>
              <a:t>Google </a:t>
            </a:r>
            <a:r>
              <a:rPr lang="en-US" sz="2000" dirty="0" err="1">
                <a:solidFill>
                  <a:schemeClr val="bg1"/>
                </a:solidFill>
              </a:rPr>
              <a:t>Colab</a:t>
            </a:r>
            <a:r>
              <a:rPr lang="ru-RU" sz="2000" dirty="0">
                <a:solidFill>
                  <a:schemeClr val="bg1"/>
                </a:solidFill>
              </a:rPr>
              <a:t> </a:t>
            </a:r>
            <a:r>
              <a:rPr lang="en-US" sz="2000" dirty="0">
                <a:solidFill>
                  <a:schemeClr val="bg1"/>
                </a:solidFill>
              </a:rPr>
              <a:t>(SPARQL </a:t>
            </a:r>
            <a:r>
              <a:rPr lang="ru-RU" sz="2000" dirty="0">
                <a:solidFill>
                  <a:schemeClr val="bg1"/>
                </a:solidFill>
              </a:rPr>
              <a:t>запросы)</a:t>
            </a:r>
          </a:p>
        </p:txBody>
      </p:sp>
      <p:pic>
        <p:nvPicPr>
          <p:cNvPr id="3" name="Объект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6049" y="415158"/>
            <a:ext cx="10747023" cy="3013842"/>
          </a:xfr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50" y="3429000"/>
            <a:ext cx="10747022" cy="2638793"/>
          </a:xfrm>
          <a:prstGeom prst="rect">
            <a:avLst/>
          </a:prstGeom>
        </p:spPr>
      </p:pic>
    </p:spTree>
    <p:extLst>
      <p:ext uri="{BB962C8B-B14F-4D97-AF65-F5344CB8AC3E}">
        <p14:creationId xmlns:p14="http://schemas.microsoft.com/office/powerpoint/2010/main" val="3696002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a:spLocks noGrp="1"/>
          </p:cNvSpPr>
          <p:nvPr>
            <p:ph type="title"/>
          </p:nvPr>
        </p:nvSpPr>
        <p:spPr>
          <a:xfrm>
            <a:off x="2283742" y="6254045"/>
            <a:ext cx="7624515" cy="518160"/>
          </a:xfrm>
        </p:spPr>
        <p:txBody>
          <a:bodyPr>
            <a:normAutofit/>
          </a:bodyPr>
          <a:lstStyle/>
          <a:p>
            <a:r>
              <a:rPr lang="en-US" sz="2000" dirty="0">
                <a:solidFill>
                  <a:schemeClr val="bg1"/>
                </a:solidFill>
              </a:rPr>
              <a:t>Google </a:t>
            </a:r>
            <a:r>
              <a:rPr lang="en-US" sz="2000" dirty="0" err="1">
                <a:solidFill>
                  <a:schemeClr val="bg1"/>
                </a:solidFill>
              </a:rPr>
              <a:t>Colab</a:t>
            </a:r>
            <a:r>
              <a:rPr lang="ru-RU" sz="2000" dirty="0">
                <a:solidFill>
                  <a:schemeClr val="bg1"/>
                </a:solidFill>
              </a:rPr>
              <a:t> (</a:t>
            </a:r>
            <a:r>
              <a:rPr lang="en-US" sz="2000" dirty="0">
                <a:solidFill>
                  <a:schemeClr val="bg1"/>
                </a:solidFill>
              </a:rPr>
              <a:t>SPARQL </a:t>
            </a:r>
            <a:r>
              <a:rPr lang="ru-RU" sz="2000" dirty="0">
                <a:solidFill>
                  <a:schemeClr val="bg1"/>
                </a:solidFill>
              </a:rPr>
              <a:t>запрос и сохранение графа в файл </a:t>
            </a:r>
            <a:r>
              <a:rPr lang="en-US" sz="2000" dirty="0" err="1">
                <a:solidFill>
                  <a:schemeClr val="bg1"/>
                </a:solidFill>
              </a:rPr>
              <a:t>myths_result.rdf</a:t>
            </a:r>
            <a:r>
              <a:rPr lang="ru-RU" sz="2000" dirty="0">
                <a:solidFill>
                  <a:schemeClr val="bg1"/>
                </a:solidFill>
              </a:rPr>
              <a:t>)</a:t>
            </a:r>
          </a:p>
        </p:txBody>
      </p:sp>
      <p:pic>
        <p:nvPicPr>
          <p:cNvPr id="3" name="Объект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9956" y="901982"/>
            <a:ext cx="11413066" cy="4087707"/>
          </a:xfrm>
        </p:spPr>
      </p:pic>
    </p:spTree>
    <p:extLst>
      <p:ext uri="{BB962C8B-B14F-4D97-AF65-F5344CB8AC3E}">
        <p14:creationId xmlns:p14="http://schemas.microsoft.com/office/powerpoint/2010/main" val="138030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a:spLocks noGrp="1"/>
          </p:cNvSpPr>
          <p:nvPr>
            <p:ph type="title"/>
          </p:nvPr>
        </p:nvSpPr>
        <p:spPr>
          <a:xfrm>
            <a:off x="2915920" y="6334760"/>
            <a:ext cx="6360160" cy="461715"/>
          </a:xfrm>
        </p:spPr>
        <p:txBody>
          <a:bodyPr>
            <a:normAutofit/>
          </a:bodyPr>
          <a:lstStyle/>
          <a:p>
            <a:r>
              <a:rPr lang="ru-RU" sz="2000" dirty="0">
                <a:solidFill>
                  <a:schemeClr val="bg1"/>
                </a:solidFill>
              </a:rPr>
              <a:t>Сохранение результатов работы </a:t>
            </a:r>
            <a:r>
              <a:rPr lang="en-US" sz="2000" dirty="0" err="1">
                <a:solidFill>
                  <a:schemeClr val="bg1"/>
                </a:solidFill>
              </a:rPr>
              <a:t>Reasoner</a:t>
            </a:r>
            <a:r>
              <a:rPr lang="en-US" sz="2000" dirty="0">
                <a:solidFill>
                  <a:schemeClr val="bg1"/>
                </a:solidFill>
              </a:rPr>
              <a:t> </a:t>
            </a:r>
            <a:r>
              <a:rPr lang="ru-RU" sz="2000" dirty="0">
                <a:solidFill>
                  <a:schemeClr val="bg1"/>
                </a:solidFill>
              </a:rPr>
              <a:t>в файл онтологии</a:t>
            </a:r>
          </a:p>
        </p:txBody>
      </p:sp>
      <p:pic>
        <p:nvPicPr>
          <p:cNvPr id="4" name="Объект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09600" y="292382"/>
            <a:ext cx="10972800" cy="5724595"/>
          </a:xfrm>
        </p:spPr>
      </p:pic>
    </p:spTree>
    <p:extLst>
      <p:ext uri="{BB962C8B-B14F-4D97-AF65-F5344CB8AC3E}">
        <p14:creationId xmlns:p14="http://schemas.microsoft.com/office/powerpoint/2010/main" val="2659688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a:spLocks noGrp="1"/>
          </p:cNvSpPr>
          <p:nvPr>
            <p:ph type="title"/>
          </p:nvPr>
        </p:nvSpPr>
        <p:spPr>
          <a:xfrm>
            <a:off x="179498" y="1148083"/>
            <a:ext cx="3579702" cy="518160"/>
          </a:xfrm>
        </p:spPr>
        <p:txBody>
          <a:bodyPr>
            <a:normAutofit/>
          </a:bodyPr>
          <a:lstStyle/>
          <a:p>
            <a:r>
              <a:rPr lang="ru-RU" sz="2000" dirty="0">
                <a:solidFill>
                  <a:schemeClr val="tx1"/>
                </a:solidFill>
              </a:rPr>
              <a:t>Сохранение результатов работы</a:t>
            </a:r>
          </a:p>
        </p:txBody>
      </p:sp>
      <p:pic>
        <p:nvPicPr>
          <p:cNvPr id="3" name="Объект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44999" y="349959"/>
            <a:ext cx="8132517" cy="5649621"/>
          </a:xfrm>
        </p:spPr>
      </p:pic>
      <p:sp>
        <p:nvSpPr>
          <p:cNvPr id="4" name="Заголовок 1">
            <a:extLst>
              <a:ext uri="{FF2B5EF4-FFF2-40B4-BE49-F238E27FC236}">
                <a16:creationId xmlns:a16="http://schemas.microsoft.com/office/drawing/2014/main" id="{C2C6E9D8-905A-4C9A-91B8-3752FC6F89D1}"/>
              </a:ext>
            </a:extLst>
          </p:cNvPr>
          <p:cNvSpPr txBox="1">
            <a:spLocks/>
          </p:cNvSpPr>
          <p:nvPr/>
        </p:nvSpPr>
        <p:spPr>
          <a:xfrm>
            <a:off x="711200" y="1666243"/>
            <a:ext cx="2957694" cy="51816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000" dirty="0">
                <a:solidFill>
                  <a:schemeClr val="tx1"/>
                </a:solidFill>
              </a:rPr>
              <a:t>Reasoner </a:t>
            </a:r>
            <a:r>
              <a:rPr lang="ru-RU" sz="2000" dirty="0">
                <a:solidFill>
                  <a:schemeClr val="tx1"/>
                </a:solidFill>
              </a:rPr>
              <a:t>в файл онтологии</a:t>
            </a:r>
          </a:p>
        </p:txBody>
      </p:sp>
    </p:spTree>
    <p:extLst>
      <p:ext uri="{BB962C8B-B14F-4D97-AF65-F5344CB8AC3E}">
        <p14:creationId xmlns:p14="http://schemas.microsoft.com/office/powerpoint/2010/main" val="4009575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a:spLocks noGrp="1"/>
          </p:cNvSpPr>
          <p:nvPr>
            <p:ph type="title"/>
          </p:nvPr>
        </p:nvSpPr>
        <p:spPr>
          <a:xfrm>
            <a:off x="2932853" y="6346050"/>
            <a:ext cx="6326293" cy="484293"/>
          </a:xfrm>
        </p:spPr>
        <p:txBody>
          <a:bodyPr>
            <a:normAutofit/>
          </a:bodyPr>
          <a:lstStyle/>
          <a:p>
            <a:r>
              <a:rPr lang="ru-RU" sz="2000" dirty="0">
                <a:solidFill>
                  <a:schemeClr val="bg1"/>
                </a:solidFill>
              </a:rPr>
              <a:t>Сохранение результатов работы </a:t>
            </a:r>
            <a:r>
              <a:rPr lang="en-US" sz="2000" dirty="0" err="1">
                <a:solidFill>
                  <a:schemeClr val="bg1"/>
                </a:solidFill>
              </a:rPr>
              <a:t>Reasoner</a:t>
            </a:r>
            <a:r>
              <a:rPr lang="en-US" sz="2000" dirty="0">
                <a:solidFill>
                  <a:schemeClr val="bg1"/>
                </a:solidFill>
              </a:rPr>
              <a:t> </a:t>
            </a:r>
            <a:r>
              <a:rPr lang="ru-RU" sz="2000" dirty="0">
                <a:solidFill>
                  <a:schemeClr val="bg1"/>
                </a:solidFill>
              </a:rPr>
              <a:t>в файл онтологии</a:t>
            </a:r>
          </a:p>
        </p:txBody>
      </p:sp>
      <p:pic>
        <p:nvPicPr>
          <p:cNvPr id="4" name="Объект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94901" y="247225"/>
            <a:ext cx="11202198" cy="5860063"/>
          </a:xfrm>
        </p:spPr>
      </p:pic>
    </p:spTree>
    <p:extLst>
      <p:ext uri="{BB962C8B-B14F-4D97-AF65-F5344CB8AC3E}">
        <p14:creationId xmlns:p14="http://schemas.microsoft.com/office/powerpoint/2010/main" val="2594118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76DFB6-1383-4731-857E-5E83002A1F68}"/>
              </a:ext>
            </a:extLst>
          </p:cNvPr>
          <p:cNvSpPr>
            <a:spLocks noGrp="1"/>
          </p:cNvSpPr>
          <p:nvPr>
            <p:ph type="title"/>
          </p:nvPr>
        </p:nvSpPr>
        <p:spPr/>
        <p:txBody>
          <a:bodyPr>
            <a:normAutofit/>
          </a:bodyPr>
          <a:lstStyle/>
          <a:p>
            <a:pPr algn="just"/>
            <a:r>
              <a:rPr lang="ru-RU" sz="2000" dirty="0">
                <a:latin typeface="Times New Roman" panose="02020603050405020304" pitchFamily="18" charset="0"/>
                <a:cs typeface="Times New Roman" panose="02020603050405020304" pitchFamily="18" charset="0"/>
              </a:rPr>
              <a:t>В соответствии с тем, что обычно представлено в древнегреческой мифологии, можно выделить следующие основные понятия для данной предметной области: миф, персонаж мифа, локация, артефакт, подвиг, причина смерти.</a:t>
            </a:r>
          </a:p>
        </p:txBody>
      </p:sp>
      <p:sp>
        <p:nvSpPr>
          <p:cNvPr id="4" name="Заголовок 1">
            <a:extLst>
              <a:ext uri="{FF2B5EF4-FFF2-40B4-BE49-F238E27FC236}">
                <a16:creationId xmlns:a16="http://schemas.microsoft.com/office/drawing/2014/main" id="{12A88FEC-726B-4ADD-B6F3-15953151BAEF}"/>
              </a:ext>
            </a:extLst>
          </p:cNvPr>
          <p:cNvSpPr txBox="1">
            <a:spLocks/>
          </p:cNvSpPr>
          <p:nvPr/>
        </p:nvSpPr>
        <p:spPr>
          <a:xfrm>
            <a:off x="1097280" y="3127024"/>
            <a:ext cx="10058400" cy="113184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ru-RU" sz="3200" dirty="0"/>
          </a:p>
        </p:txBody>
      </p:sp>
      <p:sp>
        <p:nvSpPr>
          <p:cNvPr id="6" name="Заголовок 1">
            <a:extLst>
              <a:ext uri="{FF2B5EF4-FFF2-40B4-BE49-F238E27FC236}">
                <a16:creationId xmlns:a16="http://schemas.microsoft.com/office/drawing/2014/main" id="{10084D03-8B7B-422F-9C47-347704886C66}"/>
              </a:ext>
            </a:extLst>
          </p:cNvPr>
          <p:cNvSpPr txBox="1">
            <a:spLocks/>
          </p:cNvSpPr>
          <p:nvPr/>
        </p:nvSpPr>
        <p:spPr>
          <a:xfrm>
            <a:off x="1091634" y="2077149"/>
            <a:ext cx="10058400" cy="80603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200" dirty="0"/>
              <a:t>Обоснование необходимости разработки графа знаний</a:t>
            </a:r>
          </a:p>
        </p:txBody>
      </p:sp>
      <p:sp>
        <p:nvSpPr>
          <p:cNvPr id="7" name="Объект 2">
            <a:extLst>
              <a:ext uri="{FF2B5EF4-FFF2-40B4-BE49-F238E27FC236}">
                <a16:creationId xmlns:a16="http://schemas.microsoft.com/office/drawing/2014/main" id="{EDE8AD2D-0C4D-4D3F-86DE-D75E8B280BCA}"/>
              </a:ext>
            </a:extLst>
          </p:cNvPr>
          <p:cNvSpPr txBox="1">
            <a:spLocks/>
          </p:cNvSpPr>
          <p:nvPr/>
        </p:nvSpPr>
        <p:spPr>
          <a:xfrm>
            <a:off x="1125501" y="3115737"/>
            <a:ext cx="10058400" cy="27657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ru-RU" dirty="0">
                <a:latin typeface="Times New Roman" panose="02020603050405020304" pitchFamily="18" charset="0"/>
                <a:ea typeface="Calibri" panose="020F0502020204030204" pitchFamily="34" charset="0"/>
              </a:rPr>
              <a:t>Необходимо построить граф знаний, чтобы можно было достаточно быстро найти краткую информацию, которая будет полезна для ознакомления с данной областью, а также для учебы.</a:t>
            </a:r>
          </a:p>
        </p:txBody>
      </p:sp>
    </p:spTree>
    <p:extLst>
      <p:ext uri="{BB962C8B-B14F-4D97-AF65-F5344CB8AC3E}">
        <p14:creationId xmlns:p14="http://schemas.microsoft.com/office/powerpoint/2010/main" val="3784547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a:spLocks noGrp="1"/>
          </p:cNvSpPr>
          <p:nvPr>
            <p:ph type="title"/>
          </p:nvPr>
        </p:nvSpPr>
        <p:spPr>
          <a:xfrm>
            <a:off x="2368408" y="6306538"/>
            <a:ext cx="7455182" cy="495582"/>
          </a:xfrm>
        </p:spPr>
        <p:txBody>
          <a:bodyPr>
            <a:normAutofit/>
          </a:bodyPr>
          <a:lstStyle/>
          <a:p>
            <a:r>
              <a:rPr lang="en-US" sz="2000" dirty="0">
                <a:solidFill>
                  <a:schemeClr val="bg1"/>
                </a:solidFill>
              </a:rPr>
              <a:t>SPARQL </a:t>
            </a:r>
            <a:r>
              <a:rPr lang="ru-RU" sz="2000" dirty="0">
                <a:solidFill>
                  <a:schemeClr val="bg1"/>
                </a:solidFill>
              </a:rPr>
              <a:t>запрос к графу с сохраненными результатами работы </a:t>
            </a:r>
            <a:r>
              <a:rPr lang="en-US" sz="2000" dirty="0" err="1">
                <a:solidFill>
                  <a:schemeClr val="bg1"/>
                </a:solidFill>
              </a:rPr>
              <a:t>Reasoner</a:t>
            </a:r>
            <a:endParaRPr lang="ru-RU" sz="2000" dirty="0">
              <a:solidFill>
                <a:schemeClr val="bg1"/>
              </a:solidFill>
            </a:endParaRPr>
          </a:p>
        </p:txBody>
      </p:sp>
      <p:pic>
        <p:nvPicPr>
          <p:cNvPr id="3" name="Объект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97839" y="292382"/>
            <a:ext cx="10796321" cy="5792329"/>
          </a:xfrm>
        </p:spPr>
      </p:pic>
    </p:spTree>
    <p:extLst>
      <p:ext uri="{BB962C8B-B14F-4D97-AF65-F5344CB8AC3E}">
        <p14:creationId xmlns:p14="http://schemas.microsoft.com/office/powerpoint/2010/main" val="1207105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a:spLocks noGrp="1"/>
          </p:cNvSpPr>
          <p:nvPr>
            <p:ph type="title"/>
          </p:nvPr>
        </p:nvSpPr>
        <p:spPr>
          <a:xfrm>
            <a:off x="4609253" y="6384996"/>
            <a:ext cx="2973493" cy="450426"/>
          </a:xfrm>
        </p:spPr>
        <p:txBody>
          <a:bodyPr>
            <a:normAutofit/>
          </a:bodyPr>
          <a:lstStyle/>
          <a:p>
            <a:r>
              <a:rPr lang="ru-RU" sz="2000" dirty="0">
                <a:solidFill>
                  <a:schemeClr val="bg1"/>
                </a:solidFill>
              </a:rPr>
              <a:t>Добавление </a:t>
            </a:r>
            <a:r>
              <a:rPr lang="en-US" sz="2000" dirty="0" err="1">
                <a:solidFill>
                  <a:schemeClr val="bg1"/>
                </a:solidFill>
              </a:rPr>
              <a:t>VoID</a:t>
            </a:r>
            <a:r>
              <a:rPr lang="en-US" sz="2000" dirty="0">
                <a:solidFill>
                  <a:schemeClr val="bg1"/>
                </a:solidFill>
              </a:rPr>
              <a:t> </a:t>
            </a:r>
            <a:r>
              <a:rPr lang="ru-RU" sz="2000" dirty="0">
                <a:solidFill>
                  <a:schemeClr val="bg1"/>
                </a:solidFill>
              </a:rPr>
              <a:t>описания</a:t>
            </a:r>
          </a:p>
        </p:txBody>
      </p:sp>
      <p:pic>
        <p:nvPicPr>
          <p:cNvPr id="3" name="Объект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90221" y="191911"/>
            <a:ext cx="10611556" cy="5797054"/>
          </a:xfrm>
        </p:spPr>
      </p:pic>
    </p:spTree>
    <p:extLst>
      <p:ext uri="{BB962C8B-B14F-4D97-AF65-F5344CB8AC3E}">
        <p14:creationId xmlns:p14="http://schemas.microsoft.com/office/powerpoint/2010/main" val="1022924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a:spLocks noGrp="1"/>
          </p:cNvSpPr>
          <p:nvPr>
            <p:ph type="title"/>
          </p:nvPr>
        </p:nvSpPr>
        <p:spPr>
          <a:xfrm>
            <a:off x="3672275" y="6322907"/>
            <a:ext cx="4847449" cy="501226"/>
          </a:xfrm>
        </p:spPr>
        <p:txBody>
          <a:bodyPr>
            <a:normAutofit/>
          </a:bodyPr>
          <a:lstStyle/>
          <a:p>
            <a:r>
              <a:rPr lang="en-US" sz="2000" dirty="0">
                <a:solidFill>
                  <a:schemeClr val="bg1"/>
                </a:solidFill>
              </a:rPr>
              <a:t>SHACL (</a:t>
            </a:r>
            <a:r>
              <a:rPr lang="ru-RU" sz="2000" dirty="0">
                <a:solidFill>
                  <a:schemeClr val="bg1"/>
                </a:solidFill>
              </a:rPr>
              <a:t>Пример </a:t>
            </a:r>
            <a:r>
              <a:rPr lang="ru-RU" sz="2000" dirty="0" err="1">
                <a:solidFill>
                  <a:schemeClr val="bg1"/>
                </a:solidFill>
              </a:rPr>
              <a:t>валидации</a:t>
            </a:r>
            <a:r>
              <a:rPr lang="ru-RU" sz="2000" dirty="0">
                <a:solidFill>
                  <a:schemeClr val="bg1"/>
                </a:solidFill>
              </a:rPr>
              <a:t> фрагмента графа</a:t>
            </a:r>
            <a:r>
              <a:rPr lang="en-US" sz="2000" dirty="0">
                <a:solidFill>
                  <a:schemeClr val="bg1"/>
                </a:solidFill>
              </a:rPr>
              <a:t>)</a:t>
            </a:r>
            <a:endParaRPr lang="ru-RU" sz="2000" dirty="0">
              <a:solidFill>
                <a:schemeClr val="bg1"/>
              </a:solidFill>
            </a:endParaRPr>
          </a:p>
        </p:txBody>
      </p:sp>
      <p:pic>
        <p:nvPicPr>
          <p:cNvPr id="3" name="Объект 2"/>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49952" y="327378"/>
            <a:ext cx="11568237" cy="5678311"/>
          </a:xfrm>
        </p:spPr>
      </p:pic>
    </p:spTree>
    <p:extLst>
      <p:ext uri="{BB962C8B-B14F-4D97-AF65-F5344CB8AC3E}">
        <p14:creationId xmlns:p14="http://schemas.microsoft.com/office/powerpoint/2010/main" val="1615906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a:spLocks noGrp="1"/>
          </p:cNvSpPr>
          <p:nvPr>
            <p:ph type="title"/>
          </p:nvPr>
        </p:nvSpPr>
        <p:spPr>
          <a:xfrm>
            <a:off x="3785164" y="6458373"/>
            <a:ext cx="4621671" cy="365760"/>
          </a:xfrm>
        </p:spPr>
        <p:txBody>
          <a:bodyPr>
            <a:normAutofit/>
          </a:bodyPr>
          <a:lstStyle/>
          <a:p>
            <a:r>
              <a:rPr lang="ru-RU" sz="2000" dirty="0">
                <a:solidFill>
                  <a:schemeClr val="bg1"/>
                </a:solidFill>
              </a:rPr>
              <a:t>Генерация документации с помощью </a:t>
            </a:r>
            <a:r>
              <a:rPr lang="en-US" sz="2000" dirty="0">
                <a:solidFill>
                  <a:schemeClr val="bg1"/>
                </a:solidFill>
              </a:rPr>
              <a:t>LODE</a:t>
            </a:r>
            <a:endParaRPr lang="ru-RU" sz="2000" dirty="0">
              <a:solidFill>
                <a:schemeClr val="bg1"/>
              </a:solidFill>
            </a:endParaRPr>
          </a:p>
        </p:txBody>
      </p:sp>
      <p:pic>
        <p:nvPicPr>
          <p:cNvPr id="3" name="Объект 2"/>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82221" y="348827"/>
            <a:ext cx="11699575" cy="5679440"/>
          </a:xfrm>
        </p:spPr>
      </p:pic>
    </p:spTree>
    <p:extLst>
      <p:ext uri="{BB962C8B-B14F-4D97-AF65-F5344CB8AC3E}">
        <p14:creationId xmlns:p14="http://schemas.microsoft.com/office/powerpoint/2010/main" val="975845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a:spLocks noGrp="1"/>
          </p:cNvSpPr>
          <p:nvPr>
            <p:ph type="title"/>
          </p:nvPr>
        </p:nvSpPr>
        <p:spPr>
          <a:xfrm>
            <a:off x="3790809" y="6302588"/>
            <a:ext cx="4610382" cy="501225"/>
          </a:xfrm>
        </p:spPr>
        <p:txBody>
          <a:bodyPr>
            <a:normAutofit/>
          </a:bodyPr>
          <a:lstStyle/>
          <a:p>
            <a:r>
              <a:rPr lang="ru-RU" sz="2000" dirty="0">
                <a:solidFill>
                  <a:schemeClr val="bg1"/>
                </a:solidFill>
              </a:rPr>
              <a:t>Генерация документации с помощью </a:t>
            </a:r>
            <a:r>
              <a:rPr lang="en-US" sz="2000" dirty="0">
                <a:solidFill>
                  <a:schemeClr val="bg1"/>
                </a:solidFill>
              </a:rPr>
              <a:t>LODE</a:t>
            </a:r>
            <a:endParaRPr lang="ru-RU" sz="2000" dirty="0">
              <a:solidFill>
                <a:schemeClr val="bg1"/>
              </a:solidFill>
            </a:endParaRPr>
          </a:p>
        </p:txBody>
      </p:sp>
      <p:pic>
        <p:nvPicPr>
          <p:cNvPr id="4" name="Объект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38667" y="304799"/>
            <a:ext cx="11508451" cy="5700890"/>
          </a:xfrm>
        </p:spPr>
      </p:pic>
    </p:spTree>
    <p:extLst>
      <p:ext uri="{BB962C8B-B14F-4D97-AF65-F5344CB8AC3E}">
        <p14:creationId xmlns:p14="http://schemas.microsoft.com/office/powerpoint/2010/main" val="1985879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868BF1-D4D7-4534-9FE9-6A9C6084300F}"/>
              </a:ext>
            </a:extLst>
          </p:cNvPr>
          <p:cNvSpPr>
            <a:spLocks noGrp="1"/>
          </p:cNvSpPr>
          <p:nvPr>
            <p:ph type="title"/>
          </p:nvPr>
        </p:nvSpPr>
        <p:spPr/>
        <p:txBody>
          <a:bodyPr/>
          <a:lstStyle/>
          <a:p>
            <a:r>
              <a:rPr lang="ru-RU" sz="4800" dirty="0"/>
              <a:t>Трудности технического характера</a:t>
            </a:r>
            <a:endParaRPr lang="ru-RU" dirty="0"/>
          </a:p>
        </p:txBody>
      </p:sp>
      <p:sp>
        <p:nvSpPr>
          <p:cNvPr id="3" name="Объект 2">
            <a:extLst>
              <a:ext uri="{FF2B5EF4-FFF2-40B4-BE49-F238E27FC236}">
                <a16:creationId xmlns:a16="http://schemas.microsoft.com/office/drawing/2014/main" id="{FF6B1ACA-ECB8-45E3-874F-7951B53A4A7F}"/>
              </a:ext>
            </a:extLst>
          </p:cNvPr>
          <p:cNvSpPr>
            <a:spLocks noGrp="1"/>
          </p:cNvSpPr>
          <p:nvPr>
            <p:ph sz="half" idx="1"/>
          </p:nvPr>
        </p:nvSpPr>
        <p:spPr>
          <a:xfrm>
            <a:off x="1097278" y="1845734"/>
            <a:ext cx="10058400" cy="4023360"/>
          </a:xfrm>
        </p:spPr>
        <p:txBody>
          <a:bodyPr/>
          <a:lstStyle/>
          <a:p>
            <a:pPr algn="just">
              <a:lnSpc>
                <a:spcPct val="115000"/>
              </a:lnSpc>
            </a:pPr>
            <a:r>
              <a:rPr lang="ru-RU" sz="1800" dirty="0">
                <a:effectLst/>
                <a:latin typeface="Times New Roman" panose="02020603050405020304" pitchFamily="18" charset="0"/>
                <a:ea typeface="Calibri" panose="020F0502020204030204" pitchFamily="34" charset="0"/>
              </a:rPr>
              <a:t>Если говорить о технических трудностях, то они в большей степени были связаны с предобработкой имеющихся данных по предметной области для их дальнейшей загрузки в </a:t>
            </a:r>
            <a:r>
              <a:rPr lang="en-US" sz="1800" dirty="0">
                <a:effectLst/>
                <a:latin typeface="Times New Roman" panose="02020603050405020304" pitchFamily="18" charset="0"/>
                <a:ea typeface="Calibri" panose="020F0502020204030204" pitchFamily="34" charset="0"/>
              </a:rPr>
              <a:t>Google </a:t>
            </a:r>
            <a:r>
              <a:rPr lang="en-US" sz="1800" dirty="0" err="1">
                <a:effectLst/>
                <a:latin typeface="Times New Roman" panose="02020603050405020304" pitchFamily="18" charset="0"/>
                <a:ea typeface="Calibri" panose="020F0502020204030204" pitchFamily="34" charset="0"/>
              </a:rPr>
              <a:t>Colab</a:t>
            </a:r>
            <a:r>
              <a:rPr lang="ru-RU" sz="1800" dirty="0">
                <a:effectLst/>
                <a:latin typeface="Times New Roman" panose="02020603050405020304" pitchFamily="18" charset="0"/>
                <a:ea typeface="Calibri" panose="020F0502020204030204" pitchFamily="34" charset="0"/>
              </a:rPr>
              <a:t>. Приходилось вручную корректировать данные из разных источников. Очень часто в таблицах были пропуски данных, и эти пропуски необходимо было заполнить, посмотрев информацию в дополнительных источниках. Также из таблиц нужно было удалить повторы, когда один и тот же персонаж был упомянут несколько раз с немного отличающимся описанием. Мужские и женские имена могли совпадать в некоторых случаях, в результате чего в граф мог быть добавлен персонаж, у которого будут указаны два пола и два разных описания.</a:t>
            </a:r>
          </a:p>
          <a:p>
            <a:r>
              <a:rPr lang="ru-RU" sz="1800" dirty="0">
                <a:effectLst/>
                <a:latin typeface="Times New Roman" panose="02020603050405020304" pitchFamily="18" charset="0"/>
                <a:ea typeface="Calibri" panose="020F0502020204030204" pitchFamily="34" charset="0"/>
              </a:rPr>
              <a:t>Корректировать большие наборы данных вручную достаточно сложно, но если воспользоваться, например, </a:t>
            </a:r>
            <a:r>
              <a:rPr lang="en-US" sz="1800" dirty="0">
                <a:effectLst/>
                <a:latin typeface="Times New Roman" panose="02020603050405020304" pitchFamily="18" charset="0"/>
                <a:ea typeface="Calibri" panose="020F0502020204030204" pitchFamily="34" charset="0"/>
              </a:rPr>
              <a:t>SHACL</a:t>
            </a:r>
            <a:r>
              <a:rPr lang="ru-RU" sz="1800" dirty="0">
                <a:effectLst/>
                <a:latin typeface="Times New Roman" panose="02020603050405020304" pitchFamily="18" charset="0"/>
                <a:ea typeface="Calibri" panose="020F0502020204030204" pitchFamily="34" charset="0"/>
              </a:rPr>
              <a:t>, то можно достаточно быстро проверить данные на соответствие необходимым условиям.</a:t>
            </a:r>
            <a:endParaRPr lang="ru-RU" dirty="0"/>
          </a:p>
        </p:txBody>
      </p:sp>
    </p:spTree>
    <p:extLst>
      <p:ext uri="{BB962C8B-B14F-4D97-AF65-F5344CB8AC3E}">
        <p14:creationId xmlns:p14="http://schemas.microsoft.com/office/powerpoint/2010/main" val="1633106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868BF1-D4D7-4534-9FE9-6A9C6084300F}"/>
              </a:ext>
            </a:extLst>
          </p:cNvPr>
          <p:cNvSpPr>
            <a:spLocks noGrp="1"/>
          </p:cNvSpPr>
          <p:nvPr>
            <p:ph type="title"/>
          </p:nvPr>
        </p:nvSpPr>
        <p:spPr/>
        <p:txBody>
          <a:bodyPr/>
          <a:lstStyle/>
          <a:p>
            <a:r>
              <a:rPr lang="ru-RU" sz="4800" dirty="0"/>
              <a:t>Трудности концептуального характера</a:t>
            </a:r>
            <a:endParaRPr lang="ru-RU" dirty="0"/>
          </a:p>
        </p:txBody>
      </p:sp>
      <p:sp>
        <p:nvSpPr>
          <p:cNvPr id="3" name="Объект 2">
            <a:extLst>
              <a:ext uri="{FF2B5EF4-FFF2-40B4-BE49-F238E27FC236}">
                <a16:creationId xmlns:a16="http://schemas.microsoft.com/office/drawing/2014/main" id="{FF6B1ACA-ECB8-45E3-874F-7951B53A4A7F}"/>
              </a:ext>
            </a:extLst>
          </p:cNvPr>
          <p:cNvSpPr>
            <a:spLocks noGrp="1"/>
          </p:cNvSpPr>
          <p:nvPr>
            <p:ph sz="half" idx="1"/>
          </p:nvPr>
        </p:nvSpPr>
        <p:spPr>
          <a:xfrm>
            <a:off x="1097278" y="1845734"/>
            <a:ext cx="10058400" cy="4023360"/>
          </a:xfrm>
        </p:spPr>
        <p:txBody>
          <a:bodyPr/>
          <a:lstStyle/>
          <a:p>
            <a:pPr algn="just">
              <a:lnSpc>
                <a:spcPct val="115000"/>
              </a:lnSpc>
            </a:pPr>
            <a:r>
              <a:rPr lang="ru-RU" sz="1800" dirty="0">
                <a:effectLst/>
                <a:latin typeface="Times New Roman" panose="02020603050405020304" pitchFamily="18" charset="0"/>
                <a:ea typeface="Calibri" panose="020F0502020204030204" pitchFamily="34" charset="0"/>
              </a:rPr>
              <a:t>Если говорить о концептуальных трудностях, то при работе с данной предметной областью в интернете можно заметить, что очень часто во многих источниках представлены просто списки персонажей без указания принадлежности к определенному мифу. И если попробовать набрать запрос наподобие «Какие персонажи в Мифе использовали определенный артефакт», то будут выданы ссылки на источники, где представлено полное содержание мифа, то есть для того чтобы узнать эту информацию, придется перечитывать краткое содержание мифа.</a:t>
            </a:r>
          </a:p>
          <a:p>
            <a:pPr algn="just">
              <a:lnSpc>
                <a:spcPct val="115000"/>
              </a:lnSpc>
            </a:pPr>
            <a:r>
              <a:rPr lang="ru-RU" sz="1800" dirty="0">
                <a:effectLst/>
                <a:latin typeface="Times New Roman" panose="02020603050405020304" pitchFamily="18" charset="0"/>
                <a:ea typeface="Calibri" panose="020F0502020204030204" pitchFamily="34" charset="0"/>
              </a:rPr>
              <a:t>Поэтому было необходимо построить граф знаний по данной предметной области, чтобы осуществлять быстрый поиск краткой необходимой информации по мифу без необходимости перечитывать краткое содержание или долго искать необходимый источник, где информация будет более структурированной.</a:t>
            </a:r>
          </a:p>
        </p:txBody>
      </p:sp>
    </p:spTree>
    <p:extLst>
      <p:ext uri="{BB962C8B-B14F-4D97-AF65-F5344CB8AC3E}">
        <p14:creationId xmlns:p14="http://schemas.microsoft.com/office/powerpoint/2010/main" val="2032974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AD3300-BCF0-4F3E-AC49-0BBB38FF493C}"/>
              </a:ext>
            </a:extLst>
          </p:cNvPr>
          <p:cNvSpPr>
            <a:spLocks noGrp="1"/>
          </p:cNvSpPr>
          <p:nvPr>
            <p:ph type="title" idx="4294967295"/>
          </p:nvPr>
        </p:nvSpPr>
        <p:spPr>
          <a:xfrm>
            <a:off x="3133372" y="2201333"/>
            <a:ext cx="5925256" cy="901347"/>
          </a:xfrm>
        </p:spPr>
        <p:txBody>
          <a:bodyPr/>
          <a:lstStyle/>
          <a:p>
            <a:r>
              <a:rPr lang="ru-RU" dirty="0"/>
              <a:t>Спасибо за внимание!</a:t>
            </a:r>
          </a:p>
        </p:txBody>
      </p:sp>
    </p:spTree>
    <p:extLst>
      <p:ext uri="{BB962C8B-B14F-4D97-AF65-F5344CB8AC3E}">
        <p14:creationId xmlns:p14="http://schemas.microsoft.com/office/powerpoint/2010/main" val="343349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5D5DFC-F595-4683-AE45-57DEC91575A5}"/>
              </a:ext>
            </a:extLst>
          </p:cNvPr>
          <p:cNvSpPr>
            <a:spLocks noGrp="1"/>
          </p:cNvSpPr>
          <p:nvPr>
            <p:ph type="title"/>
          </p:nvPr>
        </p:nvSpPr>
        <p:spPr/>
        <p:txBody>
          <a:bodyPr>
            <a:normAutofit/>
          </a:bodyPr>
          <a:lstStyle/>
          <a:p>
            <a:r>
              <a:rPr lang="ru-RU" sz="3600" dirty="0"/>
              <a:t>Сценарий использования предметной области и описание источников данных</a:t>
            </a:r>
          </a:p>
        </p:txBody>
      </p:sp>
      <p:sp>
        <p:nvSpPr>
          <p:cNvPr id="3" name="Объект 2">
            <a:extLst>
              <a:ext uri="{FF2B5EF4-FFF2-40B4-BE49-F238E27FC236}">
                <a16:creationId xmlns:a16="http://schemas.microsoft.com/office/drawing/2014/main" id="{1A8C0546-4547-459A-80FA-2C53D7D4CE34}"/>
              </a:ext>
            </a:extLst>
          </p:cNvPr>
          <p:cNvSpPr>
            <a:spLocks noGrp="1"/>
          </p:cNvSpPr>
          <p:nvPr>
            <p:ph idx="1"/>
          </p:nvPr>
        </p:nvSpPr>
        <p:spPr>
          <a:xfrm>
            <a:off x="1097280" y="2105381"/>
            <a:ext cx="10058400" cy="4023360"/>
          </a:xfrm>
        </p:spPr>
        <p:txBody>
          <a:bodyPr/>
          <a:lstStyle/>
          <a:p>
            <a:pPr algn="just"/>
            <a:r>
              <a:rPr lang="ru-RU" dirty="0">
                <a:latin typeface="Times New Roman" panose="02020603050405020304" pitchFamily="18" charset="0"/>
                <a:ea typeface="Calibri" panose="020F0502020204030204" pitchFamily="34" charset="0"/>
              </a:rPr>
              <a:t>Предполагается объединить</a:t>
            </a:r>
            <a:r>
              <a:rPr lang="ru-RU" sz="2000" dirty="0">
                <a:latin typeface="Times New Roman" panose="02020603050405020304" pitchFamily="18" charset="0"/>
                <a:ea typeface="Calibri" panose="020F0502020204030204" pitchFamily="34" charset="0"/>
              </a:rPr>
              <a:t> данные из нескольких источников.</a:t>
            </a:r>
          </a:p>
          <a:p>
            <a:pPr algn="just"/>
            <a:r>
              <a:rPr lang="ru-RU" sz="2000" dirty="0">
                <a:latin typeface="Times New Roman" panose="02020603050405020304" pitchFamily="18" charset="0"/>
                <a:ea typeface="Calibri" panose="020F0502020204030204" pitchFamily="34" charset="0"/>
              </a:rPr>
              <a:t>В качестве источников используются веб-ресурсы. В данных источниках представлена различная информация: в одном из них можно прочитать сами мифы Древней Греции, в других представлены персонажи с их кратким описанием (например, в одном источнике говорится о древнегреческих богах, в другом – о других существах, например, нимфах, музах, циклопах и т.д.).</a:t>
            </a:r>
          </a:p>
        </p:txBody>
      </p:sp>
    </p:spTree>
    <p:extLst>
      <p:ext uri="{BB962C8B-B14F-4D97-AF65-F5344CB8AC3E}">
        <p14:creationId xmlns:p14="http://schemas.microsoft.com/office/powerpoint/2010/main" val="1700136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49040" y="6297936"/>
            <a:ext cx="4693920" cy="560064"/>
          </a:xfrm>
        </p:spPr>
        <p:txBody>
          <a:bodyPr>
            <a:normAutofit/>
          </a:bodyPr>
          <a:lstStyle/>
          <a:p>
            <a:r>
              <a:rPr lang="ru-RU" sz="2400" dirty="0">
                <a:solidFill>
                  <a:schemeClr val="bg1"/>
                </a:solidFill>
              </a:rPr>
              <a:t>Работа с </a:t>
            </a:r>
            <a:r>
              <a:rPr lang="en-US" sz="2400" dirty="0">
                <a:solidFill>
                  <a:schemeClr val="bg1"/>
                </a:solidFill>
              </a:rPr>
              <a:t>Protégé (</a:t>
            </a:r>
            <a:r>
              <a:rPr lang="ru-RU" sz="2400" dirty="0">
                <a:solidFill>
                  <a:schemeClr val="bg1"/>
                </a:solidFill>
              </a:rPr>
              <a:t>создание классов</a:t>
            </a:r>
            <a:r>
              <a:rPr lang="en-US" sz="2400" dirty="0">
                <a:solidFill>
                  <a:schemeClr val="bg1"/>
                </a:solidFill>
              </a:rPr>
              <a:t>)</a:t>
            </a:r>
            <a:endParaRPr lang="ru-RU" sz="2400" dirty="0">
              <a:solidFill>
                <a:schemeClr val="bg1"/>
              </a:solidFill>
            </a:endParaRP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4047" y="0"/>
            <a:ext cx="10013241" cy="6400800"/>
          </a:xfrm>
        </p:spPr>
      </p:pic>
    </p:spTree>
    <p:extLst>
      <p:ext uri="{BB962C8B-B14F-4D97-AF65-F5344CB8AC3E}">
        <p14:creationId xmlns:p14="http://schemas.microsoft.com/office/powerpoint/2010/main" val="3818077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64656" y="6333066"/>
            <a:ext cx="6387253" cy="484293"/>
          </a:xfrm>
        </p:spPr>
        <p:txBody>
          <a:bodyPr>
            <a:normAutofit/>
          </a:bodyPr>
          <a:lstStyle/>
          <a:p>
            <a:r>
              <a:rPr lang="ru-RU" sz="2400" dirty="0">
                <a:solidFill>
                  <a:schemeClr val="bg1"/>
                </a:solidFill>
              </a:rPr>
              <a:t>Работа с </a:t>
            </a:r>
            <a:r>
              <a:rPr lang="en-US" sz="2400" dirty="0">
                <a:solidFill>
                  <a:schemeClr val="bg1"/>
                </a:solidFill>
              </a:rPr>
              <a:t>Protégé (</a:t>
            </a:r>
            <a:r>
              <a:rPr lang="ru-RU" sz="2400" dirty="0">
                <a:solidFill>
                  <a:schemeClr val="bg1"/>
                </a:solidFill>
              </a:rPr>
              <a:t>создание свойств-отношений</a:t>
            </a:r>
            <a:r>
              <a:rPr lang="en-US" sz="2400" dirty="0">
                <a:solidFill>
                  <a:schemeClr val="bg1"/>
                </a:solidFill>
              </a:rPr>
              <a:t>)</a:t>
            </a:r>
            <a:endParaRPr lang="ru-RU" sz="2400" dirty="0">
              <a:solidFill>
                <a:schemeClr val="bg1"/>
              </a:solidFill>
            </a:endParaRP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404" y="-1"/>
            <a:ext cx="11503759" cy="6333067"/>
          </a:xfrm>
        </p:spPr>
      </p:pic>
    </p:spTree>
    <p:extLst>
      <p:ext uri="{BB962C8B-B14F-4D97-AF65-F5344CB8AC3E}">
        <p14:creationId xmlns:p14="http://schemas.microsoft.com/office/powerpoint/2010/main" val="287558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74906" y="6362418"/>
            <a:ext cx="5642187" cy="484293"/>
          </a:xfrm>
        </p:spPr>
        <p:txBody>
          <a:bodyPr>
            <a:normAutofit/>
          </a:bodyPr>
          <a:lstStyle/>
          <a:p>
            <a:r>
              <a:rPr lang="ru-RU" sz="2400" dirty="0">
                <a:solidFill>
                  <a:schemeClr val="bg1"/>
                </a:solidFill>
              </a:rPr>
              <a:t>Работа с </a:t>
            </a:r>
            <a:r>
              <a:rPr lang="en-US" sz="2400" dirty="0">
                <a:solidFill>
                  <a:schemeClr val="bg1"/>
                </a:solidFill>
              </a:rPr>
              <a:t>Protégé (</a:t>
            </a:r>
            <a:r>
              <a:rPr lang="ru-RU" sz="2400" dirty="0">
                <a:solidFill>
                  <a:schemeClr val="bg1"/>
                </a:solidFill>
              </a:rPr>
              <a:t>создание свойств-данных</a:t>
            </a:r>
            <a:r>
              <a:rPr lang="en-US" sz="2400" dirty="0">
                <a:solidFill>
                  <a:schemeClr val="bg1"/>
                </a:solidFill>
              </a:rPr>
              <a:t>)</a:t>
            </a:r>
            <a:endParaRPr lang="ru-RU" sz="2400" dirty="0">
              <a:solidFill>
                <a:schemeClr val="bg1"/>
              </a:solidFill>
            </a:endParaRPr>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7092" y="0"/>
            <a:ext cx="10117813" cy="6321778"/>
          </a:xfrm>
        </p:spPr>
      </p:pic>
    </p:spTree>
    <p:extLst>
      <p:ext uri="{BB962C8B-B14F-4D97-AF65-F5344CB8AC3E}">
        <p14:creationId xmlns:p14="http://schemas.microsoft.com/office/powerpoint/2010/main" val="979809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9502" y="6328550"/>
            <a:ext cx="6374147" cy="529449"/>
          </a:xfrm>
        </p:spPr>
        <p:txBody>
          <a:bodyPr>
            <a:normAutofit/>
          </a:bodyPr>
          <a:lstStyle/>
          <a:p>
            <a:r>
              <a:rPr lang="ru-RU" sz="2400" dirty="0">
                <a:solidFill>
                  <a:schemeClr val="bg1"/>
                </a:solidFill>
              </a:rPr>
              <a:t>Онтология (визуализация с помощью </a:t>
            </a:r>
            <a:r>
              <a:rPr lang="en-US" sz="2400" dirty="0" err="1">
                <a:solidFill>
                  <a:schemeClr val="bg1"/>
                </a:solidFill>
              </a:rPr>
              <a:t>WebVOWL</a:t>
            </a:r>
            <a:r>
              <a:rPr lang="en-US" sz="2400" dirty="0">
                <a:solidFill>
                  <a:schemeClr val="bg1"/>
                </a:solidFill>
              </a:rPr>
              <a:t>)</a:t>
            </a:r>
            <a:endParaRPr lang="ru-RU" sz="2400" dirty="0">
              <a:solidFill>
                <a:schemeClr val="bg1"/>
              </a:solidFill>
            </a:endParaRP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1512" y="-1"/>
            <a:ext cx="10490129" cy="6328551"/>
          </a:xfrm>
        </p:spPr>
      </p:pic>
    </p:spTree>
    <p:extLst>
      <p:ext uri="{BB962C8B-B14F-4D97-AF65-F5344CB8AC3E}">
        <p14:creationId xmlns:p14="http://schemas.microsoft.com/office/powerpoint/2010/main" val="410343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5D5DFC-F595-4683-AE45-57DEC91575A5}"/>
              </a:ext>
            </a:extLst>
          </p:cNvPr>
          <p:cNvSpPr>
            <a:spLocks noGrp="1"/>
          </p:cNvSpPr>
          <p:nvPr>
            <p:ph type="title"/>
          </p:nvPr>
        </p:nvSpPr>
        <p:spPr/>
        <p:txBody>
          <a:bodyPr>
            <a:normAutofit/>
          </a:bodyPr>
          <a:lstStyle/>
          <a:p>
            <a:r>
              <a:rPr lang="ru-RU" sz="3600" dirty="0"/>
              <a:t>Список вопросов к предметной области</a:t>
            </a:r>
          </a:p>
        </p:txBody>
      </p:sp>
      <p:sp>
        <p:nvSpPr>
          <p:cNvPr id="3" name="Объект 2">
            <a:extLst>
              <a:ext uri="{FF2B5EF4-FFF2-40B4-BE49-F238E27FC236}">
                <a16:creationId xmlns:a16="http://schemas.microsoft.com/office/drawing/2014/main" id="{1A8C0546-4547-459A-80FA-2C53D7D4CE34}"/>
              </a:ext>
            </a:extLst>
          </p:cNvPr>
          <p:cNvSpPr>
            <a:spLocks noGrp="1"/>
          </p:cNvSpPr>
          <p:nvPr>
            <p:ph idx="1"/>
          </p:nvPr>
        </p:nvSpPr>
        <p:spPr>
          <a:xfrm>
            <a:off x="1097280" y="2105381"/>
            <a:ext cx="10058400" cy="4023360"/>
          </a:xfrm>
        </p:spPr>
        <p:txBody>
          <a:bodyPr/>
          <a:lstStyle/>
          <a:p>
            <a:pPr lvl="0"/>
            <a:r>
              <a:rPr lang="ru-RU" dirty="0"/>
              <a:t>1. Кто из детей </a:t>
            </a:r>
            <a:r>
              <a:rPr lang="ru-RU" i="1" dirty="0"/>
              <a:t>Зевса</a:t>
            </a:r>
            <a:r>
              <a:rPr lang="ru-RU" dirty="0"/>
              <a:t> использовал артефакт Эгида?</a:t>
            </a:r>
          </a:p>
          <a:p>
            <a:pPr lvl="0"/>
            <a:r>
              <a:rPr lang="ru-RU" dirty="0"/>
              <a:t>2. Вывести всех героев мифа </a:t>
            </a:r>
            <a:r>
              <a:rPr lang="ru-RU" i="1" dirty="0"/>
              <a:t>Зевс свергает Крона, </a:t>
            </a:r>
            <a:r>
              <a:rPr lang="ru-RU" dirty="0"/>
              <a:t>которые являютс</a:t>
            </a:r>
            <a:r>
              <a:rPr lang="ru-RU" i="1" dirty="0"/>
              <a:t>я Титанами</a:t>
            </a:r>
            <a:r>
              <a:rPr lang="ru-RU" dirty="0"/>
              <a:t>?</a:t>
            </a:r>
          </a:p>
          <a:p>
            <a:r>
              <a:rPr lang="ru-RU" dirty="0"/>
              <a:t>3. Какие герои были убиты </a:t>
            </a:r>
            <a:r>
              <a:rPr lang="ru-RU" i="1" dirty="0"/>
              <a:t>Гераклом</a:t>
            </a:r>
            <a:r>
              <a:rPr lang="ru-RU" dirty="0"/>
              <a:t> в битве с помощью </a:t>
            </a:r>
            <a:r>
              <a:rPr lang="ru-RU" i="1" dirty="0"/>
              <a:t>стрел</a:t>
            </a:r>
            <a:r>
              <a:rPr lang="ru-RU" dirty="0"/>
              <a:t>?</a:t>
            </a:r>
            <a:endParaRPr lang="ru-RU" sz="20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568789425"/>
      </p:ext>
    </p:extLst>
  </p:cSld>
  <p:clrMapOvr>
    <a:masterClrMapping/>
  </p:clrMapOvr>
</p:sld>
</file>

<file path=ppt/theme/theme1.xml><?xml version="1.0" encoding="utf-8"?>
<a:theme xmlns:a="http://schemas.openxmlformats.org/drawingml/2006/main" name="Ретро">
  <a:themeElements>
    <a:clrScheme name="Ретро">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483</TotalTime>
  <Words>824</Words>
  <Application>Microsoft Office PowerPoint</Application>
  <PresentationFormat>Широкоэкранный</PresentationFormat>
  <Paragraphs>53</Paragraphs>
  <Slides>37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37</vt:i4>
      </vt:variant>
    </vt:vector>
  </HeadingPairs>
  <TitlesOfParts>
    <vt:vector size="41" baseType="lpstr">
      <vt:lpstr>Calibri</vt:lpstr>
      <vt:lpstr>Calibri Light</vt:lpstr>
      <vt:lpstr>Times New Roman</vt:lpstr>
      <vt:lpstr>Ретро</vt:lpstr>
      <vt:lpstr>Онтология</vt:lpstr>
      <vt:lpstr>Описание предметной области</vt:lpstr>
      <vt:lpstr>В соответствии с тем, что обычно представлено в древнегреческой мифологии, можно выделить следующие основные понятия для данной предметной области: миф, персонаж мифа, локация, артефакт, подвиг, причина смерти.</vt:lpstr>
      <vt:lpstr>Сценарий использования предметной области и описание источников данных</vt:lpstr>
      <vt:lpstr>Работа с Protégé (создание классов)</vt:lpstr>
      <vt:lpstr>Работа с Protégé (создание свойств-отношений)</vt:lpstr>
      <vt:lpstr>Работа с Protégé (создание свойств-данных)</vt:lpstr>
      <vt:lpstr>Онтология (визуализация с помощью WebVOWL)</vt:lpstr>
      <vt:lpstr>Список вопросов к предметной области</vt:lpstr>
      <vt:lpstr>Парсинг данных из веб-ресурсов, данные были сохранены в виде таблиц Excel</vt:lpstr>
      <vt:lpstr>Парсинг данных из веб-ресурсов, данные были сохранены в виде таблиц Excel</vt:lpstr>
      <vt:lpstr>Парсинг данных из веб-ресурсов, данные были сохранены в виде таблиц Excel</vt:lpstr>
      <vt:lpstr>Парсинг данных из веб-ресурсов, данные были сохранены в виде таблиц Excel</vt:lpstr>
      <vt:lpstr>Парсинг данных из веб-ресурсов, данные были сохранены в виде таблиц Excel</vt:lpstr>
      <vt:lpstr>Парсинг данных из веб-ресурсов, данные были сохранены в виде таблиц Excel</vt:lpstr>
      <vt:lpstr>Парсинг данных из веб-ресурсов, данные были сохранены в виде таблиц Excel</vt:lpstr>
      <vt:lpstr>Парсинг данных из веб-ресурсов, данные были сохранены в виде таблиц Excel</vt:lpstr>
      <vt:lpstr>Парсинг данных из веб-ресурсов, </vt:lpstr>
      <vt:lpstr>Google Colab (загрузка данных из таблиц)</vt:lpstr>
      <vt:lpstr>Google Colab (Построение графа)</vt:lpstr>
      <vt:lpstr>Google Colab (Построение графа)</vt:lpstr>
      <vt:lpstr>Google Colab (Построение графа)</vt:lpstr>
      <vt:lpstr>Google Colab (Построение графа)</vt:lpstr>
      <vt:lpstr>Google Colab (Построение графа)</vt:lpstr>
      <vt:lpstr>Google Colab (SPARQL запросы)</vt:lpstr>
      <vt:lpstr>Google Colab (SPARQL запрос и сохранение графа в файл myths_result.rdf)</vt:lpstr>
      <vt:lpstr>Сохранение результатов работы Reasoner в файл онтологии</vt:lpstr>
      <vt:lpstr>Сохранение результатов работы</vt:lpstr>
      <vt:lpstr>Сохранение результатов работы Reasoner в файл онтологии</vt:lpstr>
      <vt:lpstr>SPARQL запрос к графу с сохраненными результатами работы Reasoner</vt:lpstr>
      <vt:lpstr>Добавление VoID описания</vt:lpstr>
      <vt:lpstr>SHACL (Пример валидации фрагмента графа)</vt:lpstr>
      <vt:lpstr>Генерация документации с помощью LODE</vt:lpstr>
      <vt:lpstr>Генерация документации с помощью LODE</vt:lpstr>
      <vt:lpstr>Трудности технического характера</vt:lpstr>
      <vt:lpstr>Трудности концептуального характера</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Предметная область</dc:title>
  <dc:creator>HP</dc:creator>
  <cp:lastModifiedBy>Анна Бабурова</cp:lastModifiedBy>
  <cp:revision>93</cp:revision>
  <dcterms:created xsi:type="dcterms:W3CDTF">2021-04-08T02:32:39Z</dcterms:created>
  <dcterms:modified xsi:type="dcterms:W3CDTF">2021-04-23T21:50:20Z</dcterms:modified>
</cp:coreProperties>
</file>