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fca094d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fca094d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fca094d1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fca094d1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fca094d1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fca094d1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fca094d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fca094d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fca094d1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fca094d1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fca094d1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fca094d1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fca094d1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fca094d1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833500" y="2289425"/>
            <a:ext cx="5807100" cy="14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lt1"/>
                </a:solidFill>
              </a:rPr>
              <a:t>Экспертная система 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lt1"/>
                </a:solidFill>
              </a:rPr>
              <a:t>для поддержания 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lt1"/>
                </a:solidFill>
                <a:highlight>
                  <a:srgbClr val="38761D"/>
                </a:highlight>
              </a:rPr>
              <a:t>здорового образа жизни</a:t>
            </a:r>
            <a:endParaRPr sz="2500">
              <a:solidFill>
                <a:schemeClr val="lt1"/>
              </a:solidFill>
              <a:highlight>
                <a:srgbClr val="38761D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833500" y="3633625"/>
            <a:ext cx="5378400" cy="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C2D69A"/>
                </a:solidFill>
              </a:rPr>
              <a:t>описание онтологии для системы</a:t>
            </a:r>
            <a:endParaRPr sz="1500">
              <a:solidFill>
                <a:srgbClr val="C2D69A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6125" y="-736475"/>
            <a:ext cx="749324" cy="6701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9260000" dist="19050">
              <a:srgbClr val="38761D"/>
            </a:outerShdw>
          </a:effectLst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098" y="2230675"/>
            <a:ext cx="2282827" cy="179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23425"/>
            <a:ext cx="8520600" cy="6789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421500" y="140500"/>
            <a:ext cx="8722500" cy="51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FFFFFF"/>
                </a:solidFill>
              </a:rPr>
              <a:t>Н</a:t>
            </a:r>
            <a:r>
              <a:rPr lang="ru" sz="1800">
                <a:solidFill>
                  <a:srgbClr val="FFFFFF"/>
                </a:solidFill>
              </a:rPr>
              <a:t>азначение онтологии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635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Данная </a:t>
            </a:r>
            <a:r>
              <a:rPr lang="ru" sz="1500"/>
              <a:t>онтология</a:t>
            </a:r>
            <a:r>
              <a:rPr lang="ru" sz="1500"/>
              <a:t> может быть использована в рекомендательной системе по улучшению образа жизни.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/>
              <a:t>Наиболее интересна такая система будет тем, кто хочет улучшить состояние здоровья.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500"/>
              <a:t> </a:t>
            </a:r>
            <a:endParaRPr sz="1500"/>
          </a:p>
        </p:txBody>
      </p:sp>
      <p:sp>
        <p:nvSpPr>
          <p:cNvPr id="65" name="Google Shape;65;p14"/>
          <p:cNvSpPr txBox="1"/>
          <p:nvPr/>
        </p:nvSpPr>
        <p:spPr>
          <a:xfrm>
            <a:off x="8520600" y="4600"/>
            <a:ext cx="6234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6AA84F"/>
                </a:solidFill>
              </a:rPr>
              <a:t>2</a:t>
            </a:r>
            <a:endParaRPr sz="19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-23425"/>
            <a:ext cx="8520600" cy="6789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421500" y="140500"/>
            <a:ext cx="8722500" cy="51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Причина выбора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688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В данном случае имеет место быть обобщение многовекового опыта и эмпирических знаний, а не точных измерениях и опытах, которые можно </a:t>
            </a:r>
            <a:r>
              <a:rPr lang="ru" sz="1400"/>
              <a:t>обобщить</a:t>
            </a:r>
            <a:r>
              <a:rPr lang="ru" sz="1400"/>
              <a:t>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/>
              <a:t>Например, одни и те же физические упражнения могут оказывать различное влияние на состояние здоровья, в зависимости от большого количества факторов и описать все возможные закономерности точными формулами невозможно. Можно только сделать систему связи с представлением опыта.</a:t>
            </a:r>
            <a:endParaRPr sz="1400"/>
          </a:p>
        </p:txBody>
      </p:sp>
      <p:sp>
        <p:nvSpPr>
          <p:cNvPr id="73" name="Google Shape;73;p15"/>
          <p:cNvSpPr txBox="1"/>
          <p:nvPr/>
        </p:nvSpPr>
        <p:spPr>
          <a:xfrm>
            <a:off x="8520600" y="4600"/>
            <a:ext cx="6234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6AA84F"/>
                </a:solidFill>
              </a:rPr>
              <a:t>3</a:t>
            </a:r>
            <a:endParaRPr sz="19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0" y="-23425"/>
            <a:ext cx="8520600" cy="6789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421500" y="140500"/>
            <a:ext cx="8722500" cy="51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Основные классы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8520600" y="4600"/>
            <a:ext cx="6234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6AA84F"/>
                </a:solidFill>
              </a:rPr>
              <a:t>4</a:t>
            </a:r>
            <a:endParaRPr sz="1900">
              <a:solidFill>
                <a:srgbClr val="6AA84F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400" y="814386"/>
            <a:ext cx="4343800" cy="409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0" y="-23425"/>
            <a:ext cx="8520600" cy="6789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421500" y="140500"/>
            <a:ext cx="8722500" cy="51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Основные связи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8520600" y="4600"/>
            <a:ext cx="6234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6AA84F"/>
                </a:solidFill>
              </a:rPr>
              <a:t>5</a:t>
            </a:r>
            <a:endParaRPr sz="1900">
              <a:solidFill>
                <a:srgbClr val="6AA84F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425" y="735250"/>
            <a:ext cx="5086350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8175" y="2906938"/>
            <a:ext cx="507682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0" y="-23425"/>
            <a:ext cx="8520600" cy="6789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421500" y="140500"/>
            <a:ext cx="8722500" cy="51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Экземпляры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8520600" y="4600"/>
            <a:ext cx="6234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6AA84F"/>
                </a:solidFill>
              </a:rPr>
              <a:t>6</a:t>
            </a:r>
            <a:endParaRPr sz="1900">
              <a:solidFill>
                <a:srgbClr val="6AA84F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550" y="703488"/>
            <a:ext cx="6669474" cy="438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0" y="-23425"/>
            <a:ext cx="8520600" cy="6789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421500" y="140500"/>
            <a:ext cx="8722500" cy="51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SPARQL запрос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1965900" y="1138575"/>
            <a:ext cx="458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SELECT ?asana ?description WHERE {</a:t>
            </a:r>
            <a:br>
              <a:rPr lang="ru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?cls rdfs:label "Асана"@ru .</a:t>
            </a:r>
            <a:br>
              <a:rPr lang="ru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?asana a ?cls .</a:t>
            </a:r>
            <a:br>
              <a:rPr lang="ru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?asana rdf:type ?o .</a:t>
            </a:r>
            <a:br>
              <a:rPr lang="ru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?d rdfs:label "положительно влияет на"@ru .</a:t>
            </a:r>
            <a:br>
              <a:rPr lang="ru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?v rdfs:label "Позвоночник"@ru .</a:t>
            </a:r>
            <a:br>
              <a:rPr lang="ru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?o owl:onProperty ?d .</a:t>
            </a:r>
            <a:br>
              <a:rPr lang="ru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?o owl:someValuesFrom ?v .</a:t>
            </a:r>
            <a:br>
              <a:rPr lang="ru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?dp rdfs:label "описание"@ru .</a:t>
            </a:r>
            <a:br>
              <a:rPr lang="ru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?asana ?dp ?description .</a:t>
            </a:r>
            <a:br>
              <a:rPr lang="ru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8520600" y="4600"/>
            <a:ext cx="6234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6AA84F"/>
                </a:solidFill>
              </a:rPr>
              <a:t>7</a:t>
            </a:r>
            <a:endParaRPr sz="19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-23425"/>
            <a:ext cx="8520600" cy="6789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421500" y="140500"/>
            <a:ext cx="8722500" cy="51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Результат запроса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8520600" y="4600"/>
            <a:ext cx="6234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6AA84F"/>
                </a:solidFill>
              </a:rPr>
              <a:t>8</a:t>
            </a:r>
            <a:endParaRPr sz="1900">
              <a:solidFill>
                <a:srgbClr val="6AA84F"/>
              </a:solidFill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350" y="883573"/>
            <a:ext cx="7885299" cy="38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