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1" r:id="rId3"/>
    <p:sldId id="311" r:id="rId4"/>
    <p:sldId id="264" r:id="rId5"/>
    <p:sldId id="312" r:id="rId6"/>
    <p:sldId id="313" r:id="rId7"/>
    <p:sldId id="314" r:id="rId8"/>
    <p:sldId id="315" r:id="rId9"/>
    <p:sldId id="316" r:id="rId10"/>
    <p:sldId id="319" r:id="rId11"/>
    <p:sldId id="317" r:id="rId12"/>
    <p:sldId id="318" r:id="rId13"/>
    <p:sldId id="320" r:id="rId14"/>
    <p:sldId id="321" r:id="rId15"/>
    <p:sldId id="322" r:id="rId16"/>
    <p:sldId id="323" r:id="rId17"/>
    <p:sldId id="324" r:id="rId18"/>
    <p:sldId id="306" r:id="rId19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91B"/>
    <a:srgbClr val="FF3631"/>
    <a:srgbClr val="4D75FA"/>
    <a:srgbClr val="F6D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9"/>
    <p:restoredTop sz="94676"/>
  </p:normalViewPr>
  <p:slideViewPr>
    <p:cSldViewPr>
      <p:cViewPr>
        <p:scale>
          <a:sx n="62" d="100"/>
          <a:sy n="62" d="100"/>
        </p:scale>
        <p:origin x="984" y="14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F9380-664E-9546-BE60-D31952B8E8C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DA8D3-4FB0-BE40-A92A-63C3533DF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70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2727" y="510844"/>
            <a:ext cx="18998644" cy="2266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YS Text"/>
                <a:cs typeface="YS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YS Text"/>
                <a:cs typeface="YS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YS Text"/>
                <a:cs typeface="YS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5785" y="510844"/>
            <a:ext cx="16632528" cy="2266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YS Text"/>
                <a:cs typeface="YS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8316" y="3746348"/>
            <a:ext cx="17207467" cy="3156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863890-055B-E141-966D-825FEC19C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4250" y="1049731"/>
            <a:ext cx="9503650" cy="2170594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 marR="5080" algn="l">
              <a:lnSpc>
                <a:spcPct val="88700"/>
              </a:lnSpc>
              <a:spcBef>
                <a:spcPts val="1120"/>
              </a:spcBef>
            </a:pPr>
            <a:r>
              <a:rPr lang="en-US" sz="7400" spc="300" dirty="0">
                <a:latin typeface="YSText-Medium"/>
                <a:cs typeface="YSText-Medium"/>
              </a:rPr>
              <a:t>ORM </a:t>
            </a:r>
            <a:r>
              <a:rPr lang="ru-RU" sz="7400" spc="300" dirty="0">
                <a:latin typeface="YSText-Medium"/>
                <a:cs typeface="YSText-Medium"/>
              </a:rPr>
              <a:t>и миграции в </a:t>
            </a:r>
            <a:r>
              <a:rPr lang="en-US" sz="7400" spc="300" dirty="0">
                <a:latin typeface="YSText-Medium"/>
                <a:cs typeface="YSText-Medium"/>
              </a:rPr>
              <a:t>Django</a:t>
            </a:r>
            <a:endParaRPr sz="7400" spc="300" dirty="0">
              <a:latin typeface="YSText-Medium"/>
              <a:cs typeface="YSText-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367" y="9617075"/>
            <a:ext cx="8731613" cy="129458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ru-RU" sz="2600" kern="0" spc="100" dirty="0">
                <a:solidFill>
                  <a:schemeClr val="bg1"/>
                </a:solidFill>
                <a:latin typeface="YSText-Light"/>
                <a:cs typeface="YSText-Light"/>
              </a:rPr>
              <a:t>Руслан </a:t>
            </a:r>
            <a:r>
              <a:rPr lang="ru-RU" sz="2600" kern="0" spc="100" dirty="0" err="1">
                <a:solidFill>
                  <a:schemeClr val="bg1"/>
                </a:solidFill>
                <a:latin typeface="YSText-Light"/>
                <a:cs typeface="YSText-Light"/>
              </a:rPr>
              <a:t>Мамлеев</a:t>
            </a:r>
            <a:endParaRPr sz="2600" kern="0" spc="100" dirty="0">
              <a:solidFill>
                <a:schemeClr val="bg1"/>
              </a:solidFill>
              <a:latin typeface="YSText-Light"/>
              <a:cs typeface="YSText-Ligh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ru-RU" sz="2600" kern="0" spc="100" dirty="0">
                <a:solidFill>
                  <a:schemeClr val="bg1"/>
                </a:solidFill>
                <a:latin typeface="YSText-Light"/>
                <a:cs typeface="YSText-Light"/>
              </a:rPr>
              <a:t>Наставник факультета</a:t>
            </a:r>
            <a:r>
              <a:rPr lang="en-US" sz="2600" kern="0" spc="100" dirty="0">
                <a:solidFill>
                  <a:schemeClr val="bg1"/>
                </a:solidFill>
                <a:latin typeface="YSText-Light"/>
                <a:cs typeface="YSText-Light"/>
              </a:rPr>
              <a:t> Python-</a:t>
            </a:r>
            <a:r>
              <a:rPr lang="ru-RU" sz="2600" kern="0" spc="100" dirty="0">
                <a:solidFill>
                  <a:schemeClr val="bg1"/>
                </a:solidFill>
                <a:latin typeface="YSText-Light"/>
                <a:cs typeface="YSText-Light"/>
              </a:rPr>
              <a:t>разработчик, </a:t>
            </a:r>
            <a:r>
              <a:rPr lang="ru-RU" sz="2600" kern="0" spc="100" dirty="0" err="1">
                <a:solidFill>
                  <a:schemeClr val="bg1"/>
                </a:solidFill>
                <a:latin typeface="YSText-Light"/>
                <a:cs typeface="YSText-Light"/>
              </a:rPr>
              <a:t>Яндекс.Практикум</a:t>
            </a:r>
            <a:endParaRPr sz="2600" kern="0" spc="100" dirty="0">
              <a:solidFill>
                <a:schemeClr val="bg1"/>
              </a:solidFill>
              <a:latin typeface="YSText-Light"/>
              <a:cs typeface="YSText-Light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F2FB667-7927-2A43-8956-8E4940F3F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4650" y="9800350"/>
            <a:ext cx="33782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6213" y="5266107"/>
            <a:ext cx="11445449" cy="15388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ru-RU" b="0" dirty="0"/>
              <a:t>✨✨✨Время </a:t>
            </a:r>
            <a:r>
              <a:rPr lang="ru-RU" b="0" dirty="0" err="1"/>
              <a:t>рефакторинга</a:t>
            </a:r>
            <a:r>
              <a:rPr lang="ru-RU" b="0" dirty="0"/>
              <a:t>! ✨✨✨</a:t>
            </a:r>
            <a:br>
              <a:rPr lang="ru-RU" b="0" dirty="0"/>
            </a:br>
            <a:r>
              <a:rPr lang="ru-RU" b="0" dirty="0"/>
              <a:t>(</a:t>
            </a:r>
            <a:r>
              <a:rPr lang="en-US" b="0" dirty="0"/>
              <a:t>models_v2)</a:t>
            </a:r>
            <a:endParaRPr sz="7400" b="0" spc="300" dirty="0">
              <a:latin typeface="YSText-Medium"/>
              <a:cs typeface="YSText-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6376" y="6586283"/>
            <a:ext cx="9454515" cy="4722495"/>
          </a:xfrm>
          <a:custGeom>
            <a:avLst/>
            <a:gdLst/>
            <a:ahLst/>
            <a:cxnLst/>
            <a:rect l="l" t="t" r="r" b="b"/>
            <a:pathLst>
              <a:path w="9454515" h="4722495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75560" y="1782002"/>
            <a:ext cx="4728845" cy="9526905"/>
          </a:xfrm>
          <a:custGeom>
            <a:avLst/>
            <a:gdLst/>
            <a:ahLst/>
            <a:cxnLst/>
            <a:rect l="l" t="t" r="r" b="b"/>
            <a:pathLst>
              <a:path w="4728844" h="9526905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4088" y="0"/>
            <a:ext cx="3032125" cy="6108700"/>
          </a:xfrm>
          <a:custGeom>
            <a:avLst/>
            <a:gdLst/>
            <a:ahLst/>
            <a:cxnLst/>
            <a:rect l="l" t="t" r="r" b="b"/>
            <a:pathLst>
              <a:path w="3032125" h="6108700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38DC5-5AB0-734A-B39C-D1F843D78EEC}"/>
              </a:ext>
            </a:extLst>
          </p:cNvPr>
          <p:cNvSpPr/>
          <p:nvPr/>
        </p:nvSpPr>
        <p:spPr>
          <a:xfrm>
            <a:off x="16799825" y="8397875"/>
            <a:ext cx="660854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RU" sz="20000" dirty="0"/>
              <a:t>🧹</a:t>
            </a:r>
          </a:p>
        </p:txBody>
      </p:sp>
    </p:spTree>
    <p:extLst>
      <p:ext uri="{BB962C8B-B14F-4D97-AF65-F5344CB8AC3E}">
        <p14:creationId xmlns:p14="http://schemas.microsoft.com/office/powerpoint/2010/main" val="47567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720E2-F52C-974F-A8C5-E14D661B3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765175"/>
            <a:ext cx="9156700" cy="977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F8BAF-9C7B-C143-808F-48137E03439E}"/>
              </a:ext>
            </a:extLst>
          </p:cNvPr>
          <p:cNvSpPr txBox="1"/>
          <p:nvPr/>
        </p:nvSpPr>
        <p:spPr>
          <a:xfrm rot="20264197">
            <a:off x="1102373" y="4138539"/>
            <a:ext cx="27638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DRY?</a:t>
            </a:r>
            <a:endParaRPr lang="en-RU" sz="9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70E2A3-4380-2047-9D55-170A750538B7}"/>
              </a:ext>
            </a:extLst>
          </p:cNvPr>
          <p:cNvSpPr/>
          <p:nvPr/>
        </p:nvSpPr>
        <p:spPr>
          <a:xfrm>
            <a:off x="3270250" y="6747238"/>
            <a:ext cx="274947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RU" sz="20000" dirty="0"/>
              <a:t>🔎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A32B9E-BB2B-2E42-86E8-8022DE386B41}"/>
              </a:ext>
            </a:extLst>
          </p:cNvPr>
          <p:cNvSpPr/>
          <p:nvPr/>
        </p:nvSpPr>
        <p:spPr>
          <a:xfrm rot="17097116">
            <a:off x="13991224" y="4069626"/>
            <a:ext cx="274947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RU" sz="20000" dirty="0"/>
              <a:t>🔎</a:t>
            </a:r>
          </a:p>
        </p:txBody>
      </p:sp>
    </p:spTree>
    <p:extLst>
      <p:ext uri="{BB962C8B-B14F-4D97-AF65-F5344CB8AC3E}">
        <p14:creationId xmlns:p14="http://schemas.microsoft.com/office/powerpoint/2010/main" val="328832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8248" y="4123486"/>
            <a:ext cx="9424437" cy="30623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ru-RU" dirty="0"/>
              <a:t>Требование от заказчика </a:t>
            </a:r>
            <a:r>
              <a:rPr lang="ru-RU" b="0" dirty="0"/>
              <a:t>— архивные задачи должны показываться только в </a:t>
            </a:r>
            <a:r>
              <a:rPr lang="ru-RU" b="0" dirty="0" err="1"/>
              <a:t>админке</a:t>
            </a:r>
            <a:r>
              <a:rPr lang="ru-RU" b="0" dirty="0"/>
              <a:t> и больше нигде (</a:t>
            </a:r>
            <a:r>
              <a:rPr lang="en-GB" b="0" dirty="0"/>
              <a:t>models_v3)</a:t>
            </a:r>
            <a:endParaRPr sz="7400" b="0" spc="300" dirty="0">
              <a:latin typeface="YSText-Medium"/>
              <a:cs typeface="YSText-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6376" y="6586283"/>
            <a:ext cx="9454515" cy="4722495"/>
          </a:xfrm>
          <a:custGeom>
            <a:avLst/>
            <a:gdLst/>
            <a:ahLst/>
            <a:cxnLst/>
            <a:rect l="l" t="t" r="r" b="b"/>
            <a:pathLst>
              <a:path w="9454515" h="4722495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75560" y="1782002"/>
            <a:ext cx="4728845" cy="9526905"/>
          </a:xfrm>
          <a:custGeom>
            <a:avLst/>
            <a:gdLst/>
            <a:ahLst/>
            <a:cxnLst/>
            <a:rect l="l" t="t" r="r" b="b"/>
            <a:pathLst>
              <a:path w="4728844" h="9526905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4088" y="0"/>
            <a:ext cx="3032125" cy="6108700"/>
          </a:xfrm>
          <a:custGeom>
            <a:avLst/>
            <a:gdLst/>
            <a:ahLst/>
            <a:cxnLst/>
            <a:rect l="l" t="t" r="r" b="b"/>
            <a:pathLst>
              <a:path w="3032125" h="6108700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pic>
        <p:nvPicPr>
          <p:cNvPr id="3074" name="Picture 2" descr="Заказчик Внести правки, Мем Агутин голос и кнопка">
            <a:extLst>
              <a:ext uri="{FF2B5EF4-FFF2-40B4-BE49-F238E27FC236}">
                <a16:creationId xmlns:a16="http://schemas.microsoft.com/office/drawing/2014/main" id="{4FEB00D9-D75C-1B44-8518-8373B7DC3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211" y="2949785"/>
            <a:ext cx="6074139" cy="540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57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8303" y="4885233"/>
            <a:ext cx="9911418" cy="15388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ru-RU" b="0" dirty="0" err="1"/>
              <a:t>Рефакторинга</a:t>
            </a:r>
            <a:r>
              <a:rPr lang="ru-RU" b="0" dirty="0"/>
              <a:t> много не бывает! (</a:t>
            </a:r>
            <a:r>
              <a:rPr lang="en-US" b="0" dirty="0" err="1"/>
              <a:t>models_v</a:t>
            </a:r>
            <a:r>
              <a:rPr lang="ru-RU" b="0" dirty="0"/>
              <a:t>4</a:t>
            </a:r>
            <a:r>
              <a:rPr lang="en-US" b="0" dirty="0"/>
              <a:t>)</a:t>
            </a:r>
            <a:endParaRPr sz="7400" b="0" spc="300" dirty="0">
              <a:latin typeface="YSText-Medium"/>
              <a:cs typeface="YSText-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6376" y="6586283"/>
            <a:ext cx="9454515" cy="4722495"/>
          </a:xfrm>
          <a:custGeom>
            <a:avLst/>
            <a:gdLst/>
            <a:ahLst/>
            <a:cxnLst/>
            <a:rect l="l" t="t" r="r" b="b"/>
            <a:pathLst>
              <a:path w="9454515" h="4722495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75560" y="1782002"/>
            <a:ext cx="4728845" cy="9526905"/>
          </a:xfrm>
          <a:custGeom>
            <a:avLst/>
            <a:gdLst/>
            <a:ahLst/>
            <a:cxnLst/>
            <a:rect l="l" t="t" r="r" b="b"/>
            <a:pathLst>
              <a:path w="4728844" h="9526905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4088" y="0"/>
            <a:ext cx="3032125" cy="6108700"/>
          </a:xfrm>
          <a:custGeom>
            <a:avLst/>
            <a:gdLst/>
            <a:ahLst/>
            <a:cxnLst/>
            <a:rect l="l" t="t" r="r" b="b"/>
            <a:pathLst>
              <a:path w="3032125" h="6108700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pic>
        <p:nvPicPr>
          <p:cNvPr id="4098" name="Picture 2" descr="Настало время рефакторинга, Memchik.ru">
            <a:extLst>
              <a:ext uri="{FF2B5EF4-FFF2-40B4-BE49-F238E27FC236}">
                <a16:creationId xmlns:a16="http://schemas.microsoft.com/office/drawing/2014/main" id="{0D42CBE7-EF02-3E4A-8AD4-8BAC23080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334" y="1660069"/>
            <a:ext cx="4969290" cy="79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62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9831" y="4958385"/>
            <a:ext cx="9424437" cy="2300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ru-RU" dirty="0"/>
              <a:t>Требование от заказчика </a:t>
            </a:r>
            <a:r>
              <a:rPr lang="ru-RU" b="0" dirty="0"/>
              <a:t>— сохранять историю действий с задачей (</a:t>
            </a:r>
            <a:r>
              <a:rPr lang="en-GB" b="0" dirty="0"/>
              <a:t>models_v5)</a:t>
            </a:r>
            <a:endParaRPr sz="7400" b="0" spc="300" dirty="0">
              <a:latin typeface="YSText-Medium"/>
              <a:cs typeface="YSText-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6376" y="6586283"/>
            <a:ext cx="9454515" cy="4722495"/>
          </a:xfrm>
          <a:custGeom>
            <a:avLst/>
            <a:gdLst/>
            <a:ahLst/>
            <a:cxnLst/>
            <a:rect l="l" t="t" r="r" b="b"/>
            <a:pathLst>
              <a:path w="9454515" h="4722495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75560" y="1782002"/>
            <a:ext cx="4728845" cy="9526905"/>
          </a:xfrm>
          <a:custGeom>
            <a:avLst/>
            <a:gdLst/>
            <a:ahLst/>
            <a:cxnLst/>
            <a:rect l="l" t="t" r="r" b="b"/>
            <a:pathLst>
              <a:path w="4728844" h="9526905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4088" y="0"/>
            <a:ext cx="3032125" cy="6108700"/>
          </a:xfrm>
          <a:custGeom>
            <a:avLst/>
            <a:gdLst/>
            <a:ahLst/>
            <a:cxnLst/>
            <a:rect l="l" t="t" r="r" b="b"/>
            <a:pathLst>
              <a:path w="3032125" h="6108700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961984-DD9A-1942-81F2-BCF5E2EB616E}"/>
              </a:ext>
            </a:extLst>
          </p:cNvPr>
          <p:cNvSpPr/>
          <p:nvPr/>
        </p:nvSpPr>
        <p:spPr>
          <a:xfrm>
            <a:off x="16773140" y="8138679"/>
            <a:ext cx="274947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RU" sz="20000" dirty="0"/>
              <a:t>👷</a:t>
            </a:r>
          </a:p>
        </p:txBody>
      </p:sp>
    </p:spTree>
    <p:extLst>
      <p:ext uri="{BB962C8B-B14F-4D97-AF65-F5344CB8AC3E}">
        <p14:creationId xmlns:p14="http://schemas.microsoft.com/office/powerpoint/2010/main" val="3851251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240" y="4958385"/>
            <a:ext cx="12103619" cy="2300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ru-RU" b="0" dirty="0"/>
              <a:t>Еще одно </a:t>
            </a:r>
            <a:r>
              <a:rPr lang="ru-RU" dirty="0"/>
              <a:t>требование от заказчика </a:t>
            </a:r>
            <a:r>
              <a:rPr lang="ru-RU" b="0" dirty="0"/>
              <a:t>— хранить время в часах неудобно, нужно перевести на минуты</a:t>
            </a:r>
            <a:endParaRPr sz="7400" b="0" spc="300" dirty="0">
              <a:latin typeface="YSText-Medium"/>
              <a:cs typeface="YSText-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6376" y="6586283"/>
            <a:ext cx="9454515" cy="4722495"/>
          </a:xfrm>
          <a:custGeom>
            <a:avLst/>
            <a:gdLst/>
            <a:ahLst/>
            <a:cxnLst/>
            <a:rect l="l" t="t" r="r" b="b"/>
            <a:pathLst>
              <a:path w="9454515" h="4722495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75560" y="1782002"/>
            <a:ext cx="4728845" cy="9526905"/>
          </a:xfrm>
          <a:custGeom>
            <a:avLst/>
            <a:gdLst/>
            <a:ahLst/>
            <a:cxnLst/>
            <a:rect l="l" t="t" r="r" b="b"/>
            <a:pathLst>
              <a:path w="4728844" h="9526905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4088" y="0"/>
            <a:ext cx="3032125" cy="6108700"/>
          </a:xfrm>
          <a:custGeom>
            <a:avLst/>
            <a:gdLst/>
            <a:ahLst/>
            <a:cxnLst/>
            <a:rect l="l" t="t" r="r" b="b"/>
            <a:pathLst>
              <a:path w="3032125" h="6108700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961984-DD9A-1942-81F2-BCF5E2EB616E}"/>
              </a:ext>
            </a:extLst>
          </p:cNvPr>
          <p:cNvSpPr/>
          <p:nvPr/>
        </p:nvSpPr>
        <p:spPr>
          <a:xfrm>
            <a:off x="16986250" y="8397875"/>
            <a:ext cx="274947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RU" sz="20000" dirty="0"/>
              <a:t>🕒</a:t>
            </a:r>
          </a:p>
        </p:txBody>
      </p:sp>
    </p:spTree>
    <p:extLst>
      <p:ext uri="{BB962C8B-B14F-4D97-AF65-F5344CB8AC3E}">
        <p14:creationId xmlns:p14="http://schemas.microsoft.com/office/powerpoint/2010/main" val="360200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239" y="2665782"/>
            <a:ext cx="12103619" cy="77713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ru-RU" dirty="0" err="1"/>
              <a:t>Рефакторинг</a:t>
            </a:r>
            <a:r>
              <a:rPr lang="ru-RU" b="0" dirty="0"/>
              <a:t> — сжимаем миграции</a:t>
            </a:r>
            <a:endParaRPr sz="7400" b="0" spc="300" dirty="0">
              <a:latin typeface="YSText-Medium"/>
              <a:cs typeface="YSText-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6376" y="6586283"/>
            <a:ext cx="9454515" cy="4722495"/>
          </a:xfrm>
          <a:custGeom>
            <a:avLst/>
            <a:gdLst/>
            <a:ahLst/>
            <a:cxnLst/>
            <a:rect l="l" t="t" r="r" b="b"/>
            <a:pathLst>
              <a:path w="9454515" h="4722495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75560" y="1782002"/>
            <a:ext cx="4728845" cy="9526905"/>
          </a:xfrm>
          <a:custGeom>
            <a:avLst/>
            <a:gdLst/>
            <a:ahLst/>
            <a:cxnLst/>
            <a:rect l="l" t="t" r="r" b="b"/>
            <a:pathLst>
              <a:path w="4728844" h="9526905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4088" y="0"/>
            <a:ext cx="3032125" cy="6108700"/>
          </a:xfrm>
          <a:custGeom>
            <a:avLst/>
            <a:gdLst/>
            <a:ahLst/>
            <a:cxnLst/>
            <a:rect l="l" t="t" r="r" b="b"/>
            <a:pathLst>
              <a:path w="3032125" h="6108700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pic>
        <p:nvPicPr>
          <p:cNvPr id="8194" name="Picture 2" descr="Refactoring refactored your refactor - Yo Dawg | Meme Generator">
            <a:extLst>
              <a:ext uri="{FF2B5EF4-FFF2-40B4-BE49-F238E27FC236}">
                <a16:creationId xmlns:a16="http://schemas.microsoft.com/office/drawing/2014/main" id="{5611F86F-4230-C949-8705-ADAA3BDF2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842" y="4125320"/>
            <a:ext cx="6874412" cy="444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48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2AEB5-DFED-8048-8BCF-38745AAC1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93" y="3419475"/>
            <a:ext cx="6657009" cy="447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1355C8-E928-6F41-BC92-80BF8BE36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250" y="4899730"/>
            <a:ext cx="5763783" cy="21874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BCAB0C1-5D8A-E04A-98E8-3241285E5126}"/>
              </a:ext>
            </a:extLst>
          </p:cNvPr>
          <p:cNvSpPr/>
          <p:nvPr/>
        </p:nvSpPr>
        <p:spPr>
          <a:xfrm>
            <a:off x="9318516" y="5498743"/>
            <a:ext cx="146706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RU" sz="10000" dirty="0"/>
              <a:t>➡️</a:t>
            </a:r>
          </a:p>
        </p:txBody>
      </p:sp>
    </p:spTree>
    <p:extLst>
      <p:ext uri="{BB962C8B-B14F-4D97-AF65-F5344CB8AC3E}">
        <p14:creationId xmlns:p14="http://schemas.microsoft.com/office/powerpoint/2010/main" val="107287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FC591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878DB98D-7718-034D-8984-5E3A12C4658E}"/>
              </a:ext>
            </a:extLst>
          </p:cNvPr>
          <p:cNvSpPr/>
          <p:nvPr/>
        </p:nvSpPr>
        <p:spPr>
          <a:xfrm>
            <a:off x="13862051" y="6586284"/>
            <a:ext cx="6242050" cy="3411792"/>
          </a:xfrm>
          <a:custGeom>
            <a:avLst/>
            <a:gdLst/>
            <a:ahLst/>
            <a:cxnLst/>
            <a:rect l="l" t="t" r="r" b="b"/>
            <a:pathLst>
              <a:path w="9454515" h="4722495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A428B194-7DE6-1F4A-BB89-AC34635FBA74}"/>
              </a:ext>
            </a:extLst>
          </p:cNvPr>
          <p:cNvSpPr/>
          <p:nvPr/>
        </p:nvSpPr>
        <p:spPr>
          <a:xfrm>
            <a:off x="13862050" y="0"/>
            <a:ext cx="3032125" cy="6108700"/>
          </a:xfrm>
          <a:custGeom>
            <a:avLst/>
            <a:gdLst/>
            <a:ahLst/>
            <a:cxnLst/>
            <a:rect l="l" t="t" r="r" b="b"/>
            <a:pathLst>
              <a:path w="3032125" h="6108700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42844C-1E00-1144-BEC8-5AC78AE799E7}"/>
              </a:ext>
            </a:extLst>
          </p:cNvPr>
          <p:cNvSpPr txBox="1"/>
          <p:nvPr/>
        </p:nvSpPr>
        <p:spPr>
          <a:xfrm>
            <a:off x="7848600" y="-800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BB6A9061-9FCA-AA42-AE6F-2105930A7912}"/>
              </a:ext>
            </a:extLst>
          </p:cNvPr>
          <p:cNvSpPr txBox="1"/>
          <p:nvPr/>
        </p:nvSpPr>
        <p:spPr>
          <a:xfrm>
            <a:off x="7120488" y="5080418"/>
            <a:ext cx="5863124" cy="1147878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8740"/>
              </a:lnSpc>
              <a:spcBef>
                <a:spcPts val="525"/>
              </a:spcBef>
            </a:pPr>
            <a:r>
              <a:rPr lang="ru-RU" sz="7200" dirty="0">
                <a:solidFill>
                  <a:schemeClr val="bg1"/>
                </a:solidFill>
              </a:rPr>
              <a:t>Ваши вопросы</a:t>
            </a:r>
            <a:endParaRPr lang="ru-RU" sz="7400" kern="0" spc="200" dirty="0">
              <a:solidFill>
                <a:schemeClr val="bg1"/>
              </a:solidFill>
              <a:latin typeface="YSText-Medium"/>
              <a:cs typeface="YSText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8699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726" y="510844"/>
            <a:ext cx="8737324" cy="8034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5850"/>
              </a:lnSpc>
              <a:spcBef>
                <a:spcPts val="365"/>
              </a:spcBef>
            </a:pPr>
            <a:r>
              <a:rPr lang="ru-RU" spc="200" dirty="0"/>
              <a:t>Что такое </a:t>
            </a:r>
            <a:r>
              <a:rPr lang="en-US" spc="200" dirty="0"/>
              <a:t>ORM?</a:t>
            </a:r>
            <a:endParaRPr spc="200" dirty="0"/>
          </a:p>
        </p:txBody>
      </p:sp>
      <p:sp>
        <p:nvSpPr>
          <p:cNvPr id="3" name="object 3"/>
          <p:cNvSpPr txBox="1"/>
          <p:nvPr/>
        </p:nvSpPr>
        <p:spPr>
          <a:xfrm>
            <a:off x="8451850" y="4147855"/>
            <a:ext cx="10210800" cy="3013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95"/>
              </a:spcBef>
            </a:pPr>
            <a:r>
              <a:rPr lang="en-GB" sz="3300" kern="0" spc="100" dirty="0">
                <a:solidFill>
                  <a:srgbClr val="FFFFFF"/>
                </a:solidFill>
                <a:latin typeface="YS Text"/>
                <a:cs typeface="YS Text"/>
              </a:rPr>
              <a:t>ORM (</a:t>
            </a:r>
            <a:r>
              <a:rPr lang="ru-RU" sz="3300" kern="0" spc="100" dirty="0">
                <a:solidFill>
                  <a:srgbClr val="FFFFFF"/>
                </a:solidFill>
                <a:latin typeface="YS Text"/>
                <a:cs typeface="YS Text"/>
              </a:rPr>
              <a:t>англ. </a:t>
            </a:r>
            <a:r>
              <a:rPr lang="en-GB" sz="3300" kern="0" spc="100" dirty="0">
                <a:solidFill>
                  <a:srgbClr val="FFFFFF"/>
                </a:solidFill>
                <a:latin typeface="YS Text"/>
                <a:cs typeface="YS Text"/>
              </a:rPr>
              <a:t>Object-Relational Mapping, </a:t>
            </a:r>
            <a:r>
              <a:rPr lang="ru-RU" sz="3300" kern="0" spc="100" dirty="0">
                <a:solidFill>
                  <a:srgbClr val="FFFFFF"/>
                </a:solidFill>
                <a:latin typeface="YS Text"/>
                <a:cs typeface="YS Text"/>
              </a:rPr>
              <a:t>рус. объектно-реляционное отображение, или преобразование) — технология программирования, которая связывает базы данных с концепциями объектно-ориентированных языков программирования, создавая «виртуальную объектную базу данных».</a:t>
            </a:r>
            <a:endParaRPr sz="3300" kern="0" spc="100" dirty="0">
              <a:latin typeface="YS Text"/>
              <a:cs typeface="YS Tex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37250" y="0"/>
            <a:ext cx="1929130" cy="11308715"/>
          </a:xfrm>
          <a:custGeom>
            <a:avLst/>
            <a:gdLst/>
            <a:ahLst/>
            <a:cxnLst/>
            <a:rect l="l" t="t" r="r" b="b"/>
            <a:pathLst>
              <a:path w="1929129" h="11308715">
                <a:moveTo>
                  <a:pt x="1928595" y="11308556"/>
                </a:moveTo>
                <a:lnTo>
                  <a:pt x="1869934" y="11231982"/>
                </a:lnTo>
                <a:lnTo>
                  <a:pt x="1827207" y="11175078"/>
                </a:lnTo>
                <a:lnTo>
                  <a:pt x="1784909" y="11117835"/>
                </a:lnTo>
                <a:lnTo>
                  <a:pt x="1743041" y="11060257"/>
                </a:lnTo>
                <a:lnTo>
                  <a:pt x="1701607" y="11002346"/>
                </a:lnTo>
                <a:lnTo>
                  <a:pt x="1660609" y="10944103"/>
                </a:lnTo>
                <a:lnTo>
                  <a:pt x="1620048" y="10885533"/>
                </a:lnTo>
                <a:lnTo>
                  <a:pt x="1579928" y="10826636"/>
                </a:lnTo>
                <a:lnTo>
                  <a:pt x="1540250" y="10767416"/>
                </a:lnTo>
                <a:lnTo>
                  <a:pt x="1501017" y="10707874"/>
                </a:lnTo>
                <a:lnTo>
                  <a:pt x="1462232" y="10648014"/>
                </a:lnTo>
                <a:lnTo>
                  <a:pt x="1423897" y="10587837"/>
                </a:lnTo>
                <a:lnTo>
                  <a:pt x="1386014" y="10527345"/>
                </a:lnTo>
                <a:lnTo>
                  <a:pt x="1348586" y="10466542"/>
                </a:lnTo>
                <a:lnTo>
                  <a:pt x="1311614" y="10405430"/>
                </a:lnTo>
                <a:lnTo>
                  <a:pt x="1275102" y="10344011"/>
                </a:lnTo>
                <a:lnTo>
                  <a:pt x="1239052" y="10282287"/>
                </a:lnTo>
                <a:lnTo>
                  <a:pt x="1203466" y="10220261"/>
                </a:lnTo>
                <a:lnTo>
                  <a:pt x="1168346" y="10157935"/>
                </a:lnTo>
                <a:lnTo>
                  <a:pt x="1133696" y="10095311"/>
                </a:lnTo>
                <a:lnTo>
                  <a:pt x="1099516" y="10032392"/>
                </a:lnTo>
                <a:lnTo>
                  <a:pt x="1065811" y="9969181"/>
                </a:lnTo>
                <a:lnTo>
                  <a:pt x="1032581" y="9905679"/>
                </a:lnTo>
                <a:lnTo>
                  <a:pt x="999830" y="9841890"/>
                </a:lnTo>
                <a:lnTo>
                  <a:pt x="967559" y="9777814"/>
                </a:lnTo>
                <a:lnTo>
                  <a:pt x="935772" y="9713456"/>
                </a:lnTo>
                <a:lnTo>
                  <a:pt x="904470" y="9648817"/>
                </a:lnTo>
                <a:lnTo>
                  <a:pt x="873656" y="9583899"/>
                </a:lnTo>
                <a:lnTo>
                  <a:pt x="843333" y="9518705"/>
                </a:lnTo>
                <a:lnTo>
                  <a:pt x="813502" y="9453238"/>
                </a:lnTo>
                <a:lnTo>
                  <a:pt x="784167" y="9387499"/>
                </a:lnTo>
                <a:lnTo>
                  <a:pt x="755328" y="9321491"/>
                </a:lnTo>
                <a:lnTo>
                  <a:pt x="726990" y="9255217"/>
                </a:lnTo>
                <a:lnTo>
                  <a:pt x="699154" y="9188679"/>
                </a:lnTo>
                <a:lnTo>
                  <a:pt x="671822" y="9121879"/>
                </a:lnTo>
                <a:lnTo>
                  <a:pt x="644998" y="9054820"/>
                </a:lnTo>
                <a:lnTo>
                  <a:pt x="618683" y="8987503"/>
                </a:lnTo>
                <a:lnTo>
                  <a:pt x="592880" y="8919932"/>
                </a:lnTo>
                <a:lnTo>
                  <a:pt x="567590" y="8852109"/>
                </a:lnTo>
                <a:lnTo>
                  <a:pt x="542818" y="8784036"/>
                </a:lnTo>
                <a:lnTo>
                  <a:pt x="518564" y="8715715"/>
                </a:lnTo>
                <a:lnTo>
                  <a:pt x="494831" y="8647149"/>
                </a:lnTo>
                <a:lnTo>
                  <a:pt x="471622" y="8578341"/>
                </a:lnTo>
                <a:lnTo>
                  <a:pt x="448940" y="8509292"/>
                </a:lnTo>
                <a:lnTo>
                  <a:pt x="426785" y="8440005"/>
                </a:lnTo>
                <a:lnTo>
                  <a:pt x="405161" y="8370483"/>
                </a:lnTo>
                <a:lnTo>
                  <a:pt x="384071" y="8300727"/>
                </a:lnTo>
                <a:lnTo>
                  <a:pt x="363516" y="8230741"/>
                </a:lnTo>
                <a:lnTo>
                  <a:pt x="343499" y="8160526"/>
                </a:lnTo>
                <a:lnTo>
                  <a:pt x="324023" y="8090085"/>
                </a:lnTo>
                <a:lnTo>
                  <a:pt x="305089" y="8019421"/>
                </a:lnTo>
                <a:lnTo>
                  <a:pt x="286700" y="7948535"/>
                </a:lnTo>
                <a:lnTo>
                  <a:pt x="268859" y="7877430"/>
                </a:lnTo>
                <a:lnTo>
                  <a:pt x="251567" y="7806109"/>
                </a:lnTo>
                <a:lnTo>
                  <a:pt x="234828" y="7734573"/>
                </a:lnTo>
                <a:lnTo>
                  <a:pt x="218643" y="7662826"/>
                </a:lnTo>
                <a:lnTo>
                  <a:pt x="203016" y="7590869"/>
                </a:lnTo>
                <a:lnTo>
                  <a:pt x="187947" y="7518706"/>
                </a:lnTo>
                <a:lnTo>
                  <a:pt x="173441" y="7446338"/>
                </a:lnTo>
                <a:lnTo>
                  <a:pt x="159498" y="7373767"/>
                </a:lnTo>
                <a:lnTo>
                  <a:pt x="146122" y="7300997"/>
                </a:lnTo>
                <a:lnTo>
                  <a:pt x="133315" y="7228029"/>
                </a:lnTo>
                <a:lnTo>
                  <a:pt x="121080" y="7154866"/>
                </a:lnTo>
                <a:lnTo>
                  <a:pt x="109418" y="7081510"/>
                </a:lnTo>
                <a:lnTo>
                  <a:pt x="98332" y="7007964"/>
                </a:lnTo>
                <a:lnTo>
                  <a:pt x="87824" y="6934230"/>
                </a:lnTo>
                <a:lnTo>
                  <a:pt x="77897" y="6860311"/>
                </a:lnTo>
                <a:lnTo>
                  <a:pt x="68553" y="6786208"/>
                </a:lnTo>
                <a:lnTo>
                  <a:pt x="59795" y="6711925"/>
                </a:lnTo>
                <a:lnTo>
                  <a:pt x="51625" y="6637463"/>
                </a:lnTo>
                <a:lnTo>
                  <a:pt x="44045" y="6562824"/>
                </a:lnTo>
                <a:lnTo>
                  <a:pt x="37058" y="6488013"/>
                </a:lnTo>
                <a:lnTo>
                  <a:pt x="30666" y="6413030"/>
                </a:lnTo>
                <a:lnTo>
                  <a:pt x="24872" y="6337878"/>
                </a:lnTo>
                <a:lnTo>
                  <a:pt x="19677" y="6262559"/>
                </a:lnTo>
                <a:lnTo>
                  <a:pt x="15085" y="6187077"/>
                </a:lnTo>
                <a:lnTo>
                  <a:pt x="11097" y="6111432"/>
                </a:lnTo>
                <a:lnTo>
                  <a:pt x="7716" y="6035628"/>
                </a:lnTo>
                <a:lnTo>
                  <a:pt x="4944" y="5959668"/>
                </a:lnTo>
                <a:lnTo>
                  <a:pt x="2785" y="5883552"/>
                </a:lnTo>
                <a:lnTo>
                  <a:pt x="1239" y="5807285"/>
                </a:lnTo>
                <a:lnTo>
                  <a:pt x="310" y="5730867"/>
                </a:lnTo>
                <a:lnTo>
                  <a:pt x="0" y="5654302"/>
                </a:lnTo>
                <a:lnTo>
                  <a:pt x="310" y="5577737"/>
                </a:lnTo>
                <a:lnTo>
                  <a:pt x="1239" y="5501319"/>
                </a:lnTo>
                <a:lnTo>
                  <a:pt x="2785" y="5425052"/>
                </a:lnTo>
                <a:lnTo>
                  <a:pt x="4944" y="5348936"/>
                </a:lnTo>
                <a:lnTo>
                  <a:pt x="7716" y="5272975"/>
                </a:lnTo>
                <a:lnTo>
                  <a:pt x="11097" y="5197172"/>
                </a:lnTo>
                <a:lnTo>
                  <a:pt x="15085" y="5121527"/>
                </a:lnTo>
                <a:lnTo>
                  <a:pt x="19677" y="5046045"/>
                </a:lnTo>
                <a:lnTo>
                  <a:pt x="24872" y="4970726"/>
                </a:lnTo>
                <a:lnTo>
                  <a:pt x="30666" y="4895574"/>
                </a:lnTo>
                <a:lnTo>
                  <a:pt x="37058" y="4820591"/>
                </a:lnTo>
                <a:lnTo>
                  <a:pt x="44045" y="4745779"/>
                </a:lnTo>
                <a:lnTo>
                  <a:pt x="51625" y="4671141"/>
                </a:lnTo>
                <a:lnTo>
                  <a:pt x="59795" y="4596679"/>
                </a:lnTo>
                <a:lnTo>
                  <a:pt x="68553" y="4522396"/>
                </a:lnTo>
                <a:lnTo>
                  <a:pt x="77897" y="4448293"/>
                </a:lnTo>
                <a:lnTo>
                  <a:pt x="87824" y="4374373"/>
                </a:lnTo>
                <a:lnTo>
                  <a:pt x="98332" y="4300639"/>
                </a:lnTo>
                <a:lnTo>
                  <a:pt x="109418" y="4227093"/>
                </a:lnTo>
                <a:lnTo>
                  <a:pt x="121080" y="4153738"/>
                </a:lnTo>
                <a:lnTo>
                  <a:pt x="133315" y="4080575"/>
                </a:lnTo>
                <a:lnTo>
                  <a:pt x="146122" y="4007607"/>
                </a:lnTo>
                <a:lnTo>
                  <a:pt x="159498" y="3934837"/>
                </a:lnTo>
                <a:lnTo>
                  <a:pt x="173441" y="3862266"/>
                </a:lnTo>
                <a:lnTo>
                  <a:pt x="187947" y="3789898"/>
                </a:lnTo>
                <a:lnTo>
                  <a:pt x="203016" y="3717734"/>
                </a:lnTo>
                <a:lnTo>
                  <a:pt x="218643" y="3645778"/>
                </a:lnTo>
                <a:lnTo>
                  <a:pt x="234828" y="3574031"/>
                </a:lnTo>
                <a:lnTo>
                  <a:pt x="251567" y="3502495"/>
                </a:lnTo>
                <a:lnTo>
                  <a:pt x="268859" y="3431174"/>
                </a:lnTo>
                <a:lnTo>
                  <a:pt x="286700" y="3360069"/>
                </a:lnTo>
                <a:lnTo>
                  <a:pt x="305089" y="3289183"/>
                </a:lnTo>
                <a:lnTo>
                  <a:pt x="324023" y="3218519"/>
                </a:lnTo>
                <a:lnTo>
                  <a:pt x="343499" y="3148078"/>
                </a:lnTo>
                <a:lnTo>
                  <a:pt x="363516" y="3077863"/>
                </a:lnTo>
                <a:lnTo>
                  <a:pt x="384071" y="3007877"/>
                </a:lnTo>
                <a:lnTo>
                  <a:pt x="405161" y="2938121"/>
                </a:lnTo>
                <a:lnTo>
                  <a:pt x="426785" y="2868599"/>
                </a:lnTo>
                <a:lnTo>
                  <a:pt x="448940" y="2799312"/>
                </a:lnTo>
                <a:lnTo>
                  <a:pt x="471622" y="2730263"/>
                </a:lnTo>
                <a:lnTo>
                  <a:pt x="494831" y="2661455"/>
                </a:lnTo>
                <a:lnTo>
                  <a:pt x="518564" y="2592889"/>
                </a:lnTo>
                <a:lnTo>
                  <a:pt x="542818" y="2524568"/>
                </a:lnTo>
                <a:lnTo>
                  <a:pt x="567590" y="2456495"/>
                </a:lnTo>
                <a:lnTo>
                  <a:pt x="592880" y="2388672"/>
                </a:lnTo>
                <a:lnTo>
                  <a:pt x="618683" y="2321101"/>
                </a:lnTo>
                <a:lnTo>
                  <a:pt x="644998" y="2253784"/>
                </a:lnTo>
                <a:lnTo>
                  <a:pt x="671822" y="2186725"/>
                </a:lnTo>
                <a:lnTo>
                  <a:pt x="699154" y="2119925"/>
                </a:lnTo>
                <a:lnTo>
                  <a:pt x="726990" y="2053386"/>
                </a:lnTo>
                <a:lnTo>
                  <a:pt x="755328" y="1987112"/>
                </a:lnTo>
                <a:lnTo>
                  <a:pt x="784167" y="1921105"/>
                </a:lnTo>
                <a:lnTo>
                  <a:pt x="813502" y="1855366"/>
                </a:lnTo>
                <a:lnTo>
                  <a:pt x="843333" y="1789899"/>
                </a:lnTo>
                <a:lnTo>
                  <a:pt x="873656" y="1724705"/>
                </a:lnTo>
                <a:lnTo>
                  <a:pt x="904470" y="1659787"/>
                </a:lnTo>
                <a:lnTo>
                  <a:pt x="935772" y="1595148"/>
                </a:lnTo>
                <a:lnTo>
                  <a:pt x="967559" y="1530789"/>
                </a:lnTo>
                <a:lnTo>
                  <a:pt x="999830" y="1466714"/>
                </a:lnTo>
                <a:lnTo>
                  <a:pt x="1032581" y="1402925"/>
                </a:lnTo>
                <a:lnTo>
                  <a:pt x="1065811" y="1339423"/>
                </a:lnTo>
                <a:lnTo>
                  <a:pt x="1099516" y="1276212"/>
                </a:lnTo>
                <a:lnTo>
                  <a:pt x="1133696" y="1213293"/>
                </a:lnTo>
                <a:lnTo>
                  <a:pt x="1168346" y="1150669"/>
                </a:lnTo>
                <a:lnTo>
                  <a:pt x="1203466" y="1088343"/>
                </a:lnTo>
                <a:lnTo>
                  <a:pt x="1239052" y="1026317"/>
                </a:lnTo>
                <a:lnTo>
                  <a:pt x="1275102" y="964593"/>
                </a:lnTo>
                <a:lnTo>
                  <a:pt x="1311614" y="903174"/>
                </a:lnTo>
                <a:lnTo>
                  <a:pt x="1348586" y="842061"/>
                </a:lnTo>
                <a:lnTo>
                  <a:pt x="1386014" y="781258"/>
                </a:lnTo>
                <a:lnTo>
                  <a:pt x="1423897" y="720767"/>
                </a:lnTo>
                <a:lnTo>
                  <a:pt x="1462232" y="660590"/>
                </a:lnTo>
                <a:lnTo>
                  <a:pt x="1501017" y="600730"/>
                </a:lnTo>
                <a:lnTo>
                  <a:pt x="1540250" y="541188"/>
                </a:lnTo>
                <a:lnTo>
                  <a:pt x="1579928" y="481968"/>
                </a:lnTo>
                <a:lnTo>
                  <a:pt x="1620048" y="423071"/>
                </a:lnTo>
                <a:lnTo>
                  <a:pt x="1660609" y="364500"/>
                </a:lnTo>
                <a:lnTo>
                  <a:pt x="1701607" y="306258"/>
                </a:lnTo>
                <a:lnTo>
                  <a:pt x="1743041" y="248347"/>
                </a:lnTo>
                <a:lnTo>
                  <a:pt x="1784909" y="190769"/>
                </a:lnTo>
                <a:lnTo>
                  <a:pt x="1827207" y="133526"/>
                </a:lnTo>
                <a:lnTo>
                  <a:pt x="1869934" y="76621"/>
                </a:lnTo>
                <a:lnTo>
                  <a:pt x="1913086" y="20057"/>
                </a:lnTo>
                <a:lnTo>
                  <a:pt x="1928633" y="0"/>
                </a:lnTo>
              </a:path>
            </a:pathLst>
          </a:custGeom>
          <a:ln w="104682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pic>
        <p:nvPicPr>
          <p:cNvPr id="1026" name="Picture 2" descr="ORM: Rethinking Data as Objects. Object-Relational Mapping (ORM) is a… | by  Jaya | YellowAnt">
            <a:extLst>
              <a:ext uri="{FF2B5EF4-FFF2-40B4-BE49-F238E27FC236}">
                <a16:creationId xmlns:a16="http://schemas.microsoft.com/office/drawing/2014/main" id="{5EA4C4F0-B1E4-484D-A587-13D916F51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4016057"/>
            <a:ext cx="7077922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8250" y="1593696"/>
            <a:ext cx="6349862" cy="823702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5850"/>
              </a:lnSpc>
              <a:spcBef>
                <a:spcPts val="365"/>
              </a:spcBef>
            </a:pPr>
            <a:r>
              <a:rPr lang="ru-RU" spc="200" dirty="0"/>
              <a:t>Что такое миграции</a:t>
            </a:r>
            <a:r>
              <a:rPr lang="en-US" spc="200" dirty="0"/>
              <a:t>?</a:t>
            </a:r>
            <a:endParaRPr spc="200" dirty="0"/>
          </a:p>
        </p:txBody>
      </p:sp>
      <p:sp>
        <p:nvSpPr>
          <p:cNvPr id="3" name="object 3"/>
          <p:cNvSpPr txBox="1"/>
          <p:nvPr/>
        </p:nvSpPr>
        <p:spPr>
          <a:xfrm>
            <a:off x="1517650" y="3521075"/>
            <a:ext cx="16864976" cy="503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95"/>
              </a:spcBef>
            </a:pPr>
            <a:r>
              <a:rPr lang="en-GB" sz="3300" kern="0" spc="100" dirty="0">
                <a:solidFill>
                  <a:srgbClr val="FFFFFF"/>
                </a:solidFill>
                <a:latin typeface="YS Text"/>
                <a:cs typeface="YS Text"/>
              </a:rPr>
              <a:t>Django </a:t>
            </a:r>
            <a:r>
              <a:rPr lang="ru-RU" sz="3300" kern="0" spc="100" dirty="0">
                <a:solidFill>
                  <a:srgbClr val="FFFFFF"/>
                </a:solidFill>
                <a:latin typeface="YS Text"/>
                <a:cs typeface="YS Text"/>
              </a:rPr>
              <a:t>использует миграции для переноса изменений в моделях (добавление поля, удаление модели и т.д.) на структуру базы данных. Следует рассматривать миграции, как систему контроля версий для базы данных. </a:t>
            </a:r>
            <a:r>
              <a:rPr lang="en-GB" sz="3300" b="1" i="1" kern="0" spc="100" dirty="0" err="1">
                <a:solidFill>
                  <a:srgbClr val="FFFFFF"/>
                </a:solidFill>
                <a:latin typeface="YS Text"/>
                <a:cs typeface="YS Text"/>
              </a:rPr>
              <a:t>makemigrations</a:t>
            </a:r>
            <a:r>
              <a:rPr lang="en-GB" sz="3300" kern="0" spc="100" dirty="0">
                <a:solidFill>
                  <a:srgbClr val="FFFFFF"/>
                </a:solidFill>
                <a:latin typeface="YS Text"/>
                <a:cs typeface="YS Text"/>
              </a:rPr>
              <a:t> </a:t>
            </a:r>
            <a:r>
              <a:rPr lang="ru-RU" sz="3300" kern="0" spc="100" dirty="0">
                <a:solidFill>
                  <a:srgbClr val="FFFFFF"/>
                </a:solidFill>
                <a:latin typeface="YS Text"/>
                <a:cs typeface="YS Text"/>
              </a:rPr>
              <a:t>отвечает за сохранение состояния моделей в файле миграции - аналог </a:t>
            </a:r>
            <a:r>
              <a:rPr lang="ru-RU" sz="3300" kern="0" spc="100" dirty="0" err="1">
                <a:solidFill>
                  <a:srgbClr val="FFFFFF"/>
                </a:solidFill>
                <a:latin typeface="YS Text"/>
                <a:cs typeface="YS Text"/>
              </a:rPr>
              <a:t>коммита</a:t>
            </a:r>
            <a:r>
              <a:rPr lang="ru-RU" sz="3300" kern="0" spc="100" dirty="0">
                <a:solidFill>
                  <a:srgbClr val="FFFFFF"/>
                </a:solidFill>
                <a:latin typeface="YS Text"/>
                <a:cs typeface="YS Text"/>
              </a:rPr>
              <a:t> - а </a:t>
            </a:r>
            <a:r>
              <a:rPr lang="en-GB" sz="3300" b="1" i="1" kern="0" spc="100" dirty="0">
                <a:solidFill>
                  <a:srgbClr val="FFFFFF"/>
                </a:solidFill>
                <a:latin typeface="YS Text"/>
                <a:cs typeface="YS Text"/>
              </a:rPr>
              <a:t>migrate</a:t>
            </a:r>
            <a:r>
              <a:rPr lang="en-GB" sz="3300" kern="0" spc="100" dirty="0">
                <a:solidFill>
                  <a:srgbClr val="FFFFFF"/>
                </a:solidFill>
                <a:latin typeface="YS Text"/>
                <a:cs typeface="YS Text"/>
              </a:rPr>
              <a:t> </a:t>
            </a:r>
            <a:r>
              <a:rPr lang="ru-RU" sz="3300" kern="0" spc="100" dirty="0">
                <a:solidFill>
                  <a:srgbClr val="FFFFFF"/>
                </a:solidFill>
                <a:latin typeface="YS Text"/>
                <a:cs typeface="YS Text"/>
              </a:rPr>
              <a:t>отвечает за их применение к базе данных. </a:t>
            </a:r>
            <a:endParaRPr lang="en-US" sz="3300" kern="0" spc="100" dirty="0">
              <a:solidFill>
                <a:srgbClr val="FFFFFF"/>
              </a:solidFill>
              <a:latin typeface="YS Text"/>
              <a:cs typeface="YS Text"/>
            </a:endParaRPr>
          </a:p>
          <a:p>
            <a:pPr marL="12700">
              <a:lnSpc>
                <a:spcPts val="3920"/>
              </a:lnSpc>
              <a:spcBef>
                <a:spcPts val="95"/>
              </a:spcBef>
            </a:pPr>
            <a:endParaRPr lang="en-US" sz="3300" kern="0" spc="100" dirty="0">
              <a:solidFill>
                <a:srgbClr val="FFFFFF"/>
              </a:solidFill>
              <a:latin typeface="YS Text"/>
              <a:cs typeface="YS Text"/>
            </a:endParaRPr>
          </a:p>
          <a:p>
            <a:pPr marL="12700">
              <a:lnSpc>
                <a:spcPts val="3920"/>
              </a:lnSpc>
              <a:spcBef>
                <a:spcPts val="95"/>
              </a:spcBef>
            </a:pPr>
            <a:r>
              <a:rPr lang="ru-RU" sz="3300" kern="0" spc="100" dirty="0">
                <a:solidFill>
                  <a:srgbClr val="FFFFFF"/>
                </a:solidFill>
                <a:latin typeface="YS Text"/>
                <a:cs typeface="YS Text"/>
              </a:rPr>
              <a:t>Файлы с миграциями находятся в каталоге “</a:t>
            </a:r>
            <a:r>
              <a:rPr lang="en-GB" sz="3300" kern="0" spc="100" dirty="0">
                <a:solidFill>
                  <a:srgbClr val="FFFFFF"/>
                </a:solidFill>
                <a:latin typeface="YS Text"/>
                <a:cs typeface="YS Text"/>
              </a:rPr>
              <a:t>migrations” </a:t>
            </a:r>
            <a:r>
              <a:rPr lang="ru-RU" sz="3300" kern="0" spc="100" dirty="0">
                <a:solidFill>
                  <a:srgbClr val="FFFFFF"/>
                </a:solidFill>
                <a:latin typeface="YS Text"/>
                <a:cs typeface="YS Text"/>
              </a:rPr>
              <a:t>приложения. Они являются частью приложения и должны распространятся вместе с остальным кодом приложения. Они должны создаваться при разработке и потом применятся на машинах коллег, тестовом и “боевом” серверах.</a:t>
            </a:r>
            <a:endParaRPr sz="3300" kern="0" spc="100" dirty="0">
              <a:latin typeface="YS Text"/>
              <a:cs typeface="YS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</p:spTree>
    <p:extLst>
      <p:ext uri="{BB962C8B-B14F-4D97-AF65-F5344CB8AC3E}">
        <p14:creationId xmlns:p14="http://schemas.microsoft.com/office/powerpoint/2010/main" val="200805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9325" y="4504360"/>
            <a:ext cx="11445449" cy="2300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ru-RU" b="0" dirty="0"/>
              <a:t>Краткий экскурс в проект. </a:t>
            </a:r>
            <a:br>
              <a:rPr lang="ru-RU" b="0" dirty="0"/>
            </a:br>
            <a:r>
              <a:rPr lang="ru-RU" b="0" dirty="0"/>
              <a:t>Что мы хотим спроектировать? (</a:t>
            </a:r>
            <a:r>
              <a:rPr lang="en-GB" b="0" dirty="0"/>
              <a:t>models_v1)</a:t>
            </a:r>
            <a:endParaRPr sz="7400" b="0" spc="300" dirty="0">
              <a:latin typeface="YSText-Medium"/>
              <a:cs typeface="YSText-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6376" y="6586283"/>
            <a:ext cx="9454515" cy="4722495"/>
          </a:xfrm>
          <a:custGeom>
            <a:avLst/>
            <a:gdLst/>
            <a:ahLst/>
            <a:cxnLst/>
            <a:rect l="l" t="t" r="r" b="b"/>
            <a:pathLst>
              <a:path w="9454515" h="4722495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75560" y="1782002"/>
            <a:ext cx="4728845" cy="9526905"/>
          </a:xfrm>
          <a:custGeom>
            <a:avLst/>
            <a:gdLst/>
            <a:ahLst/>
            <a:cxnLst/>
            <a:rect l="l" t="t" r="r" b="b"/>
            <a:pathLst>
              <a:path w="4728844" h="9526905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4088" y="0"/>
            <a:ext cx="3032125" cy="6108700"/>
          </a:xfrm>
          <a:custGeom>
            <a:avLst/>
            <a:gdLst/>
            <a:ahLst/>
            <a:cxnLst/>
            <a:rect l="l" t="t" r="r" b="b"/>
            <a:pathLst>
              <a:path w="3032125" h="6108700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EE71BC-AB2A-E145-BC60-373C8852FE8C}"/>
              </a:ext>
            </a:extLst>
          </p:cNvPr>
          <p:cNvSpPr/>
          <p:nvPr/>
        </p:nvSpPr>
        <p:spPr>
          <a:xfrm>
            <a:off x="17138650" y="8321675"/>
            <a:ext cx="274947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RU" sz="20000" dirty="0"/>
              <a:t>🏗️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97549-3855-AF4B-BFBB-A9AFBEF4B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0" y="1243656"/>
            <a:ext cx="16230600" cy="882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2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CB1D2D-E452-C24D-8AAD-8ED3ADEB7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63" y="765175"/>
            <a:ext cx="12374374" cy="97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4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6213" y="5266107"/>
            <a:ext cx="11445449" cy="77713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ru-RU" b="0" dirty="0"/>
              <a:t>Взглянем на миграции поближе</a:t>
            </a:r>
            <a:endParaRPr sz="7400" b="0" spc="300" dirty="0">
              <a:latin typeface="YSText-Medium"/>
              <a:cs typeface="YSText-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6376" y="6586283"/>
            <a:ext cx="9454515" cy="4722495"/>
          </a:xfrm>
          <a:custGeom>
            <a:avLst/>
            <a:gdLst/>
            <a:ahLst/>
            <a:cxnLst/>
            <a:rect l="l" t="t" r="r" b="b"/>
            <a:pathLst>
              <a:path w="9454515" h="4722495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75560" y="1782002"/>
            <a:ext cx="4728845" cy="9526905"/>
          </a:xfrm>
          <a:custGeom>
            <a:avLst/>
            <a:gdLst/>
            <a:ahLst/>
            <a:cxnLst/>
            <a:rect l="l" t="t" r="r" b="b"/>
            <a:pathLst>
              <a:path w="4728844" h="9526905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4088" y="0"/>
            <a:ext cx="3032125" cy="6108700"/>
          </a:xfrm>
          <a:custGeom>
            <a:avLst/>
            <a:gdLst/>
            <a:ahLst/>
            <a:cxnLst/>
            <a:rect l="l" t="t" r="r" b="b"/>
            <a:pathLst>
              <a:path w="3032125" h="6108700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38DC5-5AB0-734A-B39C-D1F843D78EEC}"/>
              </a:ext>
            </a:extLst>
          </p:cNvPr>
          <p:cNvSpPr/>
          <p:nvPr/>
        </p:nvSpPr>
        <p:spPr>
          <a:xfrm>
            <a:off x="16799825" y="8397875"/>
            <a:ext cx="660854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RU" sz="200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114741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B5DBF-4E1D-6148-8693-66B17D6E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50" y="1160354"/>
            <a:ext cx="9525000" cy="89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4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E95F6-8117-404C-8680-76D508F38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37" y="1730375"/>
            <a:ext cx="16246425" cy="7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5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3344</TotalTime>
  <Words>316</Words>
  <Application>Microsoft Macintosh PowerPoint</Application>
  <PresentationFormat>Custom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YS Text</vt:lpstr>
      <vt:lpstr>YSText-Light</vt:lpstr>
      <vt:lpstr>YSText-Medium</vt:lpstr>
      <vt:lpstr>Office Theme</vt:lpstr>
      <vt:lpstr>ORM и миграции в Django</vt:lpstr>
      <vt:lpstr>Что такое ORM?</vt:lpstr>
      <vt:lpstr>Что такое миграции?</vt:lpstr>
      <vt:lpstr>Краткий экскурс в проект.  Что мы хотим спроектировать? (models_v1)</vt:lpstr>
      <vt:lpstr>PowerPoint Presentation</vt:lpstr>
      <vt:lpstr>PowerPoint Presentation</vt:lpstr>
      <vt:lpstr>Взглянем на миграции поближе</vt:lpstr>
      <vt:lpstr>PowerPoint Presentation</vt:lpstr>
      <vt:lpstr>PowerPoint Presentation</vt:lpstr>
      <vt:lpstr>✨✨✨Время рефакторинга! ✨✨✨ (models_v2)</vt:lpstr>
      <vt:lpstr>PowerPoint Presentation</vt:lpstr>
      <vt:lpstr>Требование от заказчика — архивные задачи должны показываться только в админке и больше нигде (models_v3)</vt:lpstr>
      <vt:lpstr>Рефакторинга много не бывает! (models_v4)</vt:lpstr>
      <vt:lpstr>Требование от заказчика — сохранять историю действий с задачей (models_v5)</vt:lpstr>
      <vt:lpstr>Еще одно требование от заказчика — хранить время в часах неудобно, нужно перевести на минуты</vt:lpstr>
      <vt:lpstr>Рефакторинг — сжимаем миграции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Zalesskiy</dc:creator>
  <cp:lastModifiedBy>Microsoft Office User</cp:lastModifiedBy>
  <cp:revision>142</cp:revision>
  <dcterms:created xsi:type="dcterms:W3CDTF">2019-06-18T02:34:13Z</dcterms:created>
  <dcterms:modified xsi:type="dcterms:W3CDTF">2021-06-24T09:36:24Z</dcterms:modified>
</cp:coreProperties>
</file>