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</p:sldIdLst>
  <p:sldSz cx="18288000" cy="10287000"/>
  <p:notesSz cx="6858000" cy="9144000"/>
  <p:embeddedFontLst>
    <p:embeddedFont>
      <p:font typeface="Helvetica World Bold" panose="020B0800040000020004" charset="-122"/>
      <p:bold r:id="rId9"/>
    </p:embeddedFont>
    <p:embeddedFont>
      <p:font typeface="Helvetica World" panose="020B0500040000020004" charset="-122"/>
      <p:regular r:id="rId10"/>
    </p:embeddedFont>
    <p:embeddedFont>
      <p:font typeface="Calibri" panose="020F050202020403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346523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941477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-870857" y="0"/>
            <a:ext cx="10316041" cy="10287000"/>
          </a:xfrm>
          <a:custGeom>
            <a:avLst/>
            <a:gdLst/>
            <a:ahLst/>
            <a:cxnLst/>
            <a:rect l="l" t="t" r="r" b="b"/>
            <a:pathLst>
              <a:path w="10316041" h="10287000">
                <a:moveTo>
                  <a:pt x="0" y="0"/>
                </a:moveTo>
                <a:lnTo>
                  <a:pt x="10316041" y="0"/>
                </a:lnTo>
                <a:lnTo>
                  <a:pt x="1031604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40491" r="-3651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880613" y="571588"/>
            <a:ext cx="7993201" cy="8862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FDFDFD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 Title: PL/SQL-Based Market Access System for Rwandan Smallholder Farmers</a:t>
            </a:r>
            <a:endParaRPr lang="en-US" sz="4200" b="1">
              <a:solidFill>
                <a:srgbClr val="FDFDFD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 b="1" u="none" strike="noStrike">
                <a:solidFill>
                  <a:srgbClr val="FDFDFD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Course: Database Development with PL/SQL (INSY 8311)</a:t>
            </a:r>
            <a:endParaRPr lang="en-US" sz="4200" b="1" u="none" strike="noStrike">
              <a:solidFill>
                <a:srgbClr val="FDFDFD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 b="1" u="none" strike="noStrike">
                <a:solidFill>
                  <a:srgbClr val="FDFDFD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Lecturer: Eric Maniraguha</a:t>
            </a:r>
            <a:endParaRPr lang="en-US" sz="4200" b="1" u="none" strike="noStrike">
              <a:solidFill>
                <a:srgbClr val="FDFDFD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 b="1" u="none" strike="noStrike">
                <a:solidFill>
                  <a:srgbClr val="FDFDFD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Date: March 25, 2025</a:t>
            </a:r>
            <a:endParaRPr lang="en-US" sz="4200" b="1" u="none" strike="noStrike">
              <a:solidFill>
                <a:srgbClr val="FDFDFD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 b="1" u="none" strike="noStrike">
                <a:solidFill>
                  <a:srgbClr val="FDFDFD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Student Name &amp; ID: ISHIMWE HONORE &amp; 26578</a:t>
            </a:r>
            <a:endParaRPr lang="en-US" sz="4200" b="1" u="none" strike="noStrike">
              <a:solidFill>
                <a:srgbClr val="FDFDFD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  <a:p>
            <a:pPr marL="0" lvl="0" indent="0" algn="ctr">
              <a:lnSpc>
                <a:spcPts val="62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051326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94604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35547" y="190500"/>
            <a:ext cx="10216906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chemeClr val="tx1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Problem Statement &amp; Objective</a:t>
            </a:r>
            <a:endParaRPr lang="en-US" sz="4500" b="1">
              <a:solidFill>
                <a:schemeClr val="tx1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8664" y="1262417"/>
            <a:ext cx="8425336" cy="448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Problem Definition: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Rwandan farmers struggle to access fair, reliable markets.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Challenges: Digital barriers, weak logistics, middlemen dominance.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Results: Low income, post-harvest wastage, supply chain inefficiency.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0025950" y="1436205"/>
            <a:ext cx="7505809" cy="3357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5"/>
              </a:lnSpc>
            </a:pPr>
            <a:r>
              <a:rPr lang="en-US" sz="3200" spc="-64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Project Objective:</a:t>
            </a:r>
            <a:endParaRPr lang="en-US" sz="3200" spc="-64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1515" lvl="1" indent="-345440" algn="ctr">
              <a:lnSpc>
                <a:spcPts val="4485"/>
              </a:lnSpc>
              <a:buFont typeface="Arial" panose="020B0604020202020204"/>
              <a:buChar char="•"/>
            </a:pPr>
            <a:r>
              <a:rPr lang="en-US" sz="3200" spc="-64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Develop a PL/SQL Oracle database for a structured market system.</a:t>
            </a:r>
            <a:endParaRPr lang="en-US" sz="3200" spc="-64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1515" lvl="1" indent="-345440" algn="ctr">
              <a:lnSpc>
                <a:spcPts val="44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spc="-64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A</a:t>
            </a:r>
            <a:r>
              <a:rPr lang="en-US" sz="3200" spc="-64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utomate transactions, improve trade fairness and reduce losses.</a:t>
            </a:r>
            <a:endParaRPr lang="en-US" sz="3200" spc="-64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5"/>
              </a:lnSpc>
              <a:spcBef>
                <a:spcPct val="0"/>
              </a:spcBef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3123868" y="5314670"/>
            <a:ext cx="12040264" cy="77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40"/>
              </a:lnSpc>
              <a:spcBef>
                <a:spcPct val="0"/>
              </a:spcBef>
            </a:pPr>
            <a:r>
              <a:rPr lang="en-US" sz="4100" b="1">
                <a:solidFill>
                  <a:schemeClr val="tx1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Database Design – Key Entities &amp; Relationships</a:t>
            </a:r>
            <a:endParaRPr lang="en-US" sz="4100" b="1">
              <a:solidFill>
                <a:schemeClr val="tx1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5198" y="6434549"/>
            <a:ext cx="9378250" cy="3919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Main Entities: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Farmer: Registers &amp; lists available produce.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Buyer: Pl</a:t>
            </a: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aces and manages orders.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Order: Connects farmers &amp; buyers.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Logistics: Organizes delivery &amp; tracking.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Paym</a:t>
            </a: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ent: Handles secure transactions.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9260567" y="6434549"/>
            <a:ext cx="9027433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Relationships: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Farmers supply Buyers (Many-to-Many).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Orders link to Payments (One-to-One).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690880" lvl="1" indent="-345440" algn="ctr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Logistics coordinates deliveries (One-to-Many).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051326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300503" y="7684663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60239" y="942975"/>
            <a:ext cx="12040264" cy="78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chemeClr val="tx1"/>
                </a:solidFill>
                <a:latin typeface="Helvetica World Bold" panose="020B0800040000020004" charset="-122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Expected Benefits &amp; PL/SQL Role</a:t>
            </a:r>
            <a:endParaRPr lang="en-US" sz="4200" b="1">
              <a:solidFill>
                <a:schemeClr val="tx1"/>
              </a:solidFill>
              <a:latin typeface="Helvetica World Bold" panose="020B0800040000020004" charset="-122"/>
              <a:ea typeface="Helvetica World Bold" panose="020B0800040000020004" charset="-122"/>
              <a:cs typeface="Helvetica World Bold" panose="020B0800040000020004" charset="-122"/>
              <a:sym typeface="Helvetica World Bold" panose="020B08000400000200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532615"/>
            <a:ext cx="15637121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System Benefits: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Fair Pricing: Eliminates unfair middlemen.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Reduced Wastage: Demand-driven sales prev</a:t>
            </a: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ent loss</a:t>
            </a: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es.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Automated Workflow: Orders, payments, and logistics are managed efficiently.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Secure Transactions: Dat</a:t>
            </a: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a integrity &amp; fraud prev</a:t>
            </a: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ention ensured.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-63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Expanded Market Access: More farmers can trade fairly.</a:t>
            </a:r>
            <a:endParaRPr lang="en-US" sz="3200" spc="-63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6055888"/>
            <a:ext cx="15637121" cy="288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-65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PL/SQL Role:</a:t>
            </a:r>
            <a:endParaRPr lang="en-US" sz="3300" spc="-65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712470" lvl="1" indent="-356235" algn="ctr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spc="-65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Triggers automate stock &amp; payment updates.</a:t>
            </a:r>
            <a:endParaRPr lang="en-US" sz="3300" spc="-65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712470" lvl="1" indent="-356235" algn="ctr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spc="-65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Stored Procedures secure &amp; streamline transactions.</a:t>
            </a:r>
            <a:endParaRPr lang="en-US" sz="3300" spc="-65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marL="712470" lvl="1" indent="-356235" algn="ctr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spc="-65">
                <a:solidFill>
                  <a:srgbClr val="FDFDFD"/>
                </a:solidFill>
                <a:latin typeface="Helvetica World" panose="020B0500040000020004" charset="-122"/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Constraints enforce data accuracy &amp; consistency.</a:t>
            </a:r>
            <a:endParaRPr lang="en-US" sz="3300" spc="-65">
              <a:solidFill>
                <a:srgbClr val="FDFDFD"/>
              </a:solidFill>
              <a:latin typeface="Helvetica World" panose="020B0500040000020004" charset="-122"/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WPS Slides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Helvetica World Bold</vt:lpstr>
      <vt:lpstr>Helvetica World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&amp; Objective</dc:title>
  <dc:creator/>
  <cp:lastModifiedBy>ISHIMWE HONORE</cp:lastModifiedBy>
  <cp:revision>2</cp:revision>
  <dcterms:created xsi:type="dcterms:W3CDTF">2006-08-16T00:00:00Z</dcterms:created>
  <dcterms:modified xsi:type="dcterms:W3CDTF">2025-04-26T06:29:22Z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0638C2690AEE4AD9893DEF6B415BACA5_12</vt:lpwstr>
  </property>
  <property fmtid="{D5CDD505-2E9C-101B-9397-08002B2CF9AE}" pid="3" name="KSOProductBuildVer">
    <vt:lpwstr>1033-12.2.0.20795</vt:lpwstr>
  </property>
</Properties>
</file>