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2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nl-B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0" lang="nl-B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Gantt-chart</a:t>
            </a:r>
          </a:p>
        </c:rich>
      </c:tx>
      <c:overlay val="0"/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0"/>
                <c:pt idx="0">
                  <c:v>Uitzoeken + kiezen dev-platform</c:v>
                </c:pt>
                <c:pt idx="1">
                  <c:v>Uitzoeken + Kiezen knx-tp interface</c:v>
                </c:pt>
                <c:pt idx="2">
                  <c:v>Opzetten embedded linux systeem</c:v>
                </c:pt>
                <c:pt idx="3">
                  <c:v>Maken prototype pcb</c:v>
                </c:pt>
                <c:pt idx="4">
                  <c:v>Maken classes voor sim-knx communicatie</c:v>
                </c:pt>
                <c:pt idx="5">
                  <c:v>Testen c++ classes via google-test</c:v>
                </c:pt>
                <c:pt idx="6">
                  <c:v>Testen bus communicatie via objecten</c:v>
                </c:pt>
                <c:pt idx="7">
                  <c:v>Maken inhoudstafel + inleiding</c:v>
                </c:pt>
                <c:pt idx="8">
                  <c:v>Implementatie uitwendige configuratie via json files</c:v>
                </c:pt>
                <c:pt idx="9">
                  <c:v>Uitzoeken mogelijkheden uitwendige api</c:v>
                </c:pt>
                <c:pt idx="10">
                  <c:v>Website voor configuratie van json config files</c:v>
                </c:pt>
                <c:pt idx="11">
                  <c:v>Implementeren Uitwendige api</c:v>
                </c:pt>
                <c:pt idx="12">
                  <c:v>Tussentijdse presentatie</c:v>
                </c:pt>
                <c:pt idx="13">
                  <c:v>Implementeren van “high-level” apps op api</c:v>
                </c:pt>
                <c:pt idx="14">
                  <c:v>Testen en opbouwen test-opstelling</c:v>
                </c:pt>
                <c:pt idx="15">
                  <c:v>Configuratie via import vanuit ETS</c:v>
                </c:pt>
                <c:pt idx="16">
                  <c:v>Maken extra high level toep</c:v>
                </c:pt>
                <c:pt idx="17">
                  <c:v>Schrijven scriptie</c:v>
                </c:pt>
                <c:pt idx="18">
                  <c:v>Voorbereiden verdediging</c:v>
                </c:pt>
                <c:pt idx="19">
                  <c:v>Verdediging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13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17</c:v>
                </c:pt>
                <c:pt idx="17">
                  <c:v>10</c:v>
                </c:pt>
                <c:pt idx="18">
                  <c:v>23</c:v>
                </c:pt>
                <c:pt idx="19">
                  <c:v>24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length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0"/>
                <c:pt idx="0">
                  <c:v>Uitzoeken + kiezen dev-platform</c:v>
                </c:pt>
                <c:pt idx="1">
                  <c:v>Uitzoeken + Kiezen knx-tp interface</c:v>
                </c:pt>
                <c:pt idx="2">
                  <c:v>Opzetten embedded linux systeem</c:v>
                </c:pt>
                <c:pt idx="3">
                  <c:v>Maken prototype pcb</c:v>
                </c:pt>
                <c:pt idx="4">
                  <c:v>Maken classes voor sim-knx communicatie</c:v>
                </c:pt>
                <c:pt idx="5">
                  <c:v>Testen c++ classes via google-test</c:v>
                </c:pt>
                <c:pt idx="6">
                  <c:v>Testen bus communicatie via objecten</c:v>
                </c:pt>
                <c:pt idx="7">
                  <c:v>Maken inhoudstafel + inleiding</c:v>
                </c:pt>
                <c:pt idx="8">
                  <c:v>Implementatie uitwendige configuratie via json files</c:v>
                </c:pt>
                <c:pt idx="9">
                  <c:v>Uitzoeken mogelijkheden uitwendige api</c:v>
                </c:pt>
                <c:pt idx="10">
                  <c:v>Website voor configuratie van json config files</c:v>
                </c:pt>
                <c:pt idx="11">
                  <c:v>Implementeren Uitwendige api</c:v>
                </c:pt>
                <c:pt idx="12">
                  <c:v>Tussentijdse presentatie</c:v>
                </c:pt>
                <c:pt idx="13">
                  <c:v>Implementeren van “high-level” apps op api</c:v>
                </c:pt>
                <c:pt idx="14">
                  <c:v>Testen en opbouwen test-opstelling</c:v>
                </c:pt>
                <c:pt idx="15">
                  <c:v>Configuratie via import vanuit ETS</c:v>
                </c:pt>
                <c:pt idx="16">
                  <c:v>Maken extra high level toep</c:v>
                </c:pt>
                <c:pt idx="17">
                  <c:v>Schrijven scriptie</c:v>
                </c:pt>
                <c:pt idx="18">
                  <c:v>Voorbereiden verdediging</c:v>
                </c:pt>
                <c:pt idx="19">
                  <c:v>Verdediging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5</c:v>
                </c:pt>
                <c:pt idx="17">
                  <c:v>10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</c:ser>
        <c:gapWidth val="100"/>
        <c:overlap val="0"/>
        <c:axId val="31419352"/>
        <c:axId val="58662647"/>
      </c:barChart>
      <c:catAx>
        <c:axId val="31419352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lang="nl-B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58662647"/>
        <c:crosses val="autoZero"/>
        <c:auto val="1"/>
        <c:lblAlgn val="ctr"/>
        <c:lblOffset val="100"/>
      </c:catAx>
      <c:valAx>
        <c:axId val="58662647"/>
        <c:scaling>
          <c:orientation val="minMax"/>
          <c:min val="7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lang="nl-B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31419352"/>
        <c:crossesAt val="1"/>
        <c:majorUnit val="1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0" y="346464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8540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09168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8336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8336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09168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0" y="1152000"/>
            <a:ext cx="9143640" cy="442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91436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0" y="1152000"/>
            <a:ext cx="9143640" cy="442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540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0" y="346464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0" y="346464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8540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9168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183360" y="115200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18336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09168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0" y="3464640"/>
            <a:ext cx="294408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91436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442764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85400" y="346464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85400" y="1152000"/>
            <a:ext cx="44618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0" y="3464640"/>
            <a:ext cx="9143640" cy="2111760"/>
          </a:xfrm>
          <a:prstGeom prst="rect">
            <a:avLst/>
          </a:prstGeom>
        </p:spPr>
        <p:txBody>
          <a:bodyPr lIns="0" rIns="0" tIns="0" bIns="0"/>
          <a:p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0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958000"/>
            <a:ext cx="9143640" cy="899640"/>
          </a:xfrm>
          <a:prstGeom prst="rect">
            <a:avLst/>
          </a:prstGeom>
          <a:solidFill>
            <a:srgbClr val="ec4b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084000"/>
            <a:ext cx="1979640" cy="431640"/>
          </a:xfrm>
          <a:prstGeom prst="rect">
            <a:avLst/>
          </a:prstGeom>
          <a:solidFill>
            <a:srgbClr val="003c7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8" descr=""/>
          <p:cNvPicPr/>
          <p:nvPr/>
        </p:nvPicPr>
        <p:blipFill>
          <a:blip r:embed="rId2"/>
          <a:stretch/>
        </p:blipFill>
        <p:spPr>
          <a:xfrm>
            <a:off x="7236360" y="5976000"/>
            <a:ext cx="1651680" cy="8622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5958000"/>
            <a:ext cx="9143640" cy="899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6084000"/>
            <a:ext cx="1979640" cy="431640"/>
          </a:xfrm>
          <a:prstGeom prst="rect">
            <a:avLst/>
          </a:prstGeom>
          <a:solidFill>
            <a:srgbClr val="ec4b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0" y="1557000"/>
            <a:ext cx="9143640" cy="1799640"/>
          </a:xfrm>
          <a:prstGeom prst="rect">
            <a:avLst/>
          </a:prstGeom>
        </p:spPr>
        <p:txBody>
          <a:bodyPr lIns="720000" rIns="720000" tIns="540000" bIns="180000" anchor="b"/>
          <a:p>
            <a:pPr algn="ctr">
              <a:lnSpc>
                <a:spcPct val="90000"/>
              </a:lnSpc>
            </a:pPr>
            <a:r>
              <a:rPr b="1" lang="nl-BE" sz="3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nl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755640" y="6084000"/>
            <a:ext cx="4032000" cy="431640"/>
          </a:xfrm>
          <a:prstGeom prst="rect">
            <a:avLst/>
          </a:prstGeom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360000" y="6084000"/>
            <a:ext cx="359640" cy="666720"/>
          </a:xfrm>
          <a:prstGeom prst="rect">
            <a:avLst/>
          </a:prstGeom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BB3B3308-E3E1-4912-909B-6E24CD90FCBA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9" descr=""/>
          <p:cNvPicPr/>
          <p:nvPr/>
        </p:nvPicPr>
        <p:blipFill>
          <a:blip r:embed="rId3"/>
          <a:stretch/>
        </p:blipFill>
        <p:spPr>
          <a:xfrm>
            <a:off x="360000" y="360000"/>
            <a:ext cx="2157480" cy="1154880"/>
          </a:xfrm>
          <a:prstGeom prst="rect">
            <a:avLst/>
          </a:prstGeom>
          <a:ln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dt"/>
          </p:nvPr>
        </p:nvSpPr>
        <p:spPr>
          <a:xfrm>
            <a:off x="755640" y="6570000"/>
            <a:ext cx="990360" cy="199800"/>
          </a:xfrm>
          <a:prstGeom prst="rect">
            <a:avLst/>
          </a:prstGeom>
        </p:spPr>
        <p:txBody>
          <a:bodyPr lIns="108000" rIns="0" tIns="0" bIns="0" anchor="b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0" y="5661360"/>
            <a:ext cx="9143640" cy="287640"/>
          </a:xfrm>
          <a:prstGeom prst="rect">
            <a:avLst/>
          </a:prstGeom>
          <a:solidFill>
            <a:srgbClr val="00a0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Picture 12" descr=""/>
          <p:cNvPicPr/>
          <p:nvPr/>
        </p:nvPicPr>
        <p:blipFill>
          <a:blip r:embed="rId4"/>
          <a:stretch/>
        </p:blipFill>
        <p:spPr>
          <a:xfrm>
            <a:off x="7632000" y="6192000"/>
            <a:ext cx="1136520" cy="431640"/>
          </a:xfrm>
          <a:prstGeom prst="rect">
            <a:avLst/>
          </a:prstGeom>
          <a:ln>
            <a:noFill/>
          </a:ln>
        </p:spPr>
      </p:pic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nl-BE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solidFill>
                  <a:srgbClr val="406d9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nl-BE" sz="2000" spc="-1" strike="noStrike">
              <a:solidFill>
                <a:srgbClr val="406d9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406d9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nl-BE" sz="2000" spc="-1" strike="noStrike">
              <a:solidFill>
                <a:srgbClr val="406d9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406d9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nl-BE" sz="2000" spc="-1" strike="noStrike">
              <a:solidFill>
                <a:srgbClr val="406d9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406d9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nl-BE" sz="2000" spc="-1" strike="noStrike">
              <a:solidFill>
                <a:srgbClr val="406d9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5958000"/>
            <a:ext cx="9143640" cy="899640"/>
          </a:xfrm>
          <a:prstGeom prst="rect">
            <a:avLst/>
          </a:prstGeom>
          <a:solidFill>
            <a:srgbClr val="ec4b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0" y="6084000"/>
            <a:ext cx="1979640" cy="431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8" descr=""/>
          <p:cNvPicPr/>
          <p:nvPr/>
        </p:nvPicPr>
        <p:blipFill>
          <a:blip r:embed="rId2"/>
          <a:stretch/>
        </p:blipFill>
        <p:spPr>
          <a:xfrm>
            <a:off x="7236360" y="5976000"/>
            <a:ext cx="1651680" cy="86220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0" y="1152000"/>
            <a:ext cx="9143640" cy="4427640"/>
          </a:xfrm>
          <a:prstGeom prst="rect">
            <a:avLst/>
          </a:prstGeom>
        </p:spPr>
        <p:txBody>
          <a:bodyPr lIns="432000" rIns="432000" tIns="252000" bIns="144000"/>
          <a:p>
            <a:pPr marL="432000" indent="-32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text styles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nl-BE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nl-BE" sz="2000" spc="-1" strike="noStrike">
              <a:solidFill>
                <a:srgbClr val="406d9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Line 5"/>
          <p:cNvSpPr/>
          <p:nvPr/>
        </p:nvSpPr>
        <p:spPr>
          <a:xfrm>
            <a:off x="180000" y="1141200"/>
            <a:ext cx="8748000" cy="360"/>
          </a:xfrm>
          <a:prstGeom prst="line">
            <a:avLst/>
          </a:prstGeom>
          <a:ln w="6480">
            <a:solidFill>
              <a:srgbClr val="00a0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6"/>
          <p:cNvSpPr>
            <a:spLocks noGrp="1"/>
          </p:cNvSpPr>
          <p:nvPr>
            <p:ph type="sldNum"/>
          </p:nvPr>
        </p:nvSpPr>
        <p:spPr>
          <a:xfrm>
            <a:off x="360000" y="6084000"/>
            <a:ext cx="359640" cy="666720"/>
          </a:xfrm>
          <a:prstGeom prst="rect">
            <a:avLst/>
          </a:prstGeom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FF4BD499-D219-44C2-8A51-28D547EE8CDF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755640" y="6084000"/>
            <a:ext cx="4032000" cy="431640"/>
          </a:xfrm>
          <a:prstGeom prst="rect">
            <a:avLst/>
          </a:prstGeom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7" name="Picture 11" descr=""/>
          <p:cNvPicPr/>
          <p:nvPr/>
        </p:nvPicPr>
        <p:blipFill>
          <a:blip r:embed="rId3"/>
          <a:stretch/>
        </p:blipFill>
        <p:spPr>
          <a:xfrm>
            <a:off x="7236360" y="5976000"/>
            <a:ext cx="1651680" cy="862200"/>
          </a:xfrm>
          <a:prstGeom prst="rect">
            <a:avLst/>
          </a:prstGeom>
          <a:ln>
            <a:noFill/>
          </a:ln>
        </p:spPr>
      </p:pic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755640" y="6570000"/>
            <a:ext cx="990360" cy="199800"/>
          </a:xfrm>
          <a:prstGeom prst="rect">
            <a:avLst/>
          </a:prstGeom>
        </p:spPr>
        <p:txBody>
          <a:bodyPr lIns="108000" rIns="0" tIns="0" bIns="0" anchor="b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3357360"/>
            <a:ext cx="9143640" cy="1799640"/>
          </a:xfrm>
          <a:prstGeom prst="rect">
            <a:avLst/>
          </a:prstGeom>
          <a:noFill/>
          <a:ln>
            <a:noFill/>
          </a:ln>
        </p:spPr>
        <p:txBody>
          <a:bodyPr lIns="720000" rIns="720000" tIns="180000" bIns="540000"/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nl-B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Bedrijspromotor: Jan Derua</a:t>
            </a:r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nl-B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Schoolpromotor: Wim Dams</a:t>
            </a:r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nl-B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Student: Olivier Van den Eede</a:t>
            </a:r>
            <a:endParaRPr b="0" lang="nl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1557000"/>
            <a:ext cx="9143640" cy="1799640"/>
          </a:xfrm>
          <a:prstGeom prst="rect">
            <a:avLst/>
          </a:prstGeom>
          <a:noFill/>
          <a:ln>
            <a:noFill/>
          </a:ln>
        </p:spPr>
        <p:txBody>
          <a:bodyPr lIns="720000" rIns="720000" tIns="540000" bIns="180000" anchor="b"/>
          <a:p>
            <a:pPr algn="ctr">
              <a:lnSpc>
                <a:spcPct val="90000"/>
              </a:lnSpc>
            </a:pPr>
            <a:r>
              <a:rPr b="1" lang="nl-BE" sz="3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Iot in gebouwenautomatisatie</a:t>
            </a:r>
            <a:endParaRPr b="0" lang="nl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A8B1240B-8F70-477C-A484-DEE37DE461D9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via apple homekit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43F99955-73F6-4765-B9E3-73A08F1002B3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336000" y="1368000"/>
            <a:ext cx="2439000" cy="43293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21626" b="0"/>
          <a:stretch/>
        </p:blipFill>
        <p:spPr>
          <a:xfrm rot="5400000">
            <a:off x="1803960" y="2551680"/>
            <a:ext cx="3167640" cy="30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Vragen?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59BF3E33-9032-4B30-A90F-74F23E95B2F5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Doel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Planning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Inhoud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023A9225-A1D7-44F6-9732-6B529B4448E3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Onderzoek Iot in gebouwenautomatisatie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Opstellen embedded Linux platform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Code/Api ontwikkelen voor communicatie met Knx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High level toepassingen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Apple HomeKit + Siri 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Geofencing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Andere Iot toepassingen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Doelstellingen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70594034-BECB-4861-B65C-7AF069FDA4E8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Doelstellingen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8067205A-50AC-4097-9335-7FD94C9B02EB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044000" y="1023120"/>
            <a:ext cx="7056000" cy="49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Planning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8280AE22-266B-461F-9C96-65C8FAA61D81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1008000" y="792000"/>
          <a:ext cx="7128000" cy="536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5" name="CustomShape 4"/>
          <p:cNvSpPr/>
          <p:nvPr/>
        </p:nvSpPr>
        <p:spPr>
          <a:xfrm>
            <a:off x="5220000" y="4500000"/>
            <a:ext cx="288000" cy="432000"/>
          </a:xfrm>
          <a:custGeom>
            <a:avLst/>
            <a:gdLst/>
            <a:ahLst/>
            <a:rect l="0" t="0" r="r" b="b"/>
            <a:pathLst>
              <a:path w="802" h="1202">
                <a:moveTo>
                  <a:pt x="200" y="1201"/>
                </a:moveTo>
                <a:lnTo>
                  <a:pt x="200" y="300"/>
                </a:lnTo>
                <a:lnTo>
                  <a:pt x="0" y="300"/>
                </a:lnTo>
                <a:lnTo>
                  <a:pt x="400" y="0"/>
                </a:lnTo>
                <a:lnTo>
                  <a:pt x="801" y="300"/>
                </a:lnTo>
                <a:lnTo>
                  <a:pt x="600" y="300"/>
                </a:lnTo>
                <a:lnTo>
                  <a:pt x="600" y="1201"/>
                </a:lnTo>
                <a:lnTo>
                  <a:pt x="200" y="12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Embedded Linux systeem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Keuze platform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Bootloader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Kernel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Filesystem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Uart/i2c/Gpio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05E3C243-6AF2-4C1D-89F6-27CC6325CA15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256000" y="1296000"/>
            <a:ext cx="3456000" cy="46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Buscommunicatie via KNX-tp interface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Tapko Sim-KNX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Uart interface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 programma</a:t>
            </a:r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C1D2A07A-A7DC-4DF6-B589-D62E6536A268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824000" y="1944000"/>
            <a:ext cx="3960000" cy="31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Simpele High level Toepassing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B04CC359-65F9-4823-813F-1BA52EB00CF0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00" y="549360"/>
            <a:ext cx="9143640" cy="64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1152000"/>
            <a:ext cx="9143640" cy="4427640"/>
          </a:xfrm>
          <a:prstGeom prst="rect">
            <a:avLst/>
          </a:prstGeom>
          <a:noFill/>
          <a:ln>
            <a:noFill/>
          </a:ln>
        </p:spPr>
        <p:txBody>
          <a:bodyPr lIns="432000" rIns="432000" tIns="252000" bIns="144000"/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r>
              <a:rPr b="0" lang="nl-B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Webpagina als bediening</a:t>
            </a: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24000" indent="-323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90000"/>
              <a:buFont typeface="Verdana"/>
              <a:buChar char="•"/>
            </a:pPr>
            <a:endParaRPr b="0" lang="nl-B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lIns="360000" rIns="360000" tIns="180000" bIns="144000" anchor="ctr"/>
          <a:p>
            <a:pPr>
              <a:lnSpc>
                <a:spcPct val="100000"/>
              </a:lnSpc>
            </a:pPr>
            <a:r>
              <a:rPr b="1" lang="nl-BE" sz="3600" spc="-1" strike="noStrike" cap="all">
                <a:solidFill>
                  <a:srgbClr val="00a0ae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Reeds Gedaan</a:t>
            </a:r>
            <a:endParaRPr b="0" lang="nl-BE" sz="1800" spc="-1" strike="noStrike">
              <a:solidFill>
                <a:srgbClr val="003c72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60000" y="6084000"/>
            <a:ext cx="359640" cy="66672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lIns="0" rIns="0" tIns="108000" bIns="0" anchor="ctr"/>
          <a:p>
            <a:pPr algn="ctr">
              <a:lnSpc>
                <a:spcPct val="100000"/>
              </a:lnSpc>
            </a:pPr>
            <a:fld id="{C33ED2A0-C854-4039-8434-819D945B5C81}" type="slidenum">
              <a:rPr b="0" lang="nl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nl-B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755640" y="6084000"/>
            <a:ext cx="4032000" cy="43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44000" rIns="144000" tIns="0" bIns="0" anchor="ctr"/>
          <a:p>
            <a:endParaRPr b="0" lang="nl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45000" y="2448000"/>
            <a:ext cx="6831000" cy="23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LibreOffice/5.3.1.2$Linux_X86_64 LibreOffice_project/30m0$Build-2</Application>
  <Company>Dienst informatica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2017-03-20T12:36:48Z</dcterms:created>
  <dc:creator/>
  <dc:description/>
  <dc:language>nl-BE</dc:language>
  <cp:lastModifiedBy/>
  <dcterms:modified xsi:type="dcterms:W3CDTF">2017-03-24T11:15:19Z</dcterms:modified>
  <cp:revision>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Dienst informatica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