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30279975" cy="42808525"/>
  <p:notesSz cx="29819600" cy="42341800"/>
  <p:defaultTextStyle>
    <a:defPPr>
      <a:defRPr lang="en-US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3336">
          <p15:clr>
            <a:srgbClr val="A4A3A4"/>
          </p15:clr>
        </p15:guide>
        <p15:guide id="2" pos="93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>
        <p:scale>
          <a:sx n="49" d="100"/>
          <a:sy n="49" d="100"/>
        </p:scale>
        <p:origin x="792" y="-68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" d="100"/>
          <a:sy n="12" d="100"/>
        </p:scale>
        <p:origin x="-2538" y="-66"/>
      </p:cViewPr>
      <p:guideLst>
        <p:guide orient="horz" pos="13336"/>
        <p:guide pos="93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16891000" y="0"/>
            <a:ext cx="12922250" cy="2117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D67BB-46C0-4D6C-AE41-48537739156F}" type="datetimeFigureOut">
              <a:rPr lang="nl-BE" smtClean="0"/>
              <a:pPr/>
              <a:t>8/06/17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16891000" y="40217725"/>
            <a:ext cx="12922250" cy="2116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69787-D9BB-4197-A345-5FE80DAB8A94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092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16890873" y="0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/>
          <a:lstStyle>
            <a:lvl1pPr algn="r">
              <a:defRPr sz="5400"/>
            </a:lvl1pPr>
          </a:lstStyle>
          <a:p>
            <a:fld id="{D2C52A58-6216-46FA-A1B0-1CC4C4A2DE29}" type="datetimeFigureOut">
              <a:rPr lang="nl-BE" smtClean="0"/>
              <a:pPr/>
              <a:t>8/06/17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94813" y="3175000"/>
            <a:ext cx="11229975" cy="15878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12349" tIns="206174" rIns="412349" bIns="20617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2981960" y="20112355"/>
            <a:ext cx="23855680" cy="19053810"/>
          </a:xfrm>
          <a:prstGeom prst="rect">
            <a:avLst/>
          </a:prstGeom>
        </p:spPr>
        <p:txBody>
          <a:bodyPr vert="horz" lIns="412349" tIns="206174" rIns="412349" bIns="206174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l">
              <a:defRPr sz="54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16890873" y="40217361"/>
            <a:ext cx="12921827" cy="2117090"/>
          </a:xfrm>
          <a:prstGeom prst="rect">
            <a:avLst/>
          </a:prstGeom>
        </p:spPr>
        <p:txBody>
          <a:bodyPr vert="horz" lIns="412349" tIns="206174" rIns="412349" bIns="206174" rtlCol="0" anchor="b"/>
          <a:lstStyle>
            <a:lvl1pPr algn="r">
              <a:defRPr sz="5400"/>
            </a:lvl1pPr>
          </a:lstStyle>
          <a:p>
            <a:fld id="{E8E05904-DE35-4DBF-95A6-89A7F03916D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00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0000"/>
            <a:ext cx="30279975" cy="5220000"/>
          </a:xfrm>
        </p:spPr>
        <p:txBody>
          <a:bodyPr wrap="square" lIns="1440000" tIns="360000" rIns="1440000" bIns="648000" anchor="ctr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800" b="1" cap="none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0" algn="l">
              <a:lnSpc>
                <a:spcPct val="90000"/>
              </a:lnSpc>
              <a:spcBef>
                <a:spcPts val="1800"/>
              </a:spcBef>
              <a:buFontTx/>
              <a:buNone/>
              <a:defRPr sz="4800" b="1">
                <a:latin typeface="Arial" pitchFamily="34" charset="0"/>
                <a:cs typeface="Arial" pitchFamily="34" charset="0"/>
              </a:defRPr>
            </a:lvl2pPr>
            <a:lvl3pPr marL="0" indent="0" algn="l">
              <a:spcBef>
                <a:spcPts val="2400"/>
              </a:spcBef>
              <a:buFontTx/>
              <a:buNone/>
              <a:defRPr sz="3600" b="0" i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defRPr sz="12000" b="0">
                <a:latin typeface="Arial" pitchFamily="34" charset="0"/>
                <a:cs typeface="Arial" pitchFamily="34" charset="0"/>
              </a:defRPr>
            </a:lvl4pPr>
            <a:lvl5pPr marL="0" indent="0">
              <a:defRPr sz="1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err="1" smtClean="0"/>
              <a:t>Titel</a:t>
            </a:r>
            <a:endParaRPr lang="en-US" dirty="0" smtClean="0"/>
          </a:p>
          <a:p>
            <a:pPr lvl="1"/>
            <a:r>
              <a:rPr lang="en-US" dirty="0" err="1" smtClean="0"/>
              <a:t>Ondertitel</a:t>
            </a:r>
            <a:endParaRPr lang="en-US" dirty="0" smtClean="0"/>
          </a:p>
        </p:txBody>
      </p:sp>
      <p:sp>
        <p:nvSpPr>
          <p:cNvPr id="17" name="Tijdelijke aanduiding voor tekst 52"/>
          <p:cNvSpPr>
            <a:spLocks noGrp="1"/>
          </p:cNvSpPr>
          <p:nvPr>
            <p:ph type="body" sz="quarter" idx="65" hasCustomPrompt="1"/>
          </p:nvPr>
        </p:nvSpPr>
        <p:spPr>
          <a:xfrm>
            <a:off x="4556611" y="40990438"/>
            <a:ext cx="14183776" cy="936104"/>
          </a:xfrm>
        </p:spPr>
        <p:txBody>
          <a:bodyPr lIns="0" tIns="360000" rIns="0" bIns="36000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4400" b="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 smtClean="0"/>
              <a:t>[Opleiding]</a:t>
            </a:r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67"/>
          </p:nvPr>
        </p:nvSpPr>
        <p:spPr>
          <a:xfrm>
            <a:off x="1440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48" name="Text Placeholder 18"/>
          <p:cNvSpPr>
            <a:spLocks noGrp="1"/>
          </p:cNvSpPr>
          <p:nvPr>
            <p:ph type="body" sz="quarter" idx="56"/>
          </p:nvPr>
        </p:nvSpPr>
        <p:spPr>
          <a:xfrm>
            <a:off x="1440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Tijdelijke aanduiding voor tekst 25"/>
          <p:cNvSpPr>
            <a:spLocks noGrp="1"/>
          </p:cNvSpPr>
          <p:nvPr>
            <p:ph type="body" sz="quarter" idx="68"/>
          </p:nvPr>
        </p:nvSpPr>
        <p:spPr>
          <a:xfrm>
            <a:off x="15696000" y="15926400"/>
            <a:ext cx="13140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0" name="Text Placeholder 18"/>
          <p:cNvSpPr>
            <a:spLocks noGrp="1"/>
          </p:cNvSpPr>
          <p:nvPr>
            <p:ph type="body" sz="quarter" idx="58"/>
          </p:nvPr>
        </p:nvSpPr>
        <p:spPr>
          <a:xfrm>
            <a:off x="15696000" y="15211574"/>
            <a:ext cx="13140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Tijdelijke aanduiding voor tekst 25"/>
          <p:cNvSpPr>
            <a:spLocks noGrp="1"/>
          </p:cNvSpPr>
          <p:nvPr>
            <p:ph type="body" sz="quarter" idx="69"/>
          </p:nvPr>
        </p:nvSpPr>
        <p:spPr>
          <a:xfrm>
            <a:off x="1440000" y="10674000"/>
            <a:ext cx="27396000" cy="3197726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tabLst>
                <a:tab pos="432000" algn="l"/>
              </a:tabLst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 defTabSz="432000">
              <a:spcBef>
                <a:spcPts val="0"/>
              </a:spcBef>
              <a:buFont typeface="Arial" pitchFamily="34" charset="0"/>
              <a:buNone/>
              <a:tabLst>
                <a:tab pos="432000" algn="l"/>
              </a:tabLst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tabLst>
                <a:tab pos="432000" algn="l"/>
              </a:tabLst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1440000" y="9954990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Tijdelijke aanduiding voor tekst 25"/>
          <p:cNvSpPr>
            <a:spLocks noGrp="1"/>
          </p:cNvSpPr>
          <p:nvPr>
            <p:ph type="body" sz="quarter" idx="70"/>
          </p:nvPr>
        </p:nvSpPr>
        <p:spPr>
          <a:xfrm>
            <a:off x="1440000" y="21261600"/>
            <a:ext cx="27396000" cy="3196800"/>
          </a:xfrm>
          <a:ln w="19050">
            <a:solidFill>
              <a:srgbClr val="009CAB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4" name="Text Placeholder 18"/>
          <p:cNvSpPr>
            <a:spLocks noGrp="1"/>
          </p:cNvSpPr>
          <p:nvPr>
            <p:ph type="body" sz="quarter" idx="61"/>
          </p:nvPr>
        </p:nvSpPr>
        <p:spPr>
          <a:xfrm>
            <a:off x="1440000" y="20540166"/>
            <a:ext cx="27396000" cy="720000"/>
          </a:xfrm>
          <a:prstGeom prst="round2SameRect">
            <a:avLst/>
          </a:prstGeom>
          <a:solidFill>
            <a:srgbClr val="009CAB"/>
          </a:solidFill>
          <a:ln w="19050">
            <a:solidFill>
              <a:srgbClr val="009CAB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2" name="Tijdelijke aanduiding voor tekst 25"/>
          <p:cNvSpPr>
            <a:spLocks noGrp="1"/>
          </p:cNvSpPr>
          <p:nvPr>
            <p:ph type="body" sz="quarter" idx="71"/>
          </p:nvPr>
        </p:nvSpPr>
        <p:spPr>
          <a:xfrm>
            <a:off x="1440000" y="26330400"/>
            <a:ext cx="27396000" cy="3197726"/>
          </a:xfrm>
          <a:ln w="19050">
            <a:solidFill>
              <a:srgbClr val="F04C25"/>
            </a:solidFill>
          </a:ln>
        </p:spPr>
        <p:txBody>
          <a:bodyPr lIns="360000" tIns="288000" rIns="360000" bIns="288000">
            <a:spAutoFit/>
          </a:bodyPr>
          <a:lstStyle>
            <a:lvl1pPr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200" b="1" cap="all" baseline="0">
                <a:solidFill>
                  <a:srgbClr val="F04C25"/>
                </a:solidFill>
                <a:latin typeface="Arial" pitchFamily="34" charset="0"/>
                <a:cs typeface="Arial" pitchFamily="34" charset="0"/>
              </a:defRPr>
            </a:lvl1pPr>
            <a:lvl2pPr marL="0" indent="-432000">
              <a:spcBef>
                <a:spcPts val="0"/>
              </a:spcBef>
              <a:buFont typeface="Arial" pitchFamily="34" charset="0"/>
              <a:buNone/>
              <a:defRPr lang="nl-NL" sz="3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3pPr>
            <a:lvl4pPr marL="864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4pPr>
            <a:lvl5pPr marL="1296000" indent="-432000">
              <a:spcBef>
                <a:spcPts val="0"/>
              </a:spcBef>
              <a:defRPr sz="3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sp>
        <p:nvSpPr>
          <p:cNvPr id="56" name="Text Placeholder 18"/>
          <p:cNvSpPr>
            <a:spLocks noGrp="1"/>
          </p:cNvSpPr>
          <p:nvPr>
            <p:ph type="body" sz="quarter" idx="63"/>
          </p:nvPr>
        </p:nvSpPr>
        <p:spPr>
          <a:xfrm>
            <a:off x="1440000" y="25610005"/>
            <a:ext cx="27396000" cy="720000"/>
          </a:xfrm>
          <a:prstGeom prst="round2SameRect">
            <a:avLst/>
          </a:prstGeom>
          <a:solidFill>
            <a:srgbClr val="F04C25"/>
          </a:solidFill>
          <a:ln w="19050">
            <a:solidFill>
              <a:srgbClr val="F04C25"/>
            </a:solidFill>
          </a:ln>
        </p:spPr>
        <p:txBody>
          <a:bodyPr lIns="360000" tIns="0" rIns="36000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2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3" name="Tijdelijke aanduiding voor tekst 52"/>
          <p:cNvSpPr>
            <a:spLocks noGrp="1"/>
          </p:cNvSpPr>
          <p:nvPr>
            <p:ph type="body" sz="quarter" idx="60" hasCustomPrompt="1"/>
          </p:nvPr>
        </p:nvSpPr>
        <p:spPr>
          <a:xfrm>
            <a:off x="10609233" y="161902"/>
            <a:ext cx="19800000" cy="4274451"/>
          </a:xfrm>
        </p:spPr>
        <p:txBody>
          <a:bodyPr lIns="0" tIns="0" rIns="1440000" bIns="0" anchor="b" anchorCtr="0">
            <a:norm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FontTx/>
              <a:buNone/>
              <a:defRPr sz="4200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nl-NL" dirty="0" smtClean="0"/>
              <a:t>[Naam student(en) en promotoren]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17155789"/>
            <a:ext cx="27251978" cy="21084517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0276000" cy="46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M_logo2_rgb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0000" y="1080000"/>
            <a:ext cx="6420822" cy="2520000"/>
          </a:xfrm>
          <a:prstGeom prst="rect">
            <a:avLst/>
          </a:prstGeom>
        </p:spPr>
      </p:pic>
      <p:sp>
        <p:nvSpPr>
          <p:cNvPr id="10" name="Rectangle 14"/>
          <p:cNvSpPr/>
          <p:nvPr/>
        </p:nvSpPr>
        <p:spPr>
          <a:xfrm>
            <a:off x="0" y="39928525"/>
            <a:ext cx="30276000" cy="2880000"/>
          </a:xfrm>
          <a:prstGeom prst="rect">
            <a:avLst/>
          </a:prstGeom>
          <a:solidFill>
            <a:srgbClr val="F04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SSO_LOGO_CMY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69450" y="38829600"/>
            <a:ext cx="5080049" cy="21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176431" rtl="0" eaLnBrk="1" latinLnBrk="0" hangingPunct="1">
        <a:spcBef>
          <a:spcPct val="0"/>
        </a:spcBef>
        <a:buNone/>
        <a:defRPr sz="12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432000" rtl="0" eaLnBrk="1" latinLnBrk="0" hangingPunct="1">
        <a:spcBef>
          <a:spcPts val="0"/>
        </a:spcBef>
        <a:spcAft>
          <a:spcPts val="1200"/>
        </a:spcAft>
        <a:buFont typeface="Arial" pitchFamily="34" charset="0"/>
        <a:buNone/>
        <a:tabLst>
          <a:tab pos="432000" algn="l"/>
        </a:tabLst>
        <a:defRPr sz="3200" b="1" kern="1200" cap="all" baseline="0">
          <a:solidFill>
            <a:srgbClr val="F04C25"/>
          </a:solidFill>
          <a:latin typeface="Arial" pitchFamily="34" charset="0"/>
          <a:ea typeface="+mn-ea"/>
          <a:cs typeface="Arial" pitchFamily="34" charset="0"/>
        </a:defRPr>
      </a:lvl1pPr>
      <a:lvl2pPr marL="0" indent="0" algn="l" defTabSz="432000" rtl="0" eaLnBrk="1" latinLnBrk="0" hangingPunct="1">
        <a:spcBef>
          <a:spcPts val="0"/>
        </a:spcBef>
        <a:buFont typeface="Arial" pitchFamily="34" charset="0"/>
        <a:buNone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32000" indent="-432000" algn="l" defTabSz="432000" rtl="0" eaLnBrk="1" latinLnBrk="0" hangingPunct="1">
        <a:spcBef>
          <a:spcPts val="0"/>
        </a:spcBef>
        <a:buFont typeface="Arial" pitchFamily="34" charset="0"/>
        <a:buChar char="•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64000" indent="-432000" algn="l" defTabSz="432000" rtl="0" eaLnBrk="1" latinLnBrk="0" hangingPunct="1">
        <a:spcBef>
          <a:spcPts val="0"/>
        </a:spcBef>
        <a:buFont typeface="Arial" pitchFamily="34" charset="0"/>
        <a:buChar char="–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96000" indent="-432000" algn="l" defTabSz="432000" rtl="0" eaLnBrk="1" latinLnBrk="0" hangingPunct="1">
        <a:spcBef>
          <a:spcPts val="0"/>
        </a:spcBef>
        <a:buFont typeface="Arial" pitchFamily="34" charset="0"/>
        <a:buChar char="»"/>
        <a:tabLst>
          <a:tab pos="432000" algn="l"/>
        </a:tabLst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IOT IN GEBOUWEN AUTOMATISATIE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 smtClean="0"/>
              <a:t>Olivier Van den </a:t>
            </a:r>
            <a:r>
              <a:rPr lang="en-US" dirty="0" err="1" smtClean="0"/>
              <a:t>Eede</a:t>
            </a:r>
            <a:endParaRPr lang="en-US" dirty="0" smtClean="0"/>
          </a:p>
          <a:p>
            <a:r>
              <a:rPr lang="en-US" dirty="0" err="1" smtClean="0"/>
              <a:t>Hogeschoolpromotor</a:t>
            </a:r>
            <a:r>
              <a:rPr lang="en-US" i="1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Wim</a:t>
            </a:r>
            <a:r>
              <a:rPr lang="en-US" dirty="0" smtClean="0"/>
              <a:t> Dams</a:t>
            </a:r>
          </a:p>
          <a:p>
            <a:r>
              <a:rPr lang="en-US" dirty="0" err="1" smtClean="0"/>
              <a:t>Bedrijfspromotor</a:t>
            </a:r>
            <a:r>
              <a:rPr lang="en-US" dirty="0"/>
              <a:t>:</a:t>
            </a:r>
            <a:r>
              <a:rPr lang="en-US" dirty="0" smtClean="0"/>
              <a:t> Jan </a:t>
            </a:r>
            <a:r>
              <a:rPr lang="en-US" dirty="0" err="1" smtClean="0"/>
              <a:t>Derua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5"/>
          </p:nvPr>
        </p:nvSpPr>
        <p:spPr>
          <a:xfrm>
            <a:off x="4700627" y="40846422"/>
            <a:ext cx="14183776" cy="108012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Professionele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achelor </a:t>
            </a:r>
            <a:r>
              <a:rPr lang="en-US" dirty="0" err="1" smtClean="0"/>
              <a:t>Elektronica</a:t>
            </a:r>
            <a:r>
              <a:rPr lang="en-US" dirty="0" smtClean="0"/>
              <a:t>-ICT</a:t>
            </a:r>
            <a:endParaRPr lang="en-US" dirty="0"/>
          </a:p>
        </p:txBody>
      </p:sp>
      <p:sp>
        <p:nvSpPr>
          <p:cNvPr id="16" name="Tekstvak 15"/>
          <p:cNvSpPr txBox="1"/>
          <p:nvPr/>
        </p:nvSpPr>
        <p:spPr>
          <a:xfrm>
            <a:off x="4556611" y="40127894"/>
            <a:ext cx="14183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More Campus De Nayer</a:t>
            </a:r>
            <a:endParaRPr lang="nl-B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4556611" y="41910274"/>
            <a:ext cx="1418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Academiejaar 2016-2017</a:t>
            </a:r>
            <a:endParaRPr lang="nl-B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1440000" y="10662227"/>
            <a:ext cx="27396000" cy="172039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Ontwikkelen</a:t>
            </a:r>
            <a:r>
              <a:rPr lang="en-US" b="0" cap="none" dirty="0" smtClean="0">
                <a:solidFill>
                  <a:schemeClr val="tx1"/>
                </a:solidFill>
              </a:rPr>
              <a:t> van </a:t>
            </a:r>
            <a:r>
              <a:rPr lang="en-US" b="0" cap="none" dirty="0" err="1" smtClean="0">
                <a:solidFill>
                  <a:schemeClr val="tx1"/>
                </a:solidFill>
              </a:rPr>
              <a:t>een</a:t>
            </a:r>
            <a:r>
              <a:rPr lang="en-US" b="0" cap="none" dirty="0" smtClean="0">
                <a:solidFill>
                  <a:schemeClr val="tx1"/>
                </a:solidFill>
              </a:rPr>
              <a:t> platform </a:t>
            </a:r>
            <a:r>
              <a:rPr lang="en-US" b="0" cap="none" dirty="0" err="1" smtClean="0">
                <a:solidFill>
                  <a:schemeClr val="tx1"/>
                </a:solidFill>
              </a:rPr>
              <a:t>tussen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>
                <a:solidFill>
                  <a:schemeClr val="tx1"/>
                </a:solidFill>
              </a:rPr>
              <a:t>Internet of things </a:t>
            </a:r>
            <a:r>
              <a:rPr lang="en-US" b="0" cap="none" dirty="0" err="1" smtClean="0">
                <a:solidFill>
                  <a:schemeClr val="tx1"/>
                </a:solidFill>
              </a:rPr>
              <a:t>en</a:t>
            </a:r>
            <a:r>
              <a:rPr lang="en-US" b="0" cap="none" dirty="0" smtClean="0">
                <a:solidFill>
                  <a:schemeClr val="tx1"/>
                </a:solidFill>
              </a:rPr>
              <a:t> de KNX bus</a:t>
            </a:r>
          </a:p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Universele</a:t>
            </a:r>
            <a:r>
              <a:rPr lang="en-US" b="0" cap="none" dirty="0" smtClean="0">
                <a:solidFill>
                  <a:schemeClr val="tx1"/>
                </a:solidFill>
              </a:rPr>
              <a:t> API </a:t>
            </a:r>
            <a:r>
              <a:rPr lang="en-US" b="0" cap="none" dirty="0" err="1" smtClean="0">
                <a:solidFill>
                  <a:schemeClr val="tx1"/>
                </a:solidFill>
              </a:rPr>
              <a:t>voor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communicatie</a:t>
            </a:r>
            <a:r>
              <a:rPr lang="en-US" b="0" cap="none" dirty="0" smtClean="0">
                <a:solidFill>
                  <a:schemeClr val="tx1"/>
                </a:solidFill>
              </a:rPr>
              <a:t> met </a:t>
            </a:r>
            <a:r>
              <a:rPr lang="en-US" b="0" cap="none" dirty="0" err="1" smtClean="0">
                <a:solidFill>
                  <a:schemeClr val="tx1"/>
                </a:solidFill>
              </a:rPr>
              <a:t>IoT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toepassingen</a:t>
            </a:r>
            <a:endParaRPr lang="en-US" b="0" cap="none" dirty="0" smtClean="0">
              <a:solidFill>
                <a:schemeClr val="tx1"/>
              </a:solidFill>
            </a:endParaRP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63"/>
          </p:nvPr>
        </p:nvSpPr>
        <p:spPr>
          <a:xfrm>
            <a:off x="1440000" y="9941832"/>
            <a:ext cx="27396000" cy="720000"/>
          </a:xfrm>
        </p:spPr>
        <p:txBody>
          <a:bodyPr/>
          <a:lstStyle/>
          <a:p>
            <a:r>
              <a:rPr lang="en-US" dirty="0" err="1" smtClean="0"/>
              <a:t>Eindwerk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67"/>
          </p:nvPr>
        </p:nvSpPr>
        <p:spPr>
          <a:xfrm>
            <a:off x="1436283" y="14656658"/>
            <a:ext cx="13140000" cy="285917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Ontwikkeld</a:t>
            </a:r>
            <a:r>
              <a:rPr lang="en-US" b="0" cap="none" dirty="0" smtClean="0">
                <a:solidFill>
                  <a:schemeClr val="tx1"/>
                </a:solidFill>
              </a:rPr>
              <a:t> op open source hardware platform</a:t>
            </a:r>
          </a:p>
          <a:p>
            <a:pPr marL="457200" indent="-457200">
              <a:buFontTx/>
              <a:buChar char="-"/>
            </a:pPr>
            <a:r>
              <a:rPr lang="en-US" b="0" cap="none" dirty="0" smtClean="0">
                <a:solidFill>
                  <a:schemeClr val="tx1"/>
                </a:solidFill>
              </a:rPr>
              <a:t>Open source API </a:t>
            </a:r>
            <a:r>
              <a:rPr lang="en-US" b="0" cap="none" dirty="0" err="1" smtClean="0">
                <a:solidFill>
                  <a:schemeClr val="tx1"/>
                </a:solidFill>
              </a:rPr>
              <a:t>laat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ontwikkeling</a:t>
            </a:r>
            <a:r>
              <a:rPr lang="en-US" b="0" cap="none" dirty="0" smtClean="0">
                <a:solidFill>
                  <a:schemeClr val="tx1"/>
                </a:solidFill>
              </a:rPr>
              <a:t> van </a:t>
            </a:r>
            <a:r>
              <a:rPr lang="en-US" b="0" cap="none" dirty="0" err="1" smtClean="0">
                <a:solidFill>
                  <a:schemeClr val="tx1"/>
                </a:solidFill>
              </a:rPr>
              <a:t>IoT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toepassingen</a:t>
            </a:r>
            <a:r>
              <a:rPr lang="en-US" b="0" cap="none" dirty="0" smtClean="0">
                <a:solidFill>
                  <a:schemeClr val="tx1"/>
                </a:solidFill>
              </a:rPr>
              <a:t> in </a:t>
            </a:r>
            <a:r>
              <a:rPr lang="en-US" b="0" cap="none" dirty="0" err="1" smtClean="0">
                <a:solidFill>
                  <a:schemeClr val="tx1"/>
                </a:solidFill>
              </a:rPr>
              <a:t>verschillende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programeertalen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eenvoudig</a:t>
            </a:r>
            <a:r>
              <a:rPr lang="en-US" b="0" cap="none" dirty="0" smtClean="0">
                <a:solidFill>
                  <a:schemeClr val="tx1"/>
                </a:solidFill>
              </a:rPr>
              <a:t> toe</a:t>
            </a:r>
          </a:p>
          <a:p>
            <a:pPr marL="457200" indent="-457200">
              <a:buFontTx/>
              <a:buChar char="-"/>
            </a:pPr>
            <a:endParaRPr lang="en-US" b="0" cap="none" dirty="0">
              <a:solidFill>
                <a:schemeClr val="tx1"/>
              </a:solidFill>
            </a:endParaRP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56"/>
          </p:nvPr>
        </p:nvSpPr>
        <p:spPr>
          <a:xfrm>
            <a:off x="1436283" y="13941832"/>
            <a:ext cx="13140000" cy="720000"/>
          </a:xfrm>
        </p:spPr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1436283" y="19723169"/>
            <a:ext cx="13140000" cy="236672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Werkt</a:t>
            </a:r>
            <a:r>
              <a:rPr lang="en-US" b="0" cap="none" dirty="0" smtClean="0">
                <a:solidFill>
                  <a:schemeClr val="tx1"/>
                </a:solidFill>
              </a:rPr>
              <a:t> op basis van </a:t>
            </a:r>
            <a:r>
              <a:rPr lang="en-US" b="0" cap="none" dirty="0" err="1" smtClean="0">
                <a:solidFill>
                  <a:schemeClr val="tx1"/>
                </a:solidFill>
              </a:rPr>
              <a:t>een</a:t>
            </a:r>
            <a:r>
              <a:rPr lang="en-US" b="0" cap="none" dirty="0" smtClean="0">
                <a:solidFill>
                  <a:schemeClr val="tx1"/>
                </a:solidFill>
              </a:rPr>
              <a:t> embedded Linux </a:t>
            </a:r>
            <a:r>
              <a:rPr lang="en-US" b="0" cap="none" dirty="0" err="1" smtClean="0">
                <a:solidFill>
                  <a:schemeClr val="tx1"/>
                </a:solidFill>
              </a:rPr>
              <a:t>systeem</a:t>
            </a:r>
            <a:endParaRPr lang="en-US" b="0" cap="none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0" cap="none" dirty="0" smtClean="0">
                <a:solidFill>
                  <a:schemeClr val="tx1"/>
                </a:solidFill>
              </a:rPr>
              <a:t>Ethernet </a:t>
            </a:r>
            <a:r>
              <a:rPr lang="en-US" b="0" cap="none" dirty="0" err="1" smtClean="0">
                <a:solidFill>
                  <a:schemeClr val="tx1"/>
                </a:solidFill>
              </a:rPr>
              <a:t>communicatie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naar</a:t>
            </a:r>
            <a:r>
              <a:rPr lang="en-US" b="0" cap="none" dirty="0" smtClean="0">
                <a:solidFill>
                  <a:schemeClr val="tx1"/>
                </a:solidFill>
              </a:rPr>
              <a:t> het internet </a:t>
            </a:r>
            <a:r>
              <a:rPr lang="en-US" b="0" cap="none" dirty="0" err="1" smtClean="0">
                <a:solidFill>
                  <a:schemeClr val="tx1"/>
                </a:solidFill>
              </a:rPr>
              <a:t>mogelijk</a:t>
            </a:r>
            <a:endParaRPr lang="en-US" b="0" cap="none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0" cap="none" dirty="0">
                <a:solidFill>
                  <a:schemeClr val="tx1"/>
                </a:solidFill>
              </a:rPr>
              <a:t>KNX </a:t>
            </a:r>
            <a:r>
              <a:rPr lang="en-US" b="0" cap="none" dirty="0" err="1">
                <a:solidFill>
                  <a:schemeClr val="tx1"/>
                </a:solidFill>
              </a:rPr>
              <a:t>Buscommunicatie</a:t>
            </a:r>
            <a:r>
              <a:rPr lang="en-US" b="0" cap="none" dirty="0">
                <a:solidFill>
                  <a:schemeClr val="tx1"/>
                </a:solidFill>
              </a:rPr>
              <a:t> via SIM-KNX module van </a:t>
            </a:r>
            <a:r>
              <a:rPr lang="en-US" b="0" cap="none" dirty="0" err="1" smtClean="0">
                <a:solidFill>
                  <a:schemeClr val="tx1"/>
                </a:solidFill>
              </a:rPr>
              <a:t>Tapko</a:t>
            </a:r>
            <a:endParaRPr lang="en-US" b="0" cap="none" dirty="0">
              <a:solidFill>
                <a:schemeClr val="tx1"/>
              </a:solidFill>
            </a:endParaRP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1436283" y="19008343"/>
            <a:ext cx="13140000" cy="720000"/>
          </a:xfrm>
        </p:spPr>
        <p:txBody>
          <a:bodyPr/>
          <a:lstStyle/>
          <a:p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24" name="Afbeelding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449" y="13941832"/>
            <a:ext cx="11425033" cy="9474418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03" y="24168905"/>
            <a:ext cx="13170708" cy="12766437"/>
          </a:xfrm>
          <a:prstGeom prst="rect">
            <a:avLst/>
          </a:prstGeom>
        </p:spPr>
      </p:pic>
      <p:sp>
        <p:nvSpPr>
          <p:cNvPr id="26" name="Text Placeholder 7"/>
          <p:cNvSpPr>
            <a:spLocks noGrp="1"/>
          </p:cNvSpPr>
          <p:nvPr>
            <p:ph type="body" sz="quarter" idx="68"/>
          </p:nvPr>
        </p:nvSpPr>
        <p:spPr>
          <a:xfrm>
            <a:off x="15684482" y="27396538"/>
            <a:ext cx="13140000" cy="365939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Koppeling</a:t>
            </a:r>
            <a:r>
              <a:rPr lang="en-US" b="0" cap="none" dirty="0" smtClean="0">
                <a:solidFill>
                  <a:schemeClr val="tx1"/>
                </a:solidFill>
              </a:rPr>
              <a:t> van KNX met Apple </a:t>
            </a:r>
            <a:r>
              <a:rPr lang="en-US" b="0" cap="none" dirty="0" err="1" smtClean="0">
                <a:solidFill>
                  <a:schemeClr val="tx1"/>
                </a:solidFill>
              </a:rPr>
              <a:t>HomeKit</a:t>
            </a:r>
            <a:endParaRPr lang="en-US" b="0" cap="none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Besturing</a:t>
            </a:r>
            <a:r>
              <a:rPr lang="en-US" b="0" cap="none" dirty="0" smtClean="0">
                <a:solidFill>
                  <a:schemeClr val="tx1"/>
                </a:solidFill>
              </a:rPr>
              <a:t> van de KNX </a:t>
            </a:r>
            <a:r>
              <a:rPr lang="en-US" b="0" cap="none" dirty="0" err="1" smtClean="0">
                <a:solidFill>
                  <a:schemeClr val="tx1"/>
                </a:solidFill>
              </a:rPr>
              <a:t>installatie</a:t>
            </a:r>
            <a:r>
              <a:rPr lang="en-US" b="0" cap="none" dirty="0" smtClean="0">
                <a:solidFill>
                  <a:schemeClr val="tx1"/>
                </a:solidFill>
              </a:rPr>
              <a:t> via </a:t>
            </a:r>
            <a:r>
              <a:rPr lang="en-US" b="0" cap="none" dirty="0" err="1" smtClean="0">
                <a:solidFill>
                  <a:schemeClr val="tx1"/>
                </a:solidFill>
              </a:rPr>
              <a:t>een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webinterface</a:t>
            </a:r>
            <a:endParaRPr lang="en-US" b="0" cap="none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Eenvoudige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configuratie</a:t>
            </a:r>
            <a:r>
              <a:rPr lang="en-US" b="0" cap="none" dirty="0" smtClean="0">
                <a:solidFill>
                  <a:schemeClr val="tx1"/>
                </a:solidFill>
              </a:rPr>
              <a:t> via de ETS import tool</a:t>
            </a:r>
          </a:p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Automatisch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versturen</a:t>
            </a:r>
            <a:r>
              <a:rPr lang="en-US" b="0" cap="none" dirty="0" smtClean="0">
                <a:solidFill>
                  <a:schemeClr val="tx1"/>
                </a:solidFill>
              </a:rPr>
              <a:t> van emails op basis van </a:t>
            </a:r>
            <a:r>
              <a:rPr lang="en-US" b="0" cap="none" dirty="0" err="1" smtClean="0">
                <a:solidFill>
                  <a:schemeClr val="tx1"/>
                </a:solidFill>
              </a:rPr>
              <a:t>busactiviteit</a:t>
            </a:r>
            <a:endParaRPr lang="en-US" b="0" cap="none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0" cap="none" dirty="0" err="1" smtClean="0">
                <a:solidFill>
                  <a:schemeClr val="tx1"/>
                </a:solidFill>
              </a:rPr>
              <a:t>Oneindige</a:t>
            </a:r>
            <a:r>
              <a:rPr lang="en-US" b="0" cap="none" dirty="0" smtClean="0">
                <a:solidFill>
                  <a:schemeClr val="tx1"/>
                </a:solidFill>
              </a:rPr>
              <a:t> </a:t>
            </a:r>
            <a:r>
              <a:rPr lang="en-US" b="0" cap="none" dirty="0" err="1" smtClean="0">
                <a:solidFill>
                  <a:schemeClr val="tx1"/>
                </a:solidFill>
              </a:rPr>
              <a:t>mogelijkheden</a:t>
            </a:r>
            <a:endParaRPr lang="en-US" b="0" cap="none" dirty="0" smtClean="0">
              <a:solidFill>
                <a:schemeClr val="tx1"/>
              </a:solidFill>
            </a:endParaRP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15684482" y="26681712"/>
            <a:ext cx="13140000" cy="720000"/>
          </a:xfrm>
        </p:spPr>
        <p:txBody>
          <a:bodyPr/>
          <a:lstStyle/>
          <a:p>
            <a:r>
              <a:rPr lang="en-US" dirty="0" err="1" smtClean="0"/>
              <a:t>Toepassingen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_onderzoekspo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4C2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co-poster_r0.potx" id="{6F553450-4857-4677-949A-956FCB399FE1}" vid="{345EC6D1-2A1D-44D0-BECE-FEF9B74B0D6C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blanco-poster_r0</Template>
  <TotalTime>15</TotalTime>
  <Words>121</Words>
  <Application>Microsoft Macintosh PowerPoint</Application>
  <PresentationFormat>Aangepast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Calibri</vt:lpstr>
      <vt:lpstr>Arial</vt:lpstr>
      <vt:lpstr>TM_onderzoeksposter</vt:lpstr>
      <vt:lpstr>PowerPoint-presentatie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Ceuppens</dc:creator>
  <cp:lastModifiedBy>Olivier Van den Eede</cp:lastModifiedBy>
  <cp:revision>6</cp:revision>
  <dcterms:created xsi:type="dcterms:W3CDTF">2015-12-07T12:12:44Z</dcterms:created>
  <dcterms:modified xsi:type="dcterms:W3CDTF">2017-06-08T09:14:45Z</dcterms:modified>
</cp:coreProperties>
</file>