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84" r:id="rId5"/>
    <p:sldId id="285" r:id="rId6"/>
    <p:sldId id="297" r:id="rId7"/>
    <p:sldId id="296" r:id="rId8"/>
    <p:sldId id="286" r:id="rId9"/>
    <p:sldId id="289" r:id="rId10"/>
    <p:sldId id="291" r:id="rId11"/>
    <p:sldId id="292" r:id="rId12"/>
    <p:sldId id="293" r:id="rId13"/>
    <p:sldId id="294" r:id="rId14"/>
    <p:sldId id="295" r:id="rId15"/>
    <p:sldId id="290" r:id="rId16"/>
    <p:sldId id="287" r:id="rId17"/>
    <p:sldId id="288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4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A9E7D-CBFE-4B4E-BB61-953858EA1E8E}" type="doc">
      <dgm:prSet loTypeId="urn:microsoft.com/office/officeart/2005/8/layout/process1" loCatId="process" qsTypeId="urn:microsoft.com/office/officeart/2005/8/quickstyle/simple2" qsCatId="simple" csTypeId="urn:microsoft.com/office/officeart/2005/8/colors/accent0_3" csCatId="mainScheme" phldr="1"/>
      <dgm:spPr/>
    </dgm:pt>
    <dgm:pt modelId="{A12C9413-87E4-49DB-AE2F-272EE3FE6C1F}">
      <dgm:prSet phldrT="[Text]"/>
      <dgm:spPr/>
      <dgm:t>
        <a:bodyPr/>
        <a:lstStyle/>
        <a:p>
          <a:r>
            <a:rPr lang="cs-CZ" dirty="0"/>
            <a:t>Zprostředkovatel</a:t>
          </a:r>
        </a:p>
      </dgm:t>
    </dgm:pt>
    <dgm:pt modelId="{ED11C406-B257-47EA-99F4-A902DEAE8CB1}" type="parTrans" cxnId="{ADB479CD-1916-40EF-A9A6-6C242766A6C5}">
      <dgm:prSet/>
      <dgm:spPr/>
      <dgm:t>
        <a:bodyPr/>
        <a:lstStyle/>
        <a:p>
          <a:endParaRPr lang="cs-CZ"/>
        </a:p>
      </dgm:t>
    </dgm:pt>
    <dgm:pt modelId="{7498FB7D-BA94-4461-BE58-08BF414C3D35}" type="sibTrans" cxnId="{ADB479CD-1916-40EF-A9A6-6C242766A6C5}">
      <dgm:prSet/>
      <dgm:spPr/>
      <dgm:t>
        <a:bodyPr/>
        <a:lstStyle/>
        <a:p>
          <a:endParaRPr lang="cs-CZ"/>
        </a:p>
      </dgm:t>
    </dgm:pt>
    <dgm:pt modelId="{C7C1F119-8D73-4B67-BA28-D851A93836A5}">
      <dgm:prSet phldrT="[Text]"/>
      <dgm:spPr/>
      <dgm:t>
        <a:bodyPr/>
        <a:lstStyle/>
        <a:p>
          <a:r>
            <a:rPr lang="cs-CZ" dirty="0"/>
            <a:t>Konzument</a:t>
          </a:r>
        </a:p>
      </dgm:t>
    </dgm:pt>
    <dgm:pt modelId="{6B613FB2-138F-49F6-936D-DE380B9179A7}" type="parTrans" cxnId="{F912FF95-2E64-4EFB-8873-B86D3729612E}">
      <dgm:prSet/>
      <dgm:spPr/>
      <dgm:t>
        <a:bodyPr/>
        <a:lstStyle/>
        <a:p>
          <a:endParaRPr lang="cs-CZ"/>
        </a:p>
      </dgm:t>
    </dgm:pt>
    <dgm:pt modelId="{D46ED342-B17E-4761-AF97-E1A626F773DA}" type="sibTrans" cxnId="{F912FF95-2E64-4EFB-8873-B86D3729612E}">
      <dgm:prSet/>
      <dgm:spPr/>
      <dgm:t>
        <a:bodyPr/>
        <a:lstStyle/>
        <a:p>
          <a:endParaRPr lang="cs-CZ"/>
        </a:p>
      </dgm:t>
    </dgm:pt>
    <dgm:pt modelId="{B0C797BA-1EE2-41B4-83CD-75AB6DD98890}">
      <dgm:prSet/>
      <dgm:spPr/>
      <dgm:t>
        <a:bodyPr/>
        <a:lstStyle/>
        <a:p>
          <a:r>
            <a:rPr lang="cs-CZ" dirty="0"/>
            <a:t>Poskytovatel</a:t>
          </a:r>
        </a:p>
      </dgm:t>
    </dgm:pt>
    <dgm:pt modelId="{7615DA67-01A8-4341-A760-F1F2926C4C2F}" type="parTrans" cxnId="{3DC09B19-B26F-4262-AD53-97C5E467E509}">
      <dgm:prSet/>
      <dgm:spPr/>
      <dgm:t>
        <a:bodyPr/>
        <a:lstStyle/>
        <a:p>
          <a:endParaRPr lang="cs-CZ"/>
        </a:p>
      </dgm:t>
    </dgm:pt>
    <dgm:pt modelId="{A4FCE2EE-9E45-4608-9144-52EA46D7FBBD}" type="sibTrans" cxnId="{3DC09B19-B26F-4262-AD53-97C5E467E509}">
      <dgm:prSet/>
      <dgm:spPr/>
      <dgm:t>
        <a:bodyPr/>
        <a:lstStyle/>
        <a:p>
          <a:endParaRPr lang="cs-CZ"/>
        </a:p>
      </dgm:t>
    </dgm:pt>
    <dgm:pt modelId="{A2F6FD29-C031-4750-B5CC-302059410183}" type="pres">
      <dgm:prSet presAssocID="{4F1A9E7D-CBFE-4B4E-BB61-953858EA1E8E}" presName="Name0" presStyleCnt="0">
        <dgm:presLayoutVars>
          <dgm:dir/>
          <dgm:resizeHandles val="exact"/>
        </dgm:presLayoutVars>
      </dgm:prSet>
      <dgm:spPr/>
    </dgm:pt>
    <dgm:pt modelId="{91323630-9A34-4BA5-8CCC-60E6A65BEB54}" type="pres">
      <dgm:prSet presAssocID="{B0C797BA-1EE2-41B4-83CD-75AB6DD98890}" presName="node" presStyleLbl="node1" presStyleIdx="0" presStyleCnt="3">
        <dgm:presLayoutVars>
          <dgm:bulletEnabled val="1"/>
        </dgm:presLayoutVars>
      </dgm:prSet>
      <dgm:spPr/>
    </dgm:pt>
    <dgm:pt modelId="{9E08EEE6-3F7D-46BE-8DF6-6E615D3D645B}" type="pres">
      <dgm:prSet presAssocID="{A4FCE2EE-9E45-4608-9144-52EA46D7FBBD}" presName="sibTrans" presStyleLbl="sibTrans2D1" presStyleIdx="0" presStyleCnt="2" custScaleX="213192"/>
      <dgm:spPr>
        <a:prstGeom prst="leftRightArrow">
          <a:avLst/>
        </a:prstGeom>
      </dgm:spPr>
    </dgm:pt>
    <dgm:pt modelId="{1141604A-5F57-411D-A29D-F08E66F6DA25}" type="pres">
      <dgm:prSet presAssocID="{A4FCE2EE-9E45-4608-9144-52EA46D7FBBD}" presName="connectorText" presStyleLbl="sibTrans2D1" presStyleIdx="0" presStyleCnt="2"/>
      <dgm:spPr/>
    </dgm:pt>
    <dgm:pt modelId="{D14EAAAB-2CB0-4B4B-9AF2-39CF3527DD47}" type="pres">
      <dgm:prSet presAssocID="{A12C9413-87E4-49DB-AE2F-272EE3FE6C1F}" presName="node" presStyleLbl="node1" presStyleIdx="1" presStyleCnt="3">
        <dgm:presLayoutVars>
          <dgm:bulletEnabled val="1"/>
        </dgm:presLayoutVars>
      </dgm:prSet>
      <dgm:spPr/>
    </dgm:pt>
    <dgm:pt modelId="{99001667-10C5-4180-8B10-AAB51F1CC2B9}" type="pres">
      <dgm:prSet presAssocID="{7498FB7D-BA94-4461-BE58-08BF414C3D35}" presName="sibTrans" presStyleLbl="sibTrans2D1" presStyleIdx="1" presStyleCnt="2" custScaleX="213192"/>
      <dgm:spPr>
        <a:prstGeom prst="leftRightArrow">
          <a:avLst/>
        </a:prstGeom>
      </dgm:spPr>
    </dgm:pt>
    <dgm:pt modelId="{48F80744-4DB6-431B-8FC4-ECB3F5A147FD}" type="pres">
      <dgm:prSet presAssocID="{7498FB7D-BA94-4461-BE58-08BF414C3D35}" presName="connectorText" presStyleLbl="sibTrans2D1" presStyleIdx="1" presStyleCnt="2"/>
      <dgm:spPr/>
    </dgm:pt>
    <dgm:pt modelId="{574D32FD-E1C9-4089-ADBF-893D36D47A62}" type="pres">
      <dgm:prSet presAssocID="{C7C1F119-8D73-4B67-BA28-D851A93836A5}" presName="node" presStyleLbl="node1" presStyleIdx="2" presStyleCnt="3">
        <dgm:presLayoutVars>
          <dgm:bulletEnabled val="1"/>
        </dgm:presLayoutVars>
      </dgm:prSet>
      <dgm:spPr/>
    </dgm:pt>
  </dgm:ptLst>
  <dgm:cxnLst>
    <dgm:cxn modelId="{997B8E01-B273-43EF-AA20-684C710A0FFC}" type="presOf" srcId="{A4FCE2EE-9E45-4608-9144-52EA46D7FBBD}" destId="{1141604A-5F57-411D-A29D-F08E66F6DA25}" srcOrd="1" destOrd="0" presId="urn:microsoft.com/office/officeart/2005/8/layout/process1"/>
    <dgm:cxn modelId="{3DC09B19-B26F-4262-AD53-97C5E467E509}" srcId="{4F1A9E7D-CBFE-4B4E-BB61-953858EA1E8E}" destId="{B0C797BA-1EE2-41B4-83CD-75AB6DD98890}" srcOrd="0" destOrd="0" parTransId="{7615DA67-01A8-4341-A760-F1F2926C4C2F}" sibTransId="{A4FCE2EE-9E45-4608-9144-52EA46D7FBBD}"/>
    <dgm:cxn modelId="{9D5D5024-BE74-4193-B01C-05515334FF97}" type="presOf" srcId="{7498FB7D-BA94-4461-BE58-08BF414C3D35}" destId="{48F80744-4DB6-431B-8FC4-ECB3F5A147FD}" srcOrd="1" destOrd="0" presId="urn:microsoft.com/office/officeart/2005/8/layout/process1"/>
    <dgm:cxn modelId="{3F3A635F-4DDA-494A-9D42-F5B7C5C34FF3}" type="presOf" srcId="{C7C1F119-8D73-4B67-BA28-D851A93836A5}" destId="{574D32FD-E1C9-4089-ADBF-893D36D47A62}" srcOrd="0" destOrd="0" presId="urn:microsoft.com/office/officeart/2005/8/layout/process1"/>
    <dgm:cxn modelId="{F912FF95-2E64-4EFB-8873-B86D3729612E}" srcId="{4F1A9E7D-CBFE-4B4E-BB61-953858EA1E8E}" destId="{C7C1F119-8D73-4B67-BA28-D851A93836A5}" srcOrd="2" destOrd="0" parTransId="{6B613FB2-138F-49F6-936D-DE380B9179A7}" sibTransId="{D46ED342-B17E-4761-AF97-E1A626F773DA}"/>
    <dgm:cxn modelId="{107D75AB-DFCF-4C20-862D-D81897327872}" type="presOf" srcId="{7498FB7D-BA94-4461-BE58-08BF414C3D35}" destId="{99001667-10C5-4180-8B10-AAB51F1CC2B9}" srcOrd="0" destOrd="0" presId="urn:microsoft.com/office/officeart/2005/8/layout/process1"/>
    <dgm:cxn modelId="{A8F51BB6-B037-42EF-8901-545A55F069C2}" type="presOf" srcId="{A4FCE2EE-9E45-4608-9144-52EA46D7FBBD}" destId="{9E08EEE6-3F7D-46BE-8DF6-6E615D3D645B}" srcOrd="0" destOrd="0" presId="urn:microsoft.com/office/officeart/2005/8/layout/process1"/>
    <dgm:cxn modelId="{841EC6CC-BA1B-46AD-8349-4AA99132CA2F}" type="presOf" srcId="{4F1A9E7D-CBFE-4B4E-BB61-953858EA1E8E}" destId="{A2F6FD29-C031-4750-B5CC-302059410183}" srcOrd="0" destOrd="0" presId="urn:microsoft.com/office/officeart/2005/8/layout/process1"/>
    <dgm:cxn modelId="{ADB479CD-1916-40EF-A9A6-6C242766A6C5}" srcId="{4F1A9E7D-CBFE-4B4E-BB61-953858EA1E8E}" destId="{A12C9413-87E4-49DB-AE2F-272EE3FE6C1F}" srcOrd="1" destOrd="0" parTransId="{ED11C406-B257-47EA-99F4-A902DEAE8CB1}" sibTransId="{7498FB7D-BA94-4461-BE58-08BF414C3D35}"/>
    <dgm:cxn modelId="{2AEF79F5-5B42-4D54-A8BE-998C8C9E6148}" type="presOf" srcId="{B0C797BA-1EE2-41B4-83CD-75AB6DD98890}" destId="{91323630-9A34-4BA5-8CCC-60E6A65BEB54}" srcOrd="0" destOrd="0" presId="urn:microsoft.com/office/officeart/2005/8/layout/process1"/>
    <dgm:cxn modelId="{60FA41F9-27F0-4549-8B05-28E56FE16B4F}" type="presOf" srcId="{A12C9413-87E4-49DB-AE2F-272EE3FE6C1F}" destId="{D14EAAAB-2CB0-4B4B-9AF2-39CF3527DD47}" srcOrd="0" destOrd="0" presId="urn:microsoft.com/office/officeart/2005/8/layout/process1"/>
    <dgm:cxn modelId="{AEEA1907-8A69-4862-9678-26FE8C5C09F6}" type="presParOf" srcId="{A2F6FD29-C031-4750-B5CC-302059410183}" destId="{91323630-9A34-4BA5-8CCC-60E6A65BEB54}" srcOrd="0" destOrd="0" presId="urn:microsoft.com/office/officeart/2005/8/layout/process1"/>
    <dgm:cxn modelId="{4E3B2ED1-9CB8-4793-A837-39C0BF3B3DFE}" type="presParOf" srcId="{A2F6FD29-C031-4750-B5CC-302059410183}" destId="{9E08EEE6-3F7D-46BE-8DF6-6E615D3D645B}" srcOrd="1" destOrd="0" presId="urn:microsoft.com/office/officeart/2005/8/layout/process1"/>
    <dgm:cxn modelId="{FBBFB960-2288-4744-AE43-A2E54E6D35DB}" type="presParOf" srcId="{9E08EEE6-3F7D-46BE-8DF6-6E615D3D645B}" destId="{1141604A-5F57-411D-A29D-F08E66F6DA25}" srcOrd="0" destOrd="0" presId="urn:microsoft.com/office/officeart/2005/8/layout/process1"/>
    <dgm:cxn modelId="{73F2AE90-72B6-4B1B-A08F-96C439BFD711}" type="presParOf" srcId="{A2F6FD29-C031-4750-B5CC-302059410183}" destId="{D14EAAAB-2CB0-4B4B-9AF2-39CF3527DD47}" srcOrd="2" destOrd="0" presId="urn:microsoft.com/office/officeart/2005/8/layout/process1"/>
    <dgm:cxn modelId="{C50BFB02-6513-4620-B01C-9663343679BB}" type="presParOf" srcId="{A2F6FD29-C031-4750-B5CC-302059410183}" destId="{99001667-10C5-4180-8B10-AAB51F1CC2B9}" srcOrd="3" destOrd="0" presId="urn:microsoft.com/office/officeart/2005/8/layout/process1"/>
    <dgm:cxn modelId="{FE963FD1-616C-4637-B060-EFBA8F93C5B8}" type="presParOf" srcId="{99001667-10C5-4180-8B10-AAB51F1CC2B9}" destId="{48F80744-4DB6-431B-8FC4-ECB3F5A147FD}" srcOrd="0" destOrd="0" presId="urn:microsoft.com/office/officeart/2005/8/layout/process1"/>
    <dgm:cxn modelId="{64587570-4FAF-48C4-BF0F-CF86BF750E41}" type="presParOf" srcId="{A2F6FD29-C031-4750-B5CC-302059410183}" destId="{574D32FD-E1C9-4089-ADBF-893D36D47A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23630-9A34-4BA5-8CCC-60E6A65BEB54}">
      <dsp:nvSpPr>
        <dsp:cNvPr id="0" name=""/>
        <dsp:cNvSpPr/>
      </dsp:nvSpPr>
      <dsp:spPr>
        <a:xfrm>
          <a:off x="5776" y="1585978"/>
          <a:ext cx="1726627" cy="1035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Poskytovatel</a:t>
          </a:r>
        </a:p>
      </dsp:txBody>
      <dsp:txXfrm>
        <a:off x="36119" y="1616321"/>
        <a:ext cx="1665941" cy="975290"/>
      </dsp:txXfrm>
    </dsp:sp>
    <dsp:sp modelId="{9E08EEE6-3F7D-46BE-8DF6-6E615D3D645B}">
      <dsp:nvSpPr>
        <dsp:cNvPr id="0" name=""/>
        <dsp:cNvSpPr/>
      </dsp:nvSpPr>
      <dsp:spPr>
        <a:xfrm>
          <a:off x="1697900" y="1889864"/>
          <a:ext cx="780378" cy="428203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1697900" y="1975505"/>
        <a:ext cx="651917" cy="256921"/>
      </dsp:txXfrm>
    </dsp:sp>
    <dsp:sp modelId="{D14EAAAB-2CB0-4B4B-9AF2-39CF3527DD47}">
      <dsp:nvSpPr>
        <dsp:cNvPr id="0" name=""/>
        <dsp:cNvSpPr/>
      </dsp:nvSpPr>
      <dsp:spPr>
        <a:xfrm>
          <a:off x="2423055" y="1585978"/>
          <a:ext cx="1726627" cy="1035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Zprostředkovatel</a:t>
          </a:r>
        </a:p>
      </dsp:txBody>
      <dsp:txXfrm>
        <a:off x="2453398" y="1616321"/>
        <a:ext cx="1665941" cy="975290"/>
      </dsp:txXfrm>
    </dsp:sp>
    <dsp:sp modelId="{99001667-10C5-4180-8B10-AAB51F1CC2B9}">
      <dsp:nvSpPr>
        <dsp:cNvPr id="0" name=""/>
        <dsp:cNvSpPr/>
      </dsp:nvSpPr>
      <dsp:spPr>
        <a:xfrm>
          <a:off x="4115178" y="1889864"/>
          <a:ext cx="780378" cy="428203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4115178" y="1975505"/>
        <a:ext cx="651917" cy="256921"/>
      </dsp:txXfrm>
    </dsp:sp>
    <dsp:sp modelId="{574D32FD-E1C9-4089-ADBF-893D36D47A62}">
      <dsp:nvSpPr>
        <dsp:cNvPr id="0" name=""/>
        <dsp:cNvSpPr/>
      </dsp:nvSpPr>
      <dsp:spPr>
        <a:xfrm>
          <a:off x="4840333" y="1585978"/>
          <a:ext cx="1726627" cy="1035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Konzument</a:t>
          </a:r>
        </a:p>
      </dsp:txBody>
      <dsp:txXfrm>
        <a:off x="4870676" y="1616321"/>
        <a:ext cx="1665941" cy="975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s.idnes.cz/rss.aspx" TargetMode="External"/><Relationship Id="rId2" Type="http://schemas.openxmlformats.org/officeDocument/2006/relationships/hyperlink" Target="https://www.vse.cz/fe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6.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A0974A-7B83-45F1-AD92-56EB8727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„služba“?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A6AF1A-539E-447F-96EC-3D1CFB1F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= činnost vykonávaná jednou entitou ve prospěch entity jiné</a:t>
            </a:r>
          </a:p>
          <a:p>
            <a:r>
              <a:rPr lang="cs-CZ" dirty="0"/>
              <a:t>Může obsahovat jiné služby a být obsažena v jiné službě</a:t>
            </a:r>
          </a:p>
          <a:p>
            <a:endParaRPr lang="cs-CZ" dirty="0"/>
          </a:p>
          <a:p>
            <a:r>
              <a:rPr lang="cs-CZ" dirty="0"/>
              <a:t>Poskytovatel</a:t>
            </a:r>
          </a:p>
          <a:p>
            <a:pPr lvl="1"/>
            <a:r>
              <a:rPr lang="cs-CZ" dirty="0"/>
              <a:t>Definice služby a jejích vlastností</a:t>
            </a:r>
          </a:p>
          <a:p>
            <a:pPr lvl="1"/>
            <a:r>
              <a:rPr lang="cs-CZ" dirty="0"/>
              <a:t>Dodání služby</a:t>
            </a:r>
          </a:p>
          <a:p>
            <a:r>
              <a:rPr lang="cs-CZ" dirty="0"/>
              <a:t>Zprostředkovatel</a:t>
            </a:r>
          </a:p>
          <a:p>
            <a:pPr lvl="1"/>
            <a:r>
              <a:rPr lang="cs-CZ" dirty="0"/>
              <a:t>„Propojení“ konzumenta s poskytovatelem</a:t>
            </a:r>
          </a:p>
          <a:p>
            <a:r>
              <a:rPr lang="cs-CZ" dirty="0"/>
              <a:t>Konzument služby</a:t>
            </a:r>
          </a:p>
          <a:p>
            <a:pPr lvl="1"/>
            <a:r>
              <a:rPr lang="cs-CZ" dirty="0"/>
              <a:t>Hledání poskytovatele, načtení vlastností služby</a:t>
            </a:r>
          </a:p>
          <a:p>
            <a:pPr lvl="1"/>
            <a:r>
              <a:rPr lang="cs-CZ" dirty="0"/>
              <a:t>Vyžádání služby</a:t>
            </a:r>
          </a:p>
          <a:p>
            <a:pPr lvl="1"/>
            <a:endParaRPr lang="cs-CZ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5035C4-EB0A-43C0-8D32-1B39508AC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2448"/>
              </p:ext>
            </p:extLst>
          </p:nvPr>
        </p:nvGraphicFramePr>
        <p:xfrm>
          <a:off x="5205046" y="1719384"/>
          <a:ext cx="6572738" cy="420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12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79444-53AF-4DC7-8E71-83790534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k využívání služeb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645F05-4E58-443B-8039-0DCD4BD5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896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Snížení nákladů</a:t>
            </a:r>
          </a:p>
          <a:p>
            <a:pPr lvl="1"/>
            <a:r>
              <a:rPr lang="cs-CZ" dirty="0"/>
              <a:t>Redukce duplicit a funkčních přesahů</a:t>
            </a:r>
          </a:p>
          <a:p>
            <a:pPr lvl="1"/>
            <a:r>
              <a:rPr lang="cs-CZ" dirty="0"/>
              <a:t>Standardizovaná integrace</a:t>
            </a:r>
          </a:p>
          <a:p>
            <a:pPr lvl="1"/>
            <a:r>
              <a:rPr lang="cs-CZ" dirty="0"/>
              <a:t>Virtualizace</a:t>
            </a:r>
          </a:p>
          <a:p>
            <a:pPr lvl="1"/>
            <a:endParaRPr lang="cs-CZ" dirty="0"/>
          </a:p>
          <a:p>
            <a:r>
              <a:rPr lang="cs-CZ" dirty="0"/>
              <a:t>Rychlost uvedení na trh</a:t>
            </a:r>
          </a:p>
          <a:p>
            <a:pPr lvl="1"/>
            <a:r>
              <a:rPr lang="cs-CZ" dirty="0"/>
              <a:t>Poskytnutí nových služeb rychleji</a:t>
            </a:r>
          </a:p>
          <a:p>
            <a:pPr lvl="1"/>
            <a:r>
              <a:rPr lang="cs-CZ" dirty="0"/>
              <a:t>Rychlejší aktivace obchodních partnerů</a:t>
            </a:r>
          </a:p>
          <a:p>
            <a:pPr lvl="1"/>
            <a:endParaRPr lang="cs-CZ" dirty="0"/>
          </a:p>
          <a:p>
            <a:r>
              <a:rPr lang="cs-CZ" dirty="0"/>
              <a:t>Snížení rizika</a:t>
            </a:r>
          </a:p>
          <a:p>
            <a:pPr lvl="1"/>
            <a:r>
              <a:rPr lang="cs-CZ" dirty="0"/>
              <a:t>Přizpůsobení se novým regulacím</a:t>
            </a:r>
          </a:p>
          <a:p>
            <a:pPr lvl="1"/>
            <a:r>
              <a:rPr lang="cs-CZ" dirty="0"/>
              <a:t>Zajištění kvality služeb pro zákazníky</a:t>
            </a:r>
          </a:p>
        </p:txBody>
      </p:sp>
    </p:spTree>
    <p:extLst>
      <p:ext uri="{BB962C8B-B14F-4D97-AF65-F5344CB8AC3E}">
        <p14:creationId xmlns:p14="http://schemas.microsoft.com/office/powerpoint/2010/main" val="138339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51E0A5-64A2-470F-AC10-A78DE4FB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služeb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903545-50C7-4C12-8507-903AB37D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 každá poskytovaná funkce je služba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Slu</a:t>
            </a:r>
            <a:r>
              <a:rPr lang="cs-CZ" dirty="0" err="1"/>
              <a:t>žby</a:t>
            </a:r>
            <a:r>
              <a:rPr lang="cs-CZ" dirty="0"/>
              <a:t> se odlišují jasně definovanou servisní smlouvou</a:t>
            </a:r>
          </a:p>
          <a:p>
            <a:pPr lvl="1"/>
            <a:r>
              <a:rPr lang="cs-CZ" dirty="0"/>
              <a:t>Jednoznačné, přesně definované hranice</a:t>
            </a:r>
          </a:p>
          <a:p>
            <a:pPr lvl="1"/>
            <a:r>
              <a:rPr lang="cs-CZ" dirty="0"/>
              <a:t>Služby musí být řízeny</a:t>
            </a:r>
          </a:p>
        </p:txBody>
      </p:sp>
    </p:spTree>
    <p:extLst>
      <p:ext uri="{BB962C8B-B14F-4D97-AF65-F5344CB8AC3E}">
        <p14:creationId xmlns:p14="http://schemas.microsoft.com/office/powerpoint/2010/main" val="342394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99E6B1-9A29-43E4-8387-291F133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služeb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AC1E8-9117-42D6-8CDD-7FF27988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4437645"/>
          </a:xfrm>
        </p:spPr>
        <p:txBody>
          <a:bodyPr>
            <a:noAutofit/>
          </a:bodyPr>
          <a:lstStyle/>
          <a:p>
            <a:r>
              <a:rPr lang="cs-CZ" dirty="0"/>
              <a:t>Standardizovaný kontrakt služby</a:t>
            </a:r>
          </a:p>
          <a:p>
            <a:r>
              <a:rPr lang="cs-CZ" dirty="0"/>
              <a:t>Slabá vazba mezi poskytovatelem a konzumentem služby, abstrakce služby</a:t>
            </a:r>
          </a:p>
          <a:p>
            <a:pPr lvl="1"/>
            <a:r>
              <a:rPr lang="cs-CZ" dirty="0"/>
              <a:t>Kontrakt služby obsahuje pouze nezbytné informace</a:t>
            </a:r>
          </a:p>
          <a:p>
            <a:pPr lvl="1"/>
            <a:r>
              <a:rPr lang="cs-CZ" dirty="0"/>
              <a:t>Konzument je „odstíněn“ od vnitřního prostředí služby</a:t>
            </a:r>
          </a:p>
          <a:p>
            <a:r>
              <a:rPr lang="cs-CZ" dirty="0" err="1"/>
              <a:t>Znovupoužitelnost</a:t>
            </a:r>
            <a:endParaRPr lang="cs-CZ" dirty="0"/>
          </a:p>
          <a:p>
            <a:r>
              <a:rPr lang="cs-CZ" dirty="0"/>
              <a:t>Autonomie</a:t>
            </a:r>
          </a:p>
          <a:p>
            <a:pPr lvl="1"/>
            <a:r>
              <a:rPr lang="cs-CZ" dirty="0"/>
              <a:t>Služba kontroluje v ní obsaženou logiku, princip zapouzdření</a:t>
            </a:r>
          </a:p>
          <a:p>
            <a:r>
              <a:rPr lang="cs-CZ" dirty="0" err="1"/>
              <a:t>Bezstavovost</a:t>
            </a:r>
            <a:endParaRPr lang="cs-CZ" dirty="0"/>
          </a:p>
          <a:p>
            <a:pPr lvl="1"/>
            <a:r>
              <a:rPr lang="cs-CZ" dirty="0"/>
              <a:t>Služby minimalizují dobu, kdy v nich zůstávají informace pro konkrétní činnost</a:t>
            </a:r>
          </a:p>
          <a:p>
            <a:r>
              <a:rPr lang="cs-CZ" dirty="0" err="1"/>
              <a:t>Objevitelnost</a:t>
            </a:r>
            <a:r>
              <a:rPr lang="cs-CZ" dirty="0"/>
              <a:t>, identifikovatelnost</a:t>
            </a:r>
          </a:p>
          <a:p>
            <a:pPr lvl="1"/>
            <a:r>
              <a:rPr lang="cs-CZ" dirty="0"/>
              <a:t>Služba je opatřena potřebnými meta daty</a:t>
            </a:r>
            <a:endParaRPr lang="en-US" dirty="0"/>
          </a:p>
          <a:p>
            <a:r>
              <a:rPr lang="en-US" dirty="0" err="1"/>
              <a:t>Skl</a:t>
            </a:r>
            <a:r>
              <a:rPr lang="cs-CZ" dirty="0" err="1"/>
              <a:t>ádatelnost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396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1171E-F6EB-4553-AA96-26AF50C0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cs-CZ" dirty="0" err="1"/>
              <a:t>eb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en-US" dirty="0"/>
              <a:t>!= web service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2E793B-4F93-45E6-92E4-9BD78E1E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„Web </a:t>
            </a:r>
            <a:r>
              <a:rPr lang="cs-CZ" dirty="0" err="1"/>
              <a:t>services</a:t>
            </a:r>
            <a:r>
              <a:rPr lang="cs-CZ" dirty="0"/>
              <a:t>“ (SOAP) je jednou z variant tvorby aplikačních rozhraní, ale rozhodně není jediným</a:t>
            </a:r>
          </a:p>
          <a:p>
            <a:r>
              <a:rPr lang="cs-CZ" dirty="0"/>
              <a:t>Obecně označujeme rozhraní pro komunikaci se službou jako API</a:t>
            </a:r>
          </a:p>
          <a:p>
            <a:pPr lvl="1"/>
            <a:r>
              <a:rPr lang="cs-CZ" dirty="0"/>
              <a:t>Byť samotný termín „API“ má význam rozhodně širší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cs-CZ" dirty="0"/>
          </a:p>
          <a:p>
            <a:r>
              <a:rPr lang="cs-CZ" dirty="0"/>
              <a:t>Rozhodně ne všechna komunikace přes API probíhá přes internet</a:t>
            </a:r>
          </a:p>
        </p:txBody>
      </p:sp>
    </p:spTree>
    <p:extLst>
      <p:ext uri="{BB962C8B-B14F-4D97-AF65-F5344CB8AC3E}">
        <p14:creationId xmlns:p14="http://schemas.microsoft.com/office/powerpoint/2010/main" val="62238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5AC7F6-3900-4F85-A186-4FCA3D68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B59B83-DE64-4001-A8ED-8CDE07C9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„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Programming</a:t>
            </a:r>
            <a:r>
              <a:rPr lang="cs-CZ" dirty="0"/>
              <a:t> Interface“</a:t>
            </a:r>
          </a:p>
          <a:p>
            <a:r>
              <a:rPr lang="cs-CZ" dirty="0"/>
              <a:t>API v prostředí webu je obvykle rozhraním služeb</a:t>
            </a:r>
          </a:p>
          <a:p>
            <a:r>
              <a:rPr lang="cs-CZ" dirty="0"/>
              <a:t>Budeme se dále bavit o API v modelu klient-server…</a:t>
            </a:r>
          </a:p>
          <a:p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Znáte nějaký příklad API?</a:t>
            </a:r>
          </a:p>
          <a:p>
            <a:r>
              <a:rPr lang="cs-CZ" i="1" dirty="0">
                <a:solidFill>
                  <a:srgbClr val="FFC000"/>
                </a:solidFill>
              </a:rPr>
              <a:t>Můžeme si napsat API vlastní?</a:t>
            </a:r>
          </a:p>
          <a:p>
            <a:r>
              <a:rPr lang="cs-CZ" i="1" dirty="0">
                <a:solidFill>
                  <a:srgbClr val="FFC000"/>
                </a:solidFill>
              </a:rPr>
              <a:t>Musí API vždy umožňovat změnu dat na straně serveru?</a:t>
            </a:r>
          </a:p>
        </p:txBody>
      </p:sp>
    </p:spTree>
    <p:extLst>
      <p:ext uri="{BB962C8B-B14F-4D97-AF65-F5344CB8AC3E}">
        <p14:creationId xmlns:p14="http://schemas.microsoft.com/office/powerpoint/2010/main" val="1276484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00290-B01F-48FE-A2A2-685764E4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API dle typu operací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68990A-676A-4862-A5BC-3FFAAC91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Volání funkcí/metod</a:t>
            </a:r>
          </a:p>
          <a:p>
            <a:pPr lvl="1"/>
            <a:r>
              <a:rPr lang="cs-CZ" dirty="0"/>
              <a:t>XML/RPC, SOAP, </a:t>
            </a:r>
            <a:r>
              <a:rPr lang="cs-CZ" dirty="0" err="1"/>
              <a:t>gRPC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Práce se zdroji</a:t>
            </a:r>
          </a:p>
          <a:p>
            <a:pPr lvl="1"/>
            <a:r>
              <a:rPr lang="cs-CZ" dirty="0" err="1"/>
              <a:t>RESTful</a:t>
            </a:r>
            <a:r>
              <a:rPr lang="cs-CZ" dirty="0"/>
              <a:t> API, JSON API</a:t>
            </a:r>
          </a:p>
          <a:p>
            <a:pPr lvl="1"/>
            <a:endParaRPr lang="cs-CZ" dirty="0"/>
          </a:p>
          <a:p>
            <a:r>
              <a:rPr lang="cs-CZ" dirty="0"/>
              <a:t>Grafová API</a:t>
            </a:r>
          </a:p>
          <a:p>
            <a:pPr lvl="1"/>
            <a:r>
              <a:rPr lang="cs-CZ" dirty="0" err="1"/>
              <a:t>GraphQL</a:t>
            </a:r>
            <a:r>
              <a:rPr lang="cs-CZ" dirty="0"/>
              <a:t>, </a:t>
            </a:r>
            <a:r>
              <a:rPr lang="cs-CZ" dirty="0" err="1"/>
              <a:t>OpenGraph</a:t>
            </a:r>
            <a:r>
              <a:rPr lang="cs-CZ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52311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529870-5979-4003-B686-39E276A2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s tím má společného HTTP?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F60529-7B67-4E03-B9D3-AD15A23D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 je často používán jako transportní protokol</a:t>
            </a:r>
          </a:p>
          <a:p>
            <a:r>
              <a:rPr lang="cs-CZ" dirty="0"/>
              <a:t>Rozhodně ne všechny služby jsou poskytovány přes HTTP</a:t>
            </a:r>
            <a:r>
              <a:rPr lang="en-US" dirty="0"/>
              <a:t>!</a:t>
            </a:r>
          </a:p>
          <a:p>
            <a:pPr lvl="1"/>
            <a:r>
              <a:rPr lang="cs-CZ" dirty="0"/>
              <a:t>Knihovní systémy si „povídají“ přes Z39.50</a:t>
            </a:r>
          </a:p>
          <a:p>
            <a:pPr lvl="1"/>
            <a:r>
              <a:rPr lang="cs-CZ" dirty="0" err="1"/>
              <a:t>WebSocket</a:t>
            </a:r>
            <a:endParaRPr lang="cs-CZ" dirty="0"/>
          </a:p>
          <a:p>
            <a:pPr lvl="1"/>
            <a:r>
              <a:rPr lang="cs-CZ" dirty="0"/>
              <a:t>…</a:t>
            </a:r>
          </a:p>
          <a:p>
            <a:pPr lvl="1"/>
            <a:endParaRPr lang="cs-CZ" dirty="0"/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Domácí úkol: Zkuste si na příští hodinu vzpomenout na základní vlastnosti protokolu HTTP.</a:t>
            </a:r>
          </a:p>
        </p:txBody>
      </p:sp>
    </p:spTree>
    <p:extLst>
      <p:ext uri="{BB962C8B-B14F-4D97-AF65-F5344CB8AC3E}">
        <p14:creationId xmlns:p14="http://schemas.microsoft.com/office/powerpoint/2010/main" val="291819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Strukturované datové formáty</a:t>
            </a:r>
          </a:p>
          <a:p>
            <a:pPr lvl="1"/>
            <a:r>
              <a:rPr lang="cs-CZ" dirty="0"/>
              <a:t>Návrh vlastního XML/JSON formátu</a:t>
            </a:r>
          </a:p>
          <a:p>
            <a:pPr lvl="1"/>
            <a:r>
              <a:rPr lang="cs-CZ" dirty="0"/>
              <a:t>Získání informací z dokumentu z webu</a:t>
            </a:r>
          </a:p>
          <a:p>
            <a:r>
              <a:rPr lang="cs-CZ" dirty="0"/>
              <a:t>IT služby, SOA</a:t>
            </a:r>
          </a:p>
          <a:p>
            <a:r>
              <a:rPr lang="cs-CZ" dirty="0"/>
              <a:t>API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Jaké strukturované formáty dat znáte?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63E585-D808-4B84-8D94-217BA0FA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vs. JSON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C7AF16-FACB-4E91-9E6B-B89F6D43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K čemu je vhodné XML a JSON?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jsou vyjadřovací schopnosti jednotlivých formátů?</a:t>
            </a:r>
          </a:p>
        </p:txBody>
      </p:sp>
    </p:spTree>
    <p:extLst>
      <p:ext uri="{BB962C8B-B14F-4D97-AF65-F5344CB8AC3E}">
        <p14:creationId xmlns:p14="http://schemas.microsoft.com/office/powerpoint/2010/main" val="17781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6A4DDF-8900-48AF-A423-D6E761D0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Návrh vlastního</a:t>
            </a:r>
            <a:br>
              <a:rPr lang="cs-CZ" dirty="0"/>
            </a:br>
            <a:r>
              <a:rPr lang="cs-CZ" dirty="0"/>
              <a:t>strukturovaného</a:t>
            </a:r>
            <a:br>
              <a:rPr lang="cs-CZ" dirty="0"/>
            </a:br>
            <a:r>
              <a:rPr lang="cs-CZ" dirty="0"/>
              <a:t>formátu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2B4099-C75F-4FBB-BBEC-E6DC3AD0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75237" cy="3880773"/>
          </a:xfrm>
        </p:spPr>
        <p:txBody>
          <a:bodyPr/>
          <a:lstStyle/>
          <a:p>
            <a:pPr marL="0" indent="0">
              <a:buNone/>
            </a:pPr>
            <a:endParaRPr lang="cs-CZ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rgbClr val="FFC000"/>
                </a:solidFill>
              </a:rPr>
              <a:t>Zkusme společně navrhnout XML a JSON formát, ve kterém půjde uložit následující informace:</a:t>
            </a:r>
          </a:p>
          <a:p>
            <a:endParaRPr lang="cs-CZ" dirty="0">
              <a:solidFill>
                <a:srgbClr val="FFC000"/>
              </a:solidFill>
            </a:endParaRPr>
          </a:p>
          <a:p>
            <a:endParaRPr lang="cs-CZ" dirty="0">
              <a:solidFill>
                <a:srgbClr val="FFC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94F07DA-64C2-4A4F-A8C2-85133F2CE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3" t="3576" r="10595" b="11889"/>
          <a:stretch/>
        </p:blipFill>
        <p:spPr>
          <a:xfrm>
            <a:off x="5529943" y="531690"/>
            <a:ext cx="6226629" cy="579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81128-A57D-4EC3-94A3-8103DE4B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vlastního strukturovaného formátu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961B6-B592-4B57-A3C5-780267B7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Zkuste navrhnout vlastní XML či JSON formát, ve kterém by bylo možné zaznamenat knihy nově dostupné v naší knihovně.</a:t>
            </a:r>
            <a:endParaRPr lang="en-US" i="1" dirty="0">
              <a:solidFill>
                <a:srgbClr val="FFC000"/>
              </a:solidFill>
            </a:endParaRP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autor, název, rok vydání, vydavatel, ISBN</a:t>
            </a:r>
          </a:p>
        </p:txBody>
      </p:sp>
    </p:spTree>
    <p:extLst>
      <p:ext uri="{BB962C8B-B14F-4D97-AF65-F5344CB8AC3E}">
        <p14:creationId xmlns:p14="http://schemas.microsoft.com/office/powerpoint/2010/main" val="80138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27632-2DE8-42FA-A0ED-9D01CC75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Načtení dat z XML dokumentu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02B498-9C68-429B-9BEC-559070A7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Zkusme načíst aktuální zprávy z RSS</a:t>
            </a:r>
          </a:p>
          <a:p>
            <a:pPr lvl="1"/>
            <a:r>
              <a:rPr lang="cs-CZ" dirty="0">
                <a:hlinkClick r:id="rId2"/>
              </a:rPr>
              <a:t>Novinky na www.vse.cz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Novinky na idnes.cz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Úkol č. 1: Stáhněte si daný XML dokument a v aplikaci xpather.com z něj vytáhněte adresy a názvy článků pomocí jazyka </a:t>
            </a:r>
            <a:r>
              <a:rPr lang="cs-CZ" dirty="0" err="1">
                <a:solidFill>
                  <a:srgbClr val="FFC000"/>
                </a:solidFill>
              </a:rPr>
              <a:t>xpath</a:t>
            </a:r>
            <a:r>
              <a:rPr lang="cs-CZ" dirty="0">
                <a:solidFill>
                  <a:srgbClr val="FFC000"/>
                </a:solidFill>
              </a:rPr>
              <a:t>.</a:t>
            </a:r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Úkol č. 2: Zkusme upravit načítací skript z minulé hodiny tak, aby načítal data z daného RSS kanálu (tj. z XML dokumentu)</a:t>
            </a:r>
          </a:p>
        </p:txBody>
      </p:sp>
    </p:spTree>
    <p:extLst>
      <p:ext uri="{BB962C8B-B14F-4D97-AF65-F5344CB8AC3E}">
        <p14:creationId xmlns:p14="http://schemas.microsoft.com/office/powerpoint/2010/main" val="208845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503725-5AB5-4A02-BB37-75EAA91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Poskytování služeb na internetu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8CE9D1-03BF-498F-9E5E-CE8207B7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Napadl by vás nějaký příklad „služby“ poskytované přes internet?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Business vs. IT pohled na služby</a:t>
            </a:r>
          </a:p>
        </p:txBody>
      </p:sp>
    </p:spTree>
    <p:extLst>
      <p:ext uri="{BB962C8B-B14F-4D97-AF65-F5344CB8AC3E}">
        <p14:creationId xmlns:p14="http://schemas.microsoft.com/office/powerpoint/2010/main" val="410806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5EB2F-A545-4EE4-9C15-115B8E0F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Oriented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r>
              <a:rPr lang="cs-CZ" dirty="0"/>
              <a:t> (SOA)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DED3A2-8004-4082-8BAC-E205EA6B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sada principů a technologií, které umožňují skládat složité systémy z na sobě nezávislých služeb</a:t>
            </a:r>
          </a:p>
          <a:p>
            <a:r>
              <a:rPr lang="cs-CZ" dirty="0"/>
              <a:t>= architektonický přístup k návrhu IS </a:t>
            </a:r>
          </a:p>
          <a:p>
            <a:r>
              <a:rPr lang="cs-CZ" dirty="0"/>
              <a:t>= politiky, praktiky a rámce umožňující poskytování funkcionalit aplikací v podobě znovupoužitelných služeb</a:t>
            </a:r>
          </a:p>
        </p:txBody>
      </p:sp>
    </p:spTree>
    <p:extLst>
      <p:ext uri="{BB962C8B-B14F-4D97-AF65-F5344CB8AC3E}">
        <p14:creationId xmlns:p14="http://schemas.microsoft.com/office/powerpoint/2010/main" val="163006515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617</Words>
  <Application>Microsoft Office PowerPoint</Application>
  <PresentationFormat>Širokoúhlá obrazovka</PresentationFormat>
  <Paragraphs>117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Fazeta</vt:lpstr>
      <vt:lpstr>4iz160 6. cvičení</vt:lpstr>
      <vt:lpstr>6. cvičení</vt:lpstr>
      <vt:lpstr>Opakování</vt:lpstr>
      <vt:lpstr>XML vs. JSON</vt:lpstr>
      <vt:lpstr>Návrh vlastního strukturovaného formátu</vt:lpstr>
      <vt:lpstr>Návrh vlastního strukturovaného formátu</vt:lpstr>
      <vt:lpstr>Načtení dat z XML dokumentu na webu</vt:lpstr>
      <vt:lpstr>Poskytování služeb na internetu</vt:lpstr>
      <vt:lpstr>Service Oriented Architecture (SOA)</vt:lpstr>
      <vt:lpstr>Co je to „služba“?</vt:lpstr>
      <vt:lpstr>Motivace k využívání služeb</vt:lpstr>
      <vt:lpstr>Vlastnosti služeb</vt:lpstr>
      <vt:lpstr>Vlastnosti služeb</vt:lpstr>
      <vt:lpstr>web service != web service</vt:lpstr>
      <vt:lpstr>API</vt:lpstr>
      <vt:lpstr>API dle typu operací</vt:lpstr>
      <vt:lpstr>Co s tím má společného HTTP?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27</cp:revision>
  <dcterms:created xsi:type="dcterms:W3CDTF">2021-03-16T21:59:01Z</dcterms:created>
  <dcterms:modified xsi:type="dcterms:W3CDTF">2021-03-25T15:49:00Z</dcterms:modified>
</cp:coreProperties>
</file>