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261" r:id="rId4"/>
    <p:sldId id="282" r:id="rId5"/>
    <p:sldId id="283" r:id="rId6"/>
    <p:sldId id="288" r:id="rId7"/>
    <p:sldId id="289" r:id="rId8"/>
    <p:sldId id="290" r:id="rId9"/>
    <p:sldId id="284" r:id="rId10"/>
    <p:sldId id="294" r:id="rId11"/>
    <p:sldId id="291" r:id="rId12"/>
    <p:sldId id="286" r:id="rId13"/>
    <p:sldId id="292" r:id="rId14"/>
    <p:sldId id="287" r:id="rId15"/>
    <p:sldId id="29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tester.com/" TargetMode="External"/><Relationship Id="rId2" Type="http://schemas.openxmlformats.org/officeDocument/2006/relationships/hyperlink" Target="http://vojir.net/ukoly/www/ap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collection/list-of-free-apis" TargetMode="External"/><Relationship Id="rId2" Type="http://schemas.openxmlformats.org/officeDocument/2006/relationships/hyperlink" Target="https://any-api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test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8</a:t>
            </a:r>
            <a:r>
              <a:rPr lang="cs-CZ" sz="3200">
                <a:solidFill>
                  <a:srgbClr val="90C226"/>
                </a:solidFill>
              </a:rPr>
              <a:t>. </a:t>
            </a:r>
            <a:r>
              <a:rPr lang="cs-CZ" sz="3200" dirty="0">
                <a:solidFill>
                  <a:srgbClr val="90C226"/>
                </a:solidFill>
              </a:rPr>
              <a:t>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Stanislav Vojíř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C8ACAA-FF38-45BC-8502-0F408D5C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Využívání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24FD76-6406-4EBA-B21A-545F63AD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 používání z prohlížeče pomocí </a:t>
            </a:r>
            <a:r>
              <a:rPr lang="cs-CZ" dirty="0" err="1"/>
              <a:t>javascriptu</a:t>
            </a:r>
            <a:r>
              <a:rPr lang="cs-CZ" dirty="0"/>
              <a:t> je nutné, aby server poskytující API podporoval externí požadavky</a:t>
            </a:r>
          </a:p>
          <a:p>
            <a:pPr lvl="1"/>
            <a:r>
              <a:rPr lang="cs-CZ" dirty="0"/>
              <a:t>CORS </a:t>
            </a:r>
            <a:r>
              <a:rPr lang="cs-CZ" dirty="0" err="1"/>
              <a:t>policy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Co se stane, když server tyto hlavičky společně s daty nezasílá?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8D007CDB-768F-4F15-A00A-76649FE9870C}"/>
              </a:ext>
            </a:extLst>
          </p:cNvPr>
          <p:cNvSpPr txBox="1">
            <a:spLocks/>
          </p:cNvSpPr>
          <p:nvPr/>
        </p:nvSpPr>
        <p:spPr>
          <a:xfrm>
            <a:off x="1251765" y="3319976"/>
            <a:ext cx="6344789" cy="12520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>
                <a:solidFill>
                  <a:schemeClr val="bg1"/>
                </a:solidFill>
              </a:rPr>
              <a:t>Access-Control-Allow-Origin: *</a:t>
            </a:r>
          </a:p>
          <a:p>
            <a:pPr marL="0" lvl="1" indent="0">
              <a:buNone/>
            </a:pPr>
            <a:r>
              <a:rPr lang="en-US" dirty="0">
                <a:solidFill>
                  <a:schemeClr val="bg1"/>
                </a:solidFill>
              </a:rPr>
              <a:t>Access-Control-Allow-Methods: POST, GET, PUT, DELETE, OPTIONS</a:t>
            </a:r>
          </a:p>
          <a:p>
            <a:pPr marL="0" lvl="1" indent="0">
              <a:buNone/>
            </a:pPr>
            <a:r>
              <a:rPr lang="en-US" dirty="0">
                <a:solidFill>
                  <a:schemeClr val="bg1"/>
                </a:solidFill>
              </a:rPr>
              <a:t>Access-Control-Allow-Headers: Accept, Content-Type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89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8E6474-86EC-407D-9FD2-216ACB0A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Dokumentace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180EEC-DA72-48B2-8ACC-40C1CC71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Existuje relativně velké množství nástrojů pro tvorbu dokumentace REST API</a:t>
            </a:r>
          </a:p>
          <a:p>
            <a:endParaRPr lang="cs-CZ" dirty="0"/>
          </a:p>
          <a:p>
            <a:r>
              <a:rPr lang="cs-CZ" dirty="0"/>
              <a:t>Z hlediska tvorby 2 přístupy</a:t>
            </a:r>
          </a:p>
          <a:p>
            <a:pPr lvl="1"/>
            <a:r>
              <a:rPr lang="cs-CZ" dirty="0"/>
              <a:t>Dokumentace zapsaná v kódu aplikace (dokumentační komentáře atp.)</a:t>
            </a:r>
          </a:p>
          <a:p>
            <a:pPr lvl="1"/>
            <a:r>
              <a:rPr lang="cs-CZ" dirty="0"/>
              <a:t>Tvorba dokumentace API v odpovídajícím nástroji</a:t>
            </a:r>
          </a:p>
          <a:p>
            <a:pPr lvl="2"/>
            <a:r>
              <a:rPr lang="cs-CZ" dirty="0" err="1"/>
              <a:t>Swagger</a:t>
            </a:r>
            <a:r>
              <a:rPr lang="cs-CZ" dirty="0"/>
              <a:t>, Postman.com, Apiary.io,…</a:t>
            </a:r>
          </a:p>
          <a:p>
            <a:pPr lvl="1"/>
            <a:endParaRPr lang="cs-CZ" dirty="0"/>
          </a:p>
          <a:p>
            <a:r>
              <a:rPr lang="cs-CZ" dirty="0"/>
              <a:t>=&gt; v ideálním případě chceme dokumentaci, která bude čitelná jak uživatelsky, tak strojově</a:t>
            </a:r>
          </a:p>
          <a:p>
            <a:pPr lvl="1"/>
            <a:r>
              <a:rPr lang="cs-CZ" dirty="0"/>
              <a:t>Ideálně i s možností jednoduchého testování volání z prostředí prohlížeče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450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8A280A-48F3-4C80-A951-D693F772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OpenAPI</a:t>
            </a:r>
            <a:r>
              <a:rPr lang="cs-CZ" dirty="0"/>
              <a:t> (</a:t>
            </a:r>
            <a:r>
              <a:rPr lang="cs-CZ" dirty="0" err="1"/>
              <a:t>Swagger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63BB2A-C66D-4476-A70E-753CCCB7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jeden z populárních „standardů“ pro popis REST API</a:t>
            </a:r>
          </a:p>
          <a:p>
            <a:r>
              <a:rPr lang="cs-CZ" dirty="0"/>
              <a:t>= nejen formát, ale také související nástroje pro tvorbu dokumentace, její zobrazování,… aktuálně podpora i např. v </a:t>
            </a:r>
            <a:r>
              <a:rPr lang="cs-CZ" dirty="0" err="1"/>
              <a:t>VisualStudiu</a:t>
            </a:r>
            <a:r>
              <a:rPr lang="cs-CZ" dirty="0"/>
              <a:t> atp.</a:t>
            </a:r>
          </a:p>
          <a:p>
            <a:r>
              <a:rPr lang="cs-CZ" dirty="0"/>
              <a:t>Popis </a:t>
            </a:r>
            <a:r>
              <a:rPr lang="cs-CZ" dirty="0" err="1"/>
              <a:t>endpointů</a:t>
            </a:r>
            <a:r>
              <a:rPr lang="cs-CZ" dirty="0"/>
              <a:t>, podporovaných metod, struktury zasílaných dat</a:t>
            </a:r>
          </a:p>
          <a:p>
            <a:endParaRPr lang="cs-CZ" dirty="0"/>
          </a:p>
          <a:p>
            <a:r>
              <a:rPr lang="cs-CZ" dirty="0">
                <a:solidFill>
                  <a:srgbClr val="FFC000"/>
                </a:solidFill>
              </a:rPr>
              <a:t>Podívejme se společně na </a:t>
            </a:r>
            <a:r>
              <a:rPr lang="cs-CZ" dirty="0" err="1">
                <a:solidFill>
                  <a:srgbClr val="FFC000"/>
                </a:solidFill>
              </a:rPr>
              <a:t>Swagger</a:t>
            </a:r>
            <a:r>
              <a:rPr lang="cs-CZ" dirty="0">
                <a:solidFill>
                  <a:srgbClr val="FFC000"/>
                </a:solidFill>
              </a:rPr>
              <a:t> Editor</a:t>
            </a:r>
          </a:p>
          <a:p>
            <a:pPr lvl="1"/>
            <a:r>
              <a:rPr lang="cs-CZ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https://editor.swagger.io/</a:t>
            </a:r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155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03CF69-BBF8-4A9A-A992-8CDED50D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Využívání REST API prakticky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B8EE63-5535-4B30-BC6A-D9973004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C000"/>
                </a:solidFill>
              </a:rPr>
              <a:t>Podívejme se na ukázkovou aplikaci s API:</a:t>
            </a:r>
          </a:p>
          <a:p>
            <a:pPr lvl="1"/>
            <a:r>
              <a:rPr lang="cs-CZ" dirty="0">
                <a:solidFill>
                  <a:srgbClr val="FFC000"/>
                </a:solidFill>
                <a:hlinkClick r:id="rId2"/>
              </a:rPr>
              <a:t>http://vojir.net/ukoly/www/api/</a:t>
            </a:r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r>
              <a:rPr lang="cs-CZ" dirty="0">
                <a:solidFill>
                  <a:srgbClr val="FFC000"/>
                </a:solidFill>
              </a:rPr>
              <a:t>Úkoly: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>
                <a:solidFill>
                  <a:srgbClr val="FFC000"/>
                </a:solidFill>
              </a:rPr>
              <a:t>Vyzkoušejte si jednotlivé požadavky na API (podívejte se také na způsob zaslání přes API konzoli)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>
                <a:solidFill>
                  <a:srgbClr val="FFC000"/>
                </a:solidFill>
              </a:rPr>
              <a:t>Zkuste zaslat obdobný požadavek přes CURL nebo přes </a:t>
            </a:r>
            <a:r>
              <a:rPr lang="cs-CZ" dirty="0">
                <a:solidFill>
                  <a:srgbClr val="FFC000"/>
                </a:solidFill>
                <a:hlinkClick r:id="rId3"/>
              </a:rPr>
              <a:t>API Tester</a:t>
            </a:r>
            <a:endParaRPr lang="cs-CZ" dirty="0">
              <a:solidFill>
                <a:srgbClr val="FFC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cs-CZ" dirty="0">
                <a:solidFill>
                  <a:srgbClr val="FFC000"/>
                </a:solidFill>
              </a:rPr>
              <a:t>Podívejme se na možnost vytvoření aplikace pracující s daným API</a:t>
            </a:r>
          </a:p>
          <a:p>
            <a:pPr lvl="2" indent="-285750"/>
            <a:r>
              <a:rPr lang="cs-CZ" dirty="0">
                <a:solidFill>
                  <a:srgbClr val="FFC000"/>
                </a:solidFill>
              </a:rPr>
              <a:t>viz ukázkový příklad</a:t>
            </a:r>
          </a:p>
        </p:txBody>
      </p:sp>
    </p:spTree>
    <p:extLst>
      <p:ext uri="{BB962C8B-B14F-4D97-AF65-F5344CB8AC3E}">
        <p14:creationId xmlns:p14="http://schemas.microsoft.com/office/powerpoint/2010/main" val="123842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AEF4BC-37AB-47CE-9B2F-2DCFB6EA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vlastního REST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C5E2CC-59B1-455E-B93E-C1F54DE1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C000"/>
                </a:solidFill>
              </a:rPr>
              <a:t>Navrhněte vlastní  API umožňující ukládat na serveru informace o finančních transakcích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Datum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Typ platby (příchozí/odchozí)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Účel platby (text)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Částka</a:t>
            </a: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r>
              <a:rPr lang="cs-CZ" dirty="0">
                <a:solidFill>
                  <a:srgbClr val="FFC000"/>
                </a:solidFill>
              </a:rPr>
              <a:t>Mělo by být možné na server odesílat nové záznam a načítat ty dříve uložené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=&gt; navrhněte JSON či XML formát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=&gt; zkuste vytvořit </a:t>
            </a:r>
            <a:r>
              <a:rPr lang="cs-CZ" dirty="0" err="1">
                <a:solidFill>
                  <a:srgbClr val="FFC000"/>
                </a:solidFill>
              </a:rPr>
              <a:t>OpenAPI</a:t>
            </a:r>
            <a:r>
              <a:rPr lang="cs-CZ" dirty="0">
                <a:solidFill>
                  <a:srgbClr val="FFC000"/>
                </a:solidFill>
              </a:rPr>
              <a:t> dokumentaci pomocí </a:t>
            </a:r>
            <a:r>
              <a:rPr lang="cs-CZ" dirty="0" err="1">
                <a:solidFill>
                  <a:srgbClr val="FFC000"/>
                </a:solidFill>
              </a:rPr>
              <a:t>Swaggeru</a:t>
            </a:r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09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95BEC5-23FA-4BEE-815F-66315F90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 dostupných API</a:t>
            </a:r>
            <a:br>
              <a:rPr lang="cs-CZ" dirty="0"/>
            </a:br>
            <a:r>
              <a:rPr lang="cs-CZ" sz="2400" dirty="0"/>
              <a:t>(nejen REST)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FBE156-DE8A-428B-A682-44699863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https://any-api.com/</a:t>
            </a:r>
            <a:endParaRPr lang="cs-CZ" dirty="0"/>
          </a:p>
          <a:p>
            <a:r>
              <a:rPr lang="cs-CZ" dirty="0">
                <a:hlinkClick r:id="rId3"/>
              </a:rPr>
              <a:t>https://rapidapi.com/collection/list-of-free-apis</a:t>
            </a:r>
            <a:r>
              <a:rPr lang="cs-CZ" dirty="0"/>
              <a:t> 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Domácí úkol – viz MS </a:t>
            </a:r>
            <a:r>
              <a:rPr lang="cs-CZ" dirty="0" err="1"/>
              <a:t>Teams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317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8.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Opakování – SOAP, protokol HTTP</a:t>
            </a:r>
          </a:p>
          <a:p>
            <a:r>
              <a:rPr lang="cs-CZ" dirty="0"/>
              <a:t>REST API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A6C1FC-3386-4B32-802B-67128052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SOAP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8C3758-7259-42C8-895F-043EAC11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 SOAP? K čemu se používá?</a:t>
            </a:r>
          </a:p>
          <a:p>
            <a:r>
              <a:rPr lang="cs-CZ" i="1" dirty="0">
                <a:solidFill>
                  <a:srgbClr val="FFC000"/>
                </a:solidFill>
              </a:rPr>
              <a:t>Je pro provoz služeb technologií SOAP potřeba dokumentace ve formátu WSDL? Co bychom v takové dokumentaci našli?</a:t>
            </a:r>
          </a:p>
        </p:txBody>
      </p:sp>
    </p:spTree>
    <p:extLst>
      <p:ext uri="{BB962C8B-B14F-4D97-AF65-F5344CB8AC3E}">
        <p14:creationId xmlns:p14="http://schemas.microsoft.com/office/powerpoint/2010/main" val="366915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059E35-D2A1-4238-AB6D-DF6979D3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protokol HTTP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43F2D6-1FEB-49B8-A6B9-11C42D41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K čemu se používá protokol HTTP? </a:t>
            </a:r>
          </a:p>
          <a:p>
            <a:r>
              <a:rPr lang="cs-CZ" i="1" dirty="0">
                <a:solidFill>
                  <a:srgbClr val="FFC000"/>
                </a:solidFill>
              </a:rPr>
              <a:t>Jaké verze protokolu HTTP znáte? Jaké verze se nyní obvykle používají v praxi?</a:t>
            </a:r>
          </a:p>
        </p:txBody>
      </p:sp>
    </p:spTree>
    <p:extLst>
      <p:ext uri="{BB962C8B-B14F-4D97-AF65-F5344CB8AC3E}">
        <p14:creationId xmlns:p14="http://schemas.microsoft.com/office/powerpoint/2010/main" val="418739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9EC713-E196-4EB4-BB59-7F0396BE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REST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DE934A-EFFA-464C-81E1-CA9C1736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= </a:t>
            </a:r>
            <a:r>
              <a:rPr lang="cs-CZ" i="1" dirty="0" err="1"/>
              <a:t>Representational</a:t>
            </a:r>
            <a:r>
              <a:rPr lang="cs-CZ" i="1" dirty="0"/>
              <a:t> </a:t>
            </a:r>
            <a:r>
              <a:rPr lang="cs-CZ" i="1" dirty="0" err="1"/>
              <a:t>State</a:t>
            </a:r>
            <a:r>
              <a:rPr lang="cs-CZ" i="1" dirty="0"/>
              <a:t> Transfer</a:t>
            </a:r>
            <a:endParaRPr lang="cs-CZ" dirty="0"/>
          </a:p>
          <a:p>
            <a:r>
              <a:rPr lang="cs-CZ" dirty="0"/>
              <a:t>Velmi populární varianta API pro tvorbu webových aplikací</a:t>
            </a:r>
          </a:p>
          <a:p>
            <a:pPr lvl="1"/>
            <a:r>
              <a:rPr lang="cs-CZ" dirty="0"/>
              <a:t>Velmi jednoduché používání ze všech programovacích jazyků</a:t>
            </a:r>
          </a:p>
          <a:p>
            <a:pPr lvl="1"/>
            <a:r>
              <a:rPr lang="cs-CZ" dirty="0"/>
              <a:t>Srozumitelný způsob práce</a:t>
            </a:r>
          </a:p>
          <a:p>
            <a:r>
              <a:rPr lang="cs-CZ" dirty="0"/>
              <a:t>Úzké provázání s protokolem HTTP</a:t>
            </a:r>
          </a:p>
          <a:p>
            <a:endParaRPr lang="cs-CZ" dirty="0"/>
          </a:p>
          <a:p>
            <a:r>
              <a:rPr lang="cs-CZ" dirty="0"/>
              <a:t>Není vyžadován konkrétní formát přenášených dat</a:t>
            </a:r>
          </a:p>
          <a:p>
            <a:pPr lvl="1"/>
            <a:r>
              <a:rPr lang="cs-CZ" dirty="0"/>
              <a:t>Nejčastěji XML, JSON…</a:t>
            </a:r>
          </a:p>
          <a:p>
            <a:r>
              <a:rPr lang="cs-CZ" dirty="0"/>
              <a:t>Omezení z hlediska struktury dat</a:t>
            </a:r>
          </a:p>
          <a:p>
            <a:pPr lvl="1"/>
            <a:r>
              <a:rPr lang="cs-CZ" dirty="0"/>
              <a:t>Obvykle pevná struktura odpovědi, pro získání dalších, navázaných dat je nutný další dotaz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476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1AE49B-47E3-4E43-98A2-7816AAB7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REST API = práce se zdroji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534856-8FA1-4F23-BA7B-57A735C2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SOAP, XML-RPC, </a:t>
            </a:r>
            <a:r>
              <a:rPr lang="cs-CZ" dirty="0" err="1"/>
              <a:t>gRPC</a:t>
            </a:r>
            <a:r>
              <a:rPr lang="cs-CZ" dirty="0"/>
              <a:t> atp. jsou postaveny na volání konkrétních procedur</a:t>
            </a:r>
          </a:p>
          <a:p>
            <a:endParaRPr lang="cs-CZ" dirty="0"/>
          </a:p>
          <a:p>
            <a:r>
              <a:rPr lang="cs-CZ" dirty="0"/>
              <a:t>REST = provádění CRUD operací s konkrétními zdroji</a:t>
            </a:r>
          </a:p>
          <a:p>
            <a:pPr lvl="1"/>
            <a:r>
              <a:rPr lang="cs-CZ" dirty="0"/>
              <a:t>=&gt; API je orientované </a:t>
            </a:r>
            <a:r>
              <a:rPr lang="cs-CZ" b="1" dirty="0"/>
              <a:t>datově</a:t>
            </a:r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Co jsou to CRUD operace?</a:t>
            </a:r>
          </a:p>
        </p:txBody>
      </p:sp>
    </p:spTree>
    <p:extLst>
      <p:ext uri="{BB962C8B-B14F-4D97-AF65-F5344CB8AC3E}">
        <p14:creationId xmlns:p14="http://schemas.microsoft.com/office/powerpoint/2010/main" val="352715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086035-29A6-40B9-9F01-E42A7801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CRUD operace se zdrojem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B3C0FD-0E7B-458A-A361-8BA049782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GET =&gt; načtení existujícího záznamu</a:t>
            </a:r>
            <a:r>
              <a:rPr lang="en-US" dirty="0"/>
              <a:t> </a:t>
            </a:r>
            <a:r>
              <a:rPr lang="cs-CZ" dirty="0"/>
              <a:t>či seznamu záznamů</a:t>
            </a:r>
          </a:p>
          <a:p>
            <a:pPr lvl="1"/>
            <a:r>
              <a:rPr lang="cs-CZ" dirty="0"/>
              <a:t>např.</a:t>
            </a:r>
          </a:p>
          <a:p>
            <a:pPr lvl="2"/>
            <a:r>
              <a:rPr lang="cs-CZ" dirty="0"/>
              <a:t>GET /</a:t>
            </a:r>
            <a:r>
              <a:rPr lang="cs-CZ" dirty="0" err="1"/>
              <a:t>api</a:t>
            </a:r>
            <a:r>
              <a:rPr lang="cs-CZ" dirty="0"/>
              <a:t>/</a:t>
            </a:r>
            <a:r>
              <a:rPr lang="cs-CZ" dirty="0" err="1"/>
              <a:t>persons</a:t>
            </a:r>
            <a:r>
              <a:rPr lang="cs-CZ" dirty="0"/>
              <a:t>/1</a:t>
            </a:r>
          </a:p>
          <a:p>
            <a:pPr lvl="2"/>
            <a:r>
              <a:rPr lang="cs-CZ" dirty="0"/>
              <a:t>GET /</a:t>
            </a:r>
            <a:r>
              <a:rPr lang="cs-CZ" dirty="0" err="1"/>
              <a:t>api</a:t>
            </a:r>
            <a:r>
              <a:rPr lang="cs-CZ" dirty="0"/>
              <a:t>/</a:t>
            </a:r>
            <a:r>
              <a:rPr lang="cs-CZ" dirty="0" err="1"/>
              <a:t>persons</a:t>
            </a:r>
            <a:endParaRPr lang="cs-CZ" dirty="0"/>
          </a:p>
          <a:p>
            <a:endParaRPr lang="cs-CZ" dirty="0"/>
          </a:p>
          <a:p>
            <a:r>
              <a:rPr lang="cs-CZ" dirty="0"/>
              <a:t>POST =&gt; vytvoření nového záznamu</a:t>
            </a:r>
          </a:p>
          <a:p>
            <a:pPr lvl="1"/>
            <a:r>
              <a:rPr lang="cs-CZ" dirty="0"/>
              <a:t>data záznamu jsou zasílána v těle HTTP požadavku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PUT =&gt; úprava existujícího záznamu</a:t>
            </a:r>
          </a:p>
          <a:p>
            <a:endParaRPr lang="cs-CZ" dirty="0"/>
          </a:p>
          <a:p>
            <a:r>
              <a:rPr lang="cs-CZ" dirty="0"/>
              <a:t>DELETE =&gt; smazání konkrétního záznamu</a:t>
            </a:r>
          </a:p>
        </p:txBody>
      </p:sp>
    </p:spTree>
    <p:extLst>
      <p:ext uri="{BB962C8B-B14F-4D97-AF65-F5344CB8AC3E}">
        <p14:creationId xmlns:p14="http://schemas.microsoft.com/office/powerpoint/2010/main" val="371284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565C8-FF62-4381-A58E-0802558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CRUD operace se zdrojem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1F969C-49DD-476B-9C39-5F499CC7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Struktura zasílaných i načítaných dat není v REST API pevně definována</a:t>
            </a:r>
          </a:p>
          <a:p>
            <a:pPr lvl="1"/>
            <a:r>
              <a:rPr lang="cs-CZ" dirty="0"/>
              <a:t>Při posílání dat na server nejčastěji používá JSON či XML, ale některá API podporují také kódování běžně používané pro formuláře atp.</a:t>
            </a:r>
          </a:p>
          <a:p>
            <a:pPr lvl="1"/>
            <a:r>
              <a:rPr lang="cs-CZ" dirty="0"/>
              <a:t>U některých API si můžeme formát požadavku i odpovědi vybrat z několika variant</a:t>
            </a:r>
          </a:p>
          <a:p>
            <a:pPr lvl="2"/>
            <a:r>
              <a:rPr lang="cs-CZ" dirty="0"/>
              <a:t>http hlavičky </a:t>
            </a:r>
            <a:r>
              <a:rPr lang="cs-CZ" dirty="0" err="1"/>
              <a:t>Accept</a:t>
            </a:r>
            <a:r>
              <a:rPr lang="cs-CZ" dirty="0"/>
              <a:t> a </a:t>
            </a:r>
            <a:r>
              <a:rPr lang="cs-CZ" dirty="0" err="1"/>
              <a:t>Content</a:t>
            </a:r>
            <a:r>
              <a:rPr lang="cs-CZ" dirty="0"/>
              <a:t>-Type</a:t>
            </a:r>
          </a:p>
          <a:p>
            <a:pPr lvl="2"/>
            <a:r>
              <a:rPr lang="cs-CZ" dirty="0"/>
              <a:t>Parametr poslaný v požadavku atp.</a:t>
            </a:r>
          </a:p>
          <a:p>
            <a:pPr lvl="2"/>
            <a:endParaRPr lang="cs-CZ" dirty="0"/>
          </a:p>
          <a:p>
            <a:r>
              <a:rPr lang="cs-CZ" dirty="0"/>
              <a:t>Definici struktury dat i tvary URL pro zasílání požadavků jsou popsány v dokumentaci API</a:t>
            </a:r>
          </a:p>
          <a:p>
            <a:pPr lvl="1"/>
            <a:r>
              <a:rPr lang="cs-CZ" dirty="0"/>
              <a:t>Obdobně v dokumentaci obvykle nalezneme informace o potřebné autentizaci pro práci s API (API klíč zasílaný v parametru požadavků, http hlavičky, http autentifikace atp.)</a:t>
            </a:r>
          </a:p>
        </p:txBody>
      </p:sp>
    </p:spTree>
    <p:extLst>
      <p:ext uri="{BB962C8B-B14F-4D97-AF65-F5344CB8AC3E}">
        <p14:creationId xmlns:p14="http://schemas.microsoft.com/office/powerpoint/2010/main" val="219649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10CA94-77E5-48B8-8C99-9F4D34FA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Využívání REST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11FFD6-6804-4ACA-A80B-43BC998F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CURL</a:t>
            </a:r>
          </a:p>
          <a:p>
            <a:pPr lvl="1"/>
            <a:r>
              <a:rPr lang="cs-CZ" dirty="0"/>
              <a:t>Konzolová aplikace pro komunikaci přes HTTP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REST API tester</a:t>
            </a:r>
          </a:p>
          <a:p>
            <a:pPr lvl="1"/>
            <a:r>
              <a:rPr lang="cs-CZ" dirty="0">
                <a:hlinkClick r:id="rId2"/>
              </a:rPr>
              <a:t>https://apitester.com</a:t>
            </a:r>
            <a:endParaRPr lang="cs-CZ" dirty="0"/>
          </a:p>
          <a:p>
            <a:pPr marL="457200" lvl="1" indent="0">
              <a:buNone/>
            </a:pPr>
            <a:endParaRPr lang="cs-CZ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07F5CF-8161-4174-8A5A-BD00AD5A1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15" y="3064952"/>
            <a:ext cx="70391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curl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-X GET --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header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"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Accept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application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" "http://vojir.net/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ukoly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/www/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api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persons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"</a:t>
            </a:r>
            <a:endParaRPr kumimoji="0" lang="cs-CZ" altLang="cs-CZ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5870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709</Words>
  <Application>Microsoft Office PowerPoint</Application>
  <PresentationFormat>Širokoúhlá obrazovka</PresentationFormat>
  <Paragraphs>116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 Unicode MS</vt:lpstr>
      <vt:lpstr>Arial</vt:lpstr>
      <vt:lpstr>Trebuchet MS</vt:lpstr>
      <vt:lpstr>Wingdings 3</vt:lpstr>
      <vt:lpstr>Fazeta</vt:lpstr>
      <vt:lpstr>4iz160 8. cvičení</vt:lpstr>
      <vt:lpstr>8. cvičení</vt:lpstr>
      <vt:lpstr>Opakování - SOAP</vt:lpstr>
      <vt:lpstr>Opakování - protokol HTTP</vt:lpstr>
      <vt:lpstr>REST API</vt:lpstr>
      <vt:lpstr>REST API = práce se zdroji</vt:lpstr>
      <vt:lpstr>CRUD operace se zdrojem</vt:lpstr>
      <vt:lpstr>CRUD operace se zdrojem</vt:lpstr>
      <vt:lpstr>Využívání REST API</vt:lpstr>
      <vt:lpstr>Využívání API</vt:lpstr>
      <vt:lpstr>Dokumentace API</vt:lpstr>
      <vt:lpstr>OpenAPI (Swagger)</vt:lpstr>
      <vt:lpstr>Využívání REST API prakticky</vt:lpstr>
      <vt:lpstr>Návrh vlastního REST API</vt:lpstr>
      <vt:lpstr>Databáze dostupných API (nejen REST)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 5. cvičení</dc:title>
  <dc:creator>Stanislav Vojíř</dc:creator>
  <cp:lastModifiedBy>Stanislav Vojíř</cp:lastModifiedBy>
  <cp:revision>69</cp:revision>
  <dcterms:created xsi:type="dcterms:W3CDTF">2021-03-16T21:59:01Z</dcterms:created>
  <dcterms:modified xsi:type="dcterms:W3CDTF">2021-04-15T14:07:23Z</dcterms:modified>
</cp:coreProperties>
</file>