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notesMasterIdLst>
    <p:notesMasterId r:id="rId34"/>
  </p:notesMasterIdLst>
  <p:sldIdLst>
    <p:sldId id="256" r:id="rId2"/>
    <p:sldId id="260" r:id="rId3"/>
    <p:sldId id="261" r:id="rId4"/>
    <p:sldId id="265" r:id="rId5"/>
    <p:sldId id="262" r:id="rId6"/>
    <p:sldId id="263" r:id="rId7"/>
    <p:sldId id="264" r:id="rId8"/>
    <p:sldId id="267" r:id="rId9"/>
    <p:sldId id="266" r:id="rId10"/>
    <p:sldId id="270" r:id="rId11"/>
    <p:sldId id="269" r:id="rId12"/>
    <p:sldId id="283" r:id="rId13"/>
    <p:sldId id="284" r:id="rId14"/>
    <p:sldId id="268" r:id="rId15"/>
    <p:sldId id="282" r:id="rId16"/>
    <p:sldId id="285" r:id="rId17"/>
    <p:sldId id="286" r:id="rId18"/>
    <p:sldId id="271" r:id="rId19"/>
    <p:sldId id="280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88" r:id="rId28"/>
    <p:sldId id="281" r:id="rId29"/>
    <p:sldId id="287" r:id="rId30"/>
    <p:sldId id="289" r:id="rId31"/>
    <p:sldId id="290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CED4F-6B49-49DE-B955-E0CB6CE438C9}" type="datetimeFigureOut">
              <a:rPr lang="cs-CZ" smtClean="0"/>
              <a:t>17.02.2021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F724A-1C8B-45E3-B105-FB0C4DC0BD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856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 rozdíl v tom, jestli chceme jen zkontrolovat správnost např. datových typů, nebo řešíme i porozumění informacím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F724A-1C8B-45E3-B105-FB0C4DC0BD3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022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2.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Stanislav Vojíř</a:t>
            </a:r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A0ED18-9B77-404E-88DE-773BC068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91125" cy="1320800"/>
          </a:xfrm>
        </p:spPr>
        <p:txBody>
          <a:bodyPr/>
          <a:lstStyle/>
          <a:p>
            <a:r>
              <a:rPr lang="cs-CZ" dirty="0"/>
              <a:t>Postup ukládání a vyhledávání dokumentů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98A5F0C-A3B7-4097-9B42-41D1479B83F9}"/>
              </a:ext>
            </a:extLst>
          </p:cNvPr>
          <p:cNvSpPr/>
          <p:nvPr/>
        </p:nvSpPr>
        <p:spPr>
          <a:xfrm>
            <a:off x="1219199" y="1844623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Dokumenty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1326B2F-32F7-43BA-B0BA-F802B3B95C33}"/>
              </a:ext>
            </a:extLst>
          </p:cNvPr>
          <p:cNvSpPr/>
          <p:nvPr/>
        </p:nvSpPr>
        <p:spPr>
          <a:xfrm>
            <a:off x="1219200" y="3457314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Indexované dokumenty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8571D23-5956-49AB-A522-7935E1176748}"/>
              </a:ext>
            </a:extLst>
          </p:cNvPr>
          <p:cNvSpPr/>
          <p:nvPr/>
        </p:nvSpPr>
        <p:spPr>
          <a:xfrm>
            <a:off x="6927954" y="1844623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Požadavek na informace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5639010-E376-43A1-AFE2-D4B691167BAB}"/>
              </a:ext>
            </a:extLst>
          </p:cNvPr>
          <p:cNvSpPr/>
          <p:nvPr/>
        </p:nvSpPr>
        <p:spPr>
          <a:xfrm>
            <a:off x="6927955" y="3429000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Vyhledávací dotaz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29CAA4B7-F571-4AD4-A7BF-E20966724D72}"/>
              </a:ext>
            </a:extLst>
          </p:cNvPr>
          <p:cNvSpPr/>
          <p:nvPr/>
        </p:nvSpPr>
        <p:spPr>
          <a:xfrm>
            <a:off x="3473970" y="4716074"/>
            <a:ext cx="2815652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Porovnání indexovaných dokumentů s dotazem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BE893B42-7805-4A73-A989-F917A86D3E15}"/>
              </a:ext>
            </a:extLst>
          </p:cNvPr>
          <p:cNvSpPr/>
          <p:nvPr/>
        </p:nvSpPr>
        <p:spPr>
          <a:xfrm>
            <a:off x="4034852" y="5903626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Výsledek vyhledávání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ACE753E5-3688-42E0-A3C0-53A2A68B537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066144" y="2534170"/>
            <a:ext cx="1" cy="9231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6A59068C-EF3F-4B93-92E0-7D62AA307A1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881796" y="5405621"/>
            <a:ext cx="1" cy="49800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FF5FA991-D4D9-4776-AC3A-C14999BF8B3A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>
            <a:off x="2066145" y="4146861"/>
            <a:ext cx="1407825" cy="9139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0A0A0EC5-DF02-47D8-81B2-A2318BED0A0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774899" y="2534170"/>
            <a:ext cx="1" cy="8948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4961D560-7FB5-4390-A3C7-556E6F9E962F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flipH="1">
            <a:off x="6289622" y="4118547"/>
            <a:ext cx="1485278" cy="94230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2128423F-BFCA-4266-8683-3187B0CCCBE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621843" y="2189397"/>
            <a:ext cx="11217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Přímá spojnice se šipkou 40">
            <a:extLst>
              <a:ext uri="{FF2B5EF4-FFF2-40B4-BE49-F238E27FC236}">
                <a16:creationId xmlns:a16="http://schemas.microsoft.com/office/drawing/2014/main" id="{C671EA68-97B8-4CB7-9717-C7070483DEE7}"/>
              </a:ext>
            </a:extLst>
          </p:cNvPr>
          <p:cNvCxnSpPr>
            <a:cxnSpLocks/>
          </p:cNvCxnSpPr>
          <p:nvPr/>
        </p:nvCxnSpPr>
        <p:spPr>
          <a:xfrm>
            <a:off x="9743607" y="2189396"/>
            <a:ext cx="0" cy="405900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Přímá spojnice se šipkou 43">
            <a:extLst>
              <a:ext uri="{FF2B5EF4-FFF2-40B4-BE49-F238E27FC236}">
                <a16:creationId xmlns:a16="http://schemas.microsoft.com/office/drawing/2014/main" id="{584E7131-4817-4DC9-B9B5-AD4E4FDDFC4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728741" y="6248399"/>
            <a:ext cx="4014866" cy="1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6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4CFD8-E21F-4139-9E7E-444493F2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hodnotit kvalitu vyhledávání?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DF5369-0EDE-4E26-9A38-DCF34ADA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přesnost vyhledávání</a:t>
            </a:r>
          </a:p>
          <a:p>
            <a:r>
              <a:rPr lang="cs-CZ" dirty="0"/>
              <a:t>úplnost vyhledávání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Zvládli byste vyjádřit přesnost a úplnost výsledků vyhledávání vzorcem?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35B96BA8-1B50-4D41-AACE-B4E42ACFE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6471"/>
              </p:ext>
            </p:extLst>
          </p:nvPr>
        </p:nvGraphicFramePr>
        <p:xfrm>
          <a:off x="3773124" y="2160589"/>
          <a:ext cx="5912787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70929">
                  <a:extLst>
                    <a:ext uri="{9D8B030D-6E8A-4147-A177-3AD203B41FA5}">
                      <a16:colId xmlns:a16="http://schemas.microsoft.com/office/drawing/2014/main" val="1065397217"/>
                    </a:ext>
                  </a:extLst>
                </a:gridCol>
                <a:gridCol w="1970929">
                  <a:extLst>
                    <a:ext uri="{9D8B030D-6E8A-4147-A177-3AD203B41FA5}">
                      <a16:colId xmlns:a16="http://schemas.microsoft.com/office/drawing/2014/main" val="2566213844"/>
                    </a:ext>
                  </a:extLst>
                </a:gridCol>
                <a:gridCol w="1970929">
                  <a:extLst>
                    <a:ext uri="{9D8B030D-6E8A-4147-A177-3AD203B41FA5}">
                      <a16:colId xmlns:a16="http://schemas.microsoft.com/office/drawing/2014/main" val="93838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relevantní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nerelevantní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4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vyhledané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8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nevyhledané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9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34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88408-8173-4997-ACC8-268CA376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Specifikace vyhledávacího dotazu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B3B33B-5590-469C-9302-56EE6B8D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Širší dotaz vyhledá více dokumentů, které musíme dále prohledat, ručně třídit atp.</a:t>
            </a:r>
          </a:p>
          <a:p>
            <a:r>
              <a:rPr lang="cs-CZ" dirty="0"/>
              <a:t>Naopak specifičtější dotaz vyhledá dokumenty přesněji, ale je pravděpodobné, že ve výsledcích nebudou zahrnuty všechny.</a:t>
            </a:r>
          </a:p>
          <a:p>
            <a:endParaRPr lang="cs-CZ" dirty="0"/>
          </a:p>
          <a:p>
            <a:endParaRPr lang="cs-CZ" dirty="0"/>
          </a:p>
          <a:p>
            <a:r>
              <a:rPr lang="cs-CZ" i="1" dirty="0"/>
              <a:t>„pokud nejste na prvních 2-3 stránkách výsledků na </a:t>
            </a:r>
            <a:r>
              <a:rPr lang="cs-CZ" i="1" dirty="0" err="1"/>
              <a:t>googlu</a:t>
            </a:r>
            <a:r>
              <a:rPr lang="cs-CZ" i="1" dirty="0"/>
              <a:t>, nikdo vás vyhledáváním nenajde…“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Je tomu opravdu tak?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Slyšeli jste někdy o SEO?</a:t>
            </a:r>
          </a:p>
        </p:txBody>
      </p:sp>
    </p:spTree>
    <p:extLst>
      <p:ext uri="{BB962C8B-B14F-4D97-AF65-F5344CB8AC3E}">
        <p14:creationId xmlns:p14="http://schemas.microsoft.com/office/powerpoint/2010/main" val="385881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324D6F-344A-49FF-84B4-04ECB5FC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Specifikace vyhledávacího dotazu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361151-BEAD-457D-906F-65B853F8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Specifikace vyhledávacích polí</a:t>
            </a:r>
          </a:p>
          <a:p>
            <a:r>
              <a:rPr lang="cs-CZ" dirty="0"/>
              <a:t>Vyhledávací slova vs. vyhledávací fráze</a:t>
            </a:r>
          </a:p>
          <a:p>
            <a:r>
              <a:rPr lang="cs-CZ" dirty="0"/>
              <a:t>Pravostranné rozšíření vyhledávání</a:t>
            </a:r>
          </a:p>
          <a:p>
            <a:r>
              <a:rPr lang="cs-CZ" dirty="0"/>
              <a:t>Fasetové vyhledávání</a:t>
            </a:r>
          </a:p>
          <a:p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Podívejte se na možnosti podrobného vyhledávání na Googlu</a:t>
            </a:r>
          </a:p>
          <a:p>
            <a:r>
              <a:rPr lang="cs-CZ" i="1" dirty="0">
                <a:solidFill>
                  <a:schemeClr val="accent3"/>
                </a:solidFill>
              </a:rPr>
              <a:t>Podívejte se na možnosti vyhledávače </a:t>
            </a:r>
            <a:r>
              <a:rPr lang="cs-CZ" i="1" dirty="0" err="1">
                <a:solidFill>
                  <a:schemeClr val="accent3"/>
                </a:solidFill>
              </a:rPr>
              <a:t>Summon</a:t>
            </a:r>
            <a:r>
              <a:rPr lang="cs-CZ" i="1" dirty="0">
                <a:solidFill>
                  <a:schemeClr val="accent3"/>
                </a:solidFill>
              </a:rPr>
              <a:t> na VŠE</a:t>
            </a:r>
          </a:p>
        </p:txBody>
      </p:sp>
    </p:spTree>
    <p:extLst>
      <p:ext uri="{BB962C8B-B14F-4D97-AF65-F5344CB8AC3E}">
        <p14:creationId xmlns:p14="http://schemas.microsoft.com/office/powerpoint/2010/main" val="14235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B40CE-8A7C-4FDC-A8E9-197EF712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Distribuované vs. centralizované hledání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84BA86-3A34-4FB6-9401-61BC0751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Centralizovaný model</a:t>
            </a:r>
          </a:p>
          <a:p>
            <a:pPr lvl="1"/>
            <a:r>
              <a:rPr lang="cs-CZ" dirty="0"/>
              <a:t>centrální databáze všech dílčích informačních zdrojů (či jejich indexů)</a:t>
            </a:r>
          </a:p>
          <a:p>
            <a:pPr lvl="1"/>
            <a:r>
              <a:rPr lang="cs-CZ" dirty="0"/>
              <a:t>např. internetové vyhledávače, agregátory vyhledávající závěrečné práce (např. theses.cz) sbírající data přes OAI-PMH atp.</a:t>
            </a:r>
          </a:p>
          <a:p>
            <a:pPr lvl="1"/>
            <a:endParaRPr lang="cs-CZ" dirty="0"/>
          </a:p>
          <a:p>
            <a:r>
              <a:rPr lang="cs-CZ" dirty="0"/>
              <a:t>Distribuovaný model</a:t>
            </a:r>
          </a:p>
          <a:p>
            <a:pPr lvl="1"/>
            <a:r>
              <a:rPr lang="cs-CZ" dirty="0"/>
              <a:t>vyhledávání ve vzdálených IS (zdrojích)</a:t>
            </a:r>
          </a:p>
          <a:p>
            <a:pPr lvl="2"/>
            <a:r>
              <a:rPr lang="cs-CZ" dirty="0"/>
              <a:t>API rozhraní IS</a:t>
            </a:r>
          </a:p>
          <a:p>
            <a:pPr lvl="2"/>
            <a:r>
              <a:rPr lang="cs-CZ" dirty="0"/>
              <a:t>vyhledávací protokol Z39.50 (využíván knihovnami již od 70. let)</a:t>
            </a:r>
          </a:p>
          <a:p>
            <a:pPr lvl="1"/>
            <a:r>
              <a:rPr lang="cs-CZ" dirty="0"/>
              <a:t>rozposlání dotazu, konsolidace výsledků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530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4FF056-EA0B-4C33-B68A-48A34DE9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Distribuované vyhledávání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ECF324-DA4F-4064-8924-C13DC397B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Podle zpracování vyhledávacích procesů</a:t>
            </a:r>
          </a:p>
          <a:p>
            <a:pPr lvl="1"/>
            <a:r>
              <a:rPr lang="cs-CZ" dirty="0"/>
              <a:t>samostatně </a:t>
            </a:r>
          </a:p>
          <a:p>
            <a:pPr lvl="2"/>
            <a:r>
              <a:rPr lang="cs-CZ" dirty="0"/>
              <a:t>uživatel hledá vždy jen v 1 vybraném zdroji, byť v jednotném rozhraní</a:t>
            </a:r>
          </a:p>
          <a:p>
            <a:pPr lvl="1"/>
            <a:r>
              <a:rPr lang="cs-CZ" dirty="0"/>
              <a:t>sekvenčně</a:t>
            </a:r>
          </a:p>
          <a:p>
            <a:pPr lvl="2"/>
            <a:r>
              <a:rPr lang="cs-CZ" dirty="0"/>
              <a:t>postupně vyhledáváme ve vybraných zdrojích</a:t>
            </a:r>
          </a:p>
          <a:p>
            <a:pPr lvl="1"/>
            <a:r>
              <a:rPr lang="cs-CZ" dirty="0" err="1"/>
              <a:t>pseudoparalelně</a:t>
            </a:r>
            <a:endParaRPr lang="cs-CZ" dirty="0"/>
          </a:p>
          <a:p>
            <a:pPr lvl="2"/>
            <a:r>
              <a:rPr lang="cs-CZ" dirty="0"/>
              <a:t>vyhledávání střídavě ve více zdrojích</a:t>
            </a:r>
          </a:p>
          <a:p>
            <a:pPr lvl="1"/>
            <a:r>
              <a:rPr lang="cs-CZ" dirty="0"/>
              <a:t>paralelně</a:t>
            </a:r>
          </a:p>
          <a:p>
            <a:pPr lvl="2"/>
            <a:r>
              <a:rPr lang="cs-CZ" dirty="0"/>
              <a:t>vyhledávání ve více zdrojích najednou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90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21FF0B-A8FC-4B69-8E85-85D9931C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Zpracování výsledků vyhledávání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03029A-9439-460E-9554-0F2D299A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err="1"/>
              <a:t>Deduplikace</a:t>
            </a:r>
            <a:r>
              <a:rPr lang="cs-CZ" dirty="0"/>
              <a:t> a slučování jednotlivých výsledků</a:t>
            </a:r>
          </a:p>
          <a:p>
            <a:pPr lvl="1"/>
            <a:r>
              <a:rPr lang="cs-CZ" dirty="0"/>
              <a:t>odstranění více výskytů totožného výsledku</a:t>
            </a:r>
          </a:p>
          <a:p>
            <a:pPr lvl="1"/>
            <a:r>
              <a:rPr lang="cs-CZ" dirty="0"/>
              <a:t>sloučení obdobných výsledků z různých zdrojů (např. článek získaný z více databází)</a:t>
            </a:r>
          </a:p>
          <a:p>
            <a:pPr>
              <a:buFont typeface="+mj-lt"/>
              <a:buAutoNum type="arabicPeriod"/>
            </a:pPr>
            <a:r>
              <a:rPr lang="cs-CZ" dirty="0"/>
              <a:t>Optimalizace a harmonizace jednotlivých výsledků</a:t>
            </a:r>
          </a:p>
          <a:p>
            <a:pPr lvl="1"/>
            <a:r>
              <a:rPr lang="cs-CZ" dirty="0"/>
              <a:t>zajištění lepší čitelnosti (např. převod kódů na čitelné řetězce)</a:t>
            </a:r>
          </a:p>
          <a:p>
            <a:pPr lvl="1"/>
            <a:r>
              <a:rPr lang="cs-CZ" dirty="0"/>
              <a:t>převod do stejného tvaru reprezentace výsledků</a:t>
            </a:r>
          </a:p>
          <a:p>
            <a:pPr>
              <a:buFont typeface="+mj-lt"/>
              <a:buAutoNum type="arabicPeriod"/>
            </a:pPr>
            <a:r>
              <a:rPr lang="cs-CZ" dirty="0"/>
              <a:t>Obohacování výsledků</a:t>
            </a:r>
          </a:p>
          <a:p>
            <a:pPr lvl="1"/>
            <a:r>
              <a:rPr lang="cs-CZ" dirty="0"/>
              <a:t>doplnění dalších, doplňkových informací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Napadl by vás k obohacování nějaký příklad?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360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21FF0B-A8FC-4B69-8E85-85D9931C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Zpracování výsledků vyhledávání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03029A-9439-460E-9554-0F2D299A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cs-CZ" dirty="0"/>
              <a:t>Řazení a třídění výsledků</a:t>
            </a:r>
          </a:p>
          <a:p>
            <a:pPr lvl="1"/>
            <a:r>
              <a:rPr lang="cs-CZ" dirty="0"/>
              <a:t>řazení dle míry relevance daného výsledku, dle názvu dokumentu atp.</a:t>
            </a:r>
          </a:p>
          <a:p>
            <a:pPr lvl="1"/>
            <a:r>
              <a:rPr lang="cs-CZ" dirty="0"/>
              <a:t>fasetové vyhledávání, rozdělení výsledků do skupin</a:t>
            </a:r>
          </a:p>
          <a:p>
            <a:pPr>
              <a:buFont typeface="+mj-lt"/>
              <a:buAutoNum type="arabicPeriod" startAt="4"/>
            </a:pPr>
            <a:r>
              <a:rPr lang="cs-CZ" dirty="0"/>
              <a:t>Dodatečné filtrování výsledků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385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FCB870-3010-4B35-A686-A2D4FECE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Způsoby ukládání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2D3925-06A9-4DEE-A099-02FA0B3D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Uložení dat dle typu úložiště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Jaké typy úložišť znáte? Liší se dostupností uložených dat?</a:t>
            </a:r>
          </a:p>
          <a:p>
            <a:pPr lvl="1"/>
            <a:endParaRPr lang="cs-CZ" i="1" dirty="0">
              <a:solidFill>
                <a:schemeClr val="accent3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Přístup k úložištím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lokálně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vzdáleně</a:t>
            </a:r>
          </a:p>
          <a:p>
            <a:pPr lvl="1"/>
            <a:r>
              <a:rPr lang="cs-CZ" dirty="0" err="1">
                <a:solidFill>
                  <a:schemeClr val="tx1"/>
                </a:solidFill>
              </a:rPr>
              <a:t>distribuovaně</a:t>
            </a:r>
            <a:r>
              <a:rPr lang="cs-CZ" dirty="0">
                <a:solidFill>
                  <a:schemeClr val="tx1"/>
                </a:solidFill>
              </a:rPr>
              <a:t> (umístění na více místech)</a:t>
            </a:r>
          </a:p>
          <a:p>
            <a:pPr lvl="1"/>
            <a:endParaRPr lang="cs-CZ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71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4BC789-FFE8-4F52-9BC0-07B5BCBD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Způsoby ukládání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6C2A62-0038-4779-92E4-1E487A9D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Soubory</a:t>
            </a:r>
          </a:p>
          <a:p>
            <a:pPr lvl="1"/>
            <a:r>
              <a:rPr lang="cs-CZ" dirty="0"/>
              <a:t>jeden či více záznamů v jednom souboru</a:t>
            </a:r>
          </a:p>
          <a:p>
            <a:pPr lvl="1"/>
            <a:r>
              <a:rPr lang="cs-CZ" dirty="0"/>
              <a:t>uložení záznamů</a:t>
            </a:r>
          </a:p>
          <a:p>
            <a:pPr lvl="2"/>
            <a:r>
              <a:rPr lang="cs-CZ" dirty="0"/>
              <a:t>sekvenční</a:t>
            </a:r>
          </a:p>
          <a:p>
            <a:pPr lvl="2"/>
            <a:r>
              <a:rPr lang="cs-CZ" dirty="0"/>
              <a:t>index-sekvenční</a:t>
            </a:r>
          </a:p>
          <a:p>
            <a:pPr lvl="2"/>
            <a:r>
              <a:rPr lang="cs-CZ" dirty="0"/>
              <a:t>s přímým přístupem</a:t>
            </a:r>
          </a:p>
          <a:p>
            <a:endParaRPr lang="cs-CZ" dirty="0"/>
          </a:p>
          <a:p>
            <a:r>
              <a:rPr lang="cs-CZ" dirty="0"/>
              <a:t>Databáze (resp. databázové stroje)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Jaké typy databází znáte?</a:t>
            </a:r>
          </a:p>
        </p:txBody>
      </p:sp>
    </p:spTree>
    <p:extLst>
      <p:ext uri="{BB962C8B-B14F-4D97-AF65-F5344CB8AC3E}">
        <p14:creationId xmlns:p14="http://schemas.microsoft.com/office/powerpoint/2010/main" val="2397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Vyhledávání informací</a:t>
            </a:r>
          </a:p>
          <a:p>
            <a:r>
              <a:rPr lang="cs-CZ" dirty="0"/>
              <a:t>Distribuované a centralizované přístupy k vyhledávání</a:t>
            </a:r>
          </a:p>
          <a:p>
            <a:r>
              <a:rPr lang="cs-CZ" dirty="0"/>
              <a:t>Přesnost a úplnost vyhledávání</a:t>
            </a:r>
          </a:p>
          <a:p>
            <a:r>
              <a:rPr lang="cs-CZ" dirty="0"/>
              <a:t>Způsoby uložení dat</a:t>
            </a:r>
          </a:p>
          <a:p>
            <a:r>
              <a:rPr lang="cs-CZ" dirty="0"/>
              <a:t>Zabezpečení dat</a:t>
            </a:r>
          </a:p>
          <a:p>
            <a:r>
              <a:rPr lang="cs-CZ" dirty="0"/>
              <a:t>Přístupy k datům v informačních systémech a knihovnách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32CCDC-FBB7-40C1-97E5-BCB50897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Zabezpečení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647382-37BD-4400-A4C7-862FC6A6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Technické zabezpečení informačních zdrojů</a:t>
            </a:r>
          </a:p>
          <a:p>
            <a:pPr lvl="1"/>
            <a:r>
              <a:rPr lang="cs-CZ" dirty="0"/>
              <a:t>autentizace, autorizace</a:t>
            </a:r>
          </a:p>
          <a:p>
            <a:pPr lvl="1"/>
            <a:r>
              <a:rPr lang="cs-CZ" dirty="0"/>
              <a:t>zabezpečení přenosu</a:t>
            </a:r>
          </a:p>
          <a:p>
            <a:r>
              <a:rPr lang="cs-CZ" dirty="0"/>
              <a:t>Licence k využívání zdrojů</a:t>
            </a:r>
          </a:p>
          <a:p>
            <a:endParaRPr lang="cs-CZ" dirty="0"/>
          </a:p>
          <a:p>
            <a:endParaRPr lang="cs-CZ" dirty="0"/>
          </a:p>
          <a:p>
            <a:r>
              <a:rPr lang="cs-CZ" i="1" dirty="0">
                <a:solidFill>
                  <a:schemeClr val="tx1">
                    <a:lumMod val="65000"/>
                  </a:schemeClr>
                </a:solidFill>
              </a:rPr>
              <a:t>…tak tedy trochu podrobněji </a:t>
            </a:r>
            <a:r>
              <a:rPr lang="cs-CZ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 </a:t>
            </a:r>
            <a:endParaRPr lang="cs-CZ" dirty="0">
              <a:solidFill>
                <a:schemeClr val="tx1">
                  <a:lumMod val="65000"/>
                </a:schemeClr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07832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CEFFF0-BC55-4603-8B50-7DC57DA2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Licencování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BBC873-24B9-4BC3-8E24-13E79475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Volně dostupné vs. licencované zdroje</a:t>
            </a:r>
          </a:p>
          <a:p>
            <a:endParaRPr lang="cs-CZ" dirty="0"/>
          </a:p>
          <a:p>
            <a:r>
              <a:rPr lang="cs-CZ" dirty="0"/>
              <a:t>Nákup knih, pronájem vs. koupě elektronických knih</a:t>
            </a:r>
          </a:p>
          <a:p>
            <a:r>
              <a:rPr lang="cs-CZ" dirty="0"/>
              <a:t>Přístup k bibliografickým databázím</a:t>
            </a:r>
          </a:p>
          <a:p>
            <a:r>
              <a:rPr lang="cs-CZ" dirty="0"/>
              <a:t>Přístup k externím službám poskytujícím informace</a:t>
            </a:r>
          </a:p>
          <a:p>
            <a:endParaRPr lang="cs-CZ" dirty="0"/>
          </a:p>
          <a:p>
            <a:r>
              <a:rPr lang="cs-CZ" dirty="0"/>
              <a:t>Trvalý nákup vs. předplatné</a:t>
            </a:r>
          </a:p>
          <a:p>
            <a:r>
              <a:rPr lang="cs-CZ" dirty="0"/>
              <a:t>Různé typy omezení přístupu – počet uživatelů, četnost přístupu, vytížení zdroje atp.</a:t>
            </a:r>
            <a:endParaRPr lang="en-US" dirty="0"/>
          </a:p>
          <a:p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Co se stane, když budeme nějaký zdroj využívat neoprávněně?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095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60817A-0A62-4670-900B-C4146F3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Zabezpečení přístupu ke zdroji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E906DE-E665-4CDD-AA98-8CD4AE45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Místní omezení přístupu </a:t>
            </a:r>
          </a:p>
          <a:p>
            <a:pPr lvl="1"/>
            <a:r>
              <a:rPr lang="cs-CZ" dirty="0"/>
              <a:t>knihy, multimediální nosiče… ale např. také </a:t>
            </a:r>
            <a:r>
              <a:rPr lang="cs-CZ" dirty="0" err="1"/>
              <a:t>Aspi</a:t>
            </a:r>
            <a:r>
              <a:rPr lang="cs-CZ" dirty="0"/>
              <a:t> dostupné jen na konkrétních počítačích</a:t>
            </a:r>
          </a:p>
          <a:p>
            <a:pPr lvl="1"/>
            <a:r>
              <a:rPr lang="cs-CZ" dirty="0"/>
              <a:t>omezení pro přístup jen v rámci konkrétní části sítě</a:t>
            </a:r>
          </a:p>
          <a:p>
            <a:pPr lvl="1"/>
            <a:endParaRPr lang="cs-CZ" dirty="0"/>
          </a:p>
          <a:p>
            <a:r>
              <a:rPr lang="cs-CZ" dirty="0"/>
              <a:t>Omezení</a:t>
            </a:r>
            <a:r>
              <a:rPr lang="en-US" dirty="0"/>
              <a:t>/limit</a:t>
            </a:r>
            <a:r>
              <a:rPr lang="cs-CZ" dirty="0"/>
              <a:t> využívání zdroje</a:t>
            </a:r>
          </a:p>
          <a:p>
            <a:pPr lvl="1"/>
            <a:r>
              <a:rPr lang="cs-CZ" dirty="0"/>
              <a:t>setkáme se s ním i v rámci běžných online služeb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často závislé na platebním modelu za využívání zdroje</a:t>
            </a:r>
          </a:p>
        </p:txBody>
      </p:sp>
    </p:spTree>
    <p:extLst>
      <p:ext uri="{BB962C8B-B14F-4D97-AF65-F5344CB8AC3E}">
        <p14:creationId xmlns:p14="http://schemas.microsoft.com/office/powerpoint/2010/main" val="85468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60817A-0A62-4670-900B-C4146F3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Zabezpečení přístupu ke zdroji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E906DE-E665-4CDD-AA98-8CD4AE45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Přístup jen pro členy konkrétní instituce</a:t>
            </a:r>
          </a:p>
          <a:p>
            <a:pPr lvl="1"/>
            <a:r>
              <a:rPr lang="cs-CZ" dirty="0"/>
              <a:t>autentizace uživatelů (viz dále)</a:t>
            </a:r>
          </a:p>
          <a:p>
            <a:pPr lvl="1"/>
            <a:r>
              <a:rPr lang="cs-CZ" dirty="0"/>
              <a:t>přístup ze sítě dané instituce (místní síť, VPN)</a:t>
            </a:r>
          </a:p>
          <a:p>
            <a:pPr lvl="1"/>
            <a:r>
              <a:rPr lang="cs-CZ" dirty="0" err="1"/>
              <a:t>proxy</a:t>
            </a:r>
            <a:r>
              <a:rPr lang="cs-CZ" dirty="0"/>
              <a:t> server (např. </a:t>
            </a:r>
            <a:r>
              <a:rPr lang="cs-CZ" dirty="0" err="1"/>
              <a:t>EZproxy</a:t>
            </a:r>
            <a:r>
              <a:rPr lang="cs-CZ" dirty="0"/>
              <a:t>)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Zabezpečení dat při přenosu přes síť (internet)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Znáte nějaké bezpečné protokoly?</a:t>
            </a:r>
          </a:p>
        </p:txBody>
      </p:sp>
    </p:spTree>
    <p:extLst>
      <p:ext uri="{BB962C8B-B14F-4D97-AF65-F5344CB8AC3E}">
        <p14:creationId xmlns:p14="http://schemas.microsoft.com/office/powerpoint/2010/main" val="391075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A4CB83-ACD7-428D-93EE-0785256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Autentifikace uživatelů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D3D076-FA6B-4E3E-AC31-F95900F1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Ověření, kdo daný uživatel je</a:t>
            </a:r>
          </a:p>
          <a:p>
            <a:r>
              <a:rPr lang="cs-CZ" i="1" dirty="0">
                <a:solidFill>
                  <a:schemeClr val="accent3"/>
                </a:solidFill>
              </a:rPr>
              <a:t>Jaké znáte metody přihlašování (resp. identifikace) uživatelů?</a:t>
            </a:r>
          </a:p>
        </p:txBody>
      </p:sp>
    </p:spTree>
    <p:extLst>
      <p:ext uri="{BB962C8B-B14F-4D97-AF65-F5344CB8AC3E}">
        <p14:creationId xmlns:p14="http://schemas.microsoft.com/office/powerpoint/2010/main" val="119469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1EB4E9-0F4E-47BE-BFC5-D9751F97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Autentifikace uživatelů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1D514-992A-4347-83C9-35731340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jméno a heslo</a:t>
            </a:r>
          </a:p>
          <a:p>
            <a:r>
              <a:rPr lang="cs-CZ" dirty="0"/>
              <a:t>protokol </a:t>
            </a:r>
            <a:r>
              <a:rPr lang="cs-CZ" dirty="0" err="1"/>
              <a:t>OAuth</a:t>
            </a:r>
            <a:endParaRPr lang="cs-CZ" dirty="0"/>
          </a:p>
          <a:p>
            <a:pPr lvl="1"/>
            <a:r>
              <a:rPr lang="cs-CZ" dirty="0"/>
              <a:t>Facebook, Google, Microsoft…</a:t>
            </a:r>
          </a:p>
          <a:p>
            <a:r>
              <a:rPr lang="cs-CZ" dirty="0"/>
              <a:t>Single sign on (SSO) – </a:t>
            </a:r>
            <a:r>
              <a:rPr lang="cs-CZ" b="1" dirty="0" err="1"/>
              <a:t>Shibboleth</a:t>
            </a:r>
            <a:r>
              <a:rPr lang="cs-CZ" dirty="0"/>
              <a:t>, LDAP, SAML…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 err="1"/>
              <a:t>vícefaktorové</a:t>
            </a:r>
            <a:r>
              <a:rPr lang="cs-CZ" dirty="0"/>
              <a:t> zabezpečení – co to je?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625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087B91-6344-4FBA-86B6-0B623110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Autorizace uživatelů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50C826-92AE-4774-A296-6CD7B2B7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Kontrola, zda má uživatel právo provádět požadovanou operaci</a:t>
            </a:r>
          </a:p>
          <a:p>
            <a:endParaRPr lang="cs-CZ" dirty="0"/>
          </a:p>
          <a:p>
            <a:r>
              <a:rPr lang="cs-CZ" dirty="0"/>
              <a:t>Různé metody implementace</a:t>
            </a:r>
          </a:p>
          <a:p>
            <a:pPr lvl="1"/>
            <a:r>
              <a:rPr lang="cs-CZ" dirty="0"/>
              <a:t>uživatelské role</a:t>
            </a:r>
          </a:p>
          <a:p>
            <a:pPr lvl="1"/>
            <a:r>
              <a:rPr lang="cs-CZ" dirty="0"/>
              <a:t>výčet konkrétních oprávnění</a:t>
            </a:r>
          </a:p>
          <a:p>
            <a:pPr lvl="1"/>
            <a:r>
              <a:rPr lang="cs-CZ" i="1" dirty="0" err="1"/>
              <a:t>allow</a:t>
            </a:r>
            <a:r>
              <a:rPr lang="cs-CZ" i="1" dirty="0"/>
              <a:t> </a:t>
            </a:r>
            <a:r>
              <a:rPr lang="cs-CZ" dirty="0"/>
              <a:t>vs. </a:t>
            </a:r>
            <a:r>
              <a:rPr lang="cs-CZ" i="1" dirty="0" err="1"/>
              <a:t>deny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1531652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D08E0-5C94-4DD3-8187-FE0CFCB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Přístupy k informacím v knihovnách a v informačních systémech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082815-E49B-4A5E-A956-3285DAB23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nutné se bavit o přístupu k oběma skupinám zdrojů informací, byť se např. v oblasti elektronických zdrojů do značné míry překrývají…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9372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810B20-27C3-4875-B44B-9E939792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Přístupy k informacím v knihovnách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DA63AC-1D48-4E09-8241-E7CFC995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Metody zpřístupnění dokumentů v knihovnách</a:t>
            </a:r>
          </a:p>
          <a:p>
            <a:pPr lvl="1"/>
            <a:r>
              <a:rPr lang="cs-CZ" dirty="0"/>
              <a:t>prezenční zpřístupnění</a:t>
            </a:r>
          </a:p>
          <a:p>
            <a:pPr lvl="1"/>
            <a:r>
              <a:rPr lang="cs-CZ" dirty="0"/>
              <a:t>výpůjčky</a:t>
            </a:r>
          </a:p>
          <a:p>
            <a:pPr lvl="1"/>
            <a:r>
              <a:rPr lang="cs-CZ" dirty="0"/>
              <a:t>licence pro využívání e-knih a elektronických časopisů</a:t>
            </a:r>
          </a:p>
          <a:p>
            <a:pPr lvl="1"/>
            <a:r>
              <a:rPr lang="cs-CZ" dirty="0"/>
              <a:t>zajištění přístupu k elektronickým zdrojům</a:t>
            </a:r>
          </a:p>
          <a:p>
            <a:pPr lvl="2"/>
            <a:r>
              <a:rPr lang="cs-CZ" dirty="0"/>
              <a:t>plnotextové zdroje</a:t>
            </a:r>
          </a:p>
          <a:p>
            <a:pPr lvl="2"/>
            <a:r>
              <a:rPr lang="cs-CZ" dirty="0"/>
              <a:t>metadatové zdroje, agregátory</a:t>
            </a:r>
          </a:p>
          <a:p>
            <a:pPr lvl="2"/>
            <a:endParaRPr lang="cs-CZ" dirty="0"/>
          </a:p>
          <a:p>
            <a:r>
              <a:rPr lang="cs-CZ" dirty="0"/>
              <a:t>Meziknihovní výpůjčky</a:t>
            </a:r>
          </a:p>
          <a:p>
            <a:r>
              <a:rPr lang="cs-CZ" dirty="0"/>
              <a:t>Digitalizace „klasických“ zdrojů</a:t>
            </a:r>
          </a:p>
        </p:txBody>
      </p:sp>
    </p:spTree>
    <p:extLst>
      <p:ext uri="{BB962C8B-B14F-4D97-AF65-F5344CB8AC3E}">
        <p14:creationId xmlns:p14="http://schemas.microsoft.com/office/powerpoint/2010/main" val="1608677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125B5B-C430-4602-B525-E5146C98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Zpřístupnění dat z informačních systémů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B72AD3-7E92-46C4-BD2A-4E9C40E0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Metody zpracování úloh</a:t>
            </a:r>
          </a:p>
          <a:p>
            <a:pPr lvl="1"/>
            <a:r>
              <a:rPr lang="cs-CZ" dirty="0"/>
              <a:t>interaktivní</a:t>
            </a:r>
          </a:p>
          <a:p>
            <a:pPr lvl="2"/>
            <a:r>
              <a:rPr lang="cs-CZ" dirty="0"/>
              <a:t>např. UI, běžné webové služby atp.</a:t>
            </a:r>
          </a:p>
          <a:p>
            <a:pPr lvl="2"/>
            <a:r>
              <a:rPr lang="cs-CZ" dirty="0"/>
              <a:t>zpracování ihned</a:t>
            </a:r>
          </a:p>
          <a:p>
            <a:pPr lvl="1"/>
            <a:r>
              <a:rPr lang="cs-CZ" dirty="0"/>
              <a:t>řízené událostmi</a:t>
            </a:r>
          </a:p>
          <a:p>
            <a:pPr lvl="2"/>
            <a:r>
              <a:rPr lang="cs-CZ" dirty="0"/>
              <a:t>např. ve stanovený čas, spuštěné konkrétní změnou v systému atp.</a:t>
            </a:r>
          </a:p>
          <a:p>
            <a:pPr lvl="1"/>
            <a:r>
              <a:rPr lang="cs-CZ" dirty="0"/>
              <a:t>dávkové</a:t>
            </a:r>
          </a:p>
          <a:p>
            <a:pPr lvl="2"/>
            <a:r>
              <a:rPr lang="cs-CZ" dirty="0"/>
              <a:t>úlohy jsou shromažďovány a následně provedeny hromadně</a:t>
            </a:r>
          </a:p>
          <a:p>
            <a:pPr lvl="2"/>
            <a:r>
              <a:rPr lang="cs-CZ" dirty="0"/>
              <a:t>např. výměna dokumentů, provedení aktualizací v napojeném externím systému atp.</a:t>
            </a:r>
          </a:p>
          <a:p>
            <a:pPr lvl="1"/>
            <a:r>
              <a:rPr lang="cs-CZ" dirty="0"/>
              <a:t>manuální</a:t>
            </a:r>
          </a:p>
          <a:p>
            <a:pPr lvl="2"/>
            <a:r>
              <a:rPr lang="cs-CZ" dirty="0"/>
              <a:t>je nutný zásah člověka</a:t>
            </a:r>
          </a:p>
        </p:txBody>
      </p:sp>
    </p:spTree>
    <p:extLst>
      <p:ext uri="{BB962C8B-B14F-4D97-AF65-F5344CB8AC3E}">
        <p14:creationId xmlns:p14="http://schemas.microsoft.com/office/powerpoint/2010/main" val="333348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2288C8-E64D-473F-8688-45137F34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Vyhledávání v informačních zdrojích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8D4514-DE64-4780-8B21-56805CEE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Jaké typy informačních zdrojů znáte?</a:t>
            </a:r>
          </a:p>
          <a:p>
            <a:r>
              <a:rPr lang="cs-CZ" i="1" dirty="0">
                <a:solidFill>
                  <a:schemeClr val="accent3"/>
                </a:solidFill>
              </a:rPr>
              <a:t>Co jsou to primární a sekundární informace?</a:t>
            </a:r>
          </a:p>
        </p:txBody>
      </p:sp>
    </p:spTree>
    <p:extLst>
      <p:ext uri="{BB962C8B-B14F-4D97-AF65-F5344CB8AC3E}">
        <p14:creationId xmlns:p14="http://schemas.microsoft.com/office/powerpoint/2010/main" val="3460055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546F24-A8AB-4343-A0B0-E3E4FA30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Zpřístupnění dat z informačních systémů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EADEEC-07F8-4491-AD90-BBD8DD92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Synchronní vs. asynchronní přístup</a:t>
            </a:r>
          </a:p>
          <a:p>
            <a:endParaRPr lang="cs-CZ" dirty="0"/>
          </a:p>
          <a:p>
            <a:r>
              <a:rPr lang="cs-CZ" dirty="0"/>
              <a:t>Úroveň zpřístupnění dat v IS</a:t>
            </a:r>
          </a:p>
          <a:p>
            <a:pPr lvl="1"/>
            <a:r>
              <a:rPr lang="cs-CZ" dirty="0"/>
              <a:t>sdílení datových souborů / databáze</a:t>
            </a:r>
          </a:p>
          <a:p>
            <a:pPr lvl="1"/>
            <a:r>
              <a:rPr lang="cs-CZ" dirty="0"/>
              <a:t>standardní metody integrace s jinými systémy – API</a:t>
            </a:r>
          </a:p>
          <a:p>
            <a:pPr lvl="2"/>
            <a:r>
              <a:rPr lang="cs-CZ" dirty="0"/>
              <a:t>oprávnění proveditelná z jiných systémů</a:t>
            </a:r>
          </a:p>
          <a:p>
            <a:pPr lvl="2"/>
            <a:r>
              <a:rPr lang="cs-CZ" dirty="0"/>
              <a:t>autentizace, autorizace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41782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B5BD69-B5B8-4078-B976-5781FDE3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Získávání dat z externích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0C25DC-50B1-484B-8082-9D576B04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 </a:t>
            </a:r>
            <a:r>
              <a:rPr lang="cs-CZ" dirty="0" err="1"/>
              <a:t>crawler</a:t>
            </a:r>
            <a:endParaRPr lang="cs-CZ" dirty="0"/>
          </a:p>
          <a:p>
            <a:r>
              <a:rPr lang="cs-CZ" dirty="0"/>
              <a:t>Data vystavená ve (strukturovaných) statických souborech dostupných přes internet</a:t>
            </a:r>
          </a:p>
          <a:p>
            <a:r>
              <a:rPr lang="cs-CZ" dirty="0"/>
              <a:t>Různé varianty API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i="1" dirty="0">
                <a:solidFill>
                  <a:schemeClr val="tx1">
                    <a:lumMod val="65000"/>
                  </a:schemeClr>
                </a:solidFill>
              </a:rPr>
              <a:t>…a o tom se budeme bavit v dalších cvičeních</a:t>
            </a:r>
            <a:r>
              <a:rPr lang="cs-CZ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cs-CZ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</a:t>
            </a:r>
            <a:endParaRPr lang="cs-CZ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8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877424-5B41-4F9F-BB9E-BBB40C21B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22E6C-FAB4-49A2-B96F-55EA1154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hodnota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B0532C-6859-4A78-B2EA-01A17AB3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Informace = data interpretovaná v konkrétním kontextu </a:t>
            </a:r>
          </a:p>
          <a:p>
            <a:pPr lvl="1"/>
            <a:r>
              <a:rPr lang="cs-CZ" dirty="0"/>
              <a:t>např. ze samotného záznamu dat „700202482“ nelze bez znalosti kontextu zjistit, zda jde např. o telefonní číslo, číslo zakázky, číslo účtu či např. uživatelské jméno…</a:t>
            </a:r>
          </a:p>
          <a:p>
            <a:pPr lvl="1"/>
            <a:endParaRPr lang="cs-CZ" dirty="0"/>
          </a:p>
          <a:p>
            <a:r>
              <a:rPr lang="cs-CZ" dirty="0"/>
              <a:t>Informační hodnota = snížení neurčitosti (entropie), ke kterému dojde získáním konkrétní informace</a:t>
            </a:r>
          </a:p>
          <a:p>
            <a:endParaRPr lang="cs-CZ" dirty="0"/>
          </a:p>
          <a:p>
            <a:r>
              <a:rPr lang="cs-CZ" dirty="0"/>
              <a:t>Pro možnost využití informace je nutná její nejen její srozumitelnost, také </a:t>
            </a:r>
            <a:r>
              <a:rPr lang="cs-CZ" dirty="0" err="1"/>
              <a:t>také</a:t>
            </a:r>
            <a:r>
              <a:rPr lang="cs-CZ" dirty="0"/>
              <a:t> </a:t>
            </a:r>
            <a:r>
              <a:rPr lang="cs-CZ" dirty="0" err="1"/>
              <a:t>vyhledatelnost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166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EEC1C2-F3C7-4F8F-A408-F703C9E7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Strukturovaná vs. nestrukturovaná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598554-4FCC-416C-8860-B8ACA38D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V čem se liší strukturovaná, </a:t>
            </a:r>
            <a:r>
              <a:rPr lang="cs-CZ" i="1" dirty="0" err="1">
                <a:solidFill>
                  <a:schemeClr val="accent3"/>
                </a:solidFill>
              </a:rPr>
              <a:t>semi</a:t>
            </a:r>
            <a:r>
              <a:rPr lang="cs-CZ" i="1" dirty="0">
                <a:solidFill>
                  <a:schemeClr val="accent3"/>
                </a:solidFill>
              </a:rPr>
              <a:t>-strukturovaná a nestrukturovaná data?</a:t>
            </a:r>
          </a:p>
          <a:p>
            <a:endParaRPr lang="cs-CZ" i="1" dirty="0">
              <a:solidFill>
                <a:schemeClr val="accent3"/>
              </a:solidFill>
            </a:endParaRPr>
          </a:p>
          <a:p>
            <a:endParaRPr lang="cs-CZ" i="1" dirty="0">
              <a:solidFill>
                <a:schemeClr val="accent3"/>
              </a:solidFill>
            </a:endParaRPr>
          </a:p>
          <a:p>
            <a:endParaRPr lang="cs-CZ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7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50E464-A13B-4BE7-B225-52FC5CD1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Prohledávání strukturovaných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80CCBC-A163-45F3-9D96-3D8F420A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Známá struktura</a:t>
            </a:r>
          </a:p>
          <a:p>
            <a:r>
              <a:rPr lang="cs-CZ" dirty="0"/>
              <a:t>Standardizace formátů či dohoda mezi společnostmi, které je využívají</a:t>
            </a:r>
          </a:p>
          <a:p>
            <a:r>
              <a:rPr lang="cs-CZ" dirty="0"/>
              <a:t>Metody prohledávání strukturovaných dat</a:t>
            </a:r>
          </a:p>
          <a:p>
            <a:pPr lvl="1"/>
            <a:r>
              <a:rPr lang="cs-CZ" dirty="0"/>
              <a:t>v závislosti na jejich uložení</a:t>
            </a:r>
            <a:endParaRPr lang="en-US" dirty="0"/>
          </a:p>
          <a:p>
            <a:pPr lvl="2"/>
            <a:r>
              <a:rPr lang="en-US" dirty="0"/>
              <a:t>XML, JSON, </a:t>
            </a:r>
            <a:r>
              <a:rPr lang="en-US" dirty="0" err="1"/>
              <a:t>rela</a:t>
            </a:r>
            <a:r>
              <a:rPr lang="cs-CZ" dirty="0"/>
              <a:t>ční a objektové databáze</a:t>
            </a:r>
          </a:p>
          <a:p>
            <a:pPr lvl="1"/>
            <a:r>
              <a:rPr lang="cs-CZ" dirty="0"/>
              <a:t>dotazovací jazyky</a:t>
            </a:r>
          </a:p>
          <a:p>
            <a:pPr lvl="1"/>
            <a:endParaRPr lang="cs-CZ" dirty="0"/>
          </a:p>
          <a:p>
            <a:r>
              <a:rPr lang="cs-CZ" dirty="0"/>
              <a:t>Popis samotné struktury dat</a:t>
            </a:r>
          </a:p>
          <a:p>
            <a:pPr lvl="1"/>
            <a:r>
              <a:rPr lang="cs-CZ" dirty="0"/>
              <a:t>syntaktický vs. sémantický popis struktury dat</a:t>
            </a:r>
          </a:p>
          <a:p>
            <a:pPr lvl="1"/>
            <a:r>
              <a:rPr lang="cs-CZ" dirty="0"/>
              <a:t>validace dat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807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60328-032F-4BD4-BFD5-DB4A42B5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Prohledávání nestrukturovaných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CEE76B-C66A-4137-B35D-0BEC6115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Znáte nějakou metodu indexování nestrukturovaných dat?</a:t>
            </a:r>
          </a:p>
          <a:p>
            <a:pPr marL="0" indent="0">
              <a:buNone/>
            </a:pPr>
            <a:endParaRPr lang="cs-CZ" i="1" dirty="0">
              <a:solidFill>
                <a:schemeClr val="accent3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„index“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invertovaný soubor, indexový soubor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klíče v databázích</a:t>
            </a:r>
          </a:p>
          <a:p>
            <a:pPr lvl="1"/>
            <a:endParaRPr lang="cs-CZ" dirty="0">
              <a:solidFill>
                <a:schemeClr val="tx1"/>
              </a:solidFill>
            </a:endParaRPr>
          </a:p>
          <a:p>
            <a:r>
              <a:rPr lang="cs-CZ" dirty="0" err="1">
                <a:solidFill>
                  <a:schemeClr val="tx1"/>
                </a:solidFill>
              </a:rPr>
              <a:t>Apache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Solr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 err="1">
                <a:solidFill>
                  <a:schemeClr val="tx1"/>
                </a:solidFill>
              </a:rPr>
              <a:t>Elastic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Search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6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60328-032F-4BD4-BFD5-DB4A42B5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Prohledávání nestrukturovaných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CEE76B-C66A-4137-B35D-0BEC6115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Dnes se ale přeci nebavíme jen o textových dokumentech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endParaRPr lang="en-US" i="1" dirty="0">
              <a:solidFill>
                <a:schemeClr val="accent3"/>
              </a:solidFill>
            </a:endParaRPr>
          </a:p>
          <a:p>
            <a:r>
              <a:rPr lang="en-US" i="1" dirty="0">
                <a:solidFill>
                  <a:schemeClr val="accent3"/>
                </a:solidFill>
              </a:rPr>
              <a:t>Jak je </a:t>
            </a:r>
            <a:r>
              <a:rPr lang="en-US" i="1" dirty="0" err="1">
                <a:solidFill>
                  <a:schemeClr val="accent3"/>
                </a:solidFill>
              </a:rPr>
              <a:t>mo</a:t>
            </a:r>
            <a:r>
              <a:rPr lang="cs-CZ" i="1" dirty="0" err="1">
                <a:solidFill>
                  <a:schemeClr val="accent3"/>
                </a:solidFill>
              </a:rPr>
              <a:t>žné</a:t>
            </a:r>
            <a:r>
              <a:rPr lang="cs-CZ" i="1" dirty="0">
                <a:solidFill>
                  <a:schemeClr val="accent3"/>
                </a:solidFill>
              </a:rPr>
              <a:t> indexovat např. videosoubor?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4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B1E5C-CEC6-45F6-A966-3D250E68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Internetové vyhledávače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7E51BA-4E7E-4591-989E-F0408F74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Fulltextové vs. katalogové vyhledávače</a:t>
            </a:r>
          </a:p>
          <a:p>
            <a:endParaRPr lang="cs-CZ" dirty="0"/>
          </a:p>
          <a:p>
            <a:r>
              <a:rPr lang="cs-CZ" dirty="0"/>
              <a:t>Google, Bing</a:t>
            </a:r>
            <a:r>
              <a:rPr lang="en-US" dirty="0"/>
              <a:t>!</a:t>
            </a:r>
            <a:r>
              <a:rPr lang="cs-CZ" dirty="0"/>
              <a:t>, Seznam, </a:t>
            </a:r>
            <a:r>
              <a:rPr lang="cs-CZ" dirty="0" err="1"/>
              <a:t>DuckDuckGo</a:t>
            </a:r>
            <a:r>
              <a:rPr lang="cs-CZ" dirty="0"/>
              <a:t>, </a:t>
            </a:r>
            <a:r>
              <a:rPr lang="cs-CZ" dirty="0" err="1"/>
              <a:t>Baidu</a:t>
            </a:r>
            <a:r>
              <a:rPr lang="cs-CZ" dirty="0"/>
              <a:t>, Yandex…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Jakým způsobem indexují obsah webu?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Jakým způsobem je vyhodnoceno, které weby zobrazit na začátku výsledků?</a:t>
            </a:r>
          </a:p>
        </p:txBody>
      </p:sp>
    </p:spTree>
    <p:extLst>
      <p:ext uri="{BB962C8B-B14F-4D97-AF65-F5344CB8AC3E}">
        <p14:creationId xmlns:p14="http://schemas.microsoft.com/office/powerpoint/2010/main" val="247795735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</TotalTime>
  <Words>1162</Words>
  <Application>Microsoft Office PowerPoint</Application>
  <PresentationFormat>Širokoúhlá obrazovka</PresentationFormat>
  <Paragraphs>244</Paragraphs>
  <Slides>32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Fazeta</vt:lpstr>
      <vt:lpstr>4iz160 2. cvičení</vt:lpstr>
      <vt:lpstr>2. cvičení</vt:lpstr>
      <vt:lpstr>Vyhledávání v informačních zdrojích</vt:lpstr>
      <vt:lpstr>Informační hodnota dat</vt:lpstr>
      <vt:lpstr>Strukturovaná vs. nestrukturovaná data</vt:lpstr>
      <vt:lpstr>Prohledávání strukturovaných dat</vt:lpstr>
      <vt:lpstr>Prohledávání nestrukturovaných dat</vt:lpstr>
      <vt:lpstr>Prohledávání nestrukturovaných dat</vt:lpstr>
      <vt:lpstr>Internetové vyhledávače</vt:lpstr>
      <vt:lpstr>Postup ukládání a vyhledávání dokumentů</vt:lpstr>
      <vt:lpstr>Jak hodnotit kvalitu vyhledávání?</vt:lpstr>
      <vt:lpstr>Specifikace vyhledávacího dotazu</vt:lpstr>
      <vt:lpstr>Specifikace vyhledávacího dotazu</vt:lpstr>
      <vt:lpstr>Distribuované vs. centralizované hledání</vt:lpstr>
      <vt:lpstr>Distribuované vyhledávání</vt:lpstr>
      <vt:lpstr>Zpracování výsledků vyhledávání</vt:lpstr>
      <vt:lpstr>Zpracování výsledků vyhledávání</vt:lpstr>
      <vt:lpstr>Způsoby ukládání dat</vt:lpstr>
      <vt:lpstr>Způsoby ukládání dat</vt:lpstr>
      <vt:lpstr>Zabezpečení dat</vt:lpstr>
      <vt:lpstr>Licencování informačních zdrojů</vt:lpstr>
      <vt:lpstr>Zabezpečení přístupu ke zdroji</vt:lpstr>
      <vt:lpstr>Zabezpečení přístupu ke zdroji</vt:lpstr>
      <vt:lpstr>Autentifikace uživatelů</vt:lpstr>
      <vt:lpstr>Autentifikace uživatelů</vt:lpstr>
      <vt:lpstr>Autorizace uživatelů</vt:lpstr>
      <vt:lpstr>Přístupy k informacím v knihovnách a v informačních systémech</vt:lpstr>
      <vt:lpstr>Přístupy k informacím v knihovnách</vt:lpstr>
      <vt:lpstr>Zpřístupnění dat z informačních systémů</vt:lpstr>
      <vt:lpstr>Zpřístupnění dat z informačních systémů</vt:lpstr>
      <vt:lpstr>Získávání dat z externích zdrojů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</dc:title>
  <dc:creator>Stanislav Vojíř</dc:creator>
  <cp:lastModifiedBy>Stanislav Vojíř</cp:lastModifiedBy>
  <cp:revision>60</cp:revision>
  <dcterms:created xsi:type="dcterms:W3CDTF">2021-02-17T00:24:15Z</dcterms:created>
  <dcterms:modified xsi:type="dcterms:W3CDTF">2021-02-18T00:21:38Z</dcterms:modified>
</cp:coreProperties>
</file>