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7" r:id="rId9"/>
    <p:sldId id="268" r:id="rId10"/>
    <p:sldId id="278" r:id="rId11"/>
    <p:sldId id="269" r:id="rId12"/>
    <p:sldId id="270" r:id="rId13"/>
    <p:sldId id="264" r:id="rId14"/>
    <p:sldId id="271" r:id="rId15"/>
    <p:sldId id="272" r:id="rId16"/>
    <p:sldId id="266" r:id="rId17"/>
    <p:sldId id="262" r:id="rId18"/>
    <p:sldId id="274" r:id="rId19"/>
    <p:sldId id="265" r:id="rId20"/>
    <p:sldId id="273" r:id="rId21"/>
    <p:sldId id="275" r:id="rId22"/>
    <p:sldId id="276" r:id="rId23"/>
    <p:sldId id="279" r:id="rId24"/>
    <p:sldId id="277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tanislav.vojir@vse.cz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knihovna.vse.cz/e-zdroj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4iz160/cvicen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4iz160</a:t>
            </a:r>
            <a:br>
              <a:rPr lang="cs-CZ" dirty="0"/>
            </a:br>
            <a:r>
              <a:rPr lang="cs-CZ" sz="3200" dirty="0"/>
              <a:t>1. 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Stanislav Vojíř</a:t>
            </a:r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DD5A0A-4C49-4BA2-BFCE-D2A571C7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dirty="0"/>
              <a:t>Data – informace - znalosti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A0E1131A-AF5E-445A-A881-F2222795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78" y="2159331"/>
            <a:ext cx="4183680" cy="38823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88CCA-75A8-4BB2-AA2B-4E2F8EA7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57603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AA7374-2ACC-4D40-B090-CC36BCF2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 dat a informací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EAE66D-2B30-4111-BE74-566BDBEF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Praktický úkol: Aktuálním tématem, o které jsou informace na první pohled „bez problémů vyhledatelné“, je COVID-19. Zkuste vyhledat co nejvíce relevantních zdrojů informací.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následně zkuste tyto zdroje rozdělit do skupin dle jejich typu, věrohodnosti atp.</a:t>
            </a:r>
          </a:p>
        </p:txBody>
      </p:sp>
    </p:spTree>
    <p:extLst>
      <p:ext uri="{BB962C8B-B14F-4D97-AF65-F5344CB8AC3E}">
        <p14:creationId xmlns:p14="http://schemas.microsoft.com/office/powerpoint/2010/main" val="303185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AA7374-2ACC-4D40-B090-CC36BCF2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 dat a informací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EAE66D-2B30-4111-BE74-566BDBEF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Způsoby zaznamenávání dat a informací</a:t>
            </a:r>
          </a:p>
          <a:p>
            <a:pPr lvl="1"/>
            <a:r>
              <a:rPr lang="cs-CZ" dirty="0"/>
              <a:t>v elektronické podobě (digitální)</a:t>
            </a:r>
          </a:p>
          <a:p>
            <a:pPr lvl="2"/>
            <a:r>
              <a:rPr lang="cs-CZ" dirty="0" err="1"/>
              <a:t>offline</a:t>
            </a:r>
            <a:r>
              <a:rPr lang="cs-CZ" dirty="0"/>
              <a:t> – síťové – online</a:t>
            </a:r>
          </a:p>
          <a:p>
            <a:pPr lvl="2"/>
            <a:r>
              <a:rPr lang="cs-CZ" dirty="0"/>
              <a:t>samostatné dokumenty – dynamicky generované dokumenty – databáze s vyhledáváním</a:t>
            </a:r>
          </a:p>
          <a:p>
            <a:pPr lvl="1"/>
            <a:r>
              <a:rPr lang="cs-CZ" dirty="0"/>
              <a:t>v jiné než elektronické podobě („klasické“, „analogové“)</a:t>
            </a:r>
          </a:p>
          <a:p>
            <a:pPr lvl="1"/>
            <a:endParaRPr lang="cs-CZ" dirty="0"/>
          </a:p>
          <a:p>
            <a:r>
              <a:rPr lang="cs-CZ" dirty="0"/>
              <a:t>Výhody a nevýhody uložení dat v elektronické či „klasické“ podobě</a:t>
            </a:r>
          </a:p>
        </p:txBody>
      </p:sp>
    </p:spTree>
    <p:extLst>
      <p:ext uri="{BB962C8B-B14F-4D97-AF65-F5344CB8AC3E}">
        <p14:creationId xmlns:p14="http://schemas.microsoft.com/office/powerpoint/2010/main" val="424672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46902D-16AE-430C-A3C5-F66CC06E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Strukturovaná, </a:t>
            </a:r>
            <a:r>
              <a:rPr lang="cs-CZ" dirty="0" err="1"/>
              <a:t>semi</a:t>
            </a:r>
            <a:r>
              <a:rPr lang="cs-CZ" dirty="0"/>
              <a:t>-strukturovaná a nestrukturovaná 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768AF3-E51B-426C-9AAA-8F879BFC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Zkuste roztřídit tyto typy dat dle jejich strukturování: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e-mail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kniha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časopisecký článek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XML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tabulka s daty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HTML stránka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JSON soubor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dokumentu z Wordu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obrázek ve formátu JSON</a:t>
            </a:r>
          </a:p>
        </p:txBody>
      </p:sp>
    </p:spTree>
    <p:extLst>
      <p:ext uri="{BB962C8B-B14F-4D97-AF65-F5344CB8AC3E}">
        <p14:creationId xmlns:p14="http://schemas.microsoft.com/office/powerpoint/2010/main" val="331151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555325-EE71-4354-81BD-8CED6B1D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Strukturovaná, </a:t>
            </a:r>
            <a:r>
              <a:rPr lang="cs-CZ" dirty="0" err="1"/>
              <a:t>semi</a:t>
            </a:r>
            <a:r>
              <a:rPr lang="cs-CZ" dirty="0"/>
              <a:t>-strukturovaná a nestrukturovaná 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679142-4CF2-47FB-96B0-B5ED491C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Výhody strukturování dat</a:t>
            </a:r>
          </a:p>
          <a:p>
            <a:pPr lvl="1"/>
            <a:r>
              <a:rPr lang="cs-CZ" dirty="0" err="1"/>
              <a:t>vyhledatelnost</a:t>
            </a:r>
            <a:endParaRPr lang="cs-CZ" dirty="0"/>
          </a:p>
          <a:p>
            <a:pPr lvl="1"/>
            <a:r>
              <a:rPr lang="cs-CZ" dirty="0" err="1"/>
              <a:t>interpretovatelnost</a:t>
            </a:r>
            <a:r>
              <a:rPr lang="cs-CZ" dirty="0"/>
              <a:t> dat</a:t>
            </a:r>
          </a:p>
          <a:p>
            <a:r>
              <a:rPr lang="cs-CZ" dirty="0"/>
              <a:t>Standardizace formátů pro ukládání a výměnu dat</a:t>
            </a:r>
          </a:p>
          <a:p>
            <a:r>
              <a:rPr lang="cs-CZ" dirty="0"/>
              <a:t>Rozsah ukládaných dat</a:t>
            </a:r>
          </a:p>
          <a:p>
            <a:pPr lvl="1"/>
            <a:r>
              <a:rPr lang="cs-CZ" dirty="0"/>
              <a:t>ukládání celých datových souborů / plnotextové zdroje</a:t>
            </a:r>
          </a:p>
          <a:p>
            <a:pPr lvl="1"/>
            <a:r>
              <a:rPr lang="cs-CZ" dirty="0"/>
              <a:t>metadata</a:t>
            </a:r>
          </a:p>
          <a:p>
            <a:r>
              <a:rPr lang="cs-CZ" dirty="0"/>
              <a:t>Katalogy metadat, mapování datových formátů</a:t>
            </a:r>
          </a:p>
        </p:txBody>
      </p:sp>
    </p:spTree>
    <p:extLst>
      <p:ext uri="{BB962C8B-B14F-4D97-AF65-F5344CB8AC3E}">
        <p14:creationId xmlns:p14="http://schemas.microsoft.com/office/powerpoint/2010/main" val="354248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C70F24-339F-4A78-81B4-A1AB73B3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Proces vyhledávání informací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CC5E1F-86AE-442C-955F-A8152CC49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/>
              <a:t>Nalezení relevantních informačních zdrojů</a:t>
            </a:r>
          </a:p>
          <a:p>
            <a:pPr lvl="1"/>
            <a:r>
              <a:rPr lang="cs-CZ" dirty="0"/>
              <a:t>Knihovní systémy</a:t>
            </a:r>
          </a:p>
          <a:p>
            <a:pPr lvl="1"/>
            <a:r>
              <a:rPr lang="cs-CZ" dirty="0"/>
              <a:t>Databáze</a:t>
            </a:r>
          </a:p>
          <a:p>
            <a:pPr lvl="1"/>
            <a:r>
              <a:rPr lang="cs-CZ" dirty="0"/>
              <a:t>Internetové vyhledávače</a:t>
            </a:r>
          </a:p>
          <a:p>
            <a:pPr lvl="1"/>
            <a:r>
              <a:rPr lang="cs-CZ" dirty="0"/>
              <a:t>Informační systémy</a:t>
            </a:r>
          </a:p>
          <a:p>
            <a:pPr>
              <a:buFont typeface="+mj-lt"/>
              <a:buAutoNum type="arabicPeriod"/>
            </a:pPr>
            <a:r>
              <a:rPr lang="cs-CZ" dirty="0"/>
              <a:t>Vyhledání primárních informací v relevantních zdrojích</a:t>
            </a:r>
          </a:p>
          <a:p>
            <a:pPr>
              <a:buFont typeface="+mj-lt"/>
              <a:buAutoNum type="arabicPeriod"/>
            </a:pPr>
            <a:r>
              <a:rPr lang="cs-CZ" dirty="0"/>
              <a:t>Zobrazení či dodání dokumentů / dat</a:t>
            </a:r>
            <a:br>
              <a:rPr lang="cs-CZ" dirty="0"/>
            </a:br>
            <a:endParaRPr lang="cs-CZ" dirty="0"/>
          </a:p>
          <a:p>
            <a:pPr>
              <a:buFont typeface="+mj-lt"/>
              <a:buAutoNum type="arabicPeriod"/>
            </a:pPr>
            <a:r>
              <a:rPr lang="cs-CZ" dirty="0"/>
              <a:t>Hodnocení dokumentů, výběr relevantních informací / dat, hodnocení pravdivosti informací atd.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9638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02249-7746-4D8B-B0BF-7CC80284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79CAB9-188E-4DC5-96E9-54697BEE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/>
              <a:t>„prostředek společenské komunikace tvořený množinou informací a sloužící k jejich záznamu či přenosu v čase a prostoru“</a:t>
            </a:r>
          </a:p>
          <a:p>
            <a:r>
              <a:rPr lang="cs-CZ" i="1" dirty="0"/>
              <a:t>„informační objekt, který obsahuje dostupné informace odpovídající informačním potřebám uživatele. Informační zdroj může být tištěný, zvukový, obrazový nebo elektronický (včetně zdrojů dostupných online)“</a:t>
            </a:r>
          </a:p>
        </p:txBody>
      </p:sp>
    </p:spTree>
    <p:extLst>
      <p:ext uri="{BB962C8B-B14F-4D97-AF65-F5344CB8AC3E}">
        <p14:creationId xmlns:p14="http://schemas.microsoft.com/office/powerpoint/2010/main" val="3030475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3BE980-E773-4D03-8FCB-C8AE2AEA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383C87-9D02-4A43-AE16-D767D8E2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Vlastnosti informačních zdrojů</a:t>
            </a:r>
          </a:p>
          <a:p>
            <a:pPr lvl="1"/>
            <a:r>
              <a:rPr lang="cs-CZ" dirty="0"/>
              <a:t>dostupnost (volný vs. omezený, způsob přístupu)</a:t>
            </a:r>
          </a:p>
          <a:p>
            <a:pPr lvl="1"/>
            <a:r>
              <a:rPr lang="cs-CZ" dirty="0"/>
              <a:t>typ obsažených informací a způsob vyhledávání a dotazování</a:t>
            </a:r>
          </a:p>
          <a:p>
            <a:pPr lvl="1"/>
            <a:r>
              <a:rPr lang="cs-CZ" dirty="0"/>
              <a:t>nabízená uživatelská rozhraní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Typy informací</a:t>
            </a:r>
          </a:p>
          <a:p>
            <a:pPr lvl="1"/>
            <a:r>
              <a:rPr lang="cs-CZ" dirty="0"/>
              <a:t>primární informace (např. plné texty, multimédia, digitální objekty)</a:t>
            </a:r>
          </a:p>
          <a:p>
            <a:pPr lvl="1"/>
            <a:r>
              <a:rPr lang="cs-CZ" dirty="0"/>
              <a:t>sekundární informace – odkazy na informace primární (např. bibliograf. záznamy)</a:t>
            </a:r>
          </a:p>
          <a:p>
            <a:pPr lvl="1"/>
            <a:r>
              <a:rPr lang="cs-CZ" dirty="0"/>
              <a:t>terciální informace – odkazy na sekundární informace (např. přehled databází)</a:t>
            </a:r>
          </a:p>
        </p:txBody>
      </p:sp>
    </p:spTree>
    <p:extLst>
      <p:ext uri="{BB962C8B-B14F-4D97-AF65-F5344CB8AC3E}">
        <p14:creationId xmlns:p14="http://schemas.microsoft.com/office/powerpoint/2010/main" val="2974543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873411-0B89-4D39-84E8-113B5620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 k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D8DC24-DDD8-4661-A72B-24C404E2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Proč vlastně integrovat informace z více zdrojů?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3395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873411-0B89-4D39-84E8-113B5620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 k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D8DC24-DDD8-4661-A72B-24C404E2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Proč vlastně integrovat informace z více zdrojů?</a:t>
            </a:r>
          </a:p>
          <a:p>
            <a:endParaRPr lang="cs-CZ" dirty="0"/>
          </a:p>
          <a:p>
            <a:r>
              <a:rPr lang="cs-CZ" dirty="0"/>
              <a:t>Nabízení relevantních informací jednoduchým a jednotným způsobem co největší skupině oprávněných uživatelů…</a:t>
            </a:r>
          </a:p>
          <a:p>
            <a:endParaRPr lang="cs-CZ" dirty="0"/>
          </a:p>
          <a:p>
            <a:r>
              <a:rPr lang="cs-CZ" dirty="0"/>
              <a:t>Zpřístupnění většího množství zdrojů jedním dotazem / v jednom rozhraní</a:t>
            </a:r>
          </a:p>
          <a:p>
            <a:r>
              <a:rPr lang="cs-CZ" dirty="0"/>
              <a:t>Konsolidace informací, možnost paralelizace</a:t>
            </a:r>
          </a:p>
          <a:p>
            <a:r>
              <a:rPr lang="cs-CZ" dirty="0"/>
              <a:t>Vzájemná komunikace mezi zdroji, výměna dat</a:t>
            </a:r>
          </a:p>
          <a:p>
            <a:r>
              <a:rPr lang="cs-CZ" dirty="0"/>
              <a:t>Systematické členění heterogenních zdrojů</a:t>
            </a:r>
          </a:p>
          <a:p>
            <a:r>
              <a:rPr lang="cs-CZ" dirty="0"/>
              <a:t>Tvorba komplexních aplikací a systémů bez nutnosti vlastnictví všech dat</a:t>
            </a:r>
          </a:p>
        </p:txBody>
      </p:sp>
    </p:spTree>
    <p:extLst>
      <p:ext uri="{BB962C8B-B14F-4D97-AF65-F5344CB8AC3E}">
        <p14:creationId xmlns:p14="http://schemas.microsoft.com/office/powerpoint/2010/main" val="418804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669CB5-0A1B-4CB3-9662-20CA3FBE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Ing. et Ing. Stanislav Vojíř, Ph.D.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3C1831-B656-42E2-ABBE-B4B22010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stanislav.vojir@vse.cz</a:t>
            </a:r>
            <a:endParaRPr lang="cs-CZ" dirty="0"/>
          </a:p>
          <a:p>
            <a:r>
              <a:rPr lang="cs-CZ" dirty="0"/>
              <a:t>Výuka a konzultace </a:t>
            </a:r>
            <a:r>
              <a:rPr lang="cs-CZ" dirty="0">
                <a:sym typeface="Wingdings" panose="05000000000000000000" pitchFamily="2" charset="2"/>
              </a:rPr>
              <a:t> MS </a:t>
            </a:r>
            <a:r>
              <a:rPr lang="cs-CZ" dirty="0" err="1">
                <a:sym typeface="Wingdings" panose="05000000000000000000" pitchFamily="2" charset="2"/>
              </a:rPr>
              <a:t>Teams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853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67EAD7-331D-4450-AD92-BC0D79DD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Rizika integrace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E6DE87-282E-4551-8B57-0C10EC4C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Vysoké náklady na integraci</a:t>
            </a:r>
          </a:p>
          <a:p>
            <a:r>
              <a:rPr lang="cs-CZ" dirty="0"/>
              <a:t>Nárůst složitosti „systému“</a:t>
            </a:r>
          </a:p>
          <a:p>
            <a:r>
              <a:rPr lang="cs-CZ" dirty="0"/>
              <a:t>Závislost na externích zdrojích </a:t>
            </a:r>
          </a:p>
          <a:p>
            <a:pPr lvl="1"/>
            <a:r>
              <a:rPr lang="cs-CZ" dirty="0"/>
              <a:t>kvalita, stabilita, dostupnost a serióznost zdrojů…</a:t>
            </a:r>
          </a:p>
          <a:p>
            <a:r>
              <a:rPr lang="cs-CZ" dirty="0"/>
              <a:t>Hrozba průměrnosti – ztráta specifických vlastností zdrojů</a:t>
            </a:r>
          </a:p>
        </p:txBody>
      </p:sp>
    </p:spTree>
    <p:extLst>
      <p:ext uri="{BB962C8B-B14F-4D97-AF65-F5344CB8AC3E}">
        <p14:creationId xmlns:p14="http://schemas.microsoft.com/office/powerpoint/2010/main" val="271733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98B687-5E78-44A0-A15A-74093717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zdroje dostupné na VŠE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B9A636-6340-4733-B487-07C6F99F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Jaké typy informačních zdrojů máme na VŠE k dispozici?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Zkusili jste je již někdy použít?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Vyhledávání ve zdrojích – </a:t>
            </a:r>
            <a:r>
              <a:rPr lang="cs-CZ" i="1" dirty="0" err="1">
                <a:solidFill>
                  <a:schemeClr val="accent3"/>
                </a:solidFill>
              </a:rPr>
              <a:t>Aleph</a:t>
            </a:r>
            <a:r>
              <a:rPr lang="cs-CZ" i="1" dirty="0">
                <a:solidFill>
                  <a:schemeClr val="accent3"/>
                </a:solidFill>
              </a:rPr>
              <a:t>, </a:t>
            </a:r>
            <a:r>
              <a:rPr lang="cs-CZ" i="1" dirty="0" err="1">
                <a:solidFill>
                  <a:schemeClr val="accent3"/>
                </a:solidFill>
              </a:rPr>
              <a:t>Summon</a:t>
            </a:r>
            <a:endParaRPr lang="cs-CZ" i="1" dirty="0">
              <a:solidFill>
                <a:schemeClr val="accent3"/>
              </a:solidFill>
            </a:endParaRPr>
          </a:p>
          <a:p>
            <a:endParaRPr lang="cs-CZ" dirty="0"/>
          </a:p>
          <a:p>
            <a:r>
              <a:rPr lang="cs-CZ" dirty="0">
                <a:hlinkClick r:id="rId2"/>
              </a:rPr>
              <a:t>https://knihovna.vse.cz/e-zdroje/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1338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DC00A1-06E0-495E-A329-71628B81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zdroje na VŠE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DB8C7A-51F2-4623-9DC0-772A63BE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Je systém </a:t>
            </a:r>
            <a:r>
              <a:rPr lang="cs-CZ" i="1" dirty="0" err="1">
                <a:solidFill>
                  <a:schemeClr val="accent3"/>
                </a:solidFill>
              </a:rPr>
              <a:t>InSIS</a:t>
            </a:r>
            <a:r>
              <a:rPr lang="cs-CZ" i="1" dirty="0">
                <a:solidFill>
                  <a:schemeClr val="accent3"/>
                </a:solidFill>
              </a:rPr>
              <a:t> informačním zdrojem?</a:t>
            </a:r>
          </a:p>
        </p:txBody>
      </p:sp>
    </p:spTree>
    <p:extLst>
      <p:ext uri="{BB962C8B-B14F-4D97-AF65-F5344CB8AC3E}">
        <p14:creationId xmlns:p14="http://schemas.microsoft.com/office/powerpoint/2010/main" val="1132681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DE8A38-E2F0-4812-8B62-E2B01CF7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Knihovnický vs. informatický pohled</a:t>
            </a:r>
            <a:br>
              <a:rPr lang="cs-CZ" dirty="0"/>
            </a:br>
            <a:r>
              <a:rPr lang="cs-CZ" dirty="0"/>
              <a:t>na informační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790174-790D-4F68-A784-8FAD0AB9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 je to vlastně informační zdroj?</a:t>
            </a:r>
          </a:p>
          <a:p>
            <a:pPr lvl="1"/>
            <a:r>
              <a:rPr lang="cs-CZ" dirty="0"/>
              <a:t>Jaké typy informačních zdrojů rozlišujeme?</a:t>
            </a:r>
          </a:p>
          <a:p>
            <a:pPr lvl="1"/>
            <a:r>
              <a:rPr lang="cs-CZ" dirty="0"/>
              <a:t>Rozdíl v rozsahu a povaze informačních zdrojů</a:t>
            </a:r>
          </a:p>
          <a:p>
            <a:endParaRPr lang="cs-CZ" dirty="0"/>
          </a:p>
          <a:p>
            <a:r>
              <a:rPr lang="cs-CZ" dirty="0"/>
              <a:t>Jaká máme kritéria pro dostupnost zdrojů?</a:t>
            </a:r>
          </a:p>
          <a:p>
            <a:pPr lvl="1"/>
            <a:r>
              <a:rPr lang="cs-CZ" dirty="0"/>
              <a:t>Měření kvality a dostupnosti zdrojů</a:t>
            </a:r>
          </a:p>
          <a:p>
            <a:pPr lvl="1"/>
            <a:r>
              <a:rPr lang="cs-CZ" dirty="0"/>
              <a:t>SLA, </a:t>
            </a:r>
            <a:r>
              <a:rPr lang="cs-CZ" dirty="0" err="1"/>
              <a:t>SaaS</a:t>
            </a:r>
            <a:r>
              <a:rPr lang="cs-CZ" dirty="0"/>
              <a:t>		vs.		prezenční a absenční výpůjčky, databáze textů atp.</a:t>
            </a:r>
          </a:p>
        </p:txBody>
      </p:sp>
    </p:spTree>
    <p:extLst>
      <p:ext uri="{BB962C8B-B14F-4D97-AF65-F5344CB8AC3E}">
        <p14:creationId xmlns:p14="http://schemas.microsoft.com/office/powerpoint/2010/main" val="2556219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6F8D1A-10E8-4D32-969A-0ED5C7E1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Znalosti jako hlavní aktivum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ACD705-A45D-41DE-AD0F-AC60A7FA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 -&gt; Informace -&gt; Znalosti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Měli bychom usilovat o zveřejňování (sdílení) dat a informací? Jakých?</a:t>
            </a:r>
          </a:p>
          <a:p>
            <a:pPr lvl="1"/>
            <a:endParaRPr lang="cs-CZ" dirty="0"/>
          </a:p>
          <a:p>
            <a:r>
              <a:rPr lang="cs-CZ" dirty="0"/>
              <a:t>Využívání interních a externích zdrojů informací</a:t>
            </a:r>
          </a:p>
          <a:p>
            <a:pPr lvl="1"/>
            <a:r>
              <a:rPr lang="cs-CZ" dirty="0"/>
              <a:t>již jsme zmiňovali např. znalostní management</a:t>
            </a:r>
          </a:p>
          <a:p>
            <a:pPr lvl="1"/>
            <a:r>
              <a:rPr lang="cs-CZ" dirty="0"/>
              <a:t>v podnicích - aktivní správa znalostí zaměstnanců, informací o klientech atp.</a:t>
            </a:r>
          </a:p>
          <a:p>
            <a:pPr lvl="1"/>
            <a:endParaRPr lang="cs-CZ" dirty="0"/>
          </a:p>
          <a:p>
            <a:r>
              <a:rPr lang="cs-CZ" i="1" dirty="0">
                <a:solidFill>
                  <a:schemeClr val="accent3"/>
                </a:solidFill>
              </a:rPr>
              <a:t>Jaký je vztah vývoje správy dat, informací a znalostí a etap vývoje informačních systémů?</a:t>
            </a:r>
          </a:p>
        </p:txBody>
      </p:sp>
    </p:spTree>
    <p:extLst>
      <p:ext uri="{BB962C8B-B14F-4D97-AF65-F5344CB8AC3E}">
        <p14:creationId xmlns:p14="http://schemas.microsoft.com/office/powerpoint/2010/main" val="734965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364743-157D-44E4-BECC-7A9F8EE0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Pár „populárních termínů“</a:t>
            </a:r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C9DF066F-EF0B-4627-B2D8-12A07C79E590}"/>
              </a:ext>
            </a:extLst>
          </p:cNvPr>
          <p:cNvGrpSpPr/>
          <p:nvPr/>
        </p:nvGrpSpPr>
        <p:grpSpPr>
          <a:xfrm>
            <a:off x="2142244" y="1039210"/>
            <a:ext cx="5958681" cy="5407935"/>
            <a:chOff x="3535286" y="2310935"/>
            <a:chExt cx="3141000" cy="3580742"/>
          </a:xfrm>
        </p:grpSpPr>
        <p:sp>
          <p:nvSpPr>
            <p:cNvPr id="9" name="Volný tvar: obrazec 8">
              <a:extLst>
                <a:ext uri="{FF2B5EF4-FFF2-40B4-BE49-F238E27FC236}">
                  <a16:creationId xmlns:a16="http://schemas.microsoft.com/office/drawing/2014/main" id="{040FA432-CCD9-476B-9892-276E0E484EA9}"/>
                </a:ext>
              </a:extLst>
            </p:cNvPr>
            <p:cNvSpPr/>
            <p:nvPr/>
          </p:nvSpPr>
          <p:spPr>
            <a:xfrm>
              <a:off x="5942248" y="2541151"/>
              <a:ext cx="643115" cy="739212"/>
            </a:xfrm>
            <a:custGeom>
              <a:avLst/>
              <a:gdLst>
                <a:gd name="connsiteX0" fmla="*/ 0 w 739211"/>
                <a:gd name="connsiteY0" fmla="*/ 321557 h 643114"/>
                <a:gd name="connsiteX1" fmla="*/ 160779 w 739211"/>
                <a:gd name="connsiteY1" fmla="*/ 0 h 643114"/>
                <a:gd name="connsiteX2" fmla="*/ 578433 w 739211"/>
                <a:gd name="connsiteY2" fmla="*/ 0 h 643114"/>
                <a:gd name="connsiteX3" fmla="*/ 739211 w 739211"/>
                <a:gd name="connsiteY3" fmla="*/ 321557 h 643114"/>
                <a:gd name="connsiteX4" fmla="*/ 578433 w 739211"/>
                <a:gd name="connsiteY4" fmla="*/ 643114 h 643114"/>
                <a:gd name="connsiteX5" fmla="*/ 160779 w 739211"/>
                <a:gd name="connsiteY5" fmla="*/ 643114 h 643114"/>
                <a:gd name="connsiteX6" fmla="*/ 0 w 739211"/>
                <a:gd name="connsiteY6" fmla="*/ 321557 h 64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11" h="643114">
                  <a:moveTo>
                    <a:pt x="369606" y="0"/>
                  </a:moveTo>
                  <a:lnTo>
                    <a:pt x="739210" y="139878"/>
                  </a:lnTo>
                  <a:lnTo>
                    <a:pt x="739210" y="503237"/>
                  </a:lnTo>
                  <a:lnTo>
                    <a:pt x="369606" y="643114"/>
                  </a:lnTo>
                  <a:lnTo>
                    <a:pt x="1" y="503237"/>
                  </a:lnTo>
                  <a:lnTo>
                    <a:pt x="1" y="139878"/>
                  </a:lnTo>
                  <a:lnTo>
                    <a:pt x="36960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889" tIns="141865" rIns="126890" bIns="14186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200" kern="1200" dirty="0" err="1"/>
                <a:t>Fake</a:t>
              </a:r>
              <a:r>
                <a:rPr lang="cs-CZ" sz="1200" kern="1200" dirty="0"/>
                <a:t> </a:t>
              </a:r>
              <a:r>
                <a:rPr lang="cs-CZ" sz="1200" kern="1200" dirty="0" err="1"/>
                <a:t>news</a:t>
              </a:r>
              <a:endParaRPr lang="cs-CZ" sz="1200" kern="1200" dirty="0"/>
            </a:p>
          </p:txBody>
        </p:sp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C5BD9E3E-FF9A-45FF-B545-9607053EDB30}"/>
                </a:ext>
              </a:extLst>
            </p:cNvPr>
            <p:cNvSpPr/>
            <p:nvPr/>
          </p:nvSpPr>
          <p:spPr>
            <a:xfrm>
              <a:off x="5481639" y="2310935"/>
              <a:ext cx="824960" cy="443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Volný tvar: obrazec 11">
              <a:extLst>
                <a:ext uri="{FF2B5EF4-FFF2-40B4-BE49-F238E27FC236}">
                  <a16:creationId xmlns:a16="http://schemas.microsoft.com/office/drawing/2014/main" id="{8861EEC7-5694-4954-AF0F-6A1EE758EFC4}"/>
                </a:ext>
              </a:extLst>
            </p:cNvPr>
            <p:cNvSpPr/>
            <p:nvPr/>
          </p:nvSpPr>
          <p:spPr>
            <a:xfrm>
              <a:off x="3535286" y="2670724"/>
              <a:ext cx="643115" cy="739212"/>
            </a:xfrm>
            <a:custGeom>
              <a:avLst/>
              <a:gdLst>
                <a:gd name="connsiteX0" fmla="*/ 0 w 739211"/>
                <a:gd name="connsiteY0" fmla="*/ 321557 h 643114"/>
                <a:gd name="connsiteX1" fmla="*/ 160779 w 739211"/>
                <a:gd name="connsiteY1" fmla="*/ 0 h 643114"/>
                <a:gd name="connsiteX2" fmla="*/ 578433 w 739211"/>
                <a:gd name="connsiteY2" fmla="*/ 0 h 643114"/>
                <a:gd name="connsiteX3" fmla="*/ 739211 w 739211"/>
                <a:gd name="connsiteY3" fmla="*/ 321557 h 643114"/>
                <a:gd name="connsiteX4" fmla="*/ 578433 w 739211"/>
                <a:gd name="connsiteY4" fmla="*/ 643114 h 643114"/>
                <a:gd name="connsiteX5" fmla="*/ 160779 w 739211"/>
                <a:gd name="connsiteY5" fmla="*/ 643114 h 643114"/>
                <a:gd name="connsiteX6" fmla="*/ 0 w 739211"/>
                <a:gd name="connsiteY6" fmla="*/ 321557 h 64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11" h="643114">
                  <a:moveTo>
                    <a:pt x="369606" y="0"/>
                  </a:moveTo>
                  <a:lnTo>
                    <a:pt x="739210" y="139878"/>
                  </a:lnTo>
                  <a:lnTo>
                    <a:pt x="739210" y="503237"/>
                  </a:lnTo>
                  <a:lnTo>
                    <a:pt x="369606" y="643114"/>
                  </a:lnTo>
                  <a:lnTo>
                    <a:pt x="1" y="503237"/>
                  </a:lnTo>
                  <a:lnTo>
                    <a:pt x="1" y="139878"/>
                  </a:lnTo>
                  <a:lnTo>
                    <a:pt x="36960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889" tIns="141865" rIns="126890" bIns="14186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200" kern="1200"/>
                <a:t>Buzzword</a:t>
              </a:r>
              <a:endParaRPr lang="cs-CZ" sz="1200" kern="1200" dirty="0"/>
            </a:p>
          </p:txBody>
        </p:sp>
        <p:sp>
          <p:nvSpPr>
            <p:cNvPr id="13" name="Obdélník 12">
              <a:extLst>
                <a:ext uri="{FF2B5EF4-FFF2-40B4-BE49-F238E27FC236}">
                  <a16:creationId xmlns:a16="http://schemas.microsoft.com/office/drawing/2014/main" id="{715BFE13-F6C7-42DF-B792-1E7815AE4FE2}"/>
                </a:ext>
              </a:extLst>
            </p:cNvPr>
            <p:cNvSpPr/>
            <p:nvPr/>
          </p:nvSpPr>
          <p:spPr>
            <a:xfrm>
              <a:off x="3645437" y="2938378"/>
              <a:ext cx="798348" cy="443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Volný tvar: obrazec 14">
              <a:extLst>
                <a:ext uri="{FF2B5EF4-FFF2-40B4-BE49-F238E27FC236}">
                  <a16:creationId xmlns:a16="http://schemas.microsoft.com/office/drawing/2014/main" id="{C84D90D6-BFD1-49BC-80FB-2E54657854A0}"/>
                </a:ext>
              </a:extLst>
            </p:cNvPr>
            <p:cNvSpPr/>
            <p:nvPr/>
          </p:nvSpPr>
          <p:spPr>
            <a:xfrm>
              <a:off x="4523337" y="2939156"/>
              <a:ext cx="643115" cy="739212"/>
            </a:xfrm>
            <a:custGeom>
              <a:avLst/>
              <a:gdLst>
                <a:gd name="connsiteX0" fmla="*/ 0 w 739211"/>
                <a:gd name="connsiteY0" fmla="*/ 321557 h 643114"/>
                <a:gd name="connsiteX1" fmla="*/ 160779 w 739211"/>
                <a:gd name="connsiteY1" fmla="*/ 0 h 643114"/>
                <a:gd name="connsiteX2" fmla="*/ 578433 w 739211"/>
                <a:gd name="connsiteY2" fmla="*/ 0 h 643114"/>
                <a:gd name="connsiteX3" fmla="*/ 739211 w 739211"/>
                <a:gd name="connsiteY3" fmla="*/ 321557 h 643114"/>
                <a:gd name="connsiteX4" fmla="*/ 578433 w 739211"/>
                <a:gd name="connsiteY4" fmla="*/ 643114 h 643114"/>
                <a:gd name="connsiteX5" fmla="*/ 160779 w 739211"/>
                <a:gd name="connsiteY5" fmla="*/ 643114 h 643114"/>
                <a:gd name="connsiteX6" fmla="*/ 0 w 739211"/>
                <a:gd name="connsiteY6" fmla="*/ 321557 h 64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11" h="643114">
                  <a:moveTo>
                    <a:pt x="369606" y="0"/>
                  </a:moveTo>
                  <a:lnTo>
                    <a:pt x="739210" y="139878"/>
                  </a:lnTo>
                  <a:lnTo>
                    <a:pt x="739210" y="503237"/>
                  </a:lnTo>
                  <a:lnTo>
                    <a:pt x="369606" y="643114"/>
                  </a:lnTo>
                  <a:lnTo>
                    <a:pt x="1" y="503237"/>
                  </a:lnTo>
                  <a:lnTo>
                    <a:pt x="1" y="139878"/>
                  </a:lnTo>
                  <a:lnTo>
                    <a:pt x="36960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889" tIns="141865" rIns="126890" bIns="14186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200" kern="1200"/>
                <a:t>Big Data</a:t>
              </a:r>
              <a:endParaRPr lang="cs-CZ" sz="1200" kern="1200" dirty="0"/>
            </a:p>
          </p:txBody>
        </p:sp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3A4902B7-51DD-44FA-8E37-E39C0D996DA1}"/>
                </a:ext>
              </a:extLst>
            </p:cNvPr>
            <p:cNvSpPr/>
            <p:nvPr/>
          </p:nvSpPr>
          <p:spPr>
            <a:xfrm>
              <a:off x="5851326" y="3325376"/>
              <a:ext cx="824960" cy="443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Volný tvar: obrazec 17">
              <a:extLst>
                <a:ext uri="{FF2B5EF4-FFF2-40B4-BE49-F238E27FC236}">
                  <a16:creationId xmlns:a16="http://schemas.microsoft.com/office/drawing/2014/main" id="{93121EA5-CCD7-4933-AD86-6B4686ABD238}"/>
                </a:ext>
              </a:extLst>
            </p:cNvPr>
            <p:cNvSpPr/>
            <p:nvPr/>
          </p:nvSpPr>
          <p:spPr>
            <a:xfrm>
              <a:off x="3881031" y="4451101"/>
              <a:ext cx="643115" cy="739212"/>
            </a:xfrm>
            <a:custGeom>
              <a:avLst/>
              <a:gdLst>
                <a:gd name="connsiteX0" fmla="*/ 0 w 739211"/>
                <a:gd name="connsiteY0" fmla="*/ 321557 h 643114"/>
                <a:gd name="connsiteX1" fmla="*/ 160779 w 739211"/>
                <a:gd name="connsiteY1" fmla="*/ 0 h 643114"/>
                <a:gd name="connsiteX2" fmla="*/ 578433 w 739211"/>
                <a:gd name="connsiteY2" fmla="*/ 0 h 643114"/>
                <a:gd name="connsiteX3" fmla="*/ 739211 w 739211"/>
                <a:gd name="connsiteY3" fmla="*/ 321557 h 643114"/>
                <a:gd name="connsiteX4" fmla="*/ 578433 w 739211"/>
                <a:gd name="connsiteY4" fmla="*/ 643114 h 643114"/>
                <a:gd name="connsiteX5" fmla="*/ 160779 w 739211"/>
                <a:gd name="connsiteY5" fmla="*/ 643114 h 643114"/>
                <a:gd name="connsiteX6" fmla="*/ 0 w 739211"/>
                <a:gd name="connsiteY6" fmla="*/ 321557 h 64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11" h="643114">
                  <a:moveTo>
                    <a:pt x="369606" y="0"/>
                  </a:moveTo>
                  <a:lnTo>
                    <a:pt x="739210" y="139878"/>
                  </a:lnTo>
                  <a:lnTo>
                    <a:pt x="739210" y="503237"/>
                  </a:lnTo>
                  <a:lnTo>
                    <a:pt x="369606" y="643114"/>
                  </a:lnTo>
                  <a:lnTo>
                    <a:pt x="1" y="503237"/>
                  </a:lnTo>
                  <a:lnTo>
                    <a:pt x="1" y="139878"/>
                  </a:lnTo>
                  <a:lnTo>
                    <a:pt x="36960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889" tIns="141865" rIns="126890" bIns="14186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200" kern="1200" dirty="0" err="1"/>
                <a:t>IoT</a:t>
              </a:r>
              <a:endParaRPr lang="cs-CZ" sz="1200" kern="1200" dirty="0"/>
            </a:p>
          </p:txBody>
        </p: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0DDBD360-42ED-40CB-A3D7-900514CD761F}"/>
                </a:ext>
              </a:extLst>
            </p:cNvPr>
            <p:cNvSpPr/>
            <p:nvPr/>
          </p:nvSpPr>
          <p:spPr>
            <a:xfrm>
              <a:off x="3645437" y="4193264"/>
              <a:ext cx="798348" cy="443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Volný tvar: obrazec 20">
              <a:extLst>
                <a:ext uri="{FF2B5EF4-FFF2-40B4-BE49-F238E27FC236}">
                  <a16:creationId xmlns:a16="http://schemas.microsoft.com/office/drawing/2014/main" id="{4A3768A5-A445-4E5F-B21E-764BDB218AF1}"/>
                </a:ext>
              </a:extLst>
            </p:cNvPr>
            <p:cNvSpPr/>
            <p:nvPr/>
          </p:nvSpPr>
          <p:spPr>
            <a:xfrm>
              <a:off x="5749447" y="5020870"/>
              <a:ext cx="643115" cy="739212"/>
            </a:xfrm>
            <a:custGeom>
              <a:avLst/>
              <a:gdLst>
                <a:gd name="connsiteX0" fmla="*/ 0 w 739211"/>
                <a:gd name="connsiteY0" fmla="*/ 321557 h 643114"/>
                <a:gd name="connsiteX1" fmla="*/ 160779 w 739211"/>
                <a:gd name="connsiteY1" fmla="*/ 0 h 643114"/>
                <a:gd name="connsiteX2" fmla="*/ 578433 w 739211"/>
                <a:gd name="connsiteY2" fmla="*/ 0 h 643114"/>
                <a:gd name="connsiteX3" fmla="*/ 739211 w 739211"/>
                <a:gd name="connsiteY3" fmla="*/ 321557 h 643114"/>
                <a:gd name="connsiteX4" fmla="*/ 578433 w 739211"/>
                <a:gd name="connsiteY4" fmla="*/ 643114 h 643114"/>
                <a:gd name="connsiteX5" fmla="*/ 160779 w 739211"/>
                <a:gd name="connsiteY5" fmla="*/ 643114 h 643114"/>
                <a:gd name="connsiteX6" fmla="*/ 0 w 739211"/>
                <a:gd name="connsiteY6" fmla="*/ 321557 h 64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11" h="643114">
                  <a:moveTo>
                    <a:pt x="369606" y="0"/>
                  </a:moveTo>
                  <a:lnTo>
                    <a:pt x="739210" y="139878"/>
                  </a:lnTo>
                  <a:lnTo>
                    <a:pt x="739210" y="503237"/>
                  </a:lnTo>
                  <a:lnTo>
                    <a:pt x="369606" y="643114"/>
                  </a:lnTo>
                  <a:lnTo>
                    <a:pt x="1" y="503237"/>
                  </a:lnTo>
                  <a:lnTo>
                    <a:pt x="1" y="139878"/>
                  </a:lnTo>
                  <a:lnTo>
                    <a:pt x="36960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889" tIns="141865" rIns="126890" bIns="14186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200" kern="1200"/>
                <a:t>Cloud</a:t>
              </a:r>
              <a:endParaRPr lang="cs-CZ" sz="1200" kern="1200" dirty="0"/>
            </a:p>
          </p:txBody>
        </p: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EF498F84-E67E-4628-A232-8CB74F3AB3AC}"/>
                </a:ext>
              </a:extLst>
            </p:cNvPr>
            <p:cNvSpPr/>
            <p:nvPr/>
          </p:nvSpPr>
          <p:spPr>
            <a:xfrm>
              <a:off x="5481639" y="4820707"/>
              <a:ext cx="824960" cy="443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Volný tvar: obrazec 23">
              <a:extLst>
                <a:ext uri="{FF2B5EF4-FFF2-40B4-BE49-F238E27FC236}">
                  <a16:creationId xmlns:a16="http://schemas.microsoft.com/office/drawing/2014/main" id="{7232D12D-79E5-4A52-8B03-17F269B3A33B}"/>
                </a:ext>
              </a:extLst>
            </p:cNvPr>
            <p:cNvSpPr/>
            <p:nvPr/>
          </p:nvSpPr>
          <p:spPr>
            <a:xfrm>
              <a:off x="5160081" y="3918856"/>
              <a:ext cx="643115" cy="739212"/>
            </a:xfrm>
            <a:custGeom>
              <a:avLst/>
              <a:gdLst>
                <a:gd name="connsiteX0" fmla="*/ 0 w 739211"/>
                <a:gd name="connsiteY0" fmla="*/ 321557 h 643114"/>
                <a:gd name="connsiteX1" fmla="*/ 160779 w 739211"/>
                <a:gd name="connsiteY1" fmla="*/ 0 h 643114"/>
                <a:gd name="connsiteX2" fmla="*/ 578433 w 739211"/>
                <a:gd name="connsiteY2" fmla="*/ 0 h 643114"/>
                <a:gd name="connsiteX3" fmla="*/ 739211 w 739211"/>
                <a:gd name="connsiteY3" fmla="*/ 321557 h 643114"/>
                <a:gd name="connsiteX4" fmla="*/ 578433 w 739211"/>
                <a:gd name="connsiteY4" fmla="*/ 643114 h 643114"/>
                <a:gd name="connsiteX5" fmla="*/ 160779 w 739211"/>
                <a:gd name="connsiteY5" fmla="*/ 643114 h 643114"/>
                <a:gd name="connsiteX6" fmla="*/ 0 w 739211"/>
                <a:gd name="connsiteY6" fmla="*/ 321557 h 64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11" h="643114">
                  <a:moveTo>
                    <a:pt x="369606" y="0"/>
                  </a:moveTo>
                  <a:lnTo>
                    <a:pt x="739210" y="139878"/>
                  </a:lnTo>
                  <a:lnTo>
                    <a:pt x="739210" y="503237"/>
                  </a:lnTo>
                  <a:lnTo>
                    <a:pt x="369606" y="643114"/>
                  </a:lnTo>
                  <a:lnTo>
                    <a:pt x="1" y="503237"/>
                  </a:lnTo>
                  <a:lnTo>
                    <a:pt x="1" y="139878"/>
                  </a:lnTo>
                  <a:lnTo>
                    <a:pt x="36960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889" tIns="141865" rIns="126890" bIns="14186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200" kern="1200"/>
                <a:t>Wiki</a:t>
              </a:r>
              <a:endParaRPr lang="cs-CZ" sz="1200" kern="1200" dirty="0"/>
            </a:p>
          </p:txBody>
        </p: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027A7DD0-8F98-4991-8FA9-0ACBD1301945}"/>
                </a:ext>
              </a:extLst>
            </p:cNvPr>
            <p:cNvSpPr/>
            <p:nvPr/>
          </p:nvSpPr>
          <p:spPr>
            <a:xfrm>
              <a:off x="3645437" y="5448150"/>
              <a:ext cx="798348" cy="443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474393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E46CC-D099-4BF5-A142-3B0BEFC4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Vyhledávání informací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CB6641-685B-4A65-9EFD-6BEE3EE2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Pokuste se dát dohromady typy vyhledávačů</a:t>
            </a:r>
          </a:p>
          <a:p>
            <a:r>
              <a:rPr lang="cs-CZ" i="1" dirty="0">
                <a:solidFill>
                  <a:schemeClr val="accent3"/>
                </a:solidFill>
              </a:rPr>
              <a:t>Jakým způsobem lze definovat vyhledávací dotazy?</a:t>
            </a:r>
          </a:p>
          <a:p>
            <a:r>
              <a:rPr lang="cs-CZ" i="1" dirty="0">
                <a:solidFill>
                  <a:schemeClr val="accent3"/>
                </a:solidFill>
              </a:rPr>
              <a:t>Je výběr vyhledávačů závislý na typu informace, kterou potřebuji dohledat?</a:t>
            </a:r>
          </a:p>
          <a:p>
            <a:endParaRPr lang="cs-CZ" i="1" dirty="0">
              <a:solidFill>
                <a:schemeClr val="accent3"/>
              </a:solidFill>
            </a:endParaRPr>
          </a:p>
          <a:p>
            <a:r>
              <a:rPr lang="cs-CZ" i="1" dirty="0">
                <a:solidFill>
                  <a:schemeClr val="accent3"/>
                </a:solidFill>
              </a:rPr>
              <a:t>Je nutné se odkazovat na zdroje informací?</a:t>
            </a:r>
          </a:p>
        </p:txBody>
      </p:sp>
    </p:spTree>
    <p:extLst>
      <p:ext uri="{BB962C8B-B14F-4D97-AF65-F5344CB8AC3E}">
        <p14:creationId xmlns:p14="http://schemas.microsoft.com/office/powerpoint/2010/main" val="3212502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9DE2A3-B136-46CE-A72A-EA73D9E96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BEB3A14-3649-4C9B-9F50-81A308BB2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169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812047-5D31-4A3A-9F24-20B65E21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Integrace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BE7406-9938-451F-81F0-1A5E1622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Co je to integrace?</a:t>
            </a:r>
          </a:p>
          <a:p>
            <a:r>
              <a:rPr lang="cs-CZ" i="1" dirty="0">
                <a:solidFill>
                  <a:schemeClr val="accent3"/>
                </a:solidFill>
              </a:rPr>
              <a:t>Co jsou informační zdroje?</a:t>
            </a:r>
          </a:p>
        </p:txBody>
      </p:sp>
    </p:spTree>
    <p:extLst>
      <p:ext uri="{BB962C8B-B14F-4D97-AF65-F5344CB8AC3E}">
        <p14:creationId xmlns:p14="http://schemas.microsoft.com/office/powerpoint/2010/main" val="95585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703BA3-2924-4A59-80F6-B75BC23A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čem se budeme bavit?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2BB132-001C-43B9-8144-52106EBDA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Typy dat a informací, metadata</a:t>
            </a:r>
          </a:p>
          <a:p>
            <a:r>
              <a:rPr lang="cs-CZ" dirty="0"/>
              <a:t>Vyhledávání a zabezpečení dat</a:t>
            </a:r>
          </a:p>
          <a:p>
            <a:r>
              <a:rPr lang="cs-CZ" dirty="0"/>
              <a:t>Integrace více zdrojů, </a:t>
            </a:r>
            <a:r>
              <a:rPr lang="cs-CZ" dirty="0" err="1"/>
              <a:t>mashup</a:t>
            </a:r>
            <a:r>
              <a:rPr lang="cs-CZ" dirty="0"/>
              <a:t> aplikace, portály</a:t>
            </a:r>
          </a:p>
          <a:p>
            <a:r>
              <a:rPr lang="cs-CZ" dirty="0"/>
              <a:t>Tvorba a využívání API</a:t>
            </a:r>
          </a:p>
          <a:p>
            <a:pPr lvl="1"/>
            <a:r>
              <a:rPr lang="cs-CZ" dirty="0"/>
              <a:t>REST, SOAP, JSON API, </a:t>
            </a:r>
            <a:r>
              <a:rPr lang="cs-CZ" dirty="0" err="1"/>
              <a:t>OpenGraph</a:t>
            </a:r>
            <a:r>
              <a:rPr lang="cs-CZ" dirty="0"/>
              <a:t>…</a:t>
            </a:r>
          </a:p>
          <a:p>
            <a:pPr lvl="1"/>
            <a:endParaRPr lang="cs-CZ" dirty="0"/>
          </a:p>
          <a:p>
            <a:r>
              <a:rPr lang="cs-CZ" dirty="0"/>
              <a:t>Nejen prezentace, ale také praktické příklady na cvičeních…</a:t>
            </a:r>
          </a:p>
          <a:p>
            <a:endParaRPr lang="cs-CZ" dirty="0"/>
          </a:p>
          <a:p>
            <a:r>
              <a:rPr lang="cs-CZ" dirty="0">
                <a:hlinkClick r:id="rId2"/>
              </a:rPr>
              <a:t>https://github.com/4iz160/cviceni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264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23B645-AAD5-4D90-8828-F4EB58DB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Hodnocení předmětu</a:t>
            </a:r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8B88AA84-64F7-42E5-BBD2-F1A2FD093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710737"/>
              </p:ext>
            </p:extLst>
          </p:nvPr>
        </p:nvGraphicFramePr>
        <p:xfrm>
          <a:off x="677863" y="2160588"/>
          <a:ext cx="6116832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58416">
                  <a:extLst>
                    <a:ext uri="{9D8B030D-6E8A-4147-A177-3AD203B41FA5}">
                      <a16:colId xmlns:a16="http://schemas.microsoft.com/office/drawing/2014/main" val="3126359960"/>
                    </a:ext>
                  </a:extLst>
                </a:gridCol>
                <a:gridCol w="3058416">
                  <a:extLst>
                    <a:ext uri="{9D8B030D-6E8A-4147-A177-3AD203B41FA5}">
                      <a16:colId xmlns:a16="http://schemas.microsoft.com/office/drawing/2014/main" val="59452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Aktivita a domácí úkoly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20 bodů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05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Závěrečná zkouška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80 bodů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15065"/>
                  </a:ext>
                </a:extLst>
              </a:tr>
            </a:tbl>
          </a:graphicData>
        </a:graphic>
      </p:graphicFrame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1DADC58F-F760-4960-B408-FA1A30E0BAE1}"/>
              </a:ext>
            </a:extLst>
          </p:cNvPr>
          <p:cNvSpPr txBox="1">
            <a:spLocks/>
          </p:cNvSpPr>
          <p:nvPr/>
        </p:nvSpPr>
        <p:spPr>
          <a:xfrm>
            <a:off x="677334" y="3428999"/>
            <a:ext cx="8596668" cy="299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Aktivita na cvičeních + domácí úkoly</a:t>
            </a:r>
          </a:p>
          <a:p>
            <a:r>
              <a:rPr lang="cs-CZ" dirty="0"/>
              <a:t>Závěrečná zkouška</a:t>
            </a:r>
          </a:p>
          <a:p>
            <a:pPr lvl="1"/>
            <a:r>
              <a:rPr lang="cs-CZ" dirty="0"/>
              <a:t>Otázka vylosována již před koncem semestru</a:t>
            </a:r>
          </a:p>
          <a:p>
            <a:pPr lvl="1"/>
            <a:r>
              <a:rPr lang="cs-CZ" dirty="0"/>
              <a:t>Domácí příprava a následně ústní zkouška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i="1" dirty="0">
                <a:solidFill>
                  <a:schemeClr val="accent3"/>
                </a:solidFill>
              </a:rPr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147215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 – Informace – Znalosti</a:t>
            </a:r>
          </a:p>
          <a:p>
            <a:r>
              <a:rPr lang="cs-CZ" dirty="0"/>
              <a:t>Strukturovaná a nestrukturovaná data</a:t>
            </a:r>
          </a:p>
          <a:p>
            <a:r>
              <a:rPr lang="cs-CZ" dirty="0"/>
              <a:t>Typy informačních zdrojů</a:t>
            </a:r>
          </a:p>
          <a:p>
            <a:r>
              <a:rPr lang="cs-CZ" dirty="0"/>
              <a:t>Vyhledávání v informačních zdrojích</a:t>
            </a:r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284F93-05EB-48EA-A5B8-35E7A834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– informace - znalosti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177B37-2A3A-4839-8312-FAFC32BC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</a:t>
            </a:r>
          </a:p>
          <a:p>
            <a:pPr lvl="1"/>
            <a:r>
              <a:rPr lang="cs-CZ" dirty="0"/>
              <a:t>= primární vstupy; vše, co lze registrovat pomocí smyslů, výsledky pozorování atp. </a:t>
            </a:r>
          </a:p>
          <a:p>
            <a:pPr lvl="1"/>
            <a:r>
              <a:rPr lang="cs-CZ" dirty="0"/>
              <a:t>data v dokumentech, informačních systémech atp.</a:t>
            </a:r>
          </a:p>
          <a:p>
            <a:pPr lvl="1"/>
            <a:r>
              <a:rPr lang="cs-CZ" dirty="0"/>
              <a:t>data:</a:t>
            </a:r>
          </a:p>
          <a:p>
            <a:pPr lvl="2"/>
            <a:r>
              <a:rPr lang="cs-CZ" dirty="0"/>
              <a:t>tvrdá (ověřitelná, měřitelná)</a:t>
            </a:r>
          </a:p>
          <a:p>
            <a:pPr lvl="2"/>
            <a:r>
              <a:rPr lang="cs-CZ" dirty="0"/>
              <a:t>měkká (subjektivní věrohodnost, postoje a názory lidí atp.)</a:t>
            </a:r>
          </a:p>
        </p:txBody>
      </p:sp>
    </p:spTree>
    <p:extLst>
      <p:ext uri="{BB962C8B-B14F-4D97-AF65-F5344CB8AC3E}">
        <p14:creationId xmlns:p14="http://schemas.microsoft.com/office/powerpoint/2010/main" val="39031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73E922-F2A9-4879-A876-5458254B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– informace - znalosti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624EBD-ED28-4FBD-BB18-50B270D1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Informace</a:t>
            </a:r>
          </a:p>
          <a:p>
            <a:pPr lvl="1"/>
            <a:r>
              <a:rPr lang="cs-CZ" dirty="0"/>
              <a:t>= data interpretovaná v konkrétním kontextu</a:t>
            </a:r>
          </a:p>
          <a:p>
            <a:pPr lvl="1"/>
            <a:r>
              <a:rPr lang="cs-CZ" dirty="0"/>
              <a:t>je nutné hodnotit</a:t>
            </a:r>
          </a:p>
          <a:p>
            <a:pPr lvl="2"/>
            <a:r>
              <a:rPr lang="cs-CZ" dirty="0"/>
              <a:t>pravdivost</a:t>
            </a:r>
          </a:p>
          <a:p>
            <a:pPr lvl="2"/>
            <a:r>
              <a:rPr lang="cs-CZ" dirty="0"/>
              <a:t>srozumitelnost</a:t>
            </a:r>
          </a:p>
          <a:p>
            <a:pPr lvl="2"/>
            <a:r>
              <a:rPr lang="cs-CZ" dirty="0"/>
              <a:t>včasnost</a:t>
            </a:r>
          </a:p>
          <a:p>
            <a:pPr lvl="2"/>
            <a:r>
              <a:rPr lang="cs-CZ" dirty="0"/>
              <a:t>relevantnost</a:t>
            </a:r>
          </a:p>
          <a:p>
            <a:pPr lvl="2"/>
            <a:r>
              <a:rPr lang="cs-CZ" dirty="0"/>
              <a:t>etičnost informace</a:t>
            </a:r>
          </a:p>
          <a:p>
            <a:pPr lvl="2"/>
            <a:endParaRPr lang="cs-CZ" dirty="0"/>
          </a:p>
          <a:p>
            <a:pPr lvl="2"/>
            <a:endParaRPr lang="cs-CZ" dirty="0"/>
          </a:p>
          <a:p>
            <a:r>
              <a:rPr lang="cs-CZ" i="1" dirty="0">
                <a:solidFill>
                  <a:schemeClr val="accent3"/>
                </a:solidFill>
              </a:rPr>
              <a:t>Napadla by vás nějaká informace, která je sice pravdivá, ale není pro konkrétní problém relevantní?</a:t>
            </a:r>
          </a:p>
        </p:txBody>
      </p:sp>
    </p:spTree>
    <p:extLst>
      <p:ext uri="{BB962C8B-B14F-4D97-AF65-F5344CB8AC3E}">
        <p14:creationId xmlns:p14="http://schemas.microsoft.com/office/powerpoint/2010/main" val="299393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BE5928-3197-482B-AF65-EFFDA7C7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– informace - znalosti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9C4598-0E19-4FBB-86EE-45352A93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Znalosti</a:t>
            </a:r>
          </a:p>
          <a:p>
            <a:pPr lvl="1"/>
            <a:r>
              <a:rPr lang="cs-CZ" dirty="0"/>
              <a:t>porozumění konkrétním informacím a vzorům jejich fungování + kombinace s předchozími znalostmi</a:t>
            </a:r>
          </a:p>
          <a:p>
            <a:pPr lvl="1"/>
            <a:r>
              <a:rPr lang="cs-CZ" dirty="0"/>
              <a:t>znalosti</a:t>
            </a:r>
          </a:p>
          <a:p>
            <a:pPr lvl="2"/>
            <a:r>
              <a:rPr lang="cs-CZ" b="1" dirty="0"/>
              <a:t>explicitní</a:t>
            </a:r>
            <a:r>
              <a:rPr lang="cs-CZ" dirty="0"/>
              <a:t> – lze ji zachytit v nějaké formalizované podobě a zachytit systematickým jazykem</a:t>
            </a:r>
          </a:p>
          <a:p>
            <a:pPr lvl="2"/>
            <a:r>
              <a:rPr lang="cs-CZ" b="1" dirty="0" err="1"/>
              <a:t>tacitní</a:t>
            </a:r>
            <a:r>
              <a:rPr lang="cs-CZ" b="1" dirty="0"/>
              <a:t> </a:t>
            </a:r>
            <a:r>
              <a:rPr lang="cs-CZ" dirty="0"/>
              <a:t>– vytvářeny na základě kombinace a spojování explicitních znalostí s mentálními modely</a:t>
            </a:r>
          </a:p>
          <a:p>
            <a:pPr lvl="1"/>
            <a:endParaRPr lang="cs-CZ" dirty="0"/>
          </a:p>
          <a:p>
            <a:r>
              <a:rPr lang="cs-CZ" dirty="0"/>
              <a:t>Znalostní management</a:t>
            </a:r>
          </a:p>
          <a:p>
            <a:pPr lvl="1"/>
            <a:r>
              <a:rPr lang="cs-CZ" dirty="0"/>
              <a:t>správa znalostí v podnicích, získávání znalostí od zaměstnanců…</a:t>
            </a:r>
          </a:p>
          <a:p>
            <a:pPr lvl="1"/>
            <a:r>
              <a:rPr lang="cs-CZ" dirty="0"/>
              <a:t>vytváření bází znalostí </a:t>
            </a:r>
          </a:p>
          <a:p>
            <a:pPr lvl="2"/>
            <a:r>
              <a:rPr lang="cs-CZ" dirty="0"/>
              <a:t>uložení, prohledávání atp.</a:t>
            </a:r>
          </a:p>
          <a:p>
            <a:pPr marL="457200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257927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973</Words>
  <Application>Microsoft Office PowerPoint</Application>
  <PresentationFormat>Širokoúhlá obrazovka</PresentationFormat>
  <Paragraphs>177</Paragraphs>
  <Slides>27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Fazeta</vt:lpstr>
      <vt:lpstr>4iz160 1. cvičení</vt:lpstr>
      <vt:lpstr>Ing. et Ing. Stanislav Vojíř, Ph.D.</vt:lpstr>
      <vt:lpstr>Integrace informačních zdrojů</vt:lpstr>
      <vt:lpstr>O čem se budeme bavit?</vt:lpstr>
      <vt:lpstr>Hodnocení předmětu</vt:lpstr>
      <vt:lpstr>1. cvičení</vt:lpstr>
      <vt:lpstr>Data – informace - znalosti</vt:lpstr>
      <vt:lpstr>Data – informace - znalosti</vt:lpstr>
      <vt:lpstr>Data – informace - znalosti</vt:lpstr>
      <vt:lpstr>Data – informace - znalosti</vt:lpstr>
      <vt:lpstr>Zdroje dat a informací</vt:lpstr>
      <vt:lpstr>Zdroje dat a informací</vt:lpstr>
      <vt:lpstr>Strukturovaná, semi-strukturovaná a nestrukturovaná data</vt:lpstr>
      <vt:lpstr>Strukturovaná, semi-strukturovaná a nestrukturovaná data</vt:lpstr>
      <vt:lpstr>Proces vyhledávání informací</vt:lpstr>
      <vt:lpstr>Informační zdroje</vt:lpstr>
      <vt:lpstr>Informační zdroje</vt:lpstr>
      <vt:lpstr>Motivace k integraci informačních zdrojů</vt:lpstr>
      <vt:lpstr>Motivace k integraci informačních zdrojů</vt:lpstr>
      <vt:lpstr>Rizika integrace informačních zdrojů</vt:lpstr>
      <vt:lpstr>Informační zdroje dostupné na VŠE</vt:lpstr>
      <vt:lpstr>Informační zdroje na VŠE</vt:lpstr>
      <vt:lpstr>Knihovnický vs. informatický pohled na informační zdroje</vt:lpstr>
      <vt:lpstr>Znalosti jako hlavní aktivum</vt:lpstr>
      <vt:lpstr>Pár „populárních termínů“</vt:lpstr>
      <vt:lpstr>Vyhledávání informací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</dc:title>
  <dc:creator>Stanislav Vojíř</dc:creator>
  <cp:lastModifiedBy>Stanislav Vojíř</cp:lastModifiedBy>
  <cp:revision>15</cp:revision>
  <dcterms:created xsi:type="dcterms:W3CDTF">2021-02-17T17:02:39Z</dcterms:created>
  <dcterms:modified xsi:type="dcterms:W3CDTF">2021-02-18T10:55:28Z</dcterms:modified>
</cp:coreProperties>
</file>