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88" r:id="rId5"/>
    <p:sldId id="298" r:id="rId6"/>
    <p:sldId id="294" r:id="rId7"/>
    <p:sldId id="295" r:id="rId8"/>
    <p:sldId id="296" r:id="rId9"/>
    <p:sldId id="299" r:id="rId10"/>
    <p:sldId id="301" r:id="rId11"/>
    <p:sldId id="300" r:id="rId12"/>
    <p:sldId id="297" r:id="rId13"/>
    <p:sldId id="302" r:id="rId14"/>
    <p:sldId id="305" r:id="rId15"/>
    <p:sldId id="303" r:id="rId16"/>
    <p:sldId id="309" r:id="rId17"/>
    <p:sldId id="310" r:id="rId18"/>
    <p:sldId id="308" r:id="rId19"/>
    <p:sldId id="304" r:id="rId20"/>
    <p:sldId id="306" r:id="rId21"/>
    <p:sldId id="307" r:id="rId22"/>
    <p:sldId id="311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thinking-in-graph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code/" TargetMode="External"/><Relationship Id="rId2" Type="http://schemas.openxmlformats.org/officeDocument/2006/relationships/hyperlink" Target="https://www.apollographq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ectronjs.org/apps/graphiql" TargetMode="External"/><Relationship Id="rId4" Type="http://schemas.openxmlformats.org/officeDocument/2006/relationships/hyperlink" Target="https://altair.sirmuel.desig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vorblades/countries" TargetMode="External"/><Relationship Id="rId2" Type="http://schemas.openxmlformats.org/officeDocument/2006/relationships/hyperlink" Target="https://github.com/konstantinmuenster/graphql-weather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graphql/overview/explorer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gp.m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10.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F8454-CADA-4D75-8220-321D484F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GraphQL</a:t>
            </a:r>
            <a:r>
              <a:rPr lang="cs-CZ" dirty="0"/>
              <a:t> vs. REST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54AF0B-5A8A-4482-B4A8-2D3321AC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Oproti REST API je možné specifikovat, která konkrétní data chceme v odpovědi získat</a:t>
            </a:r>
          </a:p>
          <a:p>
            <a:r>
              <a:rPr lang="cs-CZ" dirty="0"/>
              <a:t>Není zde mnoho </a:t>
            </a:r>
            <a:r>
              <a:rPr lang="cs-CZ" dirty="0" err="1"/>
              <a:t>endpointů</a:t>
            </a:r>
            <a:r>
              <a:rPr lang="cs-CZ" dirty="0"/>
              <a:t> (adres, na kterých se dotazujeme), ale obvykle jen 1 (typicky </a:t>
            </a:r>
            <a:r>
              <a:rPr lang="cs-CZ" i="1" dirty="0">
                <a:solidFill>
                  <a:schemeClr val="tx1">
                    <a:lumMod val="65000"/>
                  </a:schemeClr>
                </a:solidFill>
              </a:rPr>
              <a:t>/</a:t>
            </a:r>
            <a:r>
              <a:rPr lang="cs-CZ" i="1" dirty="0" err="1">
                <a:solidFill>
                  <a:schemeClr val="tx1">
                    <a:lumMod val="65000"/>
                  </a:schemeClr>
                </a:solidFill>
              </a:rPr>
              <a:t>graphql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=&gt; dotaz je zasílán v těle požadavku</a:t>
            </a:r>
          </a:p>
          <a:p>
            <a:r>
              <a:rPr lang="cs-CZ" dirty="0"/>
              <a:t>Neexistuje zde možnost získat všechny potřebné údaje</a:t>
            </a:r>
          </a:p>
          <a:p>
            <a:pPr lvl="1"/>
            <a:r>
              <a:rPr lang="cs-CZ" dirty="0"/>
              <a:t>=&gt; vždy musíme vyjmenovat, jaká konkrétní data chceme</a:t>
            </a:r>
          </a:p>
          <a:p>
            <a:r>
              <a:rPr lang="cs-CZ" dirty="0" err="1"/>
              <a:t>GraphQL</a:t>
            </a:r>
            <a:r>
              <a:rPr lang="cs-CZ" dirty="0"/>
              <a:t> není striktně svázáno s HTTP</a:t>
            </a:r>
          </a:p>
          <a:p>
            <a:pPr lvl="1"/>
            <a:r>
              <a:rPr lang="cs-CZ" dirty="0"/>
              <a:t>Pro komunikaci o výsledcích požadavků nejsou využívány stavové kódy</a:t>
            </a:r>
            <a:br>
              <a:rPr lang="cs-CZ" dirty="0"/>
            </a:br>
            <a:r>
              <a:rPr lang="cs-CZ" dirty="0"/>
              <a:t>(naopak obvykle vrací jen 200 a 400)</a:t>
            </a:r>
          </a:p>
          <a:p>
            <a:pPr lvl="1"/>
            <a:endParaRPr lang="cs-CZ" dirty="0"/>
          </a:p>
          <a:p>
            <a:r>
              <a:rPr lang="cs-CZ" dirty="0"/>
              <a:t>Z hlediska serverové části trochu složitější implementace</a:t>
            </a:r>
          </a:p>
        </p:txBody>
      </p:sp>
    </p:spTree>
    <p:extLst>
      <p:ext uri="{BB962C8B-B14F-4D97-AF65-F5344CB8AC3E}">
        <p14:creationId xmlns:p14="http://schemas.microsoft.com/office/powerpoint/2010/main" val="356713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B814277-8A69-4C71-8D79-3EAD8D03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Začlenění API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v aplikaci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A7E13E9-E68A-4E1F-A9E4-DA657B11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06856"/>
            <a:ext cx="5143500" cy="483177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F43383B-B1F7-4967-806B-AC76DCF0FAC2}"/>
              </a:ext>
            </a:extLst>
          </p:cNvPr>
          <p:cNvSpPr txBox="1"/>
          <p:nvPr/>
        </p:nvSpPr>
        <p:spPr>
          <a:xfrm>
            <a:off x="6855149" y="5886648"/>
            <a:ext cx="486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Zdroj:</a:t>
            </a:r>
            <a:r>
              <a:rPr lang="cs-CZ" sz="1400" dirty="0"/>
              <a:t> </a:t>
            </a:r>
            <a:r>
              <a:rPr lang="cs-CZ" sz="1400" dirty="0">
                <a:hlinkClick r:id="rId3"/>
              </a:rPr>
              <a:t>https://graphql.org/learn/thinking-in-graphs/</a:t>
            </a:r>
            <a:r>
              <a:rPr lang="cs-CZ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95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81DF95-C211-4C41-BEFB-677EEE67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Entrypointy</a:t>
            </a:r>
            <a:r>
              <a:rPr lang="cs-CZ" dirty="0"/>
              <a:t> do </a:t>
            </a:r>
            <a:r>
              <a:rPr lang="cs-CZ" dirty="0" err="1"/>
              <a:t>GraphQL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B33993-5E00-4783-B77A-383083B1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Query</a:t>
            </a:r>
            <a:endParaRPr lang="cs-CZ" dirty="0"/>
          </a:p>
          <a:p>
            <a:pPr lvl="1"/>
            <a:r>
              <a:rPr lang="cs-CZ" dirty="0"/>
              <a:t>slouží pro výběry dat (tj. něco jako GET)</a:t>
            </a:r>
          </a:p>
          <a:p>
            <a:pPr lvl="2"/>
            <a:endParaRPr lang="cs-CZ" dirty="0"/>
          </a:p>
          <a:p>
            <a:r>
              <a:rPr lang="cs-CZ" dirty="0" err="1"/>
              <a:t>Mutation</a:t>
            </a:r>
            <a:endParaRPr lang="cs-CZ" dirty="0"/>
          </a:p>
          <a:p>
            <a:pPr lvl="1"/>
            <a:r>
              <a:rPr lang="cs-CZ" dirty="0"/>
              <a:t>slouží pro zaslání požadavku na změnu dat (tj. vytváření, úprava, mazání)</a:t>
            </a:r>
          </a:p>
          <a:p>
            <a:pPr lvl="1"/>
            <a:endParaRPr lang="cs-CZ" dirty="0"/>
          </a:p>
          <a:p>
            <a:r>
              <a:rPr lang="cs-CZ" dirty="0" err="1"/>
              <a:t>Subscription</a:t>
            </a:r>
            <a:endParaRPr lang="cs-CZ" dirty="0"/>
          </a:p>
          <a:p>
            <a:pPr lvl="1"/>
            <a:r>
              <a:rPr lang="cs-CZ" dirty="0"/>
              <a:t>aktivní komunikace se serverem – čtení dat</a:t>
            </a:r>
          </a:p>
        </p:txBody>
      </p:sp>
    </p:spTree>
    <p:extLst>
      <p:ext uri="{BB962C8B-B14F-4D97-AF65-F5344CB8AC3E}">
        <p14:creationId xmlns:p14="http://schemas.microsoft.com/office/powerpoint/2010/main" val="424375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64BDB-3E43-47FE-A7A2-C9A215C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– </a:t>
            </a:r>
            <a:r>
              <a:rPr lang="en-US" dirty="0" err="1"/>
              <a:t>definice</a:t>
            </a:r>
            <a:r>
              <a:rPr lang="en-US" dirty="0"/>
              <a:t> </a:t>
            </a:r>
            <a:r>
              <a:rPr lang="en-US" dirty="0" err="1"/>
              <a:t>struktury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B5031A-A40F-42BE-8DF8-13D7B8EE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podporované datové typy</a:t>
            </a:r>
          </a:p>
          <a:p>
            <a:pPr lvl="1"/>
            <a:r>
              <a:rPr lang="cs-CZ" dirty="0" err="1"/>
              <a:t>Int</a:t>
            </a:r>
            <a:endParaRPr lang="cs-CZ" dirty="0"/>
          </a:p>
          <a:p>
            <a:pPr lvl="1"/>
            <a:r>
              <a:rPr lang="cs-CZ" dirty="0" err="1"/>
              <a:t>Float</a:t>
            </a:r>
            <a:endParaRPr lang="cs-CZ" dirty="0"/>
          </a:p>
          <a:p>
            <a:pPr lvl="1"/>
            <a:r>
              <a:rPr lang="cs-CZ" dirty="0" err="1"/>
              <a:t>String</a:t>
            </a:r>
            <a:endParaRPr lang="cs-CZ" dirty="0"/>
          </a:p>
          <a:p>
            <a:pPr lvl="1"/>
            <a:r>
              <a:rPr lang="cs-CZ" dirty="0" err="1"/>
              <a:t>Boolean</a:t>
            </a:r>
            <a:endParaRPr lang="cs-CZ" dirty="0"/>
          </a:p>
          <a:p>
            <a:pPr lvl="1"/>
            <a:r>
              <a:rPr lang="cs-CZ" dirty="0"/>
              <a:t>ID</a:t>
            </a:r>
          </a:p>
          <a:p>
            <a:pPr lvl="1"/>
            <a:r>
              <a:rPr lang="cs-CZ" dirty="0"/>
              <a:t>Vlastní strukturované datové typy</a:t>
            </a:r>
          </a:p>
          <a:p>
            <a:pPr lvl="1"/>
            <a:endParaRPr lang="cs-CZ" dirty="0"/>
          </a:p>
          <a:p>
            <a:r>
              <a:rPr lang="cs-CZ" dirty="0"/>
              <a:t>Je dostupná možnost definovat i vlastní jednoduché typy, např. </a:t>
            </a:r>
            <a:r>
              <a:rPr lang="cs-CZ" dirty="0" err="1">
                <a:solidFill>
                  <a:schemeClr val="tx1">
                    <a:lumMod val="65000"/>
                  </a:schemeClr>
                </a:solidFill>
              </a:rPr>
              <a:t>Date</a:t>
            </a:r>
            <a:endParaRPr lang="cs-CZ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217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22A24-0BAC-41CE-9C87-7EFDDF87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GraphQL</a:t>
            </a:r>
            <a:r>
              <a:rPr lang="cs-CZ" dirty="0"/>
              <a:t> – definice struktury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150A2A-6C6A-4063-9D8A-5342C0BC9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40918" cy="3880773"/>
          </a:xfrm>
        </p:spPr>
        <p:txBody>
          <a:bodyPr/>
          <a:lstStyle/>
          <a:p>
            <a:r>
              <a:rPr lang="cs-CZ" dirty="0"/>
              <a:t>Definujeme vlastní datové typy, které se mohou vzájemně zanořovat</a:t>
            </a:r>
          </a:p>
          <a:p>
            <a:r>
              <a:rPr lang="cs-CZ" dirty="0"/>
              <a:t>Podpora polí prvků, zakázání </a:t>
            </a:r>
            <a:r>
              <a:rPr lang="cs-CZ" dirty="0" err="1"/>
              <a:t>null</a:t>
            </a:r>
            <a:r>
              <a:rPr lang="cs-CZ" dirty="0"/>
              <a:t> hodnot znakem 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Výčtové typy (</a:t>
            </a:r>
            <a:r>
              <a:rPr lang="cs-CZ" dirty="0" err="1"/>
              <a:t>enum</a:t>
            </a:r>
            <a:r>
              <a:rPr lang="cs-CZ" dirty="0"/>
              <a:t>), odvozování typů (interface)</a:t>
            </a:r>
          </a:p>
          <a:p>
            <a:endParaRPr lang="cs-CZ" dirty="0"/>
          </a:p>
          <a:p>
            <a:r>
              <a:rPr lang="cs-CZ" dirty="0"/>
              <a:t>Definice nejen výstupních, ale i vstupních dat a parametrů dotazů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179DDF5-AD64-47B8-B608-AE91E6C7A39E}"/>
              </a:ext>
            </a:extLst>
          </p:cNvPr>
          <p:cNvSpPr txBox="1"/>
          <p:nvPr/>
        </p:nvSpPr>
        <p:spPr>
          <a:xfrm>
            <a:off x="7619352" y="2596271"/>
            <a:ext cx="4192172" cy="36625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s-CZ" sz="1600" dirty="0" err="1">
                <a:solidFill>
                  <a:schemeClr val="bg1"/>
                </a:solidFill>
              </a:rPr>
              <a:t>schema</a:t>
            </a:r>
            <a:r>
              <a:rPr lang="cs-CZ" sz="1600" dirty="0">
                <a:solidFill>
                  <a:schemeClr val="bg1"/>
                </a:solidFill>
              </a:rPr>
              <a:t>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query</a:t>
            </a:r>
            <a:r>
              <a:rPr lang="cs-CZ" sz="1600" dirty="0">
                <a:solidFill>
                  <a:schemeClr val="bg1"/>
                </a:solidFill>
              </a:rPr>
              <a:t>: </a:t>
            </a:r>
            <a:r>
              <a:rPr lang="cs-CZ" sz="1600" dirty="0" err="1">
                <a:solidFill>
                  <a:schemeClr val="bg1"/>
                </a:solidFill>
              </a:rPr>
              <a:t>Query</a:t>
            </a:r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mutation</a:t>
            </a:r>
            <a:r>
              <a:rPr lang="cs-CZ" sz="1600" dirty="0">
                <a:solidFill>
                  <a:schemeClr val="bg1"/>
                </a:solidFill>
              </a:rPr>
              <a:t>: </a:t>
            </a:r>
            <a:r>
              <a:rPr lang="cs-CZ" sz="1600" dirty="0" err="1">
                <a:solidFill>
                  <a:schemeClr val="bg1"/>
                </a:solidFill>
              </a:rPr>
              <a:t>Mutation</a:t>
            </a:r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  <a:p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>
                <a:solidFill>
                  <a:schemeClr val="bg1"/>
                </a:solidFill>
              </a:rPr>
              <a:t>type </a:t>
            </a:r>
            <a:r>
              <a:rPr lang="cs-CZ" sz="1600" dirty="0" err="1">
                <a:solidFill>
                  <a:schemeClr val="bg1"/>
                </a:solidFill>
              </a:rPr>
              <a:t>Query</a:t>
            </a:r>
            <a:r>
              <a:rPr lang="cs-CZ" sz="1600" dirty="0">
                <a:solidFill>
                  <a:schemeClr val="bg1"/>
                </a:solidFill>
              </a:rPr>
              <a:t>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hero</a:t>
            </a:r>
            <a:r>
              <a:rPr lang="cs-CZ" sz="1600" dirty="0">
                <a:solidFill>
                  <a:schemeClr val="bg1"/>
                </a:solidFill>
              </a:rPr>
              <a:t>(</a:t>
            </a:r>
            <a:r>
              <a:rPr lang="cs-CZ" sz="1600" dirty="0" err="1">
                <a:solidFill>
                  <a:schemeClr val="bg1"/>
                </a:solidFill>
              </a:rPr>
              <a:t>episode</a:t>
            </a:r>
            <a:r>
              <a:rPr lang="cs-CZ" sz="1600" dirty="0">
                <a:solidFill>
                  <a:schemeClr val="bg1"/>
                </a:solidFill>
              </a:rPr>
              <a:t>: </a:t>
            </a:r>
            <a:r>
              <a:rPr lang="cs-CZ" sz="1600" dirty="0" err="1">
                <a:solidFill>
                  <a:schemeClr val="bg1"/>
                </a:solidFill>
              </a:rPr>
              <a:t>Episode</a:t>
            </a:r>
            <a:r>
              <a:rPr lang="cs-CZ" sz="1600" dirty="0">
                <a:solidFill>
                  <a:schemeClr val="bg1"/>
                </a:solidFill>
              </a:rPr>
              <a:t>): </a:t>
            </a:r>
            <a:r>
              <a:rPr lang="cs-CZ" sz="1600" dirty="0" err="1">
                <a:solidFill>
                  <a:schemeClr val="bg1"/>
                </a:solidFill>
              </a:rPr>
              <a:t>Character</a:t>
            </a:r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>
                <a:solidFill>
                  <a:schemeClr val="bg1"/>
                </a:solidFill>
              </a:rPr>
              <a:t>  droid(id: ID!): Droid</a:t>
            </a: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  <a:p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>
                <a:solidFill>
                  <a:schemeClr val="bg1"/>
                </a:solidFill>
              </a:rPr>
              <a:t>type </a:t>
            </a:r>
            <a:r>
              <a:rPr lang="cs-CZ" sz="1600" dirty="0" err="1">
                <a:solidFill>
                  <a:schemeClr val="bg1"/>
                </a:solidFill>
              </a:rPr>
              <a:t>Character</a:t>
            </a:r>
            <a:r>
              <a:rPr lang="cs-CZ" sz="1600" dirty="0">
                <a:solidFill>
                  <a:schemeClr val="bg1"/>
                </a:solidFill>
              </a:rPr>
              <a:t>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name</a:t>
            </a:r>
            <a:r>
              <a:rPr lang="cs-CZ" sz="1600" dirty="0">
                <a:solidFill>
                  <a:schemeClr val="bg1"/>
                </a:solidFill>
              </a:rPr>
              <a:t>: </a:t>
            </a:r>
            <a:r>
              <a:rPr lang="cs-CZ" sz="1600" dirty="0" err="1">
                <a:solidFill>
                  <a:schemeClr val="bg1"/>
                </a:solidFill>
              </a:rPr>
              <a:t>String</a:t>
            </a:r>
            <a:r>
              <a:rPr lang="cs-CZ" sz="1600" dirty="0">
                <a:solidFill>
                  <a:schemeClr val="bg1"/>
                </a:solidFill>
              </a:rPr>
              <a:t>!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appearsIn</a:t>
            </a:r>
            <a:r>
              <a:rPr lang="cs-CZ" sz="1600" dirty="0">
                <a:solidFill>
                  <a:schemeClr val="bg1"/>
                </a:solidFill>
              </a:rPr>
              <a:t>: [</a:t>
            </a:r>
            <a:r>
              <a:rPr lang="cs-CZ" sz="1600" dirty="0" err="1">
                <a:solidFill>
                  <a:schemeClr val="bg1"/>
                </a:solidFill>
              </a:rPr>
              <a:t>Episode</a:t>
            </a:r>
            <a:r>
              <a:rPr lang="cs-CZ" sz="1600" dirty="0">
                <a:solidFill>
                  <a:schemeClr val="bg1"/>
                </a:solidFill>
              </a:rPr>
              <a:t>]!</a:t>
            </a: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82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9FEBED-2335-456C-9547-57A84675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- Query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E6A125-18BE-425A-A94A-3FE49722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EA8044D-8ACC-4564-A0F2-D0238DC5BF1F}"/>
              </a:ext>
            </a:extLst>
          </p:cNvPr>
          <p:cNvSpPr txBox="1"/>
          <p:nvPr/>
        </p:nvSpPr>
        <p:spPr>
          <a:xfrm>
            <a:off x="1521395" y="2450905"/>
            <a:ext cx="330382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1"/>
                </a:solidFill>
              </a:rPr>
              <a:t>query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HeroNameAndFriends</a:t>
            </a:r>
            <a:r>
              <a:rPr lang="cs-CZ" dirty="0">
                <a:solidFill>
                  <a:schemeClr val="bg1"/>
                </a:solidFill>
              </a:rPr>
              <a:t> {</a:t>
            </a:r>
          </a:p>
          <a:p>
            <a:r>
              <a:rPr lang="cs-CZ" dirty="0">
                <a:solidFill>
                  <a:schemeClr val="bg1"/>
                </a:solidFill>
              </a:rPr>
              <a:t>  </a:t>
            </a:r>
            <a:r>
              <a:rPr lang="cs-CZ" dirty="0" err="1">
                <a:solidFill>
                  <a:schemeClr val="bg1"/>
                </a:solidFill>
              </a:rPr>
              <a:t>hero</a:t>
            </a:r>
            <a:r>
              <a:rPr lang="cs-CZ" dirty="0">
                <a:solidFill>
                  <a:schemeClr val="bg1"/>
                </a:solidFill>
              </a:rPr>
              <a:t> {</a:t>
            </a:r>
          </a:p>
          <a:p>
            <a:r>
              <a:rPr lang="cs-CZ" dirty="0">
                <a:solidFill>
                  <a:schemeClr val="bg1"/>
                </a:solidFill>
              </a:rPr>
              <a:t>    </a:t>
            </a:r>
            <a:r>
              <a:rPr lang="cs-CZ" dirty="0" err="1">
                <a:solidFill>
                  <a:schemeClr val="bg1"/>
                </a:solidFill>
              </a:rPr>
              <a:t>name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</a:rPr>
              <a:t>    </a:t>
            </a:r>
            <a:r>
              <a:rPr lang="cs-CZ" dirty="0" err="1">
                <a:solidFill>
                  <a:schemeClr val="bg1"/>
                </a:solidFill>
              </a:rPr>
              <a:t>friends</a:t>
            </a:r>
            <a:r>
              <a:rPr lang="cs-CZ" dirty="0">
                <a:solidFill>
                  <a:schemeClr val="bg1"/>
                </a:solidFill>
              </a:rPr>
              <a:t> {</a:t>
            </a:r>
          </a:p>
          <a:p>
            <a:r>
              <a:rPr lang="cs-CZ" dirty="0">
                <a:solidFill>
                  <a:schemeClr val="bg1"/>
                </a:solidFill>
              </a:rPr>
              <a:t>      </a:t>
            </a:r>
            <a:r>
              <a:rPr lang="cs-CZ" dirty="0" err="1">
                <a:solidFill>
                  <a:schemeClr val="bg1"/>
                </a:solidFill>
              </a:rPr>
              <a:t>name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</a:rPr>
              <a:t>    }</a:t>
            </a:r>
          </a:p>
          <a:p>
            <a:r>
              <a:rPr lang="cs-CZ" dirty="0">
                <a:solidFill>
                  <a:schemeClr val="bg1"/>
                </a:solidFill>
              </a:rPr>
              <a:t>  }</a:t>
            </a:r>
          </a:p>
          <a:p>
            <a:r>
              <a:rPr lang="cs-CZ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CD94495-7181-45B8-9A88-6669A89E1399}"/>
              </a:ext>
            </a:extLst>
          </p:cNvPr>
          <p:cNvSpPr txBox="1"/>
          <p:nvPr/>
        </p:nvSpPr>
        <p:spPr>
          <a:xfrm>
            <a:off x="5227195" y="1600974"/>
            <a:ext cx="4107767" cy="46474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"data":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"</a:t>
            </a:r>
            <a:r>
              <a:rPr lang="cs-CZ" sz="1600" dirty="0" err="1">
                <a:solidFill>
                  <a:schemeClr val="bg1"/>
                </a:solidFill>
              </a:rPr>
              <a:t>hero</a:t>
            </a:r>
            <a:r>
              <a:rPr lang="cs-CZ" sz="1600" dirty="0">
                <a:solidFill>
                  <a:schemeClr val="bg1"/>
                </a:solidFill>
              </a:rPr>
              <a:t>":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"</a:t>
            </a:r>
            <a:r>
              <a:rPr lang="cs-CZ" sz="1600" dirty="0" err="1">
                <a:solidFill>
                  <a:schemeClr val="bg1"/>
                </a:solidFill>
              </a:rPr>
              <a:t>name</a:t>
            </a:r>
            <a:r>
              <a:rPr lang="cs-CZ" sz="1600" dirty="0">
                <a:solidFill>
                  <a:schemeClr val="bg1"/>
                </a:solidFill>
              </a:rPr>
              <a:t>": "R2-D2",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"</a:t>
            </a:r>
            <a:r>
              <a:rPr lang="cs-CZ" sz="1600" dirty="0" err="1">
                <a:solidFill>
                  <a:schemeClr val="bg1"/>
                </a:solidFill>
              </a:rPr>
              <a:t>friends</a:t>
            </a:r>
            <a:r>
              <a:rPr lang="cs-CZ" sz="1600" dirty="0">
                <a:solidFill>
                  <a:schemeClr val="bg1"/>
                </a:solidFill>
              </a:rPr>
              <a:t>": [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    "</a:t>
            </a:r>
            <a:r>
              <a:rPr lang="cs-CZ" sz="1600" dirty="0" err="1">
                <a:solidFill>
                  <a:schemeClr val="bg1"/>
                </a:solidFill>
              </a:rPr>
              <a:t>name</a:t>
            </a:r>
            <a:r>
              <a:rPr lang="cs-CZ" sz="1600" dirty="0">
                <a:solidFill>
                  <a:schemeClr val="bg1"/>
                </a:solidFill>
              </a:rPr>
              <a:t>": "Luke Skywalker"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  },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    "</a:t>
            </a:r>
            <a:r>
              <a:rPr lang="cs-CZ" sz="1600" dirty="0" err="1">
                <a:solidFill>
                  <a:schemeClr val="bg1"/>
                </a:solidFill>
              </a:rPr>
              <a:t>name</a:t>
            </a:r>
            <a:r>
              <a:rPr lang="cs-CZ" sz="1600" dirty="0">
                <a:solidFill>
                  <a:schemeClr val="bg1"/>
                </a:solidFill>
              </a:rPr>
              <a:t>": "Han Solo"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  },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    "</a:t>
            </a:r>
            <a:r>
              <a:rPr lang="cs-CZ" sz="1600" dirty="0" err="1">
                <a:solidFill>
                  <a:schemeClr val="bg1"/>
                </a:solidFill>
              </a:rPr>
              <a:t>name</a:t>
            </a:r>
            <a:r>
              <a:rPr lang="cs-CZ" sz="1600" dirty="0">
                <a:solidFill>
                  <a:schemeClr val="bg1"/>
                </a:solidFill>
              </a:rPr>
              <a:t>": "</a:t>
            </a:r>
            <a:r>
              <a:rPr lang="cs-CZ" sz="1600" dirty="0" err="1">
                <a:solidFill>
                  <a:schemeClr val="bg1"/>
                </a:solidFill>
              </a:rPr>
              <a:t>Leia</a:t>
            </a:r>
            <a:r>
              <a:rPr lang="cs-CZ" sz="1600" dirty="0">
                <a:solidFill>
                  <a:schemeClr val="bg1"/>
                </a:solidFill>
              </a:rPr>
              <a:t> Organa"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]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}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}</a:t>
            </a: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785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06DD3F-AEF7-4FF6-A653-B765AA3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- Query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58B5BB-0E45-4DD2-B5F0-A3D2AE53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konstrukci dotazu je možné využívat také proměnné</a:t>
            </a:r>
          </a:p>
          <a:p>
            <a:pPr lvl="1"/>
            <a:r>
              <a:rPr lang="cs-CZ" dirty="0"/>
              <a:t>Mohou být naplněny při spuštění dotazu, či mít výchozí hodnotu</a:t>
            </a:r>
          </a:p>
          <a:p>
            <a:pPr lvl="1"/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BED9F9B-67D2-41DE-BA97-5FF1FF789203}"/>
              </a:ext>
            </a:extLst>
          </p:cNvPr>
          <p:cNvSpPr txBox="1"/>
          <p:nvPr/>
        </p:nvSpPr>
        <p:spPr>
          <a:xfrm>
            <a:off x="1810044" y="3429000"/>
            <a:ext cx="5378548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s-CZ" sz="1600" dirty="0" err="1">
                <a:solidFill>
                  <a:schemeClr val="bg1"/>
                </a:solidFill>
              </a:rPr>
              <a:t>query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HeroNameAndFriends</a:t>
            </a:r>
            <a:r>
              <a:rPr lang="cs-CZ" sz="1600" dirty="0">
                <a:solidFill>
                  <a:schemeClr val="bg1"/>
                </a:solidFill>
              </a:rPr>
              <a:t>($</a:t>
            </a:r>
            <a:r>
              <a:rPr lang="cs-CZ" sz="1600" dirty="0" err="1">
                <a:solidFill>
                  <a:schemeClr val="bg1"/>
                </a:solidFill>
              </a:rPr>
              <a:t>episode</a:t>
            </a:r>
            <a:r>
              <a:rPr lang="cs-CZ" sz="1600" dirty="0">
                <a:solidFill>
                  <a:schemeClr val="bg1"/>
                </a:solidFill>
              </a:rPr>
              <a:t>: </a:t>
            </a:r>
            <a:r>
              <a:rPr lang="cs-CZ" sz="1600" dirty="0" err="1">
                <a:solidFill>
                  <a:schemeClr val="bg1"/>
                </a:solidFill>
              </a:rPr>
              <a:t>Episode</a:t>
            </a:r>
            <a:r>
              <a:rPr lang="cs-CZ" sz="1600" dirty="0">
                <a:solidFill>
                  <a:schemeClr val="bg1"/>
                </a:solidFill>
              </a:rPr>
              <a:t> = JEDI)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hero</a:t>
            </a:r>
            <a:r>
              <a:rPr lang="cs-CZ" sz="1600" dirty="0">
                <a:solidFill>
                  <a:schemeClr val="bg1"/>
                </a:solidFill>
              </a:rPr>
              <a:t>(</a:t>
            </a:r>
            <a:r>
              <a:rPr lang="cs-CZ" sz="1600" dirty="0" err="1">
                <a:solidFill>
                  <a:schemeClr val="bg1"/>
                </a:solidFill>
              </a:rPr>
              <a:t>episode</a:t>
            </a:r>
            <a:r>
              <a:rPr lang="cs-CZ" sz="1600" dirty="0">
                <a:solidFill>
                  <a:schemeClr val="bg1"/>
                </a:solidFill>
              </a:rPr>
              <a:t>: $</a:t>
            </a:r>
            <a:r>
              <a:rPr lang="cs-CZ" sz="1600" dirty="0" err="1">
                <a:solidFill>
                  <a:schemeClr val="bg1"/>
                </a:solidFill>
              </a:rPr>
              <a:t>episode</a:t>
            </a:r>
            <a:r>
              <a:rPr lang="cs-CZ" sz="1600" dirty="0">
                <a:solidFill>
                  <a:schemeClr val="bg1"/>
                </a:solidFill>
              </a:rPr>
              <a:t>)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</a:t>
            </a:r>
            <a:r>
              <a:rPr lang="cs-CZ" sz="1600" dirty="0" err="1">
                <a:solidFill>
                  <a:schemeClr val="bg1"/>
                </a:solidFill>
              </a:rPr>
              <a:t>name</a:t>
            </a:r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>
                <a:solidFill>
                  <a:schemeClr val="bg1"/>
                </a:solidFill>
              </a:rPr>
              <a:t>    </a:t>
            </a:r>
            <a:r>
              <a:rPr lang="cs-CZ" sz="1600" dirty="0" err="1">
                <a:solidFill>
                  <a:schemeClr val="bg1"/>
                </a:solidFill>
              </a:rPr>
              <a:t>friends</a:t>
            </a:r>
            <a:r>
              <a:rPr lang="cs-CZ" sz="1600" dirty="0">
                <a:solidFill>
                  <a:schemeClr val="bg1"/>
                </a:solidFill>
              </a:rPr>
              <a:t>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    </a:t>
            </a:r>
            <a:r>
              <a:rPr lang="cs-CZ" sz="1600" dirty="0" err="1">
                <a:solidFill>
                  <a:schemeClr val="bg1"/>
                </a:solidFill>
              </a:rPr>
              <a:t>name</a:t>
            </a:r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>
                <a:solidFill>
                  <a:schemeClr val="bg1"/>
                </a:solidFill>
              </a:rPr>
              <a:t>    }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}</a:t>
            </a: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921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06DD3F-AEF7-4FF6-A653-B765AA3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- Query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58B5BB-0E45-4DD2-B5F0-A3D2AE53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Podmíněné dotazy v závislosti na datovém typu</a:t>
            </a:r>
          </a:p>
          <a:p>
            <a:pPr lvl="1"/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806E592-5738-43AC-ACC9-6AC19C08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01" y="2628673"/>
            <a:ext cx="9916849" cy="40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1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9F80DE-0B69-4430-BFC5-4AE38FA0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GraphQL - Mutation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E5E585-DF9B-4675-A62A-0CE0A80F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160"/>
            <a:ext cx="8596668" cy="3880773"/>
          </a:xfrm>
        </p:spPr>
        <p:txBody>
          <a:bodyPr/>
          <a:lstStyle/>
          <a:p>
            <a:r>
              <a:rPr lang="cs-CZ"/>
              <a:t>Mutace slouží pro změnu dat na serveru – dle definovaných typů požadavků (root objektů)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7AF767B-B249-46F5-80BF-FBD1D1AC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6" y="2547031"/>
            <a:ext cx="9163453" cy="41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3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AB47A-F388-4A7A-A34F-7B469B4E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GraphQL</a:t>
            </a:r>
            <a:r>
              <a:rPr lang="cs-CZ" dirty="0"/>
              <a:t> </a:t>
            </a:r>
            <a:r>
              <a:rPr lang="cs-CZ" dirty="0" err="1"/>
              <a:t>Resolvery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78D830-F887-42B1-A3F1-104EC1A6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funkce napsané v normálním programovacím jazyce, která zpřístupňují reálná data pro </a:t>
            </a:r>
            <a:r>
              <a:rPr lang="cs-CZ" dirty="0" err="1"/>
              <a:t>GraphQL</a:t>
            </a:r>
            <a:r>
              <a:rPr lang="cs-CZ" dirty="0"/>
              <a:t> API</a:t>
            </a:r>
          </a:p>
          <a:p>
            <a:endParaRPr lang="cs-CZ" dirty="0"/>
          </a:p>
          <a:p>
            <a:r>
              <a:rPr lang="cs-CZ" dirty="0" err="1"/>
              <a:t>Resolvery</a:t>
            </a:r>
            <a:endParaRPr lang="cs-CZ" dirty="0"/>
          </a:p>
          <a:p>
            <a:pPr lvl="1"/>
            <a:r>
              <a:rPr lang="cs-CZ" dirty="0"/>
              <a:t>Pro základní objektové typy (</a:t>
            </a:r>
            <a:r>
              <a:rPr lang="cs-CZ" dirty="0" err="1"/>
              <a:t>Query</a:t>
            </a:r>
            <a:r>
              <a:rPr lang="cs-CZ" dirty="0"/>
              <a:t>, </a:t>
            </a:r>
            <a:r>
              <a:rPr lang="cs-CZ" dirty="0" err="1"/>
              <a:t>Mutation</a:t>
            </a:r>
            <a:r>
              <a:rPr lang="cs-CZ" dirty="0"/>
              <a:t>, </a:t>
            </a:r>
            <a:r>
              <a:rPr lang="cs-CZ" dirty="0" err="1"/>
              <a:t>Subscription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Pro složené objektové typy</a:t>
            </a:r>
          </a:p>
          <a:p>
            <a:r>
              <a:rPr lang="cs-CZ" dirty="0"/>
              <a:t>V zásadě každá položka ze schématu musí mít svůj </a:t>
            </a:r>
            <a:r>
              <a:rPr lang="cs-CZ" dirty="0" err="1"/>
              <a:t>resolver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2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10.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</a:t>
            </a:r>
            <a:r>
              <a:rPr lang="cs-CZ" dirty="0" err="1"/>
              <a:t>Graph</a:t>
            </a:r>
            <a:r>
              <a:rPr lang="cs-CZ" dirty="0"/>
              <a:t> (opakování)</a:t>
            </a:r>
          </a:p>
          <a:p>
            <a:r>
              <a:rPr lang="cs-CZ" dirty="0" err="1"/>
              <a:t>GraphQL</a:t>
            </a:r>
            <a:endParaRPr lang="cs-CZ" dirty="0"/>
          </a:p>
          <a:p>
            <a:r>
              <a:rPr lang="cs-CZ" dirty="0" err="1"/>
              <a:t>OAuth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C68F5E-30F0-4219-A0CA-071BD173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GraphQL</a:t>
            </a:r>
            <a:r>
              <a:rPr lang="cs-CZ" dirty="0"/>
              <a:t> 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6EFB93-37AD-42BC-8644-A0C660A2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Nemusíme to psát celé ručně…</a:t>
            </a:r>
          </a:p>
          <a:p>
            <a:r>
              <a:rPr lang="cs-CZ" dirty="0"/>
              <a:t>Zejména pro serverovou část API je vhodné použít existující knihovnu, která nám práci výrazně usnadní</a:t>
            </a:r>
          </a:p>
          <a:p>
            <a:pPr lvl="1"/>
            <a:r>
              <a:rPr lang="cs-CZ" dirty="0"/>
              <a:t>Známá je např. implementace </a:t>
            </a:r>
            <a:r>
              <a:rPr lang="cs-CZ" dirty="0">
                <a:hlinkClick r:id="rId2"/>
              </a:rPr>
              <a:t>Apollo</a:t>
            </a:r>
            <a:endParaRPr lang="cs-CZ" dirty="0"/>
          </a:p>
          <a:p>
            <a:pPr lvl="1"/>
            <a:r>
              <a:rPr lang="cs-CZ" dirty="0"/>
              <a:t>Existují knihovny pro serverovou i klientskou část aplikace</a:t>
            </a:r>
          </a:p>
          <a:p>
            <a:pPr lvl="2"/>
            <a:r>
              <a:rPr lang="cs-CZ" dirty="0"/>
              <a:t>viz </a:t>
            </a:r>
            <a:r>
              <a:rPr lang="cs-CZ" dirty="0">
                <a:hlinkClick r:id="rId3"/>
              </a:rPr>
              <a:t>https://graphql.org/code/</a:t>
            </a:r>
            <a:endParaRPr lang="cs-CZ" dirty="0"/>
          </a:p>
          <a:p>
            <a:pPr lvl="2"/>
            <a:endParaRPr lang="cs-CZ" dirty="0"/>
          </a:p>
          <a:p>
            <a:r>
              <a:rPr lang="cs-CZ" dirty="0"/>
              <a:t>Pro testování API</a:t>
            </a:r>
          </a:p>
          <a:p>
            <a:pPr lvl="1"/>
            <a:r>
              <a:rPr lang="cs-CZ" dirty="0"/>
              <a:t>jde použít např. </a:t>
            </a:r>
            <a:r>
              <a:rPr lang="cs-CZ" dirty="0" err="1"/>
              <a:t>Postman</a:t>
            </a:r>
            <a:r>
              <a:rPr lang="cs-CZ" dirty="0"/>
              <a:t>, o kterém už jsme se bavili minule</a:t>
            </a:r>
          </a:p>
          <a:p>
            <a:pPr lvl="1"/>
            <a:r>
              <a:rPr lang="cs-CZ" dirty="0" err="1">
                <a:hlinkClick r:id="rId4"/>
              </a:rPr>
              <a:t>Altair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GraphQL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Client</a:t>
            </a:r>
            <a:endParaRPr lang="cs-CZ" dirty="0"/>
          </a:p>
          <a:p>
            <a:pPr lvl="1"/>
            <a:r>
              <a:rPr lang="cs-CZ" dirty="0" err="1">
                <a:hlinkClick r:id="rId5"/>
              </a:rPr>
              <a:t>GraphiQL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0100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921853-EA7D-47DB-98C5-FDC0177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Pojďme si to vyzkoušet v praxi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E0652F-5BAA-45CC-A578-404E12D9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Podívejme se na ukázková API</a:t>
            </a:r>
          </a:p>
          <a:p>
            <a:pPr lvl="1"/>
            <a:r>
              <a:rPr lang="cs-CZ" dirty="0" err="1">
                <a:solidFill>
                  <a:srgbClr val="FFC000"/>
                </a:solidFill>
              </a:rPr>
              <a:t>Weather</a:t>
            </a:r>
            <a:r>
              <a:rPr lang="cs-CZ" dirty="0">
                <a:solidFill>
                  <a:srgbClr val="FFC000"/>
                </a:solidFill>
              </a:rPr>
              <a:t>:</a:t>
            </a:r>
            <a:r>
              <a:rPr lang="cs-CZ" dirty="0"/>
              <a:t>	</a:t>
            </a:r>
            <a:r>
              <a:rPr lang="cs-CZ" dirty="0">
                <a:hlinkClick r:id="rId2"/>
              </a:rPr>
              <a:t>https://github.com/konstantinmuenster/graphql-weather-api</a:t>
            </a:r>
            <a:endParaRPr lang="cs-CZ" dirty="0"/>
          </a:p>
          <a:p>
            <a:pPr lvl="1"/>
            <a:r>
              <a:rPr lang="cs-CZ" dirty="0" err="1">
                <a:solidFill>
                  <a:srgbClr val="FFC000"/>
                </a:solidFill>
              </a:rPr>
              <a:t>Countries</a:t>
            </a:r>
            <a:r>
              <a:rPr lang="cs-CZ" dirty="0">
                <a:solidFill>
                  <a:srgbClr val="FFC000"/>
                </a:solidFill>
              </a:rPr>
              <a:t>: </a:t>
            </a:r>
            <a:r>
              <a:rPr lang="cs-CZ" dirty="0"/>
              <a:t>	</a:t>
            </a:r>
            <a:r>
              <a:rPr lang="cs-CZ" dirty="0">
                <a:hlinkClick r:id="rId3"/>
              </a:rPr>
              <a:t>https://github.com/trevorblades/countries</a:t>
            </a:r>
            <a:r>
              <a:rPr lang="cs-CZ" dirty="0"/>
              <a:t> 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Reálné produkční API: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GitHub </a:t>
            </a:r>
            <a:r>
              <a:rPr lang="cs-CZ" dirty="0" err="1">
                <a:solidFill>
                  <a:srgbClr val="FFC000"/>
                </a:solidFill>
              </a:rPr>
              <a:t>GraphQL</a:t>
            </a:r>
            <a:r>
              <a:rPr lang="cs-CZ" dirty="0">
                <a:solidFill>
                  <a:srgbClr val="FFC000"/>
                </a:solidFill>
              </a:rPr>
              <a:t> API: </a:t>
            </a:r>
            <a:r>
              <a:rPr lang="cs-CZ" dirty="0">
                <a:hlinkClick r:id="rId4"/>
              </a:rPr>
              <a:t>https://docs.github.com/en/graphql/overview/explorer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09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0BBCAE-3663-4EB9-BC39-F3615D1A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Grafová data ze sociálních sítí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BBD240-E1A1-4F82-91B9-2120FA85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Jsou data na sociálních sítích v grafové struktuře?</a:t>
            </a:r>
          </a:p>
          <a:p>
            <a:pPr marL="0" indent="0">
              <a:buNone/>
            </a:pPr>
            <a:endParaRPr lang="cs-CZ" dirty="0">
              <a:solidFill>
                <a:srgbClr val="99CA3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cs-CZ" dirty="0">
              <a:solidFill>
                <a:srgbClr val="99CA3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cs-CZ" dirty="0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 </a:t>
            </a:r>
            <a:r>
              <a:rPr lang="cs-CZ" dirty="0" err="1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cs-CZ" dirty="0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cs-CZ" dirty="0" err="1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Developers</a:t>
            </a:r>
            <a:endParaRPr lang="cs-CZ" dirty="0">
              <a:solidFill>
                <a:srgbClr val="99CA3C"/>
              </a:solidFill>
            </a:endParaRPr>
          </a:p>
          <a:p>
            <a:pPr lvl="1"/>
            <a:r>
              <a:rPr lang="cs-CZ" dirty="0">
                <a:solidFill>
                  <a:schemeClr val="tx1"/>
                </a:solidFill>
              </a:rPr>
              <a:t>Možnost dotazovat se přes </a:t>
            </a:r>
            <a:r>
              <a:rPr lang="cs-CZ" dirty="0" err="1">
                <a:solidFill>
                  <a:schemeClr val="tx1"/>
                </a:solidFill>
              </a:rPr>
              <a:t>GraphQL</a:t>
            </a:r>
            <a:r>
              <a:rPr lang="cs-CZ" dirty="0">
                <a:solidFill>
                  <a:schemeClr val="tx1"/>
                </a:solidFill>
              </a:rPr>
              <a:t>, nebo pomocí REST API (u kterého ale zásady odpovídají logice </a:t>
            </a:r>
            <a:r>
              <a:rPr lang="cs-CZ" dirty="0" err="1">
                <a:solidFill>
                  <a:schemeClr val="tx1"/>
                </a:solidFill>
              </a:rPr>
              <a:t>GraphQL</a:t>
            </a:r>
            <a:endParaRPr lang="cs-CZ" dirty="0">
              <a:solidFill>
                <a:schemeClr val="tx1"/>
              </a:solidFill>
            </a:endParaRPr>
          </a:p>
          <a:p>
            <a:pPr lvl="1"/>
            <a:r>
              <a:rPr lang="cs-CZ" dirty="0">
                <a:solidFill>
                  <a:schemeClr val="tx1"/>
                </a:solidFill>
              </a:rPr>
              <a:t>Grafová data vlastně získáme i prostřednictvím běžného přihlášení přes FB (</a:t>
            </a:r>
            <a:r>
              <a:rPr lang="cs-CZ" dirty="0" err="1">
                <a:solidFill>
                  <a:schemeClr val="tx1"/>
                </a:solidFill>
              </a:rPr>
              <a:t>OAuth</a:t>
            </a:r>
            <a:r>
              <a:rPr lang="cs-CZ" dirty="0">
                <a:solidFill>
                  <a:schemeClr val="tx1"/>
                </a:solidFill>
              </a:rPr>
              <a:t> 2.0)</a:t>
            </a:r>
          </a:p>
        </p:txBody>
      </p:sp>
    </p:spTree>
    <p:extLst>
      <p:ext uri="{BB962C8B-B14F-4D97-AF65-F5344CB8AC3E}">
        <p14:creationId xmlns:p14="http://schemas.microsoft.com/office/powerpoint/2010/main" val="1409442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– JSON:API, </a:t>
            </a:r>
            <a:r>
              <a:rPr lang="cs-CZ" dirty="0" err="1"/>
              <a:t>OData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mají společného JSON:API a </a:t>
            </a:r>
            <a:r>
              <a:rPr lang="cs-CZ" i="1" dirty="0" err="1">
                <a:solidFill>
                  <a:srgbClr val="FFC000"/>
                </a:solidFill>
              </a:rPr>
              <a:t>OData</a:t>
            </a:r>
            <a:r>
              <a:rPr lang="cs-CZ" i="1" dirty="0">
                <a:solidFill>
                  <a:srgbClr val="FFC000"/>
                </a:solidFill>
              </a:rPr>
              <a:t> s REST API?</a:t>
            </a:r>
          </a:p>
          <a:p>
            <a:r>
              <a:rPr lang="cs-CZ" i="1" dirty="0">
                <a:solidFill>
                  <a:srgbClr val="FFC000"/>
                </a:solidFill>
              </a:rPr>
              <a:t>Řeší JSON:API a </a:t>
            </a:r>
            <a:r>
              <a:rPr lang="cs-CZ" i="1" dirty="0" err="1">
                <a:solidFill>
                  <a:srgbClr val="FFC000"/>
                </a:solidFill>
              </a:rPr>
              <a:t>OData</a:t>
            </a:r>
            <a:r>
              <a:rPr lang="cs-CZ" i="1" dirty="0">
                <a:solidFill>
                  <a:srgbClr val="FFC000"/>
                </a:solidFill>
              </a:rPr>
              <a:t> strukturu zasílaných dat a strukturu adresy dotazu?</a:t>
            </a:r>
          </a:p>
          <a:p>
            <a:r>
              <a:rPr lang="cs-CZ" i="1" dirty="0">
                <a:solidFill>
                  <a:srgbClr val="FFC000"/>
                </a:solidFill>
              </a:rPr>
              <a:t>V jakém formátu se přenášejí data v </a:t>
            </a:r>
            <a:r>
              <a:rPr lang="cs-CZ" i="1" dirty="0" err="1">
                <a:solidFill>
                  <a:srgbClr val="FFC000"/>
                </a:solidFill>
              </a:rPr>
              <a:t>OData</a:t>
            </a:r>
            <a:r>
              <a:rPr lang="cs-CZ" i="1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A3E6E-778B-4312-970C-09F6B288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"data":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"type": "</a:t>
            </a:r>
            <a:r>
              <a:rPr lang="cs-CZ" sz="1600" dirty="0" err="1"/>
              <a:t>articles</a:t>
            </a:r>
            <a:r>
              <a:rPr lang="cs-CZ" sz="1600" dirty="0"/>
              <a:t>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"id": "1",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</a:t>
            </a:r>
            <a:r>
              <a:rPr lang="cs-CZ" sz="1600" dirty="0" err="1"/>
              <a:t>attributes</a:t>
            </a:r>
            <a:r>
              <a:rPr lang="cs-CZ" sz="1600" dirty="0"/>
              <a:t>":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"</a:t>
            </a:r>
            <a:r>
              <a:rPr lang="cs-CZ" sz="1600" dirty="0" err="1"/>
              <a:t>title</a:t>
            </a:r>
            <a:r>
              <a:rPr lang="cs-CZ" sz="1600" dirty="0"/>
              <a:t>": "</a:t>
            </a:r>
            <a:r>
              <a:rPr lang="cs-CZ" sz="1600" dirty="0" err="1"/>
              <a:t>Rails</a:t>
            </a:r>
            <a:r>
              <a:rPr lang="cs-CZ" sz="1600" dirty="0"/>
              <a:t> </a:t>
            </a:r>
            <a:r>
              <a:rPr lang="cs-CZ" sz="1600" dirty="0" err="1"/>
              <a:t>is</a:t>
            </a:r>
            <a:r>
              <a:rPr lang="cs-CZ" sz="1600" dirty="0"/>
              <a:t> </a:t>
            </a:r>
            <a:r>
              <a:rPr lang="cs-CZ" sz="1600" dirty="0" err="1"/>
              <a:t>Omakase</a:t>
            </a:r>
            <a:r>
              <a:rPr lang="cs-CZ" sz="1600" dirty="0"/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},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</a:t>
            </a:r>
            <a:r>
              <a:rPr lang="cs-CZ" sz="1600" dirty="0" err="1"/>
              <a:t>relationships</a:t>
            </a:r>
            <a:r>
              <a:rPr lang="cs-CZ" sz="1600" dirty="0"/>
              <a:t>":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"</a:t>
            </a:r>
            <a:r>
              <a:rPr lang="cs-CZ" sz="1600" dirty="0" err="1"/>
              <a:t>author</a:t>
            </a:r>
            <a:r>
              <a:rPr lang="cs-CZ" sz="1600" dirty="0"/>
              <a:t>":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"</a:t>
            </a:r>
            <a:r>
              <a:rPr lang="cs-CZ" sz="1600" dirty="0" err="1"/>
              <a:t>links</a:t>
            </a:r>
            <a:r>
              <a:rPr lang="cs-CZ" sz="1600" dirty="0"/>
              <a:t>":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  "</a:t>
            </a:r>
            <a:r>
              <a:rPr lang="cs-CZ" sz="1600" dirty="0" err="1"/>
              <a:t>self</a:t>
            </a:r>
            <a:r>
              <a:rPr lang="cs-CZ" sz="1600" dirty="0"/>
              <a:t>": "/</a:t>
            </a:r>
            <a:r>
              <a:rPr lang="cs-CZ" sz="1600" dirty="0" err="1"/>
              <a:t>articles</a:t>
            </a:r>
            <a:r>
              <a:rPr lang="cs-CZ" sz="1600" dirty="0"/>
              <a:t>/1/</a:t>
            </a:r>
            <a:r>
              <a:rPr lang="cs-CZ" sz="1600" dirty="0" err="1"/>
              <a:t>relationships</a:t>
            </a:r>
            <a:r>
              <a:rPr lang="cs-CZ" sz="1600" dirty="0"/>
              <a:t>/</a:t>
            </a:r>
            <a:r>
              <a:rPr lang="cs-CZ" sz="1600" dirty="0" err="1"/>
              <a:t>author</a:t>
            </a:r>
            <a:r>
              <a:rPr lang="cs-CZ" sz="1600" dirty="0"/>
              <a:t>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  "</a:t>
            </a:r>
            <a:r>
              <a:rPr lang="cs-CZ" sz="1600" dirty="0" err="1"/>
              <a:t>related</a:t>
            </a:r>
            <a:r>
              <a:rPr lang="cs-CZ" sz="1600" dirty="0"/>
              <a:t>": "/</a:t>
            </a:r>
            <a:r>
              <a:rPr lang="cs-CZ" sz="1600" dirty="0" err="1"/>
              <a:t>articles</a:t>
            </a:r>
            <a:r>
              <a:rPr lang="cs-CZ" sz="1600" dirty="0"/>
              <a:t>/1/</a:t>
            </a:r>
            <a:r>
              <a:rPr lang="cs-CZ" sz="1600" dirty="0" err="1"/>
              <a:t>author</a:t>
            </a:r>
            <a:r>
              <a:rPr lang="cs-CZ" sz="1600" dirty="0"/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},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"data": { "type": "</a:t>
            </a:r>
            <a:r>
              <a:rPr lang="cs-CZ" sz="1600" dirty="0" err="1"/>
              <a:t>people</a:t>
            </a:r>
            <a:r>
              <a:rPr lang="cs-CZ" sz="1600" dirty="0"/>
              <a:t>", "id": "9"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B59A48-1B6A-4B8B-84F3-460E1991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Uk</a:t>
            </a:r>
            <a:r>
              <a:rPr lang="cs-CZ" dirty="0" err="1">
                <a:solidFill>
                  <a:schemeClr val="bg1"/>
                </a:solidFill>
              </a:rPr>
              <a:t>ázka</a:t>
            </a:r>
            <a:r>
              <a:rPr lang="cs-CZ" dirty="0">
                <a:solidFill>
                  <a:schemeClr val="bg1"/>
                </a:solidFill>
              </a:rPr>
              <a:t> dat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JSON:API</a:t>
            </a:r>
          </a:p>
        </p:txBody>
      </p:sp>
    </p:spTree>
    <p:extLst>
      <p:ext uri="{BB962C8B-B14F-4D97-AF65-F5344CB8AC3E}">
        <p14:creationId xmlns:p14="http://schemas.microsoft.com/office/powerpoint/2010/main" val="70722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A3E6E-778B-4312-970C-09F6B288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"@</a:t>
            </a:r>
            <a:r>
              <a:rPr lang="cs-CZ" sz="1600" dirty="0" err="1"/>
              <a:t>odata.context</a:t>
            </a:r>
            <a:r>
              <a:rPr lang="cs-CZ" sz="1600" dirty="0"/>
              <a:t>": "</a:t>
            </a:r>
            <a:r>
              <a:rPr lang="cs-CZ" sz="1600" dirty="0" err="1"/>
              <a:t>serviceRoot</a:t>
            </a:r>
            <a:r>
              <a:rPr lang="cs-CZ" sz="1600" dirty="0"/>
              <a:t>/$</a:t>
            </a:r>
            <a:r>
              <a:rPr lang="cs-CZ" sz="1600" dirty="0" err="1"/>
              <a:t>metadata#People</a:t>
            </a:r>
            <a:r>
              <a:rPr lang="cs-CZ" sz="1600" dirty="0"/>
              <a:t>/$entity",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"@odata.id": "</a:t>
            </a:r>
            <a:r>
              <a:rPr lang="cs-CZ" sz="1600" dirty="0" err="1"/>
              <a:t>serviceRoot</a:t>
            </a:r>
            <a:r>
              <a:rPr lang="cs-CZ" sz="1600" dirty="0"/>
              <a:t>/</a:t>
            </a:r>
            <a:r>
              <a:rPr lang="cs-CZ" sz="1600" dirty="0" err="1"/>
              <a:t>People</a:t>
            </a:r>
            <a:r>
              <a:rPr lang="cs-CZ" sz="1600" dirty="0"/>
              <a:t>('</a:t>
            </a:r>
            <a:r>
              <a:rPr lang="cs-CZ" sz="1600" dirty="0" err="1"/>
              <a:t>russellwhyte</a:t>
            </a:r>
            <a:r>
              <a:rPr lang="cs-CZ" sz="1600" dirty="0"/>
              <a:t>')",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"@</a:t>
            </a:r>
            <a:r>
              <a:rPr lang="cs-CZ" sz="1600" dirty="0" err="1"/>
              <a:t>odata.etag</a:t>
            </a:r>
            <a:r>
              <a:rPr lang="cs-CZ" sz="1600" dirty="0"/>
              <a:t>": "W/"08D1694BF26D2BC9"",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"@</a:t>
            </a:r>
            <a:r>
              <a:rPr lang="cs-CZ" sz="1600" dirty="0" err="1"/>
              <a:t>odata.editLink</a:t>
            </a:r>
            <a:r>
              <a:rPr lang="cs-CZ" sz="1600" dirty="0"/>
              <a:t>": "</a:t>
            </a:r>
            <a:r>
              <a:rPr lang="cs-CZ" sz="1600" dirty="0" err="1"/>
              <a:t>serviceRoot</a:t>
            </a:r>
            <a:r>
              <a:rPr lang="cs-CZ" sz="1600" dirty="0"/>
              <a:t>/</a:t>
            </a:r>
            <a:r>
              <a:rPr lang="cs-CZ" sz="1600" dirty="0" err="1"/>
              <a:t>People</a:t>
            </a:r>
            <a:r>
              <a:rPr lang="cs-CZ" sz="1600" dirty="0"/>
              <a:t>('</a:t>
            </a:r>
            <a:r>
              <a:rPr lang="cs-CZ" sz="1600" dirty="0" err="1"/>
              <a:t>russellwhyte</a:t>
            </a:r>
            <a:r>
              <a:rPr lang="cs-CZ" sz="1600" dirty="0"/>
              <a:t>')",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</a:t>
            </a:r>
            <a:r>
              <a:rPr lang="cs-CZ" sz="1600" dirty="0" err="1"/>
              <a:t>UserName</a:t>
            </a:r>
            <a:r>
              <a:rPr lang="cs-CZ" sz="1600" dirty="0"/>
              <a:t>": "</a:t>
            </a:r>
            <a:r>
              <a:rPr lang="cs-CZ" sz="1600" dirty="0" err="1"/>
              <a:t>russellwhyte</a:t>
            </a:r>
            <a:r>
              <a:rPr lang="cs-CZ" sz="1600" dirty="0"/>
              <a:t>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</a:t>
            </a:r>
            <a:r>
              <a:rPr lang="cs-CZ" sz="1600" dirty="0" err="1"/>
              <a:t>FirstName</a:t>
            </a:r>
            <a:r>
              <a:rPr lang="cs-CZ" sz="1600" dirty="0"/>
              <a:t>": "Russell",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</a:t>
            </a:r>
            <a:r>
              <a:rPr lang="cs-CZ" sz="1600" dirty="0" err="1"/>
              <a:t>LastName</a:t>
            </a:r>
            <a:r>
              <a:rPr lang="cs-CZ" sz="1600" dirty="0"/>
              <a:t>": "</a:t>
            </a:r>
            <a:r>
              <a:rPr lang="cs-CZ" sz="1600" dirty="0" err="1"/>
              <a:t>Whyte</a:t>
            </a:r>
            <a:r>
              <a:rPr lang="cs-CZ" sz="1600" dirty="0"/>
              <a:t>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</a:t>
            </a:r>
            <a:r>
              <a:rPr lang="cs-CZ" sz="1600" dirty="0" err="1"/>
              <a:t>Emails</a:t>
            </a:r>
            <a:r>
              <a:rPr lang="cs-CZ" sz="1600" dirty="0"/>
              <a:t>": [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"Russell@example.com",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    "Russell@contoso.com"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],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    "Gender": "Male"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16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B59A48-1B6A-4B8B-84F3-460E1991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Uk</a:t>
            </a:r>
            <a:r>
              <a:rPr lang="cs-CZ" dirty="0" err="1">
                <a:solidFill>
                  <a:schemeClr val="bg1"/>
                </a:solidFill>
              </a:rPr>
              <a:t>ázka</a:t>
            </a:r>
            <a:r>
              <a:rPr lang="cs-CZ" dirty="0">
                <a:solidFill>
                  <a:schemeClr val="bg1"/>
                </a:solidFill>
              </a:rPr>
              <a:t> dat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 err="1">
                <a:solidFill>
                  <a:schemeClr val="bg1"/>
                </a:solidFill>
              </a:rPr>
              <a:t>OData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9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FE7FDB-69F0-41FD-9D41-1B7C68EA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</a:t>
            </a:r>
            <a:r>
              <a:rPr lang="cs-CZ" dirty="0" err="1"/>
              <a:t>gRPC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40D60B-3298-4E3B-BABE-6469230F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vzdálené volání procedur, obdobně jako SOAP</a:t>
            </a:r>
          </a:p>
          <a:p>
            <a:r>
              <a:rPr lang="cs-CZ" i="1" dirty="0">
                <a:solidFill>
                  <a:srgbClr val="FFC000"/>
                </a:solidFill>
              </a:rPr>
              <a:t>K čemu slouží u </a:t>
            </a:r>
            <a:r>
              <a:rPr lang="cs-CZ" i="1" dirty="0" err="1">
                <a:solidFill>
                  <a:srgbClr val="FFC000"/>
                </a:solidFill>
              </a:rPr>
              <a:t>gRPC</a:t>
            </a:r>
            <a:r>
              <a:rPr lang="cs-CZ" i="1" dirty="0">
                <a:solidFill>
                  <a:srgbClr val="FFC000"/>
                </a:solidFill>
              </a:rPr>
              <a:t> tzv. .proto soubory?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1C827C0B-1A53-46F9-A6BF-D2C71A6DC970}"/>
              </a:ext>
            </a:extLst>
          </p:cNvPr>
          <p:cNvSpPr txBox="1"/>
          <p:nvPr/>
        </p:nvSpPr>
        <p:spPr>
          <a:xfrm>
            <a:off x="7863840" y="3663269"/>
            <a:ext cx="4220308" cy="30777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cs-CZ" sz="1600" dirty="0" err="1">
                <a:solidFill>
                  <a:schemeClr val="bg1"/>
                </a:solidFill>
              </a:rPr>
              <a:t>message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EchoRequest</a:t>
            </a:r>
            <a:r>
              <a:rPr lang="cs-CZ" sz="1600" dirty="0">
                <a:solidFill>
                  <a:schemeClr val="bg1"/>
                </a:solidFill>
              </a:rPr>
              <a:t>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string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message</a:t>
            </a:r>
            <a:r>
              <a:rPr lang="cs-CZ" sz="1600" dirty="0">
                <a:solidFill>
                  <a:schemeClr val="bg1"/>
                </a:solidFill>
              </a:rPr>
              <a:t> = 1;</a:t>
            </a: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  <a:p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 err="1">
                <a:solidFill>
                  <a:schemeClr val="bg1"/>
                </a:solidFill>
              </a:rPr>
              <a:t>message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EchoResponse</a:t>
            </a:r>
            <a:r>
              <a:rPr lang="cs-CZ" sz="1600" dirty="0">
                <a:solidFill>
                  <a:schemeClr val="bg1"/>
                </a:solidFill>
              </a:rPr>
              <a:t>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string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message</a:t>
            </a:r>
            <a:r>
              <a:rPr lang="cs-CZ" sz="1600" dirty="0">
                <a:solidFill>
                  <a:schemeClr val="bg1"/>
                </a:solidFill>
              </a:rPr>
              <a:t> = 1;</a:t>
            </a: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  <a:p>
            <a:endParaRPr lang="cs-CZ" sz="1600" dirty="0">
              <a:solidFill>
                <a:schemeClr val="bg1"/>
              </a:solidFill>
            </a:endParaRPr>
          </a:p>
          <a:p>
            <a:r>
              <a:rPr lang="cs-CZ" sz="1600" dirty="0" err="1">
                <a:solidFill>
                  <a:schemeClr val="bg1"/>
                </a:solidFill>
              </a:rPr>
              <a:t>service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dirty="0" err="1">
                <a:solidFill>
                  <a:schemeClr val="bg1"/>
                </a:solidFill>
              </a:rPr>
              <a:t>EchoService</a:t>
            </a:r>
            <a:r>
              <a:rPr lang="cs-CZ" sz="1600" dirty="0">
                <a:solidFill>
                  <a:schemeClr val="bg1"/>
                </a:solidFill>
              </a:rPr>
              <a:t> {</a:t>
            </a:r>
          </a:p>
          <a:p>
            <a:r>
              <a:rPr lang="cs-CZ" sz="1600" dirty="0">
                <a:solidFill>
                  <a:schemeClr val="bg1"/>
                </a:solidFill>
              </a:rPr>
              <a:t>  </a:t>
            </a:r>
            <a:r>
              <a:rPr lang="cs-CZ" sz="1600" dirty="0" err="1">
                <a:solidFill>
                  <a:schemeClr val="bg1"/>
                </a:solidFill>
              </a:rPr>
              <a:t>rpc</a:t>
            </a:r>
            <a:r>
              <a:rPr lang="cs-CZ" sz="1600" dirty="0">
                <a:solidFill>
                  <a:schemeClr val="bg1"/>
                </a:solidFill>
              </a:rPr>
              <a:t> Echo(</a:t>
            </a:r>
            <a:r>
              <a:rPr lang="cs-CZ" sz="1600" dirty="0" err="1">
                <a:solidFill>
                  <a:schemeClr val="bg1"/>
                </a:solidFill>
              </a:rPr>
              <a:t>EchoRequest</a:t>
            </a:r>
            <a:r>
              <a:rPr lang="cs-CZ" sz="1600" dirty="0">
                <a:solidFill>
                  <a:schemeClr val="bg1"/>
                </a:solidFill>
              </a:rPr>
              <a:t>) </a:t>
            </a:r>
            <a:r>
              <a:rPr lang="cs-CZ" sz="1600" dirty="0" err="1">
                <a:solidFill>
                  <a:schemeClr val="bg1"/>
                </a:solidFill>
              </a:rPr>
              <a:t>returns</a:t>
            </a:r>
            <a:r>
              <a:rPr lang="cs-CZ" sz="1600" dirty="0">
                <a:solidFill>
                  <a:schemeClr val="bg1"/>
                </a:solidFill>
              </a:rPr>
              <a:t> (</a:t>
            </a:r>
            <a:r>
              <a:rPr lang="cs-CZ" sz="1600" dirty="0" err="1">
                <a:solidFill>
                  <a:schemeClr val="bg1"/>
                </a:solidFill>
              </a:rPr>
              <a:t>EchoResponse</a:t>
            </a:r>
            <a:r>
              <a:rPr lang="cs-CZ" sz="1600" dirty="0">
                <a:solidFill>
                  <a:schemeClr val="bg1"/>
                </a:solidFill>
              </a:rPr>
              <a:t>);</a:t>
            </a:r>
          </a:p>
          <a:p>
            <a:r>
              <a:rPr lang="cs-CZ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4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32265C-291A-443B-BD73-D7E06DB1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Sdílení grafových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096C9-B3D0-46F8-9924-3D88A771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Na většinu dat přenášených přes API se lze dívat jako na uzly grafů</a:t>
            </a:r>
          </a:p>
          <a:p>
            <a:pPr lvl="1"/>
            <a:r>
              <a:rPr lang="cs-CZ" i="1" dirty="0">
                <a:solidFill>
                  <a:schemeClr val="tx1">
                    <a:lumMod val="65000"/>
                  </a:schemeClr>
                </a:solidFill>
              </a:rPr>
              <a:t>např. osoba má adresu, adresa obsahuje město, město má známou polohu…</a:t>
            </a:r>
            <a:endParaRPr lang="cs-CZ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cs-CZ" i="1" dirty="0"/>
          </a:p>
          <a:p>
            <a:r>
              <a:rPr lang="cs-CZ" dirty="0"/>
              <a:t>Při dotazování přes REST API (a vlastně i přes </a:t>
            </a:r>
            <a:r>
              <a:rPr lang="cs-CZ" dirty="0" err="1"/>
              <a:t>gRPC</a:t>
            </a:r>
            <a:r>
              <a:rPr lang="cs-CZ" dirty="0"/>
              <a:t>/SOAP) získáváme data ve struktuře, kterou definoval autor API</a:t>
            </a:r>
          </a:p>
          <a:p>
            <a:pPr lvl="1"/>
            <a:r>
              <a:rPr lang="cs-CZ" dirty="0"/>
              <a:t>=&gt; pokud chceme získat další, navázaná data, musíme položit další dotaz</a:t>
            </a:r>
          </a:p>
          <a:p>
            <a:pPr lvl="1"/>
            <a:r>
              <a:rPr lang="cs-CZ" dirty="0"/>
              <a:t>=&gt; nebylo by vhodné umožnit položit dotaz s vyjmenováním položek, které opravdu potřebujeme získat?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… ale o nějakých grafových datech už jsme se bavili, ne?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226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5D93B-CAB4-480D-A039-850825D7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Open </a:t>
            </a:r>
            <a:r>
              <a:rPr lang="cs-CZ" dirty="0" err="1"/>
              <a:t>Graph</a:t>
            </a:r>
            <a:r>
              <a:rPr lang="cs-CZ" dirty="0"/>
              <a:t> </a:t>
            </a:r>
            <a:r>
              <a:rPr lang="cs-CZ" dirty="0" err="1"/>
              <a:t>protocol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4E582-4A32-4CF2-BF2D-CD85B3E5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Již na 3. cvičení jsme se bavili o </a:t>
            </a:r>
            <a:r>
              <a:rPr lang="en-US" dirty="0" err="1"/>
              <a:t>metadatech</a:t>
            </a:r>
            <a:r>
              <a:rPr lang="cs-CZ" dirty="0"/>
              <a:t> a sémantických datech…</a:t>
            </a:r>
          </a:p>
          <a:p>
            <a:r>
              <a:rPr lang="cs-CZ" i="1" dirty="0">
                <a:solidFill>
                  <a:srgbClr val="FFC000"/>
                </a:solidFill>
              </a:rPr>
              <a:t>Co jsou to vlastně metadata jsou?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Podívejme se pro zopakování na stránku</a:t>
            </a:r>
            <a:r>
              <a:rPr lang="cs-CZ" dirty="0"/>
              <a:t> </a:t>
            </a:r>
            <a:r>
              <a:rPr lang="cs-CZ" dirty="0">
                <a:hlinkClick r:id="rId2"/>
              </a:rPr>
              <a:t>https://ogp.me/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15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A94D26-CF80-44EB-99B0-4720479D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GraphQL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EF3198-B467-4CC1-A415-BE191AA9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„</a:t>
            </a:r>
            <a:r>
              <a:rPr lang="cs-CZ" dirty="0" err="1"/>
              <a:t>communication</a:t>
            </a:r>
            <a:r>
              <a:rPr lang="cs-CZ" dirty="0"/>
              <a:t> </a:t>
            </a:r>
            <a:r>
              <a:rPr lang="cs-CZ" dirty="0" err="1"/>
              <a:t>pattern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Specifikace dotazovacího jazyka pro tvorbu API</a:t>
            </a:r>
          </a:p>
          <a:p>
            <a:endParaRPr lang="cs-CZ" dirty="0"/>
          </a:p>
          <a:p>
            <a:r>
              <a:rPr lang="cs-CZ" dirty="0"/>
              <a:t>Na dotazovaná data se v </a:t>
            </a:r>
            <a:r>
              <a:rPr lang="cs-CZ" dirty="0" err="1"/>
              <a:t>GraphQL</a:t>
            </a:r>
            <a:r>
              <a:rPr lang="cs-CZ" dirty="0"/>
              <a:t> pohlíží jako na uzly grafu</a:t>
            </a:r>
          </a:p>
          <a:p>
            <a:pPr lvl="1"/>
            <a:r>
              <a:rPr lang="cs-CZ" dirty="0"/>
              <a:t>Data jsou striktně uspořádána do konkrétních datových typů, každý datový typ je uzlem grafu a vztahy mezi nimi jsou hranami grafu</a:t>
            </a:r>
          </a:p>
          <a:p>
            <a:pPr lvl="1"/>
            <a:r>
              <a:rPr lang="cs-CZ" i="1" dirty="0">
                <a:solidFill>
                  <a:schemeClr val="tx1">
                    <a:lumMod val="65000"/>
                  </a:schemeClr>
                </a:solidFill>
              </a:rPr>
              <a:t>např. e-mail má definované příjemce, příjemci mají definovanou e-mailovou adresu a jméno…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897508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1189</Words>
  <Application>Microsoft Office PowerPoint</Application>
  <PresentationFormat>Širokoúhlá obrazovka</PresentationFormat>
  <Paragraphs>209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Fazeta</vt:lpstr>
      <vt:lpstr>4iz160 10. cvičení</vt:lpstr>
      <vt:lpstr>10. cvičení</vt:lpstr>
      <vt:lpstr>Opakování – JSON:API, OData</vt:lpstr>
      <vt:lpstr>Ukázka dat JSON:API</vt:lpstr>
      <vt:lpstr>Ukázka dat OData</vt:lpstr>
      <vt:lpstr>Opakování - gRPC</vt:lpstr>
      <vt:lpstr>Sdílení grafových dat</vt:lpstr>
      <vt:lpstr>Opakování - Open Graph protocol</vt:lpstr>
      <vt:lpstr>GraphQL</vt:lpstr>
      <vt:lpstr>GraphQL vs. REST</vt:lpstr>
      <vt:lpstr>Začlenění API v aplikaci</vt:lpstr>
      <vt:lpstr>Entrypointy do GraphQL</vt:lpstr>
      <vt:lpstr>GraphQL – definice struktury dat</vt:lpstr>
      <vt:lpstr>GraphQL – definice struktury dat</vt:lpstr>
      <vt:lpstr>GraphQL - Query</vt:lpstr>
      <vt:lpstr>GraphQL - Query</vt:lpstr>
      <vt:lpstr>GraphQL - Query</vt:lpstr>
      <vt:lpstr>GraphQL - Mutation</vt:lpstr>
      <vt:lpstr>GraphQL Resolvery</vt:lpstr>
      <vt:lpstr>GraphQL implementace</vt:lpstr>
      <vt:lpstr>Pojďme si to vyzkoušet v praxi</vt:lpstr>
      <vt:lpstr>Grafová data ze sociálních sítí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111</cp:revision>
  <dcterms:created xsi:type="dcterms:W3CDTF">2021-03-16T21:59:01Z</dcterms:created>
  <dcterms:modified xsi:type="dcterms:W3CDTF">2021-04-29T00:49:29Z</dcterms:modified>
</cp:coreProperties>
</file>