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91" r:id="rId5"/>
    <p:sldId id="283" r:id="rId6"/>
    <p:sldId id="282" r:id="rId7"/>
    <p:sldId id="284" r:id="rId8"/>
    <p:sldId id="288" r:id="rId9"/>
    <p:sldId id="289" r:id="rId10"/>
    <p:sldId id="290" r:id="rId11"/>
    <p:sldId id="285" r:id="rId12"/>
    <p:sldId id="286" r:id="rId13"/>
    <p:sldId id="292" r:id="rId14"/>
    <p:sldId id="287" r:id="rId15"/>
    <p:sldId id="29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api.org/examp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data.org/getting-started/understand-odata-in-6-step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/tree/master/examples" TargetMode="External"/><Relationship Id="rId2" Type="http://schemas.openxmlformats.org/officeDocument/2006/relationships/hyperlink" Target="https://grpc.io/docs/languages/node/quickstar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api-network/" TargetMode="External"/><Relationship Id="rId2" Type="http://schemas.openxmlformats.org/officeDocument/2006/relationships/hyperlink" Target="https://mocken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onplaceholder.typicode.com/" TargetMode="External"/><Relationship Id="rId5" Type="http://schemas.openxmlformats.org/officeDocument/2006/relationships/hyperlink" Target="https://apiary.io/" TargetMode="External"/><Relationship Id="rId4" Type="http://schemas.openxmlformats.org/officeDocument/2006/relationships/hyperlink" Target="https://swagger.io/tools/swaggerhub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9.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0C294F-E270-467B-93DE-681EB641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JSON:API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D6B4AD-70C0-4BC4-AB6F-D369028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Podívejme se na web JSON:API, konkrétně na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https://jsonapi.org/examples/</a:t>
            </a:r>
            <a:endParaRPr lang="cs-CZ" dirty="0"/>
          </a:p>
          <a:p>
            <a:endParaRPr lang="cs-CZ" dirty="0"/>
          </a:p>
          <a:p>
            <a:r>
              <a:rPr lang="cs-CZ" dirty="0"/>
              <a:t>Existuje velké množství knihoven jak pro tvorbu klienta, tak pro tvorbu serverové části</a:t>
            </a:r>
          </a:p>
        </p:txBody>
      </p:sp>
    </p:spTree>
    <p:extLst>
      <p:ext uri="{BB962C8B-B14F-4D97-AF65-F5344CB8AC3E}">
        <p14:creationId xmlns:p14="http://schemas.microsoft.com/office/powerpoint/2010/main" val="277057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B6EEB1-CDF1-4C06-A2C1-F7DD449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OData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5DDBF8-0204-4A93-8DE2-12608E53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Open Data </a:t>
            </a:r>
            <a:r>
              <a:rPr lang="cs-CZ" dirty="0" err="1"/>
              <a:t>Protocol</a:t>
            </a:r>
            <a:endParaRPr lang="cs-CZ" dirty="0"/>
          </a:p>
          <a:p>
            <a:r>
              <a:rPr lang="cs-CZ" dirty="0"/>
              <a:t>Open </a:t>
            </a:r>
            <a:r>
              <a:rPr lang="cs-CZ" dirty="0" err="1"/>
              <a:t>Government</a:t>
            </a:r>
            <a:r>
              <a:rPr lang="cs-CZ" dirty="0"/>
              <a:t> Data </a:t>
            </a:r>
            <a:r>
              <a:rPr lang="cs-CZ" dirty="0" err="1"/>
              <a:t>Initiative</a:t>
            </a:r>
            <a:endParaRPr lang="cs-CZ" dirty="0"/>
          </a:p>
          <a:p>
            <a:r>
              <a:rPr lang="cs-CZ" dirty="0"/>
              <a:t>Nejde o SPARQL </a:t>
            </a:r>
            <a:r>
              <a:rPr lang="cs-CZ" dirty="0" err="1"/>
              <a:t>endpoint</a:t>
            </a:r>
            <a:r>
              <a:rPr lang="cs-CZ" dirty="0"/>
              <a:t>, ale o protokol pro REST API</a:t>
            </a:r>
            <a:r>
              <a:rPr lang="en-US" dirty="0"/>
              <a:t>!</a:t>
            </a:r>
            <a:endParaRPr lang="cs-CZ" dirty="0"/>
          </a:p>
          <a:p>
            <a:endParaRPr lang="en-US" dirty="0"/>
          </a:p>
          <a:p>
            <a:endParaRPr lang="en-US" dirty="0"/>
          </a:p>
          <a:p>
            <a:r>
              <a:rPr lang="cs-CZ" dirty="0">
                <a:solidFill>
                  <a:srgbClr val="FFC000"/>
                </a:solidFill>
              </a:rPr>
              <a:t>Podívejte se na </a:t>
            </a:r>
            <a:r>
              <a:rPr lang="cs-CZ" dirty="0">
                <a:hlinkClick r:id="rId2"/>
              </a:rPr>
              <a:t>https://www.odata.org/getting-started/understand-odata-in-6-steps/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78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45AF42-F129-4AFB-BCC9-E78A1E3D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8D10C-D3C9-4F40-88A2-41C9A524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66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EC1B4-2C16-41B3-AB69-97F3934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 </a:t>
            </a:r>
            <a:r>
              <a:rPr lang="en-US" dirty="0" err="1"/>
              <a:t>RESTu</a:t>
            </a:r>
            <a:r>
              <a:rPr lang="cs-CZ" dirty="0"/>
              <a:t> zpět k volání procedur…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BC1CEA-6F9F-4DEB-8636-B21F0D8C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Ne pro každé API chceme jen CRUD operace se „zdroji“</a:t>
            </a:r>
          </a:p>
          <a:p>
            <a:r>
              <a:rPr lang="cs-CZ" dirty="0"/>
              <a:t>Před popisem </a:t>
            </a:r>
            <a:r>
              <a:rPr lang="cs-CZ" dirty="0" err="1"/>
              <a:t>RESTful</a:t>
            </a:r>
            <a:r>
              <a:rPr lang="cs-CZ" dirty="0"/>
              <a:t> API jsme se bavili i o rozhraních pro volání procedur:</a:t>
            </a:r>
          </a:p>
          <a:p>
            <a:pPr lvl="1"/>
            <a:r>
              <a:rPr lang="cs-CZ" dirty="0"/>
              <a:t>XML-RPC</a:t>
            </a:r>
          </a:p>
          <a:p>
            <a:pPr lvl="1"/>
            <a:r>
              <a:rPr lang="cs-CZ" dirty="0"/>
              <a:t>SOAP</a:t>
            </a:r>
          </a:p>
          <a:p>
            <a:pPr lvl="1"/>
            <a:endParaRPr lang="cs-CZ" dirty="0"/>
          </a:p>
          <a:p>
            <a:r>
              <a:rPr lang="cs-CZ" dirty="0"/>
              <a:t>Stručná připomínka:</a:t>
            </a:r>
          </a:p>
          <a:p>
            <a:pPr lvl="1"/>
            <a:r>
              <a:rPr lang="cs-CZ" dirty="0"/>
              <a:t>SOAP je rozhraní pro volání procedur (metod) posílající data v XML</a:t>
            </a:r>
          </a:p>
          <a:p>
            <a:pPr lvl="2"/>
            <a:r>
              <a:rPr lang="cs-CZ" dirty="0"/>
              <a:t>= „Web </a:t>
            </a:r>
            <a:r>
              <a:rPr lang="cs-CZ" dirty="0" err="1"/>
              <a:t>services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Popis rozhraní v jazyce WSDL</a:t>
            </a:r>
          </a:p>
          <a:p>
            <a:pPr lvl="1"/>
            <a:r>
              <a:rPr lang="cs-CZ" dirty="0"/>
              <a:t>Definovány názvy procedur, vstupní parametry, struktura výstupních dat</a:t>
            </a:r>
          </a:p>
          <a:p>
            <a:pPr lvl="1"/>
            <a:r>
              <a:rPr lang="cs-CZ" dirty="0"/>
              <a:t>Standard obsahuje i definici zabezpečení atp.</a:t>
            </a:r>
          </a:p>
        </p:txBody>
      </p:sp>
    </p:spTree>
    <p:extLst>
      <p:ext uri="{BB962C8B-B14F-4D97-AF65-F5344CB8AC3E}">
        <p14:creationId xmlns:p14="http://schemas.microsoft.com/office/powerpoint/2010/main" val="128735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BCF50B-9004-4496-8B8E-19C24CCD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gRPC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CBA11-B7C7-4084-B995-556EB338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open-source framework pro vzdálené volání procedur</a:t>
            </a:r>
          </a:p>
          <a:p>
            <a:r>
              <a:rPr lang="cs-CZ" dirty="0"/>
              <a:t>Pro </a:t>
            </a:r>
            <a:r>
              <a:rPr lang="cs-CZ" dirty="0" err="1"/>
              <a:t>serializaci</a:t>
            </a:r>
            <a:r>
              <a:rPr lang="cs-CZ" dirty="0"/>
              <a:t> dat využívá „</a:t>
            </a:r>
            <a:r>
              <a:rPr lang="cs-CZ" dirty="0" err="1"/>
              <a:t>Protocol</a:t>
            </a:r>
            <a:r>
              <a:rPr lang="cs-CZ" dirty="0"/>
              <a:t> </a:t>
            </a:r>
            <a:r>
              <a:rPr lang="cs-CZ" dirty="0" err="1"/>
              <a:t>Buffers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Definice struktury přenášených dat i celé služby v .proto souborech, které slouží jako dokumentace a lze z nich vygenerovat třídy pro vlastní implementaci serveru/klienta</a:t>
            </a:r>
          </a:p>
          <a:p>
            <a:r>
              <a:rPr lang="cs-CZ" dirty="0"/>
              <a:t>Možnost volání procedur v synchronním i asynchronním režimu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FFE7415-A5AB-4E70-92D1-EF1ADF1E021D}"/>
              </a:ext>
            </a:extLst>
          </p:cNvPr>
          <p:cNvSpPr txBox="1"/>
          <p:nvPr/>
        </p:nvSpPr>
        <p:spPr>
          <a:xfrm>
            <a:off x="4468838" y="4687145"/>
            <a:ext cx="2912013" cy="13542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message Person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string name = 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int32 id = 2;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bool </a:t>
            </a:r>
            <a:r>
              <a:rPr lang="en-US" sz="1600" dirty="0" err="1">
                <a:solidFill>
                  <a:schemeClr val="bg1"/>
                </a:solidFill>
              </a:rPr>
              <a:t>has_ponycopter</a:t>
            </a:r>
            <a:r>
              <a:rPr lang="en-US" sz="1600" dirty="0">
                <a:solidFill>
                  <a:schemeClr val="bg1"/>
                </a:solidFill>
              </a:rPr>
              <a:t> = 3;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cs-CZ" sz="1600" dirty="0">
              <a:solidFill>
                <a:schemeClr val="bg1"/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19F5768-8AC8-4272-895D-2FC271D813AA}"/>
              </a:ext>
            </a:extLst>
          </p:cNvPr>
          <p:cNvSpPr txBox="1"/>
          <p:nvPr/>
        </p:nvSpPr>
        <p:spPr>
          <a:xfrm>
            <a:off x="7863840" y="3663269"/>
            <a:ext cx="4220308" cy="30777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sz="1600" dirty="0" err="1">
                <a:solidFill>
                  <a:schemeClr val="bg1"/>
                </a:solidFill>
              </a:rPr>
              <a:t>message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EchoRequest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string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message</a:t>
            </a:r>
            <a:r>
              <a:rPr lang="cs-CZ" sz="1600" dirty="0">
                <a:solidFill>
                  <a:schemeClr val="bg1"/>
                </a:solidFill>
              </a:rPr>
              <a:t> = 1;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  <a:p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 err="1">
                <a:solidFill>
                  <a:schemeClr val="bg1"/>
                </a:solidFill>
              </a:rPr>
              <a:t>message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EchoResponse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string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message</a:t>
            </a:r>
            <a:r>
              <a:rPr lang="cs-CZ" sz="1600" dirty="0">
                <a:solidFill>
                  <a:schemeClr val="bg1"/>
                </a:solidFill>
              </a:rPr>
              <a:t> = 1;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  <a:p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 err="1">
                <a:solidFill>
                  <a:schemeClr val="bg1"/>
                </a:solidFill>
              </a:rPr>
              <a:t>service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EchoService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rpc</a:t>
            </a:r>
            <a:r>
              <a:rPr lang="cs-CZ" sz="1600" dirty="0">
                <a:solidFill>
                  <a:schemeClr val="bg1"/>
                </a:solidFill>
              </a:rPr>
              <a:t> Echo(</a:t>
            </a:r>
            <a:r>
              <a:rPr lang="cs-CZ" sz="1600" dirty="0" err="1">
                <a:solidFill>
                  <a:schemeClr val="bg1"/>
                </a:solidFill>
              </a:rPr>
              <a:t>EchoRequest</a:t>
            </a:r>
            <a:r>
              <a:rPr lang="cs-CZ" sz="1600" dirty="0">
                <a:solidFill>
                  <a:schemeClr val="bg1"/>
                </a:solidFill>
              </a:rPr>
              <a:t>) </a:t>
            </a:r>
            <a:r>
              <a:rPr lang="cs-CZ" sz="1600" dirty="0" err="1">
                <a:solidFill>
                  <a:schemeClr val="bg1"/>
                </a:solidFill>
              </a:rPr>
              <a:t>returns</a:t>
            </a:r>
            <a:r>
              <a:rPr lang="cs-CZ" sz="1600" dirty="0">
                <a:solidFill>
                  <a:schemeClr val="bg1"/>
                </a:solidFill>
              </a:rPr>
              <a:t> (</a:t>
            </a:r>
            <a:r>
              <a:rPr lang="cs-CZ" sz="1600" dirty="0" err="1">
                <a:solidFill>
                  <a:schemeClr val="bg1"/>
                </a:solidFill>
              </a:rPr>
              <a:t>EchoResponse</a:t>
            </a:r>
            <a:r>
              <a:rPr lang="cs-CZ" sz="1600" dirty="0">
                <a:solidFill>
                  <a:schemeClr val="bg1"/>
                </a:solidFill>
              </a:rPr>
              <a:t>);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55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70C107-6791-4513-9375-1520C968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gRPC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648DFD-6D94-4939-9789-A8F0BB1A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Implementace je dostupná v řadě běžných jazyků (najdeme podporu pro PHP, Node.js, </a:t>
            </a:r>
            <a:r>
              <a:rPr lang="en-US" dirty="0"/>
              <a:t>P</a:t>
            </a:r>
            <a:r>
              <a:rPr lang="cs-CZ" dirty="0" err="1"/>
              <a:t>ython</a:t>
            </a:r>
            <a:r>
              <a:rPr lang="cs-CZ" dirty="0"/>
              <a:t>, C</a:t>
            </a:r>
            <a:r>
              <a:rPr lang="en-US" dirty="0"/>
              <a:t>#</a:t>
            </a:r>
            <a:r>
              <a:rPr lang="cs-CZ" dirty="0"/>
              <a:t>...)</a:t>
            </a:r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Podívejme se společně na 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  <a:hlinkClick r:id="rId2"/>
              </a:rPr>
              <a:t>https://grpc.io/docs/languages/node/quickstart/ </a:t>
            </a:r>
            <a:endParaRPr lang="en-US" dirty="0">
              <a:solidFill>
                <a:srgbClr val="FFC000"/>
              </a:solidFill>
              <a:hlinkClick r:id="rId3"/>
            </a:endParaRPr>
          </a:p>
          <a:p>
            <a:pPr lvl="1"/>
            <a:r>
              <a:rPr lang="cs-CZ" dirty="0">
                <a:hlinkClick r:id="rId3"/>
              </a:rPr>
              <a:t>https://github.com/grpc/grpc/tree/master/examples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23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9.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  <a:p>
            <a:r>
              <a:rPr lang="cs-CZ" dirty="0"/>
              <a:t>JSON:API</a:t>
            </a:r>
          </a:p>
          <a:p>
            <a:r>
              <a:rPr lang="cs-CZ" dirty="0" err="1"/>
              <a:t>OData</a:t>
            </a:r>
            <a:endParaRPr lang="cs-CZ" dirty="0"/>
          </a:p>
          <a:p>
            <a:r>
              <a:rPr lang="cs-CZ" dirty="0" err="1"/>
              <a:t>gRPC</a:t>
            </a:r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–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REST API?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typy operací je možné přes REST API provádět?</a:t>
            </a:r>
          </a:p>
          <a:p>
            <a:r>
              <a:rPr lang="cs-CZ" i="1" dirty="0">
                <a:solidFill>
                  <a:srgbClr val="FFC000"/>
                </a:solidFill>
              </a:rPr>
              <a:t>Znáte nějaký standardizovaný způsob dokumentace REST API?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3B39A9-7D0D-46B8-883D-DFB4BBD8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pro prototypování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1F915C-679F-4983-8132-6AD6D409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minulé hodině jsme si zkoušeli popsat návrh REST API pomocí </a:t>
            </a:r>
            <a:r>
              <a:rPr lang="cs-CZ" dirty="0" err="1"/>
              <a:t>Swaggeru</a:t>
            </a:r>
            <a:endParaRPr lang="cs-CZ" dirty="0"/>
          </a:p>
          <a:p>
            <a:r>
              <a:rPr lang="cs-CZ" dirty="0"/>
              <a:t>Existuje řada nástrojů, které umožní vytvořit „</a:t>
            </a:r>
            <a:r>
              <a:rPr lang="cs-CZ" dirty="0" err="1"/>
              <a:t>fake</a:t>
            </a:r>
            <a:r>
              <a:rPr lang="cs-CZ" dirty="0"/>
              <a:t> API“ pro účely prototypování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Napadlo by vás, k čemu by to mohli být dobré?</a:t>
            </a:r>
            <a:endParaRPr lang="en-US" i="1" dirty="0">
              <a:solidFill>
                <a:srgbClr val="FFC000"/>
              </a:solidFill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  <a:hlinkClick r:id="rId2"/>
              </a:rPr>
              <a:t>Mockend</a:t>
            </a:r>
            <a:endParaRPr lang="en-US" dirty="0">
              <a:solidFill>
                <a:srgbClr val="FFC000"/>
              </a:solidFill>
              <a:hlinkClick r:id="rId3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hlinkClick r:id="rId3"/>
              </a:rPr>
              <a:t>Postman</a:t>
            </a:r>
            <a:endParaRPr lang="en-US" dirty="0">
              <a:solidFill>
                <a:srgbClr val="FFC000"/>
              </a:solidFill>
              <a:hlinkClick r:id="rId4"/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  <a:hlinkClick r:id="rId4"/>
              </a:rPr>
              <a:t>SwaggerHub</a:t>
            </a:r>
            <a:endParaRPr lang="en-US" dirty="0">
              <a:solidFill>
                <a:srgbClr val="FFC000"/>
              </a:solidFill>
              <a:hlinkClick r:id="rId5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hlinkClick r:id="rId5"/>
              </a:rPr>
              <a:t>Apiary.io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Pod</a:t>
            </a:r>
            <a:r>
              <a:rPr lang="cs-CZ" dirty="0" err="1">
                <a:solidFill>
                  <a:srgbClr val="FFC000"/>
                </a:solidFill>
              </a:rPr>
              <a:t>ívejme</a:t>
            </a:r>
            <a:r>
              <a:rPr lang="cs-CZ" dirty="0">
                <a:solidFill>
                  <a:srgbClr val="FFC000"/>
                </a:solidFill>
              </a:rPr>
              <a:t> </a:t>
            </a:r>
            <a:r>
              <a:rPr lang="cs-CZ">
                <a:solidFill>
                  <a:srgbClr val="FFC000"/>
                </a:solidFill>
              </a:rPr>
              <a:t>se společně na </a:t>
            </a:r>
            <a:r>
              <a:rPr lang="cs-CZ">
                <a:solidFill>
                  <a:srgbClr val="FFC000"/>
                </a:solidFill>
                <a:hlinkClick r:id="rId6"/>
              </a:rPr>
              <a:t>https://jsonplaceholder.typicode.com/</a:t>
            </a:r>
            <a:r>
              <a:rPr lang="cs-CZ">
                <a:solidFill>
                  <a:srgbClr val="FFC000"/>
                </a:solidFill>
              </a:rPr>
              <a:t> </a:t>
            </a:r>
            <a:endParaRPr lang="cs-CZ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5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D3E699-96ED-4091-8D47-6D8B82AA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7BD55D-A02A-4B96-B527-C9987792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REST neřeší, jaký formát mají přenášená data</a:t>
            </a:r>
          </a:p>
          <a:p>
            <a:pPr lvl="1"/>
            <a:r>
              <a:rPr lang="cs-CZ" dirty="0"/>
              <a:t>Obvykle </a:t>
            </a:r>
            <a:r>
              <a:rPr lang="cs-CZ" dirty="0" err="1"/>
              <a:t>serializace</a:t>
            </a:r>
            <a:r>
              <a:rPr lang="cs-CZ" dirty="0"/>
              <a:t> do formátu XML či JSON</a:t>
            </a:r>
          </a:p>
          <a:p>
            <a:r>
              <a:rPr lang="cs-CZ" dirty="0"/>
              <a:t>Strukturu URL, předávání parametrů atp. je ponechána na vývojáři API</a:t>
            </a:r>
          </a:p>
          <a:p>
            <a:endParaRPr lang="cs-CZ" dirty="0"/>
          </a:p>
          <a:p>
            <a:r>
              <a:rPr lang="cs-CZ" dirty="0"/>
              <a:t>=&gt;snahy o další standardizaci struktury přenášených dat a formátů dotazů</a:t>
            </a:r>
          </a:p>
          <a:p>
            <a:pPr lvl="1"/>
            <a:r>
              <a:rPr lang="cs-CZ" dirty="0"/>
              <a:t>JSON:API</a:t>
            </a:r>
          </a:p>
          <a:p>
            <a:pPr lvl="1"/>
            <a:r>
              <a:rPr lang="cs-CZ" dirty="0" err="1"/>
              <a:t>OData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65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5EAEAA-80C9-424F-BA06-245E6369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JSON:API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05F706-76CB-434B-868C-6A83C86F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Specifikace struktury dat přenášených ve formátu JSON</a:t>
            </a:r>
          </a:p>
          <a:p>
            <a:pPr lvl="1"/>
            <a:r>
              <a:rPr lang="cs-CZ" dirty="0"/>
              <a:t>Nejen pro čtení, ale i pro post/</a:t>
            </a:r>
            <a:r>
              <a:rPr lang="cs-CZ" dirty="0" err="1"/>
              <a:t>put</a:t>
            </a:r>
            <a:r>
              <a:rPr lang="cs-CZ" dirty="0"/>
              <a:t> operace</a:t>
            </a:r>
          </a:p>
          <a:p>
            <a:r>
              <a:rPr lang="cs-CZ" dirty="0"/>
              <a:t>Doporučení na strukturu cest</a:t>
            </a:r>
          </a:p>
          <a:p>
            <a:r>
              <a:rPr lang="cs-CZ" dirty="0"/>
              <a:t>Vlastní </a:t>
            </a:r>
            <a:r>
              <a:rPr lang="cs-CZ" dirty="0" err="1"/>
              <a:t>content</a:t>
            </a:r>
            <a:r>
              <a:rPr lang="cs-CZ" dirty="0"/>
              <a:t> type: </a:t>
            </a:r>
            <a:r>
              <a:rPr lang="cs-CZ" i="1" dirty="0" err="1"/>
              <a:t>application</a:t>
            </a:r>
            <a:r>
              <a:rPr lang="cs-CZ" i="1" dirty="0"/>
              <a:t>/</a:t>
            </a:r>
            <a:r>
              <a:rPr lang="cs-CZ" i="1" dirty="0" err="1"/>
              <a:t>vnd.api+json</a:t>
            </a:r>
            <a:endParaRPr lang="cs-CZ" i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900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577FE3-D1A3-4AFE-A7B3-9F8AEE99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JSON:API – struktura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E0F7F1-0A1D-441F-87CC-0DEF4109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top úrovni je objekt, který dále obsahuje vnořené vlastnosti:</a:t>
            </a:r>
          </a:p>
          <a:p>
            <a:pPr lvl="1"/>
            <a:r>
              <a:rPr lang="cs-CZ" b="1" dirty="0"/>
              <a:t>data </a:t>
            </a:r>
            <a:r>
              <a:rPr lang="cs-CZ" dirty="0"/>
              <a:t>– data přenášeného objektu</a:t>
            </a:r>
          </a:p>
          <a:p>
            <a:pPr lvl="1"/>
            <a:r>
              <a:rPr lang="cs-CZ" b="1" dirty="0" err="1"/>
              <a:t>errors</a:t>
            </a:r>
            <a:r>
              <a:rPr lang="cs-CZ" dirty="0"/>
              <a:t> – informace o chybách</a:t>
            </a:r>
          </a:p>
          <a:p>
            <a:pPr lvl="1"/>
            <a:r>
              <a:rPr lang="cs-CZ" b="1" dirty="0"/>
              <a:t>meta</a:t>
            </a:r>
            <a:r>
              <a:rPr lang="cs-CZ" dirty="0"/>
              <a:t> – doplňkové, nestandardní meta informace</a:t>
            </a:r>
          </a:p>
          <a:p>
            <a:pPr lvl="1"/>
            <a:r>
              <a:rPr lang="cs-CZ" b="1" dirty="0" err="1"/>
              <a:t>links</a:t>
            </a:r>
            <a:r>
              <a:rPr lang="cs-CZ" b="1" dirty="0"/>
              <a:t> </a:t>
            </a:r>
            <a:r>
              <a:rPr lang="cs-CZ" dirty="0"/>
              <a:t>– odkazy na další objekty relevantní k hlavnímu přenášenému objektu</a:t>
            </a:r>
          </a:p>
          <a:p>
            <a:pPr lvl="2"/>
            <a:r>
              <a:rPr lang="cs-CZ" dirty="0" err="1"/>
              <a:t>self</a:t>
            </a:r>
            <a:r>
              <a:rPr lang="cs-CZ" dirty="0"/>
              <a:t>, </a:t>
            </a:r>
            <a:r>
              <a:rPr lang="cs-CZ" dirty="0" err="1"/>
              <a:t>related</a:t>
            </a:r>
            <a:endParaRPr lang="cs-CZ" dirty="0"/>
          </a:p>
          <a:p>
            <a:pPr lvl="1"/>
            <a:r>
              <a:rPr lang="cs-CZ" b="1" dirty="0" err="1"/>
              <a:t>Included</a:t>
            </a:r>
            <a:r>
              <a:rPr lang="cs-CZ" b="1" dirty="0"/>
              <a:t> </a:t>
            </a:r>
            <a:r>
              <a:rPr lang="cs-CZ" dirty="0"/>
              <a:t>– další objekty relevantní k hlavnímu přenášenému objektu</a:t>
            </a:r>
          </a:p>
        </p:txBody>
      </p:sp>
    </p:spTree>
    <p:extLst>
      <p:ext uri="{BB962C8B-B14F-4D97-AF65-F5344CB8AC3E}">
        <p14:creationId xmlns:p14="http://schemas.microsoft.com/office/powerpoint/2010/main" val="347373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A3E6E-778B-4312-970C-09F6B288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"data":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"type": "</a:t>
            </a:r>
            <a:r>
              <a:rPr lang="cs-CZ" sz="1600" dirty="0" err="1"/>
              <a:t>articles</a:t>
            </a:r>
            <a:r>
              <a:rPr lang="cs-CZ" sz="1600" dirty="0"/>
              <a:t>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"id": "1",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</a:t>
            </a:r>
            <a:r>
              <a:rPr lang="cs-CZ" sz="1600" dirty="0" err="1"/>
              <a:t>attributes</a:t>
            </a:r>
            <a:r>
              <a:rPr lang="cs-CZ" sz="1600" dirty="0"/>
              <a:t>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"</a:t>
            </a:r>
            <a:r>
              <a:rPr lang="cs-CZ" sz="1600" dirty="0" err="1"/>
              <a:t>title</a:t>
            </a:r>
            <a:r>
              <a:rPr lang="cs-CZ" sz="1600" dirty="0"/>
              <a:t>": "</a:t>
            </a:r>
            <a:r>
              <a:rPr lang="cs-CZ" sz="1600" dirty="0" err="1"/>
              <a:t>Rails</a:t>
            </a:r>
            <a:r>
              <a:rPr lang="cs-CZ" sz="1600" dirty="0"/>
              <a:t> </a:t>
            </a:r>
            <a:r>
              <a:rPr lang="cs-CZ" sz="1600" dirty="0" err="1"/>
              <a:t>is</a:t>
            </a:r>
            <a:r>
              <a:rPr lang="cs-CZ" sz="1600" dirty="0"/>
              <a:t> </a:t>
            </a:r>
            <a:r>
              <a:rPr lang="cs-CZ" sz="1600" dirty="0" err="1"/>
              <a:t>Omakase</a:t>
            </a:r>
            <a:r>
              <a:rPr lang="cs-CZ" sz="1600" dirty="0"/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},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</a:t>
            </a:r>
            <a:r>
              <a:rPr lang="cs-CZ" sz="1600" dirty="0" err="1"/>
              <a:t>relationships</a:t>
            </a:r>
            <a:r>
              <a:rPr lang="cs-CZ" sz="1600" dirty="0"/>
              <a:t>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"</a:t>
            </a:r>
            <a:r>
              <a:rPr lang="cs-CZ" sz="1600" dirty="0" err="1"/>
              <a:t>author</a:t>
            </a:r>
            <a:r>
              <a:rPr lang="cs-CZ" sz="1600" dirty="0"/>
              <a:t>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"</a:t>
            </a:r>
            <a:r>
              <a:rPr lang="cs-CZ" sz="1600" dirty="0" err="1"/>
              <a:t>links</a:t>
            </a:r>
            <a:r>
              <a:rPr lang="cs-CZ" sz="1600" dirty="0"/>
              <a:t>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  "</a:t>
            </a:r>
            <a:r>
              <a:rPr lang="cs-CZ" sz="1600" dirty="0" err="1"/>
              <a:t>self</a:t>
            </a:r>
            <a:r>
              <a:rPr lang="cs-CZ" sz="1600" dirty="0"/>
              <a:t>": "/</a:t>
            </a:r>
            <a:r>
              <a:rPr lang="cs-CZ" sz="1600" dirty="0" err="1"/>
              <a:t>articles</a:t>
            </a:r>
            <a:r>
              <a:rPr lang="cs-CZ" sz="1600" dirty="0"/>
              <a:t>/1/</a:t>
            </a:r>
            <a:r>
              <a:rPr lang="cs-CZ" sz="1600" dirty="0" err="1"/>
              <a:t>relationships</a:t>
            </a:r>
            <a:r>
              <a:rPr lang="cs-CZ" sz="1600" dirty="0"/>
              <a:t>/</a:t>
            </a:r>
            <a:r>
              <a:rPr lang="cs-CZ" sz="1600" dirty="0" err="1"/>
              <a:t>author</a:t>
            </a:r>
            <a:r>
              <a:rPr lang="cs-CZ" sz="1600" dirty="0"/>
              <a:t>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  "</a:t>
            </a:r>
            <a:r>
              <a:rPr lang="cs-CZ" sz="1600" dirty="0" err="1"/>
              <a:t>related</a:t>
            </a:r>
            <a:r>
              <a:rPr lang="cs-CZ" sz="1600" dirty="0"/>
              <a:t>": "/</a:t>
            </a:r>
            <a:r>
              <a:rPr lang="cs-CZ" sz="1600" dirty="0" err="1"/>
              <a:t>articles</a:t>
            </a:r>
            <a:r>
              <a:rPr lang="cs-CZ" sz="1600" dirty="0"/>
              <a:t>/1/</a:t>
            </a:r>
            <a:r>
              <a:rPr lang="cs-CZ" sz="1600" dirty="0" err="1"/>
              <a:t>author</a:t>
            </a:r>
            <a:r>
              <a:rPr lang="cs-CZ" sz="1600" dirty="0"/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},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"data": { "type": "</a:t>
            </a:r>
            <a:r>
              <a:rPr lang="cs-CZ" sz="1600" dirty="0" err="1"/>
              <a:t>people</a:t>
            </a:r>
            <a:r>
              <a:rPr lang="cs-CZ" sz="1600" dirty="0"/>
              <a:t>", "id": "9"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B59A48-1B6A-4B8B-84F3-460E1991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Uk</a:t>
            </a:r>
            <a:r>
              <a:rPr lang="cs-CZ" dirty="0" err="1">
                <a:solidFill>
                  <a:schemeClr val="bg1"/>
                </a:solidFill>
              </a:rPr>
              <a:t>ázka</a:t>
            </a:r>
            <a:r>
              <a:rPr lang="cs-CZ" dirty="0">
                <a:solidFill>
                  <a:schemeClr val="bg1"/>
                </a:solidFill>
              </a:rPr>
              <a:t> dat</a:t>
            </a:r>
          </a:p>
        </p:txBody>
      </p:sp>
    </p:spTree>
    <p:extLst>
      <p:ext uri="{BB962C8B-B14F-4D97-AF65-F5344CB8AC3E}">
        <p14:creationId xmlns:p14="http://schemas.microsoft.com/office/powerpoint/2010/main" val="70722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263092-9BE1-4975-9376-F5669FC6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JSON:API – struktura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A97276-5931-457D-8057-EA4D6019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camelCase</a:t>
            </a:r>
            <a:r>
              <a:rPr lang="cs-CZ" dirty="0"/>
              <a:t> zápis názvů</a:t>
            </a:r>
          </a:p>
          <a:p>
            <a:r>
              <a:rPr lang="cs-CZ" dirty="0"/>
              <a:t>Postupné řetězení cest</a:t>
            </a:r>
          </a:p>
          <a:p>
            <a:pPr lvl="1"/>
            <a:r>
              <a:rPr lang="cs-CZ" dirty="0"/>
              <a:t>např. </a:t>
            </a:r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cs-CZ" dirty="0" err="1">
                <a:solidFill>
                  <a:schemeClr val="tx1">
                    <a:lumMod val="75000"/>
                  </a:schemeClr>
                </a:solidFill>
              </a:rPr>
              <a:t>photos</a:t>
            </a:r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/1/</a:t>
            </a:r>
            <a:r>
              <a:rPr lang="cs-CZ" dirty="0" err="1">
                <a:solidFill>
                  <a:schemeClr val="tx1">
                    <a:lumMod val="75000"/>
                  </a:schemeClr>
                </a:solidFill>
              </a:rPr>
              <a:t>relationships</a:t>
            </a:r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cs-CZ" dirty="0" err="1">
                <a:solidFill>
                  <a:schemeClr val="tx1">
                    <a:lumMod val="75000"/>
                  </a:schemeClr>
                </a:solidFill>
              </a:rPr>
              <a:t>comments</a:t>
            </a:r>
            <a:endParaRPr lang="cs-CZ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Podpora pro zápis filtrování a volitelné zahrnutí informací</a:t>
            </a:r>
          </a:p>
          <a:p>
            <a:pPr lvl="1"/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cs-CZ" dirty="0" err="1">
                <a:solidFill>
                  <a:schemeClr val="tx1">
                    <a:lumMod val="75000"/>
                  </a:schemeClr>
                </a:solidFill>
              </a:rPr>
              <a:t>comments?filter</a:t>
            </a:r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[post]=1,2&amp;filter[</a:t>
            </a:r>
            <a:r>
              <a:rPr lang="cs-CZ" dirty="0" err="1">
                <a:solidFill>
                  <a:schemeClr val="tx1">
                    <a:lumMod val="75000"/>
                  </a:schemeClr>
                </a:solidFill>
              </a:rPr>
              <a:t>author</a:t>
            </a:r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]=12</a:t>
            </a:r>
          </a:p>
          <a:p>
            <a:pPr lvl="1"/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cs-CZ" dirty="0" err="1">
                <a:solidFill>
                  <a:schemeClr val="tx1">
                    <a:lumMod val="75000"/>
                  </a:schemeClr>
                </a:solidFill>
              </a:rPr>
              <a:t>articles?include</a:t>
            </a:r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=</a:t>
            </a:r>
            <a:r>
              <a:rPr lang="cs-CZ" dirty="0" err="1">
                <a:solidFill>
                  <a:schemeClr val="tx1">
                    <a:lumMod val="75000"/>
                  </a:schemeClr>
                </a:solidFill>
              </a:rPr>
              <a:t>author</a:t>
            </a:r>
            <a:endParaRPr lang="cs-CZ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2462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719</Words>
  <Application>Microsoft Office PowerPoint</Application>
  <PresentationFormat>Širokoúhlá obrazovka</PresentationFormat>
  <Paragraphs>121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Fazeta</vt:lpstr>
      <vt:lpstr>4iz160 9. cvičení</vt:lpstr>
      <vt:lpstr>9. cvičení</vt:lpstr>
      <vt:lpstr>Opakování – REST API</vt:lpstr>
      <vt:lpstr>Nástroje pro prototypování REST API</vt:lpstr>
      <vt:lpstr>REST API</vt:lpstr>
      <vt:lpstr>JSON:API</vt:lpstr>
      <vt:lpstr>JSON:API – struktura dat</vt:lpstr>
      <vt:lpstr>Ukázka dat</vt:lpstr>
      <vt:lpstr>JSON:API – struktura URL</vt:lpstr>
      <vt:lpstr>JSON:API</vt:lpstr>
      <vt:lpstr>OData</vt:lpstr>
      <vt:lpstr>OData</vt:lpstr>
      <vt:lpstr>Od RESTu zpět k volání procedur…</vt:lpstr>
      <vt:lpstr>gRPC</vt:lpstr>
      <vt:lpstr>gRPC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85</cp:revision>
  <dcterms:created xsi:type="dcterms:W3CDTF">2021-03-16T21:59:01Z</dcterms:created>
  <dcterms:modified xsi:type="dcterms:W3CDTF">2021-04-22T09:57:18Z</dcterms:modified>
</cp:coreProperties>
</file>