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312" r:id="rId4"/>
    <p:sldId id="300" r:id="rId5"/>
    <p:sldId id="313" r:id="rId6"/>
    <p:sldId id="288" r:id="rId7"/>
    <p:sldId id="315" r:id="rId8"/>
    <p:sldId id="321" r:id="rId9"/>
    <p:sldId id="324" r:id="rId10"/>
    <p:sldId id="314" r:id="rId11"/>
    <p:sldId id="316" r:id="rId12"/>
    <p:sldId id="327" r:id="rId13"/>
    <p:sldId id="325" r:id="rId14"/>
    <p:sldId id="330" r:id="rId15"/>
    <p:sldId id="329" r:id="rId16"/>
    <p:sldId id="317" r:id="rId17"/>
    <p:sldId id="319" r:id="rId18"/>
    <p:sldId id="322" r:id="rId19"/>
    <p:sldId id="333" r:id="rId20"/>
    <p:sldId id="334" r:id="rId21"/>
    <p:sldId id="328" r:id="rId22"/>
    <p:sldId id="318" r:id="rId23"/>
    <p:sldId id="331" r:id="rId24"/>
    <p:sldId id="332" r:id="rId25"/>
    <p:sldId id="320" r:id="rId26"/>
    <p:sldId id="281" r:id="rId27"/>
    <p:sldId id="32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api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.powerautomat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.powerautomat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ab.org/" TargetMode="External"/><Relationship Id="rId2" Type="http://schemas.openxmlformats.org/officeDocument/2006/relationships/hyperlink" Target="https://www.home-assistan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obroker.net/#en/intro" TargetMode="External"/><Relationship Id="rId4" Type="http://schemas.openxmlformats.org/officeDocument/2006/relationships/hyperlink" Target="https://www.domoticz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/thinking-in-graph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11.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A2A80D-0426-46C5-985C-A07057E3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Integrační služby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C35199-F33A-4529-8B81-DA73F8A1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Oproti specializovaným a již „hotovým“ aplikacím v mnoha případech chceme jednoduše propojit data z jednotlivých služeb do funkčního celku</a:t>
            </a:r>
          </a:p>
          <a:p>
            <a:r>
              <a:rPr lang="cs-CZ" dirty="0"/>
              <a:t>Představme si: </a:t>
            </a:r>
          </a:p>
          <a:p>
            <a:pPr lvl="1"/>
            <a:r>
              <a:rPr lang="cs-CZ" i="1" dirty="0"/>
              <a:t>Chci mít archiv všech fotografií, které jsem nasdílel na Facebooku. Jakmile tedy nasdílím fotku na FB, musím ji ručně zkopírovat také např. na Google Disk…</a:t>
            </a:r>
          </a:p>
          <a:p>
            <a:pPr lvl="1"/>
            <a:r>
              <a:rPr lang="cs-CZ" i="1" dirty="0"/>
              <a:t>Nechci přehlédnout změny na webu, který sleduji. Ideálně bych tedy chtěl, aby mi informace o změně automaticky přišla na Messenger…</a:t>
            </a:r>
          </a:p>
          <a:p>
            <a:pPr lvl="1"/>
            <a:r>
              <a:rPr lang="cs-CZ" i="1" dirty="0"/>
              <a:t>Pracovní úkoly si píšu do </a:t>
            </a:r>
            <a:r>
              <a:rPr lang="cs-CZ" i="1" dirty="0" err="1"/>
              <a:t>Trella</a:t>
            </a:r>
            <a:r>
              <a:rPr lang="cs-CZ" i="1" dirty="0"/>
              <a:t>, ale pro správu projektů používáme v práci GitHub, kde má každý projekt sbírané </a:t>
            </a:r>
            <a:r>
              <a:rPr lang="cs-CZ" i="1" dirty="0" err="1"/>
              <a:t>Issues</a:t>
            </a:r>
            <a:r>
              <a:rPr lang="cs-CZ" i="1" dirty="0"/>
              <a:t>. Ideálně bych tedy chtěl vidět na jednom místě jak ručně přidané úkoly, tak nové </a:t>
            </a:r>
            <a:r>
              <a:rPr lang="cs-CZ" i="1" dirty="0" err="1"/>
              <a:t>issues</a:t>
            </a:r>
            <a:r>
              <a:rPr lang="cs-CZ" i="1" dirty="0"/>
              <a:t>…</a:t>
            </a:r>
          </a:p>
          <a:p>
            <a:pPr lvl="1"/>
            <a:r>
              <a:rPr lang="cs-CZ" i="1" dirty="0"/>
              <a:t>Když nejsem doma, nemá smysl, aby hrála hudba…</a:t>
            </a:r>
          </a:p>
        </p:txBody>
      </p:sp>
    </p:spTree>
    <p:extLst>
      <p:ext uri="{BB962C8B-B14F-4D97-AF65-F5344CB8AC3E}">
        <p14:creationId xmlns:p14="http://schemas.microsoft.com/office/powerpoint/2010/main" val="19926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6E1B4-11FE-4749-ADA5-334EA04D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IFTTT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C24CFB-1D0E-44F3-89FC-7073F3E4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https://ifttt.com</a:t>
            </a:r>
            <a:endParaRPr lang="cs-CZ" dirty="0"/>
          </a:p>
          <a:p>
            <a:r>
              <a:rPr lang="cs-CZ" dirty="0"/>
              <a:t>= asi nejznámější služba pro integraci populárních aplikací</a:t>
            </a:r>
          </a:p>
          <a:p>
            <a:r>
              <a:rPr lang="cs-CZ" dirty="0"/>
              <a:t>Zdarma je možné vytvořit si 2 vlastní applety a zapnout libovolné množství appletů veřejných</a:t>
            </a:r>
          </a:p>
          <a:p>
            <a:pPr lvl="1"/>
            <a:r>
              <a:rPr lang="cs-CZ" dirty="0"/>
              <a:t>Jinak platba 56 - 120 Kč/měsíc za PRO verzi</a:t>
            </a:r>
          </a:p>
          <a:p>
            <a:pPr lvl="1"/>
            <a:r>
              <a:rPr lang="cs-CZ" dirty="0"/>
              <a:t>Bohužel všechny pokročilé filtry atp. jsou nyní dostupné jen v PRO verzi</a:t>
            </a:r>
          </a:p>
        </p:txBody>
      </p:sp>
    </p:spTree>
    <p:extLst>
      <p:ext uri="{BB962C8B-B14F-4D97-AF65-F5344CB8AC3E}">
        <p14:creationId xmlns:p14="http://schemas.microsoft.com/office/powerpoint/2010/main" val="411696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F6484-E9E8-481C-8AB7-1AC0AFB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IFTTT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4FB45E-3C92-4F29-A4E2-1465586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264292E-44C5-EBF4-B492-BF2A1FB5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44" y="1485146"/>
            <a:ext cx="7220077" cy="4059311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6AAAEE03-B6EF-465B-AAEF-A4E752AA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45" y="3428999"/>
            <a:ext cx="5707313" cy="32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6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048AF-BD79-4865-B1BE-F0F4B048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IFTTT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6D0DAE-DCE2-484F-BF5B-98603463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1" y="1424298"/>
            <a:ext cx="4863693" cy="27344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10708D8-C1D8-4261-9240-2A3B383E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6" y="1424298"/>
            <a:ext cx="4863693" cy="27344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DD498CD-7892-4146-B3F7-F1A32F4F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589" y="4066456"/>
            <a:ext cx="4863693" cy="27344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98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730C3-CE93-4B13-8F34-405592DA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Zapier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B2B25A-4EE3-4082-8173-9DCCC27A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https://zapier.com</a:t>
            </a:r>
            <a:endParaRPr lang="cs-CZ" dirty="0"/>
          </a:p>
          <a:p>
            <a:r>
              <a:rPr lang="cs-CZ" dirty="0"/>
              <a:t>Integrační služba s obdobnou funkcionalitou jako IFTTT</a:t>
            </a:r>
          </a:p>
          <a:p>
            <a:r>
              <a:rPr lang="cs-CZ" dirty="0"/>
              <a:t>Jednotlivá </a:t>
            </a:r>
            <a:r>
              <a:rPr lang="cs-CZ" dirty="0" err="1"/>
              <a:t>workflow</a:t>
            </a:r>
            <a:r>
              <a:rPr lang="cs-CZ" dirty="0"/>
              <a:t> jsou označována jako „</a:t>
            </a:r>
            <a:r>
              <a:rPr lang="cs-CZ" dirty="0" err="1"/>
              <a:t>Zap</a:t>
            </a:r>
            <a:r>
              <a:rPr lang="cs-CZ" dirty="0"/>
              <a:t>“</a:t>
            </a:r>
          </a:p>
          <a:p>
            <a:r>
              <a:rPr lang="cs-CZ" dirty="0"/>
              <a:t>Verze zdarma je omezena na 100 úloh / měsíc a není v ní dostupné filtrování a vícekrokové </a:t>
            </a:r>
            <a:r>
              <a:rPr lang="cs-CZ" dirty="0" err="1"/>
              <a:t>Zapy</a:t>
            </a:r>
            <a:r>
              <a:rPr lang="cs-CZ" dirty="0"/>
              <a:t> a s „prémiovými“ aplikacemi</a:t>
            </a:r>
          </a:p>
          <a:p>
            <a:pPr lvl="1"/>
            <a:r>
              <a:rPr lang="cs-CZ" dirty="0"/>
              <a:t>Placená verze od 19,99 USD/měsíc (resp. 49 USD/měsíc při potřebě filtrování) po tarify pro firmy</a:t>
            </a:r>
          </a:p>
        </p:txBody>
      </p:sp>
    </p:spTree>
    <p:extLst>
      <p:ext uri="{BB962C8B-B14F-4D97-AF65-F5344CB8AC3E}">
        <p14:creationId xmlns:p14="http://schemas.microsoft.com/office/powerpoint/2010/main" val="33598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22E2C-F4B8-4749-A5C6-F326FEE4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Zapier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C3CADB-07D4-43AC-A74A-EF251F84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AD6B5DE-4F86-4F07-AD6A-69C1D714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8" y="1245182"/>
            <a:ext cx="4798632" cy="269791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FE4D951-E002-41DC-8868-879CBDBC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6" y="1245182"/>
            <a:ext cx="4798632" cy="2697913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FC69ADC-3384-410C-83DD-C8F6DABF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7" y="4061962"/>
            <a:ext cx="4798632" cy="2697914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382B9906-B85D-4F2E-8461-CA1E2FDA5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596" y="4061963"/>
            <a:ext cx="4798632" cy="26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1F588-A823-47B9-9F29-CBC5679D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Zapier</a:t>
            </a:r>
            <a:r>
              <a:rPr lang="cs-CZ" dirty="0"/>
              <a:t> – PRO funkce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14A2403-C8C7-4D6B-83B3-A4606DBB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6" y="1526384"/>
            <a:ext cx="5707314" cy="320879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A0D86C-6F21-42D8-9CB4-16392675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E6D4E90-06BB-41E5-8AD3-FC60B196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6" y="3323202"/>
            <a:ext cx="5707313" cy="32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880D7-4423-4864-A73A-2A3BAE0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DFA0F-3959-418F-ABF7-37296E7F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https://www.make.com</a:t>
            </a:r>
            <a:r>
              <a:rPr lang="cs-CZ" dirty="0"/>
              <a:t> </a:t>
            </a:r>
          </a:p>
          <a:p>
            <a:r>
              <a:rPr lang="cs-CZ" dirty="0"/>
              <a:t>Nástroj s velmi intuitivní tvorbou i složitějších </a:t>
            </a:r>
            <a:r>
              <a:rPr lang="cs-CZ" dirty="0" err="1"/>
              <a:t>workflow</a:t>
            </a:r>
            <a:endParaRPr lang="cs-CZ" dirty="0"/>
          </a:p>
          <a:p>
            <a:r>
              <a:rPr lang="cs-CZ" dirty="0"/>
              <a:t>Verze zdarma poskytuje 1000 operací/měsíc s intervalem 15 min, max. 2 aktivní scénáře</a:t>
            </a:r>
          </a:p>
          <a:p>
            <a:pPr lvl="1"/>
            <a:r>
              <a:rPr lang="cs-CZ" dirty="0"/>
              <a:t>Placené verze od 9 USD/měsíc do 8 231 USD/měsíc</a:t>
            </a:r>
            <a:br>
              <a:rPr lang="cs-CZ" dirty="0"/>
            </a:br>
            <a:r>
              <a:rPr lang="cs-CZ" dirty="0"/>
              <a:t>(či případně individuální nabídku)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947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1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3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A8B9E054-1396-4120-A9B2-834228376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62" t="21540" r="8570" b="14903"/>
          <a:stretch/>
        </p:blipFill>
        <p:spPr>
          <a:xfrm>
            <a:off x="1298359" y="1645920"/>
            <a:ext cx="9597158" cy="40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6AEC3E-9FE6-4F57-8DBF-68B59F48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BB4E9C-C1B6-4828-9058-76B99707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8AA1F1B-9C5D-4178-8F69-3C5F0BDFD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/>
          <a:stretch/>
        </p:blipFill>
        <p:spPr>
          <a:xfrm>
            <a:off x="0" y="638628"/>
            <a:ext cx="12192000" cy="57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11.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Integrační služby</a:t>
            </a:r>
          </a:p>
          <a:p>
            <a:pPr lvl="1"/>
            <a:r>
              <a:rPr lang="cs-CZ" dirty="0"/>
              <a:t>IFTTT</a:t>
            </a:r>
          </a:p>
          <a:p>
            <a:pPr lvl="1"/>
            <a:r>
              <a:rPr lang="cs-CZ" dirty="0" err="1"/>
              <a:t>Zapier</a:t>
            </a:r>
            <a:endParaRPr lang="cs-CZ" dirty="0"/>
          </a:p>
          <a:p>
            <a:pPr lvl="1"/>
            <a:r>
              <a:rPr lang="cs-CZ" dirty="0" err="1"/>
              <a:t>Integromat</a:t>
            </a:r>
            <a:endParaRPr lang="cs-CZ" dirty="0"/>
          </a:p>
          <a:p>
            <a:pPr lvl="1"/>
            <a:r>
              <a:rPr lang="cs-CZ" dirty="0"/>
              <a:t>Microsoft </a:t>
            </a:r>
            <a:r>
              <a:rPr lang="cs-CZ" dirty="0" err="1"/>
              <a:t>Flow</a:t>
            </a:r>
            <a:endParaRPr lang="cs-CZ" dirty="0"/>
          </a:p>
          <a:p>
            <a:r>
              <a:rPr lang="cs-CZ"/>
              <a:t>Integrace v IOT</a:t>
            </a:r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9E0151-8D98-40CB-9BDC-1BBBAE3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BE35ED-C1A4-4FB0-88F4-2861C1C5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8983B89-2892-4FDF-BAEC-39759110C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0"/>
          <a:stretch/>
        </p:blipFill>
        <p:spPr>
          <a:xfrm>
            <a:off x="0" y="665618"/>
            <a:ext cx="12192000" cy="57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6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BEA1F-954A-488A-9974-2AB4C3BD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794E0E-B59A-4890-A39E-4B799086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Pojďme se podívat na </a:t>
            </a:r>
            <a:r>
              <a:rPr lang="cs-CZ" dirty="0">
                <a:solidFill>
                  <a:srgbClr val="FFC000"/>
                </a:solidFill>
                <a:hlinkClick r:id="rId2"/>
              </a:rPr>
              <a:t>https://www.make.com</a:t>
            </a:r>
            <a:r>
              <a:rPr lang="cs-CZ" dirty="0">
                <a:solidFill>
                  <a:srgbClr val="FFC000"/>
                </a:solidFill>
              </a:rPr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388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177778-1FC1-416A-9871-5AED89AA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</a:t>
            </a:r>
            <a:r>
              <a:rPr lang="cs-CZ" dirty="0" err="1"/>
              <a:t>Power</a:t>
            </a:r>
            <a:r>
              <a:rPr lang="cs-CZ" dirty="0"/>
              <a:t> Automate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7E99EA-F0A8-412C-935F-902C041F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https://make.powerautomate.com</a:t>
            </a:r>
            <a:r>
              <a:rPr lang="cs-CZ" dirty="0"/>
              <a:t>, případně odkaz z Microsoft 365</a:t>
            </a:r>
          </a:p>
          <a:p>
            <a:r>
              <a:rPr lang="cs-CZ" dirty="0"/>
              <a:t>Velmi dobrá spolupráce s aplikacemi od Microsoftu, ale najdete zde i služby od dalších společností</a:t>
            </a:r>
          </a:p>
          <a:p>
            <a:r>
              <a:rPr lang="cs-CZ" dirty="0"/>
              <a:t>Podpora i desktopových „toků“</a:t>
            </a:r>
          </a:p>
          <a:p>
            <a:r>
              <a:rPr lang="cs-CZ" dirty="0"/>
              <a:t>Možnost přímé integrace s databázemi, práce s proměnnými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124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524FAD-4303-4BA8-A4AE-27814856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</a:t>
            </a:r>
            <a:r>
              <a:rPr lang="cs-CZ" dirty="0" err="1"/>
              <a:t>Power</a:t>
            </a:r>
            <a:r>
              <a:rPr lang="cs-CZ" dirty="0"/>
              <a:t> Automate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2EDFE8-B27C-461B-80E5-0B2C7570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D054A91-9162-4CD1-9347-85C00DBD7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9"/>
          <a:stretch/>
        </p:blipFill>
        <p:spPr>
          <a:xfrm>
            <a:off x="0" y="1364567"/>
            <a:ext cx="7974271" cy="374200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8AA34F1C-AB2E-4B18-9F7F-51147227B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7"/>
          <a:stretch/>
        </p:blipFill>
        <p:spPr>
          <a:xfrm>
            <a:off x="4242689" y="3112870"/>
            <a:ext cx="7935248" cy="3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2AAC6-DADE-45C9-8505-B5C526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</a:t>
            </a:r>
            <a:r>
              <a:rPr lang="cs-CZ" dirty="0" err="1"/>
              <a:t>Power</a:t>
            </a:r>
            <a:r>
              <a:rPr lang="cs-CZ" dirty="0"/>
              <a:t> Automate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8495C5-23B9-4FE0-8225-F0574D04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Pojďme se podívat na </a:t>
            </a:r>
            <a:r>
              <a:rPr lang="cs-CZ" dirty="0">
                <a:solidFill>
                  <a:srgbClr val="FFC000"/>
                </a:solidFill>
                <a:hlinkClick r:id="rId2"/>
              </a:rPr>
              <a:t>https://make.powerautomate.com</a:t>
            </a:r>
            <a:r>
              <a:rPr lang="cs-CZ" dirty="0">
                <a:solidFill>
                  <a:srgbClr val="FFC000"/>
                </a:solidFill>
              </a:rPr>
              <a:t> se školním účtem…</a:t>
            </a:r>
          </a:p>
        </p:txBody>
      </p:sp>
    </p:spTree>
    <p:extLst>
      <p:ext uri="{BB962C8B-B14F-4D97-AF65-F5344CB8AC3E}">
        <p14:creationId xmlns:p14="http://schemas.microsoft.com/office/powerpoint/2010/main" val="255567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DA815-9AEF-40A6-BA0C-65A2299C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z „internetu věcí“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D82B64-3129-48CE-92F5-2319CC77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to vlastně je „internet věcí“?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Portály a integrační aplikace pro IOT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Určitě už znáte Google </a:t>
            </a:r>
            <a:r>
              <a:rPr lang="cs-CZ" dirty="0" err="1">
                <a:solidFill>
                  <a:schemeClr val="tx1"/>
                </a:solidFill>
              </a:rPr>
              <a:t>Assistant</a:t>
            </a:r>
            <a:r>
              <a:rPr lang="cs-CZ" dirty="0">
                <a:solidFill>
                  <a:schemeClr val="tx1"/>
                </a:solidFill>
              </a:rPr>
              <a:t>, Siri, Alexu…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Relativně velké množství volně dostupných řešení</a:t>
            </a:r>
          </a:p>
          <a:p>
            <a:pPr lvl="2"/>
            <a:r>
              <a:rPr lang="cs-CZ" dirty="0" err="1">
                <a:solidFill>
                  <a:schemeClr val="tx1"/>
                </a:solidFill>
                <a:hlinkClick r:id="rId2"/>
              </a:rPr>
              <a:t>Home</a:t>
            </a:r>
            <a:r>
              <a:rPr lang="cs-CZ" dirty="0">
                <a:solidFill>
                  <a:schemeClr val="tx1"/>
                </a:solidFill>
                <a:hlinkClick r:id="rId2"/>
              </a:rPr>
              <a:t> </a:t>
            </a:r>
            <a:r>
              <a:rPr lang="cs-CZ" dirty="0" err="1">
                <a:solidFill>
                  <a:schemeClr val="tx1"/>
                </a:solidFill>
                <a:hlinkClick r:id="rId2"/>
              </a:rPr>
              <a:t>Assistant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dirty="0" err="1">
                <a:solidFill>
                  <a:schemeClr val="tx1"/>
                </a:solidFill>
                <a:hlinkClick r:id="rId3"/>
              </a:rPr>
              <a:t>openHAB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dirty="0" err="1">
                <a:solidFill>
                  <a:schemeClr val="tx1"/>
                </a:solidFill>
                <a:hlinkClick r:id="rId4"/>
              </a:rPr>
              <a:t>Domoticz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dirty="0" err="1">
                <a:solidFill>
                  <a:schemeClr val="tx1"/>
                </a:solidFill>
                <a:hlinkClick r:id="rId5"/>
              </a:rPr>
              <a:t>ioBroker</a:t>
            </a:r>
            <a:r>
              <a:rPr lang="cs-CZ" dirty="0">
                <a:solidFill>
                  <a:schemeClr val="tx1"/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92293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A4BE6-D87B-4FBC-B31F-59A35788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4405F-76DE-4AC0-BD1D-A96966E6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E603F4-830C-41C8-B190-EA5DFBE8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DDBA0B-366F-4C69-9019-2C8C6C8D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77DE17-D75F-4B3D-9E90-E86CC11E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AD7005-6B7A-4354-A09D-400392A4A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C9F611A-FF73-46B5-BC7E-CDA5B160B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0D7998D-5B0F-47DC-A960-32F6B971D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E50126A-F4B3-45DC-AE8D-1050D579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B74BB4-4C3B-46A1-80F1-D68D3200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C69A65-C5F5-4818-8AE4-7BDEC091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FDB3AF4-7D58-4E0A-A5E9-28A64BA8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Zakončení semestru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6E383-5B3F-4A38-A30C-664AA1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Na příštím cvičení nás čeká </a:t>
            </a:r>
            <a:r>
              <a:rPr lang="cs-CZ" b="1" dirty="0">
                <a:solidFill>
                  <a:srgbClr val="FFFFFF"/>
                </a:solidFill>
              </a:rPr>
              <a:t>opakování</a:t>
            </a:r>
            <a:r>
              <a:rPr lang="cs-CZ" dirty="0">
                <a:solidFill>
                  <a:srgbClr val="FFFFFF"/>
                </a:solidFill>
              </a:rPr>
              <a:t>, během kterého budete moct získat další body za aktivitu</a:t>
            </a:r>
          </a:p>
          <a:p>
            <a:endParaRPr lang="cs-CZ" b="1" dirty="0">
              <a:solidFill>
                <a:srgbClr val="FFFFFF"/>
              </a:solidFill>
            </a:endParaRPr>
          </a:p>
          <a:p>
            <a:r>
              <a:rPr lang="cs-CZ" b="1" dirty="0">
                <a:solidFill>
                  <a:srgbClr val="FFFFFF"/>
                </a:solidFill>
              </a:rPr>
              <a:t>Závěrečná zkouška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v </a:t>
            </a:r>
            <a:r>
              <a:rPr lang="cs-CZ" dirty="0" err="1">
                <a:solidFill>
                  <a:srgbClr val="FFFFFF"/>
                </a:solidFill>
              </a:rPr>
              <a:t>InSISu</a:t>
            </a:r>
            <a:r>
              <a:rPr lang="cs-CZ" dirty="0">
                <a:solidFill>
                  <a:srgbClr val="FFFFFF"/>
                </a:solidFill>
              </a:rPr>
              <a:t> již najdete vypsané všechny dostupné termíny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své hlavní téma budete vědět dopředu, abyste si k nim mohli vyhledat potřebné podklady, připravit ukázku atp. (budou vylosována na příštím cvičení)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60 bodů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diskuse během zkoušky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20 bodů</a:t>
            </a:r>
          </a:p>
          <a:p>
            <a:pPr lvl="1"/>
            <a:endParaRPr lang="cs-CZ" dirty="0">
              <a:solidFill>
                <a:srgbClr val="FFFFFF"/>
              </a:solidFill>
            </a:endParaRPr>
          </a:p>
          <a:p>
            <a:pPr lvl="2"/>
            <a:endParaRPr lang="cs-C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8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C3355-B697-4D68-87F1-17B669BD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</a:t>
            </a:r>
            <a:r>
              <a:rPr lang="cs-CZ" dirty="0" err="1"/>
              <a:t>GraphQL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DD629D-999D-4E3B-A539-336ECBB2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</a:t>
            </a:r>
            <a:r>
              <a:rPr lang="cs-CZ" i="1" dirty="0" err="1">
                <a:solidFill>
                  <a:srgbClr val="FFC000"/>
                </a:solidFill>
              </a:rPr>
              <a:t>GraphQL</a:t>
            </a:r>
            <a:r>
              <a:rPr lang="cs-CZ" i="1" dirty="0">
                <a:solidFill>
                  <a:srgbClr val="FFC000"/>
                </a:solidFill>
              </a:rPr>
              <a:t>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jsou rozdíly mezi </a:t>
            </a:r>
            <a:r>
              <a:rPr lang="cs-CZ" i="1" dirty="0" err="1">
                <a:solidFill>
                  <a:srgbClr val="FFC000"/>
                </a:solidFill>
              </a:rPr>
              <a:t>GraphQL</a:t>
            </a:r>
            <a:r>
              <a:rPr lang="cs-CZ" i="1" dirty="0">
                <a:solidFill>
                  <a:srgbClr val="FFC000"/>
                </a:solidFill>
              </a:rPr>
              <a:t> a REST API?</a:t>
            </a:r>
          </a:p>
        </p:txBody>
      </p:sp>
    </p:spTree>
    <p:extLst>
      <p:ext uri="{BB962C8B-B14F-4D97-AF65-F5344CB8AC3E}">
        <p14:creationId xmlns:p14="http://schemas.microsoft.com/office/powerpoint/2010/main" val="6122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814277-8A69-4C71-8D79-3EAD8D0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cs-CZ" dirty="0"/>
              <a:t>Opakování – začlenění API v aplikaci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A7E13E9-E68A-4E1F-A9E4-DA657B11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06856"/>
            <a:ext cx="5143500" cy="483177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F43383B-B1F7-4967-806B-AC76DCF0FAC2}"/>
              </a:ext>
            </a:extLst>
          </p:cNvPr>
          <p:cNvSpPr txBox="1"/>
          <p:nvPr/>
        </p:nvSpPr>
        <p:spPr>
          <a:xfrm>
            <a:off x="6855149" y="5886648"/>
            <a:ext cx="486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Zdroj:</a:t>
            </a:r>
            <a:r>
              <a:rPr lang="cs-CZ" sz="1400" dirty="0"/>
              <a:t> </a:t>
            </a:r>
            <a:r>
              <a:rPr lang="cs-CZ" sz="1400" dirty="0">
                <a:hlinkClick r:id="rId3"/>
              </a:rPr>
              <a:t>https://graphql.org/learn/thinking-in-graphs/</a:t>
            </a:r>
            <a:r>
              <a:rPr lang="cs-CZ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95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755B2-AAF7-4488-9A8F-BB04D3D7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</a:t>
            </a:r>
            <a:r>
              <a:rPr lang="cs-CZ" dirty="0" err="1"/>
              <a:t>GraphQL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DA1514-4C8D-4DDD-ABE4-F50DF71E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slouží tyto </a:t>
            </a:r>
            <a:r>
              <a:rPr lang="cs-CZ" i="1" dirty="0" err="1">
                <a:solidFill>
                  <a:srgbClr val="FFC000"/>
                </a:solidFill>
              </a:rPr>
              <a:t>entry</a:t>
            </a:r>
            <a:r>
              <a:rPr lang="cs-CZ" i="1" dirty="0">
                <a:solidFill>
                  <a:srgbClr val="FFC000"/>
                </a:solidFill>
              </a:rPr>
              <a:t> pointy? </a:t>
            </a: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Query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Mutation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Subscription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959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A3E6E-778B-4312-970C-09F6B288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64" y="233875"/>
            <a:ext cx="3007349" cy="319089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 err="1"/>
              <a:t>query</a:t>
            </a:r>
            <a:r>
              <a:rPr lang="cs-CZ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</a:t>
            </a:r>
            <a:r>
              <a:rPr lang="cs-CZ" dirty="0" err="1"/>
              <a:t>continent</a:t>
            </a:r>
            <a:r>
              <a:rPr lang="cs-CZ" dirty="0"/>
              <a:t>(</a:t>
            </a:r>
            <a:r>
              <a:rPr lang="cs-CZ" dirty="0" err="1"/>
              <a:t>code</a:t>
            </a:r>
            <a:r>
              <a:rPr lang="cs-CZ" dirty="0"/>
              <a:t>: "EU"){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</a:t>
            </a:r>
            <a:r>
              <a:rPr lang="cs-CZ" dirty="0" err="1"/>
              <a:t>countries</a:t>
            </a:r>
            <a:r>
              <a:rPr lang="cs-CZ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</a:t>
            </a:r>
            <a:r>
              <a:rPr lang="cs-CZ" dirty="0" err="1"/>
              <a:t>name</a:t>
            </a:r>
            <a:r>
              <a:rPr lang="cs-CZ" dirty="0"/>
              <a:t>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</a:t>
            </a:r>
            <a:r>
              <a:rPr lang="cs-CZ" dirty="0" err="1"/>
              <a:t>languages</a:t>
            </a:r>
            <a:r>
              <a:rPr lang="cs-CZ" dirty="0"/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  </a:t>
            </a:r>
            <a:r>
              <a:rPr lang="cs-CZ" dirty="0" err="1"/>
              <a:t>name</a:t>
            </a:r>
            <a:endParaRPr lang="cs-CZ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  </a:t>
            </a:r>
            <a:r>
              <a:rPr lang="cs-CZ" dirty="0" err="1"/>
              <a:t>native</a:t>
            </a:r>
            <a:endParaRPr lang="cs-CZ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cs-CZ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59A48-1B6A-4B8B-84F3-460E1991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Uk</a:t>
            </a:r>
            <a:r>
              <a:rPr lang="cs-CZ" dirty="0" err="1">
                <a:solidFill>
                  <a:schemeClr val="bg1"/>
                </a:solidFill>
              </a:rPr>
              <a:t>ázka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 err="1">
                <a:solidFill>
                  <a:schemeClr val="bg1"/>
                </a:solidFill>
              </a:rPr>
              <a:t>GraphQL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39E182D-28FF-46B2-B8A1-F17363CFE837}"/>
              </a:ext>
            </a:extLst>
          </p:cNvPr>
          <p:cNvSpPr txBox="1"/>
          <p:nvPr/>
        </p:nvSpPr>
        <p:spPr>
          <a:xfrm>
            <a:off x="3888804" y="2333684"/>
            <a:ext cx="349835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{</a:t>
            </a:r>
          </a:p>
          <a:p>
            <a:r>
              <a:rPr lang="cs-CZ" dirty="0"/>
              <a:t>  "data": {</a:t>
            </a:r>
          </a:p>
          <a:p>
            <a:r>
              <a:rPr lang="cs-CZ" dirty="0"/>
              <a:t>    "</a:t>
            </a:r>
            <a:r>
              <a:rPr lang="cs-CZ" dirty="0" err="1"/>
              <a:t>continent</a:t>
            </a:r>
            <a:r>
              <a:rPr lang="cs-CZ" dirty="0"/>
              <a:t>": {</a:t>
            </a:r>
          </a:p>
          <a:p>
            <a:r>
              <a:rPr lang="cs-CZ" dirty="0"/>
              <a:t>      "</a:t>
            </a:r>
            <a:r>
              <a:rPr lang="cs-CZ" dirty="0" err="1"/>
              <a:t>countries</a:t>
            </a:r>
            <a:r>
              <a:rPr lang="cs-CZ" dirty="0"/>
              <a:t>": [</a:t>
            </a:r>
          </a:p>
          <a:p>
            <a:r>
              <a:rPr lang="cs-CZ" dirty="0"/>
              <a:t>        {</a:t>
            </a:r>
          </a:p>
          <a:p>
            <a:r>
              <a:rPr lang="cs-CZ" dirty="0"/>
              <a:t>          "</a:t>
            </a:r>
            <a:r>
              <a:rPr lang="cs-CZ" dirty="0" err="1"/>
              <a:t>name</a:t>
            </a:r>
            <a:r>
              <a:rPr lang="cs-CZ" dirty="0"/>
              <a:t>": "Andorra",</a:t>
            </a:r>
          </a:p>
          <a:p>
            <a:r>
              <a:rPr lang="cs-CZ" dirty="0"/>
              <a:t>          "</a:t>
            </a:r>
            <a:r>
              <a:rPr lang="cs-CZ" dirty="0" err="1"/>
              <a:t>languages</a:t>
            </a:r>
            <a:r>
              <a:rPr lang="cs-CZ" dirty="0"/>
              <a:t>": [</a:t>
            </a:r>
          </a:p>
          <a:p>
            <a:r>
              <a:rPr lang="cs-CZ" dirty="0"/>
              <a:t>            {</a:t>
            </a:r>
          </a:p>
          <a:p>
            <a:r>
              <a:rPr lang="cs-CZ" dirty="0"/>
              <a:t>              "</a:t>
            </a:r>
            <a:r>
              <a:rPr lang="cs-CZ" dirty="0" err="1"/>
              <a:t>name</a:t>
            </a:r>
            <a:r>
              <a:rPr lang="cs-CZ" dirty="0"/>
              <a:t>": "</a:t>
            </a:r>
            <a:r>
              <a:rPr lang="cs-CZ" dirty="0" err="1"/>
              <a:t>Catalan</a:t>
            </a:r>
            <a:r>
              <a:rPr lang="cs-CZ" dirty="0"/>
              <a:t>",</a:t>
            </a:r>
          </a:p>
          <a:p>
            <a:r>
              <a:rPr lang="cs-CZ" dirty="0"/>
              <a:t>              "</a:t>
            </a:r>
            <a:r>
              <a:rPr lang="cs-CZ" dirty="0" err="1"/>
              <a:t>native</a:t>
            </a:r>
            <a:r>
              <a:rPr lang="cs-CZ" dirty="0"/>
              <a:t>": "</a:t>
            </a:r>
            <a:r>
              <a:rPr lang="cs-CZ" dirty="0" err="1"/>
              <a:t>Català</a:t>
            </a:r>
            <a:r>
              <a:rPr lang="cs-CZ" dirty="0"/>
              <a:t>"</a:t>
            </a:r>
          </a:p>
          <a:p>
            <a:r>
              <a:rPr lang="cs-CZ" dirty="0"/>
              <a:t>            }</a:t>
            </a:r>
          </a:p>
          <a:p>
            <a:r>
              <a:rPr lang="cs-CZ" dirty="0"/>
              <a:t>          ]</a:t>
            </a:r>
          </a:p>
          <a:p>
            <a:r>
              <a:rPr lang="cs-CZ" dirty="0"/>
              <a:t>        }</a:t>
            </a:r>
            <a:endParaRPr lang="en-US" dirty="0"/>
          </a:p>
          <a:p>
            <a:r>
              <a:rPr lang="en-US" dirty="0"/>
              <a:t> 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Šipka: doprava 4">
            <a:extLst>
              <a:ext uri="{FF2B5EF4-FFF2-40B4-BE49-F238E27FC236}">
                <a16:creationId xmlns:a16="http://schemas.microsoft.com/office/drawing/2014/main" id="{16FB05CE-657D-46D2-869A-1542340F330E}"/>
              </a:ext>
            </a:extLst>
          </p:cNvPr>
          <p:cNvSpPr/>
          <p:nvPr/>
        </p:nvSpPr>
        <p:spPr>
          <a:xfrm rot="1789856">
            <a:off x="2377116" y="2947671"/>
            <a:ext cx="1920702" cy="154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22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EFED2D-A00B-4D12-8C9E-D2BA1349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integrovat informační zdroje a služby?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EEE0E2-C188-454B-9DC0-17FCA581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Vzpomněli byste si, jaké jsou vlastně důvody snah o integraci?</a:t>
            </a:r>
          </a:p>
        </p:txBody>
      </p:sp>
    </p:spTree>
    <p:extLst>
      <p:ext uri="{BB962C8B-B14F-4D97-AF65-F5344CB8AC3E}">
        <p14:creationId xmlns:p14="http://schemas.microsoft.com/office/powerpoint/2010/main" val="14439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9BED3-6DDD-4D68-BE17-6ADBD735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64E1BF-108E-45F7-BA78-65BF670F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Jednotné rozhraní pro jednotný přístup k většímu množství zdrojů</a:t>
            </a:r>
          </a:p>
          <a:p>
            <a:r>
              <a:rPr lang="cs-CZ" dirty="0"/>
              <a:t>Plní úlohu rozcestníků, dashboardů atp.</a:t>
            </a:r>
          </a:p>
          <a:p>
            <a:r>
              <a:rPr lang="cs-CZ" dirty="0"/>
              <a:t>Jednotlivé funkcionality poskytovány v podobě „</a:t>
            </a:r>
            <a:r>
              <a:rPr lang="cs-CZ" dirty="0" err="1"/>
              <a:t>portletů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Portál jim zajišťuje autentizaci uživatelů, jednotné prostředí pro běh…</a:t>
            </a:r>
          </a:p>
        </p:txBody>
      </p:sp>
    </p:spTree>
    <p:extLst>
      <p:ext uri="{BB962C8B-B14F-4D97-AF65-F5344CB8AC3E}">
        <p14:creationId xmlns:p14="http://schemas.microsoft.com/office/powerpoint/2010/main" val="61412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7C48A-7AF5-41F6-8EC6-0CB33B5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</a:t>
            </a:r>
            <a:r>
              <a:rPr lang="cs-CZ" dirty="0" err="1"/>
              <a:t>Mashup</a:t>
            </a:r>
            <a:r>
              <a:rPr lang="cs-CZ" dirty="0"/>
              <a:t>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B99122-DE16-4184-9524-6C52AB94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„jednoduché“ aplikace kombinující data z většího množství zdrojů a tvoří tak celek s přidanou hodnotou</a:t>
            </a:r>
          </a:p>
          <a:p>
            <a:r>
              <a:rPr lang="cs-CZ" dirty="0"/>
              <a:t>Integrace služeb prostřednictvím API</a:t>
            </a:r>
          </a:p>
          <a:p>
            <a:r>
              <a:rPr lang="cs-CZ" i="1" dirty="0"/>
              <a:t>Např. aplikace zobrazující konkrétní datovou sadu na mapových podkladech a umožňující ji prohledávat</a:t>
            </a:r>
          </a:p>
        </p:txBody>
      </p:sp>
    </p:spTree>
    <p:extLst>
      <p:ext uri="{BB962C8B-B14F-4D97-AF65-F5344CB8AC3E}">
        <p14:creationId xmlns:p14="http://schemas.microsoft.com/office/powerpoint/2010/main" val="303717435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765</Words>
  <Application>Microsoft Office PowerPoint</Application>
  <PresentationFormat>Širokoúhlá obrazovka</PresentationFormat>
  <Paragraphs>115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Fazeta</vt:lpstr>
      <vt:lpstr>4iz160 11. cvičení</vt:lpstr>
      <vt:lpstr>11. cvičení</vt:lpstr>
      <vt:lpstr>Opakování - GraphQL</vt:lpstr>
      <vt:lpstr>Opakování – začlenění API v aplikaci</vt:lpstr>
      <vt:lpstr>Opakování - GraphQL</vt:lpstr>
      <vt:lpstr>Ukázka GraphQL</vt:lpstr>
      <vt:lpstr>Proč integrovat informační zdroje a služby?</vt:lpstr>
      <vt:lpstr>Opakování: Portály</vt:lpstr>
      <vt:lpstr>Opakování: Mashup aplikace</vt:lpstr>
      <vt:lpstr>Integrační služby</vt:lpstr>
      <vt:lpstr>IFTTT</vt:lpstr>
      <vt:lpstr>IFTTT</vt:lpstr>
      <vt:lpstr>IFTTT</vt:lpstr>
      <vt:lpstr>Zapier</vt:lpstr>
      <vt:lpstr>Zapier</vt:lpstr>
      <vt:lpstr>Zapier – PRO funkce</vt:lpstr>
      <vt:lpstr>Make</vt:lpstr>
      <vt:lpstr>Prezentace aplikace PowerPoint</vt:lpstr>
      <vt:lpstr>Prezentace aplikace PowerPoint</vt:lpstr>
      <vt:lpstr>Prezentace aplikace PowerPoint</vt:lpstr>
      <vt:lpstr>Make</vt:lpstr>
      <vt:lpstr>Microsoft Power Automate</vt:lpstr>
      <vt:lpstr>Microsoft Power Automate</vt:lpstr>
      <vt:lpstr>Microsoft Power Automate</vt:lpstr>
      <vt:lpstr>Zdroje z „internetu věcí“</vt:lpstr>
      <vt:lpstr>Dotazy?</vt:lpstr>
      <vt:lpstr>Zakončení semestru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156</cp:revision>
  <dcterms:created xsi:type="dcterms:W3CDTF">2021-03-16T21:59:01Z</dcterms:created>
  <dcterms:modified xsi:type="dcterms:W3CDTF">2023-12-03T23:04:02Z</dcterms:modified>
</cp:coreProperties>
</file>