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6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73" r:id="rId8"/>
    <p:sldId id="265" r:id="rId9"/>
    <p:sldId id="272" r:id="rId10"/>
    <p:sldId id="266" r:id="rId11"/>
    <p:sldId id="267" r:id="rId12"/>
    <p:sldId id="271" r:id="rId13"/>
    <p:sldId id="268" r:id="rId14"/>
    <p:sldId id="269" r:id="rId15"/>
    <p:sldId id="282" r:id="rId16"/>
    <p:sldId id="270" r:id="rId17"/>
    <p:sldId id="283" r:id="rId18"/>
    <p:sldId id="28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1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26786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567210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34978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87326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76812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541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64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630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59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889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10/17/2022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425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10/17/2022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408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10/17/2022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36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259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72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9779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C18EBB-9788-4C27-A09C-D6AECFD9A2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>
                <a:solidFill>
                  <a:srgbClr val="90C226"/>
                </a:solidFill>
              </a:rPr>
              <a:t>4iz160</a:t>
            </a:r>
            <a:br>
              <a:rPr lang="cs-CZ">
                <a:solidFill>
                  <a:srgbClr val="90C226"/>
                </a:solidFill>
              </a:rPr>
            </a:br>
            <a:r>
              <a:rPr lang="cs-CZ" sz="3200">
                <a:solidFill>
                  <a:srgbClr val="90C226"/>
                </a:solidFill>
              </a:rPr>
              <a:t>5. </a:t>
            </a:r>
            <a:r>
              <a:rPr lang="cs-CZ" sz="3200" dirty="0">
                <a:solidFill>
                  <a:srgbClr val="90C226"/>
                </a:solidFill>
              </a:rPr>
              <a:t>cvičení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1DB82FE-2006-405C-AF6F-879F43D77A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/>
              <a:t>Stanislav Vojíř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95551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4BD76B0-0B52-40C2-8CCD-F7616C0FF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Schema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2AD4468-CC15-477A-9478-213745D53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Způsob zápisu požadované struktury JSON dokumentu</a:t>
            </a:r>
          </a:p>
          <a:p>
            <a:r>
              <a:rPr lang="cs-CZ" dirty="0"/>
              <a:t>Je podporována kontrola struktury i hodnot</a:t>
            </a:r>
          </a:p>
          <a:p>
            <a:r>
              <a:rPr lang="cs-CZ" dirty="0"/>
              <a:t>Pro kontrolu JSON schématem je nutné využít samostatnou knihovnu dle zvoleného programovacího jazyka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i="1" dirty="0">
                <a:solidFill>
                  <a:srgbClr val="FFC000"/>
                </a:solidFill>
              </a:rPr>
              <a:t>Pod</a:t>
            </a:r>
            <a:r>
              <a:rPr lang="cs-CZ" i="1" dirty="0" err="1">
                <a:solidFill>
                  <a:srgbClr val="FFC000"/>
                </a:solidFill>
              </a:rPr>
              <a:t>ívejte</a:t>
            </a:r>
            <a:r>
              <a:rPr lang="cs-CZ" i="1" dirty="0">
                <a:solidFill>
                  <a:srgbClr val="FFC000"/>
                </a:solidFill>
              </a:rPr>
              <a:t> se na příklad s objednávkou v podkladech k dnešnímu cvičení…</a:t>
            </a:r>
          </a:p>
        </p:txBody>
      </p:sp>
    </p:spTree>
    <p:extLst>
      <p:ext uri="{BB962C8B-B14F-4D97-AF65-F5344CB8AC3E}">
        <p14:creationId xmlns:p14="http://schemas.microsoft.com/office/powerpoint/2010/main" val="3947259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F0E854-5FC1-4AFF-993A-6E78BF05C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XML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DD8B7D1-E5E4-40D7-9F94-3A0B74E5B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Strukturovaný formát podobný HTML</a:t>
            </a:r>
          </a:p>
          <a:p>
            <a:r>
              <a:rPr lang="cs-CZ" dirty="0"/>
              <a:t>Názvy značek si lze „volit libovolně“</a:t>
            </a:r>
            <a:endParaRPr lang="en-US" dirty="0"/>
          </a:p>
          <a:p>
            <a:pPr lvl="1"/>
            <a:r>
              <a:rPr lang="cs-CZ" dirty="0"/>
              <a:t>Značky lze pojmenovávat v libovolném jazyce</a:t>
            </a:r>
            <a:endParaRPr lang="en-US" dirty="0"/>
          </a:p>
          <a:p>
            <a:pPr lvl="1"/>
            <a:r>
              <a:rPr lang="cs-CZ" dirty="0"/>
              <a:t>Je možné jednu značku uvést několikrát za sebou</a:t>
            </a:r>
          </a:p>
          <a:p>
            <a:r>
              <a:rPr lang="cs-CZ" dirty="0"/>
              <a:t>Značky mohou mít své atributy</a:t>
            </a:r>
          </a:p>
          <a:p>
            <a:r>
              <a:rPr lang="cs-CZ" dirty="0"/>
              <a:t>Na XML je postavena celá řada výměnných a komunikačních formátů</a:t>
            </a:r>
          </a:p>
          <a:p>
            <a:pPr lvl="1"/>
            <a:r>
              <a:rPr lang="cs-CZ" dirty="0"/>
              <a:t>např. i DOCX je XML</a:t>
            </a:r>
          </a:p>
          <a:p>
            <a:pPr lvl="1"/>
            <a:r>
              <a:rPr lang="cs-CZ" dirty="0"/>
              <a:t>v knihovních systémech např. MARC XML</a:t>
            </a:r>
          </a:p>
          <a:p>
            <a:r>
              <a:rPr lang="cs-CZ" dirty="0"/>
              <a:t>Podpora jmenných prostorů</a:t>
            </a:r>
          </a:p>
          <a:p>
            <a:r>
              <a:rPr lang="en-US" dirty="0" err="1"/>
              <a:t>Jednoduch</a:t>
            </a:r>
            <a:r>
              <a:rPr lang="cs-CZ" dirty="0"/>
              <a:t>á kontrola struktury (XML </a:t>
            </a:r>
            <a:r>
              <a:rPr lang="cs-CZ" dirty="0" err="1"/>
              <a:t>Schema</a:t>
            </a:r>
            <a:r>
              <a:rPr lang="cs-CZ" dirty="0"/>
              <a:t>)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4309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652E978-A4E7-4483-821E-3647E71DA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cs-CZ">
                <a:solidFill>
                  <a:schemeClr val="bg1"/>
                </a:solidFill>
              </a:rPr>
              <a:t>XML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1B0F380-2067-4A66-9968-EA6128B7B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B708AF88-C76B-4FC8-96C0-CE97D778C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563253"/>
            <a:ext cx="5143500" cy="3718978"/>
          </a:xfrm>
          <a:prstGeom prst="rect">
            <a:avLst/>
          </a:pr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1126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50CAEE-5C50-47D8-B6CA-6A92FEDD7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XML </a:t>
            </a:r>
            <a:r>
              <a:rPr lang="cs-CZ" dirty="0" err="1"/>
              <a:t>Schema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B7E13EB-DC8F-44F7-95C8-20A2D0435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= </a:t>
            </a:r>
            <a:r>
              <a:rPr lang="en-US" dirty="0" err="1"/>
              <a:t>nej</a:t>
            </a:r>
            <a:r>
              <a:rPr lang="cs-CZ" dirty="0"/>
              <a:t>častěji užívaná varianta pro popis struktury a kontrolu XML dokumentů</a:t>
            </a:r>
          </a:p>
          <a:p>
            <a:r>
              <a:rPr lang="cs-CZ" dirty="0"/>
              <a:t>Kontrola struktury do sebe vnořených značek</a:t>
            </a:r>
          </a:p>
          <a:p>
            <a:r>
              <a:rPr lang="cs-CZ" dirty="0"/>
              <a:t>Kontrola hodnot</a:t>
            </a:r>
          </a:p>
          <a:p>
            <a:r>
              <a:rPr lang="cs-CZ" dirty="0"/>
              <a:t>Alternativou je </a:t>
            </a:r>
            <a:r>
              <a:rPr lang="cs-CZ" dirty="0" err="1"/>
              <a:t>RelaxNG</a:t>
            </a:r>
            <a:r>
              <a:rPr lang="cs-CZ" dirty="0"/>
              <a:t> </a:t>
            </a:r>
            <a:r>
              <a:rPr lang="cs-CZ" dirty="0" err="1"/>
              <a:t>Schema</a:t>
            </a:r>
            <a:r>
              <a:rPr lang="cs-CZ" dirty="0"/>
              <a:t>, případně stařičké DTD</a:t>
            </a:r>
          </a:p>
          <a:p>
            <a:r>
              <a:rPr lang="cs-CZ" dirty="0"/>
              <a:t>Lze kombinovat s dalšími kontrolami (např. </a:t>
            </a:r>
            <a:r>
              <a:rPr lang="cs-CZ" dirty="0" err="1"/>
              <a:t>Schematron</a:t>
            </a:r>
            <a:r>
              <a:rPr lang="cs-CZ" dirty="0"/>
              <a:t>)</a:t>
            </a:r>
          </a:p>
          <a:p>
            <a:endParaRPr lang="cs-CZ" dirty="0"/>
          </a:p>
          <a:p>
            <a:r>
              <a:rPr lang="cs-CZ" dirty="0"/>
              <a:t>Kontrolu podle XML schématu podporuje v podstatě každý XML </a:t>
            </a:r>
            <a:r>
              <a:rPr lang="cs-CZ" dirty="0" err="1"/>
              <a:t>parser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2416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43637E-6A71-4D1B-A695-AC524FF58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Další zpracování XML dat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242ACA1-B360-4B01-BE5A-238740868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Zpracování v naší vlastní aplikaci</a:t>
            </a:r>
          </a:p>
          <a:p>
            <a:pPr lvl="1"/>
            <a:r>
              <a:rPr lang="cs-CZ" dirty="0"/>
              <a:t>Načtení XML </a:t>
            </a:r>
            <a:r>
              <a:rPr lang="cs-CZ" dirty="0" err="1"/>
              <a:t>parserem</a:t>
            </a:r>
            <a:endParaRPr lang="cs-CZ" dirty="0"/>
          </a:p>
          <a:p>
            <a:pPr lvl="1"/>
            <a:r>
              <a:rPr lang="cs-CZ" dirty="0"/>
              <a:t>Projití vlastním kódem či prohledání pomocí jazyka </a:t>
            </a:r>
            <a:r>
              <a:rPr lang="cs-CZ" dirty="0" err="1"/>
              <a:t>xpath</a:t>
            </a:r>
            <a:endParaRPr lang="cs-CZ" dirty="0"/>
          </a:p>
          <a:p>
            <a:r>
              <a:rPr lang="cs-CZ" dirty="0"/>
              <a:t>Změna na jiný typ dokumentu pomocí XSLT</a:t>
            </a:r>
          </a:p>
          <a:p>
            <a:r>
              <a:rPr lang="cs-CZ" dirty="0"/>
              <a:t>Případně zobrazení v prohlížeči pomocí CSS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625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C3626B-9D90-435E-9D11-935818786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XSLT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F7C6324-CC89-4B00-9099-A670BD1E8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= </a:t>
            </a:r>
            <a:r>
              <a:rPr lang="en-US" dirty="0" err="1"/>
              <a:t>transforma</a:t>
            </a:r>
            <a:r>
              <a:rPr lang="cs-CZ" dirty="0"/>
              <a:t>ční jazyk pro změnu XML dat na jiný formát (jiné XML, HTML, …)</a:t>
            </a:r>
          </a:p>
          <a:p>
            <a:r>
              <a:rPr lang="cs-CZ" dirty="0"/>
              <a:t>V zásadě popisuje šablony, jak změnit kterou značku z původního dokumentu</a:t>
            </a:r>
            <a:endParaRPr lang="en-US" dirty="0"/>
          </a:p>
          <a:p>
            <a:endParaRPr lang="en-US" dirty="0"/>
          </a:p>
          <a:p>
            <a:r>
              <a:rPr lang="en-US" i="1" dirty="0" err="1">
                <a:solidFill>
                  <a:srgbClr val="FFC000"/>
                </a:solidFill>
              </a:rPr>
              <a:t>Pokud</a:t>
            </a:r>
            <a:r>
              <a:rPr lang="en-US" i="1" dirty="0">
                <a:solidFill>
                  <a:srgbClr val="FFC000"/>
                </a:solidFill>
              </a:rPr>
              <a:t> b</a:t>
            </a:r>
            <a:r>
              <a:rPr lang="cs-CZ" i="1" dirty="0" err="1">
                <a:solidFill>
                  <a:srgbClr val="FFC000"/>
                </a:solidFill>
              </a:rPr>
              <a:t>yste</a:t>
            </a:r>
            <a:r>
              <a:rPr lang="cs-CZ" i="1" dirty="0">
                <a:solidFill>
                  <a:srgbClr val="FFC000"/>
                </a:solidFill>
              </a:rPr>
              <a:t> se chtěli podívat na jednoduchou transformaci do HTML, najdete ji v podkladech k dnešnímu cvičení </a:t>
            </a:r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</a:rPr>
              <a:t>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418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5B257F-5A5C-4421-8F42-1C7912B77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Xpath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F51E8A6-A390-46E1-BBF7-5E11C78B5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= jazyk pro popis cesty ke konkrétním uzlům v rámci XML dokumentu</a:t>
            </a:r>
          </a:p>
          <a:p>
            <a:r>
              <a:rPr lang="cs-CZ" dirty="0"/>
              <a:t>Ukážeme si 2 jednoduché varianty dotazů:</a:t>
            </a:r>
          </a:p>
          <a:p>
            <a:pPr lvl="1"/>
            <a:r>
              <a:rPr lang="cs-CZ" dirty="0"/>
              <a:t>Zápis absolutní či relativní cesty </a:t>
            </a:r>
          </a:p>
          <a:p>
            <a:pPr lvl="2"/>
            <a:r>
              <a:rPr lang="cs-CZ" dirty="0"/>
              <a:t>obdobně, jako když popisujete cestu k souboru</a:t>
            </a:r>
          </a:p>
          <a:p>
            <a:pPr lvl="1"/>
            <a:r>
              <a:rPr lang="cs-CZ" dirty="0"/>
              <a:t>Zápis pro výběr s jednoduchou podmínkou</a:t>
            </a:r>
          </a:p>
          <a:p>
            <a:pPr lvl="2"/>
            <a:r>
              <a:rPr lang="cs-CZ" dirty="0"/>
              <a:t>pořadové číslo, hodnota vnořené značky či atributu</a:t>
            </a:r>
          </a:p>
          <a:p>
            <a:pPr lvl="1"/>
            <a:endParaRPr lang="cs-CZ" dirty="0"/>
          </a:p>
          <a:p>
            <a:pPr lvl="1"/>
            <a:endParaRPr lang="cs-CZ" dirty="0"/>
          </a:p>
          <a:p>
            <a:r>
              <a:rPr lang="cs-CZ" i="1" dirty="0">
                <a:solidFill>
                  <a:srgbClr val="FFC000"/>
                </a:solidFill>
              </a:rPr>
              <a:t>Načtěte si ukázkový XML dokument v aplikaci http://xpather.com</a:t>
            </a:r>
          </a:p>
        </p:txBody>
      </p:sp>
    </p:spTree>
    <p:extLst>
      <p:ext uri="{BB962C8B-B14F-4D97-AF65-F5344CB8AC3E}">
        <p14:creationId xmlns:p14="http://schemas.microsoft.com/office/powerpoint/2010/main" val="4273952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972256-90BF-411E-BDA1-C55CD4BED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cs-CZ" dirty="0" err="1"/>
              <a:t>ýběr</a:t>
            </a:r>
            <a:r>
              <a:rPr lang="cs-CZ" dirty="0"/>
              <a:t> dat z dokumentů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99840E6-251B-4EE9-8D4F-B7DB7A4F4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>
                <a:solidFill>
                  <a:srgbClr val="FFC000"/>
                </a:solidFill>
              </a:rPr>
              <a:t>Pojďme se společně podívat na ukázku výběru dat z XML a </a:t>
            </a:r>
            <a:r>
              <a:rPr lang="cs-CZ" i="1" dirty="0" err="1">
                <a:solidFill>
                  <a:srgbClr val="FFC000"/>
                </a:solidFill>
              </a:rPr>
              <a:t>JSONu</a:t>
            </a:r>
            <a:r>
              <a:rPr lang="cs-CZ" i="1" dirty="0">
                <a:solidFill>
                  <a:srgbClr val="FFC000"/>
                </a:solidFill>
              </a:rPr>
              <a:t> pomocí PHP a </a:t>
            </a:r>
            <a:r>
              <a:rPr lang="cs-CZ" i="1" dirty="0" err="1">
                <a:solidFill>
                  <a:srgbClr val="FFC000"/>
                </a:solidFill>
              </a:rPr>
              <a:t>jQuery</a:t>
            </a:r>
            <a:r>
              <a:rPr lang="cs-CZ" i="1" dirty="0">
                <a:solidFill>
                  <a:srgbClr val="FFC0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83283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535DA01-8503-414A-82BE-3C7462A24E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cs-CZ" dirty="0"/>
              <a:t>Dotazy?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2877424-5B41-4F9F-BB9E-BBB40C21BF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4187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A6304F-3325-4F67-811E-F0FD5526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5. cvičení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9818A91-4283-4BDC-A544-F23DC46C0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Opakování základů programování</a:t>
            </a:r>
          </a:p>
          <a:p>
            <a:r>
              <a:rPr lang="cs-CZ" dirty="0"/>
              <a:t>Strukturované datové formáty</a:t>
            </a:r>
          </a:p>
          <a:p>
            <a:pPr lvl="1"/>
            <a:r>
              <a:rPr lang="cs-CZ" dirty="0"/>
              <a:t>CSV, XML, JSON, grafová data</a:t>
            </a:r>
          </a:p>
          <a:p>
            <a:r>
              <a:rPr lang="cs-CZ" dirty="0" err="1"/>
              <a:t>xPath</a:t>
            </a:r>
            <a:endParaRPr lang="cs-CZ" dirty="0"/>
          </a:p>
          <a:p>
            <a:r>
              <a:rPr lang="cs-CZ" dirty="0"/>
              <a:t>Praktické ukázky</a:t>
            </a:r>
          </a:p>
        </p:txBody>
      </p:sp>
    </p:spTree>
    <p:extLst>
      <p:ext uri="{BB962C8B-B14F-4D97-AF65-F5344CB8AC3E}">
        <p14:creationId xmlns:p14="http://schemas.microsoft.com/office/powerpoint/2010/main" val="91643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3A6C1FC-3386-4B32-802B-671280526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A8C3758-7259-42C8-895F-043EAC118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>
                <a:solidFill>
                  <a:srgbClr val="FFC000"/>
                </a:solidFill>
              </a:rPr>
              <a:t>Co je to?</a:t>
            </a:r>
          </a:p>
          <a:p>
            <a:pPr lvl="1"/>
            <a:r>
              <a:rPr lang="cs-CZ" i="1" dirty="0">
                <a:solidFill>
                  <a:srgbClr val="FFC000"/>
                </a:solidFill>
              </a:rPr>
              <a:t>Portál</a:t>
            </a:r>
          </a:p>
          <a:p>
            <a:pPr lvl="1"/>
            <a:r>
              <a:rPr lang="cs-CZ" i="1" dirty="0" err="1">
                <a:solidFill>
                  <a:srgbClr val="FFC000"/>
                </a:solidFill>
              </a:rPr>
              <a:t>Portlet</a:t>
            </a:r>
            <a:endParaRPr lang="cs-CZ" i="1" dirty="0">
              <a:solidFill>
                <a:srgbClr val="FFC000"/>
              </a:solidFill>
            </a:endParaRPr>
          </a:p>
          <a:p>
            <a:pPr lvl="1"/>
            <a:r>
              <a:rPr lang="cs-CZ" i="1" dirty="0" err="1">
                <a:solidFill>
                  <a:srgbClr val="FFC000"/>
                </a:solidFill>
              </a:rPr>
              <a:t>Mashup</a:t>
            </a:r>
            <a:r>
              <a:rPr lang="cs-CZ" i="1" dirty="0">
                <a:solidFill>
                  <a:srgbClr val="FFC000"/>
                </a:solidFill>
              </a:rPr>
              <a:t> aplikace</a:t>
            </a:r>
          </a:p>
          <a:p>
            <a:endParaRPr lang="cs-CZ" i="1" dirty="0">
              <a:solidFill>
                <a:srgbClr val="FFC000"/>
              </a:solidFill>
            </a:endParaRPr>
          </a:p>
          <a:p>
            <a:r>
              <a:rPr lang="cs-CZ" i="1" dirty="0">
                <a:solidFill>
                  <a:srgbClr val="FFC000"/>
                </a:solidFill>
              </a:rPr>
              <a:t>Jaké jsou výhody / nevýhody sdílení dat prostřednictvím souborů?</a:t>
            </a:r>
          </a:p>
        </p:txBody>
      </p:sp>
    </p:spTree>
    <p:extLst>
      <p:ext uri="{BB962C8B-B14F-4D97-AF65-F5344CB8AC3E}">
        <p14:creationId xmlns:p14="http://schemas.microsoft.com/office/powerpoint/2010/main" val="3669150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80BB0E-D8AD-4AE0-9CD2-528520194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Základy programování - JavaScript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508F095-3C4A-4F73-9FAB-BF3AADB40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solidFill>
                  <a:schemeClr val="tx1"/>
                </a:solidFill>
              </a:rPr>
              <a:t>Javascript</a:t>
            </a:r>
          </a:p>
          <a:p>
            <a:pPr lvl="1"/>
            <a:r>
              <a:rPr lang="cs-CZ" dirty="0">
                <a:solidFill>
                  <a:schemeClr val="tx1"/>
                </a:solidFill>
              </a:rPr>
              <a:t>= skriptovací jazyk</a:t>
            </a:r>
          </a:p>
          <a:p>
            <a:pPr lvl="1"/>
            <a:r>
              <a:rPr lang="cs-CZ" dirty="0">
                <a:solidFill>
                  <a:schemeClr val="tx1"/>
                </a:solidFill>
              </a:rPr>
              <a:t>Budeme jej primárně používat v prohlížeči, ale</a:t>
            </a:r>
            <a:r>
              <a:rPr lang="en-US" dirty="0">
                <a:solidFill>
                  <a:schemeClr val="tx1"/>
                </a:solidFill>
              </a:rPr>
              <a:t> m</a:t>
            </a:r>
            <a:r>
              <a:rPr lang="cs-CZ" dirty="0" err="1">
                <a:solidFill>
                  <a:schemeClr val="tx1"/>
                </a:solidFill>
              </a:rPr>
              <a:t>ůže</a:t>
            </a:r>
            <a:r>
              <a:rPr lang="cs-CZ" dirty="0">
                <a:solidFill>
                  <a:schemeClr val="tx1"/>
                </a:solidFill>
              </a:rPr>
              <a:t> běžet i na serveru </a:t>
            </a:r>
          </a:p>
          <a:p>
            <a:pPr lvl="1"/>
            <a:r>
              <a:rPr lang="cs-CZ" dirty="0">
                <a:solidFill>
                  <a:schemeClr val="tx1"/>
                </a:solidFill>
              </a:rPr>
              <a:t>Do HTML stránky jej vkládáme pomocí značky 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cs-CZ" dirty="0">
                <a:solidFill>
                  <a:schemeClr val="tx1"/>
                </a:solidFill>
              </a:rPr>
              <a:t>script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endParaRPr lang="cs-CZ" dirty="0">
              <a:solidFill>
                <a:schemeClr val="tx1"/>
              </a:solidFill>
            </a:endParaRPr>
          </a:p>
          <a:p>
            <a:endParaRPr lang="cs-CZ" dirty="0">
              <a:solidFill>
                <a:srgbClr val="FFC000"/>
              </a:solidFill>
            </a:endParaRPr>
          </a:p>
          <a:p>
            <a:r>
              <a:rPr lang="cs-CZ" i="1" dirty="0">
                <a:solidFill>
                  <a:srgbClr val="FFC000"/>
                </a:solidFill>
              </a:rPr>
              <a:t>Pojďme se společně podívat na příklad s </a:t>
            </a:r>
            <a:r>
              <a:rPr lang="cs-CZ" i="1" dirty="0" err="1">
                <a:solidFill>
                  <a:srgbClr val="FFC000"/>
                </a:solidFill>
              </a:rPr>
              <a:t>JavaScriptem</a:t>
            </a:r>
            <a:r>
              <a:rPr lang="cs-CZ" i="1" dirty="0">
                <a:solidFill>
                  <a:srgbClr val="FFC000"/>
                </a:solidFill>
              </a:rPr>
              <a:t>, respektive </a:t>
            </a:r>
            <a:r>
              <a:rPr lang="cs-CZ" i="1" dirty="0" err="1">
                <a:solidFill>
                  <a:srgbClr val="FFC000"/>
                </a:solidFill>
              </a:rPr>
              <a:t>jQuery</a:t>
            </a:r>
            <a:endParaRPr lang="cs-CZ" i="1" dirty="0">
              <a:solidFill>
                <a:srgbClr val="FFC000"/>
              </a:solidFill>
            </a:endParaRPr>
          </a:p>
          <a:p>
            <a:pPr lvl="1"/>
            <a:endParaRPr lang="cs-CZ" dirty="0">
              <a:solidFill>
                <a:srgbClr val="FFC000"/>
              </a:solidFill>
            </a:endParaRPr>
          </a:p>
          <a:p>
            <a:pPr lvl="1"/>
            <a:endParaRPr lang="cs-CZ" dirty="0">
              <a:solidFill>
                <a:srgbClr val="FFC000"/>
              </a:solidFill>
            </a:endParaRPr>
          </a:p>
          <a:p>
            <a:pPr lvl="1"/>
            <a:endParaRPr lang="cs-CZ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562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D70F02-DAA2-40A5-AE4E-D1F1B6DE6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Základy programování - PHP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CFEE51A-41BB-4CBD-8039-82096A940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Obdobn</a:t>
            </a:r>
            <a:r>
              <a:rPr lang="cs-CZ" dirty="0"/>
              <a:t>ě jako u JS jde o skriptovací jazyk</a:t>
            </a:r>
          </a:p>
          <a:p>
            <a:r>
              <a:rPr lang="cs-CZ" dirty="0"/>
              <a:t>Aplikace obvykle běží na straně serveru</a:t>
            </a:r>
          </a:p>
          <a:p>
            <a:r>
              <a:rPr lang="cs-CZ" dirty="0"/>
              <a:t>Aplikaci lze psát objektově i neobjektově</a:t>
            </a:r>
          </a:p>
          <a:p>
            <a:r>
              <a:rPr lang="cs-CZ" dirty="0"/>
              <a:t>Pár základních odlišností od např. JS:</a:t>
            </a:r>
          </a:p>
          <a:p>
            <a:pPr lvl="1"/>
            <a:r>
              <a:rPr lang="cs-CZ" dirty="0"/>
              <a:t>Všechny proměnné začínají znakem </a:t>
            </a:r>
            <a:r>
              <a:rPr lang="en-US" dirty="0"/>
              <a:t>$</a:t>
            </a:r>
            <a:r>
              <a:rPr lang="cs-CZ" dirty="0"/>
              <a:t> (dolar)</a:t>
            </a:r>
          </a:p>
          <a:p>
            <a:pPr lvl="1"/>
            <a:r>
              <a:rPr lang="cs-CZ" dirty="0"/>
              <a:t>Pro spojování řetězců se používá znak . (tečka)</a:t>
            </a:r>
          </a:p>
          <a:p>
            <a:pPr lvl="1"/>
            <a:r>
              <a:rPr lang="cs-CZ" dirty="0"/>
              <a:t>Pro práci s instancemi objektů se místo tečky používají znaky -&gt; a </a:t>
            </a:r>
            <a:r>
              <a:rPr lang="en-US" dirty="0"/>
              <a:t>::</a:t>
            </a:r>
            <a:br>
              <a:rPr lang="en-US" dirty="0"/>
            </a:br>
            <a:r>
              <a:rPr lang="cs-CZ" dirty="0"/>
              <a:t>(např.</a:t>
            </a:r>
            <a:r>
              <a:rPr lang="en-US" dirty="0"/>
              <a:t> $this-&gt;</a:t>
            </a:r>
            <a:r>
              <a:rPr lang="en-US" dirty="0" err="1"/>
              <a:t>jmeno</a:t>
            </a:r>
            <a:r>
              <a:rPr lang="en-US" dirty="0"/>
              <a:t> = 'A’; </a:t>
            </a:r>
            <a:r>
              <a:rPr lang="cs-CZ" dirty="0"/>
              <a:t>)</a:t>
            </a:r>
            <a:endParaRPr lang="en-US" dirty="0"/>
          </a:p>
          <a:p>
            <a:pPr lvl="1"/>
            <a:endParaRPr lang="en-US" dirty="0"/>
          </a:p>
          <a:p>
            <a:r>
              <a:rPr lang="en-US" i="1" dirty="0" err="1">
                <a:solidFill>
                  <a:srgbClr val="FFC000"/>
                </a:solidFill>
              </a:rPr>
              <a:t>Poj</a:t>
            </a:r>
            <a:r>
              <a:rPr lang="cs-CZ" i="1" dirty="0" err="1">
                <a:solidFill>
                  <a:srgbClr val="FFC000"/>
                </a:solidFill>
              </a:rPr>
              <a:t>ďme</a:t>
            </a:r>
            <a:r>
              <a:rPr lang="cs-CZ" i="1" dirty="0">
                <a:solidFill>
                  <a:srgbClr val="FFC000"/>
                </a:solidFill>
              </a:rPr>
              <a:t> se společně podívat na ukázkové příklady…</a:t>
            </a:r>
          </a:p>
        </p:txBody>
      </p:sp>
    </p:spTree>
    <p:extLst>
      <p:ext uri="{BB962C8B-B14F-4D97-AF65-F5344CB8AC3E}">
        <p14:creationId xmlns:p14="http://schemas.microsoft.com/office/powerpoint/2010/main" val="3077428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FF21F2-625C-4259-AAD1-AC8AFA106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Strukturované datové formáty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26DF871-D012-43A1-8943-F34D7CD32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>
                <a:solidFill>
                  <a:srgbClr val="FFC000"/>
                </a:solidFill>
              </a:rPr>
              <a:t>Proč preferujeme komunikaci mezi IS strukturované (textové) formáty?</a:t>
            </a:r>
          </a:p>
          <a:p>
            <a:endParaRPr lang="cs-CZ" i="1" dirty="0">
              <a:solidFill>
                <a:srgbClr val="FFC000"/>
              </a:solidFill>
            </a:endParaRPr>
          </a:p>
          <a:p>
            <a:endParaRPr lang="cs-CZ" i="1" dirty="0">
              <a:solidFill>
                <a:srgbClr val="FFC000"/>
              </a:solidFill>
            </a:endParaRPr>
          </a:p>
          <a:p>
            <a:r>
              <a:rPr lang="cs-CZ" dirty="0">
                <a:solidFill>
                  <a:schemeClr val="tx1"/>
                </a:solidFill>
              </a:rPr>
              <a:t>CSV</a:t>
            </a:r>
          </a:p>
          <a:p>
            <a:r>
              <a:rPr lang="cs-CZ" dirty="0" err="1">
                <a:solidFill>
                  <a:schemeClr val="tx1"/>
                </a:solidFill>
              </a:rPr>
              <a:t>key-value</a:t>
            </a:r>
            <a:r>
              <a:rPr lang="cs-CZ" dirty="0">
                <a:solidFill>
                  <a:schemeClr val="tx1"/>
                </a:solidFill>
              </a:rPr>
              <a:t> formáty</a:t>
            </a:r>
          </a:p>
          <a:p>
            <a:r>
              <a:rPr lang="cs-CZ" dirty="0">
                <a:solidFill>
                  <a:schemeClr val="tx1"/>
                </a:solidFill>
              </a:rPr>
              <a:t>JSON</a:t>
            </a:r>
          </a:p>
          <a:p>
            <a:r>
              <a:rPr lang="cs-CZ" dirty="0">
                <a:solidFill>
                  <a:schemeClr val="tx1"/>
                </a:solidFill>
              </a:rPr>
              <a:t>XML</a:t>
            </a:r>
          </a:p>
          <a:p>
            <a:r>
              <a:rPr lang="cs-CZ" dirty="0">
                <a:solidFill>
                  <a:schemeClr val="tx1"/>
                </a:solidFill>
              </a:rPr>
              <a:t>Grafová data</a:t>
            </a:r>
          </a:p>
        </p:txBody>
      </p:sp>
    </p:spTree>
    <p:extLst>
      <p:ext uri="{BB962C8B-B14F-4D97-AF65-F5344CB8AC3E}">
        <p14:creationId xmlns:p14="http://schemas.microsoft.com/office/powerpoint/2010/main" val="1543410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99EC5F-4CBF-491A-BDDE-D741CD8D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CSV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3DB6689-A86B-440B-950A-EC892652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= textový formát, vhodný pro tabulková data</a:t>
            </a:r>
          </a:p>
          <a:p>
            <a:r>
              <a:rPr lang="cs-CZ" dirty="0"/>
              <a:t>Co řádek v souboru, to řádek tabulky</a:t>
            </a:r>
          </a:p>
          <a:p>
            <a:r>
              <a:rPr lang="cs-CZ" dirty="0"/>
              <a:t>Jednotlivé buňky se oddělují pomocí čárek, středníků atp.</a:t>
            </a:r>
            <a:endParaRPr lang="en-US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en-US" dirty="0"/>
          </a:p>
          <a:p>
            <a:r>
              <a:rPr lang="en-US" dirty="0"/>
              <a:t>Pro </a:t>
            </a:r>
            <a:r>
              <a:rPr lang="cs-CZ" dirty="0"/>
              <a:t>„řídká“ data, která nemají formu tabulky, může být alternativou např. formát </a:t>
            </a:r>
            <a:r>
              <a:rPr lang="cs-CZ" i="1" dirty="0" err="1"/>
              <a:t>key</a:t>
            </a:r>
            <a:r>
              <a:rPr lang="cs-CZ" i="1" dirty="0"/>
              <a:t>=</a:t>
            </a:r>
            <a:r>
              <a:rPr lang="cs-CZ" i="1" dirty="0" err="1"/>
              <a:t>value</a:t>
            </a:r>
            <a:endParaRPr lang="cs-CZ" dirty="0"/>
          </a:p>
          <a:p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BF4C2A30-A904-4026-BF38-B6DB1020E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3522671"/>
            <a:ext cx="4637137" cy="115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16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80616D-4846-4A7C-A20E-6F6CAA78B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JSON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B8350B3-063A-48B5-896F-5AF4BA014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Jednoduch</a:t>
            </a:r>
            <a:r>
              <a:rPr lang="cs-CZ" dirty="0"/>
              <a:t>ý datový formát pro výměnu „objektů“</a:t>
            </a:r>
          </a:p>
          <a:p>
            <a:r>
              <a:rPr lang="cs-CZ" dirty="0"/>
              <a:t>V zásadě jde o syntaxi převzatou z </a:t>
            </a:r>
            <a:r>
              <a:rPr lang="cs-CZ" dirty="0" err="1"/>
              <a:t>JavaScriptu</a:t>
            </a:r>
            <a:r>
              <a:rPr lang="cs-CZ" dirty="0"/>
              <a:t> (z definice instance objektu)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143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CEFC95D-A207-4726-926B-5BAC74AB4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JSON</a:t>
            </a:r>
            <a:endParaRPr lang="cs-CZ">
              <a:solidFill>
                <a:schemeClr val="bg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3FF35A6-055A-45B0-891A-50B13895C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3C8CF8E0-6E9D-44C8-8EFE-509A50475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548" y="972608"/>
            <a:ext cx="4834405" cy="4900269"/>
          </a:xfrm>
          <a:prstGeom prst="rect">
            <a:avLst/>
          </a:pr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413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591</Words>
  <Application>Microsoft Office PowerPoint</Application>
  <PresentationFormat>Širokoúhlá obrazovka</PresentationFormat>
  <Paragraphs>107</Paragraphs>
  <Slides>18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Fazeta</vt:lpstr>
      <vt:lpstr>4iz160 5. cvičení</vt:lpstr>
      <vt:lpstr>5. cvičení</vt:lpstr>
      <vt:lpstr>Opakování</vt:lpstr>
      <vt:lpstr>Základy programování - JavaScript</vt:lpstr>
      <vt:lpstr>Základy programování - PHP</vt:lpstr>
      <vt:lpstr>Strukturované datové formáty</vt:lpstr>
      <vt:lpstr>CSV</vt:lpstr>
      <vt:lpstr>JSON</vt:lpstr>
      <vt:lpstr>JSON</vt:lpstr>
      <vt:lpstr>JSON Schema</vt:lpstr>
      <vt:lpstr>XML</vt:lpstr>
      <vt:lpstr>XML</vt:lpstr>
      <vt:lpstr>XML Schema</vt:lpstr>
      <vt:lpstr>Další zpracování XML dat</vt:lpstr>
      <vt:lpstr>XSLT</vt:lpstr>
      <vt:lpstr>Xpath</vt:lpstr>
      <vt:lpstr>Výběr dat z dokumentů</vt:lpstr>
      <vt:lpstr>Dotazy?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4iz160 5. cvičení</dc:title>
  <dc:creator>Stanislav Vojíř</dc:creator>
  <cp:lastModifiedBy>Stanislav Vojíř</cp:lastModifiedBy>
  <cp:revision>15</cp:revision>
  <dcterms:created xsi:type="dcterms:W3CDTF">2021-03-16T21:59:01Z</dcterms:created>
  <dcterms:modified xsi:type="dcterms:W3CDTF">2022-10-16T22:19:00Z</dcterms:modified>
</cp:coreProperties>
</file>