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1" r:id="rId4"/>
    <p:sldId id="282" r:id="rId5"/>
    <p:sldId id="286" r:id="rId6"/>
    <p:sldId id="287" r:id="rId7"/>
    <p:sldId id="288" r:id="rId8"/>
    <p:sldId id="289" r:id="rId9"/>
    <p:sldId id="283" r:id="rId10"/>
    <p:sldId id="284" r:id="rId11"/>
    <p:sldId id="285" r:id="rId12"/>
    <p:sldId id="29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xmlrp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class.soapclient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zed/tinysoa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7.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Stanislav Vojíř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B42927-4DAC-4406-AE74-B335D6DA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XML-RPC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C1678B-D43F-4120-9613-AD32531C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protokol pro vzdálené volání metod (procedur), které jsou zapouzdřeny do XML dokumentů zasílaných v požadavku i odpovědi protokolem HTTP</a:t>
            </a:r>
          </a:p>
          <a:p>
            <a:r>
              <a:rPr lang="cs-CZ" dirty="0"/>
              <a:t>Postupně nahrazen novějšími protokoly – např. SOAP, </a:t>
            </a:r>
            <a:r>
              <a:rPr lang="cs-CZ" dirty="0" err="1"/>
              <a:t>gRPC</a:t>
            </a:r>
            <a:r>
              <a:rPr lang="cs-CZ" dirty="0"/>
              <a:t>…</a:t>
            </a:r>
          </a:p>
          <a:p>
            <a:pPr lvl="1"/>
            <a:r>
              <a:rPr lang="cs-CZ" dirty="0"/>
              <a:t>Stále ale existují a jsou využívány i implementace XML-RPC (viz např. </a:t>
            </a:r>
            <a:r>
              <a:rPr lang="cs-CZ" dirty="0">
                <a:hlinkClick r:id="rId2"/>
              </a:rPr>
              <a:t>xmlrpc.com</a:t>
            </a:r>
            <a:r>
              <a:rPr lang="cs-CZ" dirty="0"/>
              <a:t>)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E331A0F-04DB-497E-95FF-B3231E5CFF34}"/>
              </a:ext>
            </a:extLst>
          </p:cNvPr>
          <p:cNvSpPr txBox="1"/>
          <p:nvPr/>
        </p:nvSpPr>
        <p:spPr>
          <a:xfrm>
            <a:off x="908818" y="3888160"/>
            <a:ext cx="620554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cs-CZ" dirty="0"/>
              <a:t>&lt;?</a:t>
            </a:r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="1.0"?&gt;</a:t>
            </a:r>
          </a:p>
          <a:p>
            <a:r>
              <a:rPr lang="cs-CZ" dirty="0"/>
              <a:t>&lt;</a:t>
            </a:r>
            <a:r>
              <a:rPr lang="cs-CZ" dirty="0" err="1"/>
              <a:t>methodCall</a:t>
            </a:r>
            <a:r>
              <a:rPr lang="cs-CZ" dirty="0"/>
              <a:t>&gt;</a:t>
            </a:r>
          </a:p>
          <a:p>
            <a:r>
              <a:rPr lang="cs-CZ" dirty="0"/>
              <a:t>  &lt;</a:t>
            </a:r>
            <a:r>
              <a:rPr lang="cs-CZ" dirty="0" err="1"/>
              <a:t>methodName</a:t>
            </a:r>
            <a:r>
              <a:rPr lang="cs-CZ" dirty="0"/>
              <a:t>&gt;</a:t>
            </a:r>
            <a:r>
              <a:rPr lang="cs-CZ" dirty="0" err="1"/>
              <a:t>examples.getStateName</a:t>
            </a:r>
            <a:r>
              <a:rPr lang="cs-CZ" dirty="0"/>
              <a:t>&lt;/</a:t>
            </a:r>
            <a:r>
              <a:rPr lang="cs-CZ" dirty="0" err="1"/>
              <a:t>methodName</a:t>
            </a:r>
            <a:r>
              <a:rPr lang="cs-CZ" dirty="0"/>
              <a:t>&gt;</a:t>
            </a:r>
          </a:p>
          <a:p>
            <a:r>
              <a:rPr lang="cs-CZ" dirty="0"/>
              <a:t>  &lt;</a:t>
            </a:r>
            <a:r>
              <a:rPr lang="cs-CZ" dirty="0" err="1"/>
              <a:t>params</a:t>
            </a:r>
            <a:r>
              <a:rPr lang="cs-CZ" dirty="0"/>
              <a:t>&gt;</a:t>
            </a:r>
          </a:p>
          <a:p>
            <a:r>
              <a:rPr lang="cs-CZ" dirty="0"/>
              <a:t>    &lt;</a:t>
            </a:r>
            <a:r>
              <a:rPr lang="cs-CZ" dirty="0" err="1"/>
              <a:t>param</a:t>
            </a:r>
            <a:r>
              <a:rPr lang="cs-CZ" dirty="0"/>
              <a:t>&gt;</a:t>
            </a:r>
          </a:p>
          <a:p>
            <a:r>
              <a:rPr lang="cs-CZ" dirty="0"/>
              <a:t>        &lt;</a:t>
            </a:r>
            <a:r>
              <a:rPr lang="cs-CZ" dirty="0" err="1"/>
              <a:t>value</a:t>
            </a:r>
            <a:r>
              <a:rPr lang="cs-CZ" dirty="0"/>
              <a:t>&gt;&lt;i4&gt;40&lt;/i4&gt;&lt;/</a:t>
            </a:r>
            <a:r>
              <a:rPr lang="cs-CZ" dirty="0" err="1"/>
              <a:t>value</a:t>
            </a:r>
            <a:r>
              <a:rPr lang="cs-CZ" dirty="0"/>
              <a:t>&gt;</a:t>
            </a:r>
          </a:p>
          <a:p>
            <a:r>
              <a:rPr lang="cs-CZ" dirty="0"/>
              <a:t>    &lt;/</a:t>
            </a:r>
            <a:r>
              <a:rPr lang="cs-CZ" dirty="0" err="1"/>
              <a:t>param</a:t>
            </a:r>
            <a:r>
              <a:rPr lang="cs-CZ" dirty="0"/>
              <a:t>&gt;</a:t>
            </a:r>
          </a:p>
          <a:p>
            <a:r>
              <a:rPr lang="cs-CZ" dirty="0"/>
              <a:t>  &lt;/</a:t>
            </a:r>
            <a:r>
              <a:rPr lang="cs-CZ" dirty="0" err="1"/>
              <a:t>params</a:t>
            </a:r>
            <a:r>
              <a:rPr lang="cs-CZ" dirty="0"/>
              <a:t>&gt;</a:t>
            </a:r>
          </a:p>
          <a:p>
            <a:r>
              <a:rPr lang="cs-CZ" dirty="0"/>
              <a:t>&lt;/</a:t>
            </a:r>
            <a:r>
              <a:rPr lang="cs-CZ" dirty="0" err="1"/>
              <a:t>methodCall</a:t>
            </a:r>
            <a:r>
              <a:rPr lang="cs-CZ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28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C48506-8769-46B2-8761-D5D912AF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SOAP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B84C22-7D94-4EE0-A609-AE91D506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Výměna zpráv založených na XML, nejčastěji přes HTTP</a:t>
            </a:r>
          </a:p>
          <a:p>
            <a:r>
              <a:rPr lang="cs-CZ" dirty="0"/>
              <a:t>Každá zasílaná zpráva se skládá z hlavičky a těla </a:t>
            </a:r>
          </a:p>
          <a:p>
            <a:pPr lvl="1"/>
            <a:r>
              <a:rPr lang="cs-CZ" dirty="0"/>
              <a:t>Hlavička obsahuje informace související se zabezpečením, protokolem atp.</a:t>
            </a:r>
          </a:p>
          <a:p>
            <a:pPr lvl="1"/>
            <a:r>
              <a:rPr lang="cs-CZ" dirty="0"/>
              <a:t>Tělo zprávy obsahuje data pro příjemce</a:t>
            </a:r>
          </a:p>
          <a:p>
            <a:r>
              <a:rPr lang="cs-CZ" dirty="0"/>
              <a:t>Protokol podporuje také podporu pro zajištění autentizace uživatele, bezpečnosti zpráv atp.</a:t>
            </a:r>
          </a:p>
        </p:txBody>
      </p:sp>
    </p:spTree>
    <p:extLst>
      <p:ext uri="{BB962C8B-B14F-4D97-AF65-F5344CB8AC3E}">
        <p14:creationId xmlns:p14="http://schemas.microsoft.com/office/powerpoint/2010/main" val="86002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6308D6-F703-43B8-9810-36DC363B2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3067"/>
            <a:ext cx="6703591" cy="435186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cs-CZ" dirty="0"/>
              <a:t>&lt;?</a:t>
            </a:r>
            <a:r>
              <a:rPr lang="cs-CZ" dirty="0" err="1"/>
              <a:t>xml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="1.0"?&gt;</a:t>
            </a:r>
            <a:br>
              <a:rPr lang="cs-CZ" dirty="0"/>
            </a:b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cs-CZ" dirty="0"/>
              <a:t>&lt;</a:t>
            </a:r>
            <a:r>
              <a:rPr lang="cs-CZ" dirty="0" err="1"/>
              <a:t>soap:Envelope</a:t>
            </a:r>
            <a:br>
              <a:rPr lang="cs-CZ" dirty="0"/>
            </a:br>
            <a:r>
              <a:rPr lang="cs-CZ" dirty="0" err="1"/>
              <a:t>xmlns:soap</a:t>
            </a:r>
            <a:r>
              <a:rPr lang="cs-CZ" dirty="0"/>
              <a:t>="http://www.w3.org/2003/05/</a:t>
            </a:r>
            <a:r>
              <a:rPr lang="cs-CZ" dirty="0" err="1"/>
              <a:t>soap-envelope</a:t>
            </a:r>
            <a:r>
              <a:rPr lang="cs-CZ" dirty="0"/>
              <a:t>/"</a:t>
            </a:r>
            <a:br>
              <a:rPr lang="cs-CZ" dirty="0"/>
            </a:br>
            <a:r>
              <a:rPr lang="cs-CZ" dirty="0" err="1"/>
              <a:t>soap:encodingStyle</a:t>
            </a:r>
            <a:r>
              <a:rPr lang="cs-CZ" dirty="0"/>
              <a:t>="http://www.w3.org/2003/05/</a:t>
            </a:r>
            <a:r>
              <a:rPr lang="cs-CZ" dirty="0" err="1"/>
              <a:t>soap-encoding</a:t>
            </a:r>
            <a:r>
              <a:rPr lang="cs-CZ" dirty="0"/>
              <a:t>"&gt;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&lt;</a:t>
            </a:r>
            <a:r>
              <a:rPr lang="cs-CZ" dirty="0" err="1"/>
              <a:t>soap:Body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  &lt;</a:t>
            </a:r>
            <a:r>
              <a:rPr lang="cs-CZ" dirty="0" err="1"/>
              <a:t>m:GetPrice</a:t>
            </a:r>
            <a:r>
              <a:rPr lang="cs-CZ" dirty="0"/>
              <a:t> </a:t>
            </a:r>
            <a:r>
              <a:rPr lang="cs-CZ" dirty="0" err="1"/>
              <a:t>xmlns:m</a:t>
            </a:r>
            <a:r>
              <a:rPr lang="cs-CZ" dirty="0"/>
              <a:t>="https://www.w3schools.com/</a:t>
            </a:r>
            <a:r>
              <a:rPr lang="cs-CZ" dirty="0" err="1"/>
              <a:t>prices</a:t>
            </a:r>
            <a:r>
              <a:rPr lang="cs-CZ" dirty="0"/>
              <a:t>"&gt;</a:t>
            </a:r>
            <a:br>
              <a:rPr lang="cs-CZ" dirty="0"/>
            </a:br>
            <a:r>
              <a:rPr lang="cs-CZ" dirty="0"/>
              <a:t>    &lt;</a:t>
            </a:r>
            <a:r>
              <a:rPr lang="cs-CZ" dirty="0" err="1"/>
              <a:t>m:Item</a:t>
            </a:r>
            <a:r>
              <a:rPr lang="cs-CZ" dirty="0"/>
              <a:t>&gt;</a:t>
            </a:r>
            <a:r>
              <a:rPr lang="cs-CZ" dirty="0" err="1"/>
              <a:t>Apples</a:t>
            </a:r>
            <a:r>
              <a:rPr lang="cs-CZ" dirty="0"/>
              <a:t>&lt;/</a:t>
            </a:r>
            <a:r>
              <a:rPr lang="cs-CZ" dirty="0" err="1"/>
              <a:t>m:Item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  &lt;/</a:t>
            </a:r>
            <a:r>
              <a:rPr lang="cs-CZ" dirty="0" err="1"/>
              <a:t>m:GetPrice</a:t>
            </a:r>
            <a:r>
              <a:rPr lang="cs-CZ" dirty="0"/>
              <a:t>&gt;</a:t>
            </a: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soap:Body</a:t>
            </a:r>
            <a:r>
              <a:rPr lang="cs-CZ" dirty="0"/>
              <a:t>&gt;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&lt;/</a:t>
            </a:r>
            <a:r>
              <a:rPr lang="cs-CZ" dirty="0" err="1"/>
              <a:t>soap:Envelope</a:t>
            </a:r>
            <a:r>
              <a:rPr lang="cs-CZ" dirty="0"/>
              <a:t>&gt;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P</a:t>
            </a:r>
            <a:r>
              <a:rPr lang="cs-CZ" dirty="0" err="1">
                <a:hlinkClick r:id="rId2"/>
              </a:rPr>
              <a:t>říklady</a:t>
            </a:r>
            <a:r>
              <a:rPr lang="cs-CZ" dirty="0">
                <a:hlinkClick r:id="rId2"/>
              </a:rPr>
              <a:t> na webu w3schools.com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D5F316-162C-4CF2-9D6F-6FF344EC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SOAP</a:t>
            </a:r>
            <a:endParaRPr lang="cs-C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3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85237-CC98-4D90-BE2E-B29B0B2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WSDL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6591C0-D1A0-4D54-A922-7307F24C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= Web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r>
              <a:rPr lang="cs-CZ" dirty="0"/>
              <a:t>Popis webové služby</a:t>
            </a:r>
          </a:p>
          <a:p>
            <a:pPr lvl="1"/>
            <a:r>
              <a:rPr lang="cs-CZ" dirty="0"/>
              <a:t>Jak se se službou spojit</a:t>
            </a:r>
          </a:p>
          <a:p>
            <a:pPr lvl="1"/>
            <a:r>
              <a:rPr lang="cs-CZ" dirty="0"/>
              <a:t>Podporované metody</a:t>
            </a:r>
          </a:p>
          <a:p>
            <a:pPr lvl="1"/>
            <a:r>
              <a:rPr lang="cs-CZ" dirty="0"/>
              <a:t>Struktura objektů posílaných v požadavcích i odpovědích</a:t>
            </a:r>
          </a:p>
          <a:p>
            <a:pPr lvl="1"/>
            <a:endParaRPr lang="cs-CZ" dirty="0"/>
          </a:p>
          <a:p>
            <a:r>
              <a:rPr lang="cs-CZ" dirty="0"/>
              <a:t>Lze jej využít pro vygenerování klienta, případně i základu kódu serverové části</a:t>
            </a:r>
          </a:p>
          <a:p>
            <a:r>
              <a:rPr lang="cs-CZ" dirty="0"/>
              <a:t>V současné době např. součást WCF</a:t>
            </a:r>
            <a:endParaRPr lang="en-US" dirty="0"/>
          </a:p>
          <a:p>
            <a:endParaRPr lang="en-US" dirty="0"/>
          </a:p>
          <a:p>
            <a:r>
              <a:rPr lang="en-US" dirty="0"/>
              <a:t>Pod</a:t>
            </a:r>
            <a:r>
              <a:rPr lang="cs-CZ" dirty="0" err="1"/>
              <a:t>ívejme</a:t>
            </a:r>
            <a:r>
              <a:rPr lang="cs-CZ" dirty="0"/>
              <a:t> se na </a:t>
            </a:r>
            <a:r>
              <a:rPr lang="cs-CZ" dirty="0">
                <a:hlinkClick r:id="rId2"/>
              </a:rPr>
              <a:t>ukázku jednoduché služby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801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DC785F-BABB-4903-B04A-4AC592CE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použití existující WS v </a:t>
            </a:r>
            <a:r>
              <a:rPr lang="en-US" dirty="0"/>
              <a:t>C#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97B61A-C845-4DEF-9531-8BF6726E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cs-CZ" dirty="0"/>
              <a:t>základě WSDL lze vygenerovat část kódu, který zpřístupní funkcionality webové služby</a:t>
            </a:r>
          </a:p>
          <a:p>
            <a:r>
              <a:rPr lang="cs-CZ" dirty="0"/>
              <a:t>Projdeme si příklad, který najdete v podkladech ke cvičení v souboru </a:t>
            </a:r>
            <a:r>
              <a:rPr lang="cs-CZ" dirty="0">
                <a:solidFill>
                  <a:srgbClr val="FFC000"/>
                </a:solidFill>
              </a:rPr>
              <a:t>ConsoleDemoSoap.zip</a:t>
            </a:r>
          </a:p>
        </p:txBody>
      </p:sp>
    </p:spTree>
    <p:extLst>
      <p:ext uri="{BB962C8B-B14F-4D97-AF65-F5344CB8AC3E}">
        <p14:creationId xmlns:p14="http://schemas.microsoft.com/office/powerpoint/2010/main" val="354976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F8E9673-114D-48B5-8098-64AD2EDD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89DDF00-5DF5-43E9-A93A-5344AA4C4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F97B3544-CAB5-462C-A69F-D31A331C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5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2F0F805-8DEE-4F75-A788-3C60EEA1C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 descr="Obsah obrázku text, snímek obrazovky, monitor&#10;&#10;Popis byl vytvořen automaticky">
            <a:extLst>
              <a:ext uri="{FF2B5EF4-FFF2-40B4-BE49-F238E27FC236}">
                <a16:creationId xmlns:a16="http://schemas.microsoft.com/office/drawing/2014/main" id="{F8AD7B1A-AE5B-4009-9EE7-08EEA5F3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SOA, API</a:t>
            </a:r>
          </a:p>
          <a:p>
            <a:r>
              <a:rPr lang="cs-CZ" dirty="0"/>
              <a:t>Protokol HTTP</a:t>
            </a:r>
          </a:p>
          <a:p>
            <a:r>
              <a:rPr lang="cs-CZ" dirty="0"/>
              <a:t>HTTP API</a:t>
            </a:r>
          </a:p>
          <a:p>
            <a:r>
              <a:rPr lang="cs-CZ" dirty="0"/>
              <a:t>XML-RPC</a:t>
            </a:r>
          </a:p>
          <a:p>
            <a:r>
              <a:rPr lang="cs-CZ" dirty="0"/>
              <a:t>SOAP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Zástupný obsah 4" descr="Obsah obrázku text, počítač, snímek obrazovky, přenosný počítač&#10;&#10;Popis byl vytvořen automaticky">
            <a:extLst>
              <a:ext uri="{FF2B5EF4-FFF2-40B4-BE49-F238E27FC236}">
                <a16:creationId xmlns:a16="http://schemas.microsoft.com/office/drawing/2014/main" id="{86731F71-D627-40D6-BCB4-BE28E6ED6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7F545A-A4BF-4D23-B82E-2D33535D6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, snímek obrazovky, interiér, počítač&#10;&#10;Popis byl vytvořen automaticky">
            <a:extLst>
              <a:ext uri="{FF2B5EF4-FFF2-40B4-BE49-F238E27FC236}">
                <a16:creationId xmlns:a16="http://schemas.microsoft.com/office/drawing/2014/main" id="{798CA62F-70F3-4867-9950-F627DF3FE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81" r="1" b="9180"/>
          <a:stretch/>
        </p:blipFill>
        <p:spPr>
          <a:xfrm>
            <a:off x="601757" y="435428"/>
            <a:ext cx="10905066" cy="3689047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64669DA-AA63-48B7-AA85-78176226B1D6}"/>
              </a:ext>
            </a:extLst>
          </p:cNvPr>
          <p:cNvSpPr txBox="1"/>
          <p:nvPr/>
        </p:nvSpPr>
        <p:spPr>
          <a:xfrm>
            <a:off x="2773574" y="4428723"/>
            <a:ext cx="9273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static 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Main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string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args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cs-CZ" dirty="0"/>
              <a:t>      </a:t>
            </a:r>
            <a:r>
              <a:rPr lang="cs-CZ" dirty="0" err="1"/>
              <a:t>CalculatorSoapClient</a:t>
            </a:r>
            <a:r>
              <a:rPr lang="cs-CZ" dirty="0"/>
              <a:t> </a:t>
            </a:r>
            <a:r>
              <a:rPr lang="cs-CZ" dirty="0" err="1"/>
              <a:t>calculator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CalculatorSoapClient</a:t>
            </a:r>
            <a:r>
              <a:rPr lang="cs-CZ" dirty="0"/>
              <a:t>(</a:t>
            </a:r>
            <a:br>
              <a:rPr lang="cs-CZ" dirty="0"/>
            </a:br>
            <a:r>
              <a:rPr lang="cs-CZ" dirty="0"/>
              <a:t>                                        </a:t>
            </a:r>
            <a:r>
              <a:rPr lang="cs-CZ" dirty="0" err="1"/>
              <a:t>CalculatorSoapClient.EndpointConfiguration.CalculatorSoap</a:t>
            </a:r>
            <a:r>
              <a:rPr lang="cs-CZ" dirty="0"/>
              <a:t>);</a:t>
            </a:r>
            <a:br>
              <a:rPr lang="cs-CZ" dirty="0"/>
            </a:br>
            <a:r>
              <a:rPr lang="cs-CZ" dirty="0"/>
              <a:t>      </a:t>
            </a:r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vysledek</a:t>
            </a:r>
            <a:r>
              <a:rPr lang="cs-CZ" dirty="0"/>
              <a:t> = </a:t>
            </a:r>
            <a:r>
              <a:rPr lang="cs-CZ" dirty="0" err="1"/>
              <a:t>calculator.Add</a:t>
            </a:r>
            <a:r>
              <a:rPr lang="cs-CZ" dirty="0"/>
              <a:t>(10, 2);</a:t>
            </a:r>
            <a:br>
              <a:rPr lang="cs-CZ" dirty="0"/>
            </a:br>
            <a:br>
              <a:rPr lang="cs-CZ" dirty="0"/>
            </a:br>
            <a:r>
              <a:rPr lang="cs-CZ" dirty="0"/>
              <a:t>     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Console.WriteLine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("Výsledek je "+</a:t>
            </a:r>
            <a:r>
              <a:rPr lang="cs-CZ" dirty="0" err="1">
                <a:solidFill>
                  <a:schemeClr val="tx1">
                    <a:lumMod val="50000"/>
                  </a:schemeClr>
                </a:solidFill>
              </a:rPr>
              <a:t>vysledek</a:t>
            </a:r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cs-CZ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12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A1B1D2-2D00-496A-B787-36EAF20C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SOAP v PHP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805FB-CE46-461C-A390-45170295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Existuje třída </a:t>
            </a:r>
            <a:r>
              <a:rPr lang="cs-CZ" dirty="0" err="1"/>
              <a:t>SoapClient</a:t>
            </a:r>
            <a:r>
              <a:rPr lang="cs-CZ" dirty="0"/>
              <a:t>, která volání výrazně zjednoduší</a:t>
            </a:r>
          </a:p>
          <a:p>
            <a:pPr lvl="1"/>
            <a:r>
              <a:rPr lang="cs-CZ" dirty="0"/>
              <a:t>Pozor, musí být na serveru nainstalována</a:t>
            </a:r>
            <a:r>
              <a:rPr lang="en-US" dirty="0"/>
              <a:t>! </a:t>
            </a:r>
            <a:r>
              <a:rPr lang="cs-CZ" dirty="0"/>
              <a:t>(na serveru eso.vse.cz nyní není </a:t>
            </a:r>
            <a:r>
              <a:rPr lang="cs-CZ" dirty="0">
                <a:sym typeface="Wingdings" panose="05000000000000000000" pitchFamily="2" charset="2"/>
              </a:rPr>
              <a:t>)</a:t>
            </a:r>
            <a:endParaRPr lang="cs-CZ" dirty="0"/>
          </a:p>
          <a:p>
            <a:pPr lvl="1"/>
            <a:r>
              <a:rPr lang="cs-CZ" dirty="0" err="1">
                <a:hlinkClick r:id="rId2"/>
              </a:rPr>
              <a:t>SoapClient</a:t>
            </a:r>
            <a:r>
              <a:rPr lang="cs-CZ" dirty="0">
                <a:hlinkClick r:id="rId2"/>
              </a:rPr>
              <a:t> v PHP manuálu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Ukázku najdete v podkladech k cvičení</a:t>
            </a:r>
          </a:p>
        </p:txBody>
      </p:sp>
    </p:spTree>
    <p:extLst>
      <p:ext uri="{BB962C8B-B14F-4D97-AF65-F5344CB8AC3E}">
        <p14:creationId xmlns:p14="http://schemas.microsoft.com/office/powerpoint/2010/main" val="162456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A9359-F7AB-4551-903C-78DB652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SOAP v </a:t>
            </a:r>
            <a:r>
              <a:rPr lang="cs-CZ" dirty="0" err="1"/>
              <a:t>javascriptu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98B451-FE3E-4075-A9ED-6AEC2166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k dispozici relativně velké množství knihoven umožňující používat SOAP v JS</a:t>
            </a:r>
          </a:p>
          <a:p>
            <a:r>
              <a:rPr lang="cs-CZ" dirty="0"/>
              <a:t>Podívejte se např. na knihovnu </a:t>
            </a:r>
            <a:r>
              <a:rPr lang="cs-CZ" dirty="0" err="1">
                <a:hlinkClick r:id="rId2"/>
              </a:rPr>
              <a:t>TinySOAP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390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A6C1FC-3386-4B32-802B-67128052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C3758-7259-42C8-895F-043EAC11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Zvládli byste stručně říct, co je to SOA?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Jaké jsou výhody používání architektury postavené na sdílených službách?</a:t>
            </a:r>
          </a:p>
        </p:txBody>
      </p:sp>
    </p:spTree>
    <p:extLst>
      <p:ext uri="{BB962C8B-B14F-4D97-AF65-F5344CB8AC3E}">
        <p14:creationId xmlns:p14="http://schemas.microsoft.com/office/powerpoint/2010/main" val="36691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59E35-D2A1-4238-AB6D-DF6979D3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43F2D6-1FEB-49B8-A6B9-11C42D41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K čemu se protokol HTTP používá?</a:t>
            </a:r>
          </a:p>
          <a:p>
            <a:r>
              <a:rPr lang="cs-CZ" i="1" dirty="0">
                <a:solidFill>
                  <a:srgbClr val="FFC000"/>
                </a:solidFill>
              </a:rPr>
              <a:t>Jaký je rozdíl mezi HTTP a HTTPS?</a:t>
            </a:r>
          </a:p>
        </p:txBody>
      </p:sp>
    </p:spTree>
    <p:extLst>
      <p:ext uri="{BB962C8B-B14F-4D97-AF65-F5344CB8AC3E}">
        <p14:creationId xmlns:p14="http://schemas.microsoft.com/office/powerpoint/2010/main" val="41873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1633C8-1E10-4419-AAE9-BA883509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3E3E47-3D95-4050-902B-26E23D84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Využíván již víc než 30 let</a:t>
            </a:r>
          </a:p>
          <a:p>
            <a:r>
              <a:rPr lang="cs-CZ" dirty="0"/>
              <a:t>Verze:</a:t>
            </a:r>
          </a:p>
          <a:p>
            <a:pPr lvl="1"/>
            <a:r>
              <a:rPr lang="cs-CZ" dirty="0"/>
              <a:t>HTTP 1.0 / 1.1</a:t>
            </a:r>
          </a:p>
          <a:p>
            <a:pPr lvl="2"/>
            <a:r>
              <a:rPr lang="cs-CZ" dirty="0"/>
              <a:t>Textové protokoly, ale umožňují přenášet i binární data</a:t>
            </a:r>
          </a:p>
          <a:p>
            <a:pPr lvl="2"/>
            <a:r>
              <a:rPr lang="cs-CZ" dirty="0"/>
              <a:t>Pro zabezpečení využívána verze HTTPS</a:t>
            </a:r>
          </a:p>
          <a:p>
            <a:pPr lvl="1"/>
            <a:r>
              <a:rPr lang="cs-CZ" dirty="0"/>
              <a:t>HTTP/2</a:t>
            </a:r>
          </a:p>
          <a:p>
            <a:pPr lvl="2"/>
            <a:r>
              <a:rPr lang="cs-CZ" dirty="0"/>
              <a:t>V praxi využitelný cca od roku 2016</a:t>
            </a:r>
          </a:p>
          <a:p>
            <a:pPr lvl="2"/>
            <a:r>
              <a:rPr lang="cs-CZ" dirty="0"/>
              <a:t>Binární protokol, data přenášena v tzv. rámcích</a:t>
            </a:r>
          </a:p>
          <a:p>
            <a:pPr lvl="2"/>
            <a:r>
              <a:rPr lang="cs-CZ" dirty="0"/>
              <a:t>Zvýšení rychlosti, komprese hlaviček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504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92F4-2A8D-4C8D-B827-D2B5E3E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5DA34E-2E67-413E-8E21-95FDCE8C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Typy požadavku</a:t>
            </a:r>
          </a:p>
          <a:p>
            <a:pPr lvl="1"/>
            <a:r>
              <a:rPr lang="cs-CZ" dirty="0"/>
              <a:t>GET</a:t>
            </a:r>
          </a:p>
          <a:p>
            <a:pPr lvl="1"/>
            <a:r>
              <a:rPr lang="cs-CZ" dirty="0"/>
              <a:t>POST</a:t>
            </a:r>
          </a:p>
          <a:p>
            <a:pPr lvl="1"/>
            <a:r>
              <a:rPr lang="cs-CZ" dirty="0"/>
              <a:t>PUT</a:t>
            </a:r>
          </a:p>
          <a:p>
            <a:pPr lvl="1"/>
            <a:r>
              <a:rPr lang="cs-CZ" dirty="0"/>
              <a:t>DELETE</a:t>
            </a:r>
          </a:p>
          <a:p>
            <a:pPr lvl="1"/>
            <a:r>
              <a:rPr lang="cs-CZ" dirty="0"/>
              <a:t>HEAD</a:t>
            </a:r>
          </a:p>
          <a:p>
            <a:pPr lvl="1"/>
            <a:r>
              <a:rPr lang="cs-CZ" dirty="0"/>
              <a:t>OPTIONS</a:t>
            </a:r>
          </a:p>
          <a:p>
            <a:pPr lvl="1"/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538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D768A-3A77-4D11-A32D-22922E08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C48C2C-9E35-42B8-AD96-38D18223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Hlavičky  požadavku / odpovědi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Jaké informace se přenášejí v hlavičkách?</a:t>
            </a:r>
          </a:p>
          <a:p>
            <a:pPr lvl="1"/>
            <a:endParaRPr lang="cs-CZ" dirty="0"/>
          </a:p>
          <a:p>
            <a:r>
              <a:rPr lang="cs-CZ" dirty="0"/>
              <a:t>Tělo požadavku / odpovědi</a:t>
            </a:r>
          </a:p>
          <a:p>
            <a:pPr lvl="1"/>
            <a:r>
              <a:rPr lang="cs-CZ" dirty="0"/>
              <a:t>samotná přenášená data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04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D2FC7-AA8F-471C-898B-2F89800A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HTTP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BBB7EB-7EFF-4147-98E3-1E7C9BC5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9035" cy="3880773"/>
          </a:xfrm>
        </p:spPr>
        <p:txBody>
          <a:bodyPr/>
          <a:lstStyle/>
          <a:p>
            <a:r>
              <a:rPr lang="cs-CZ" dirty="0"/>
              <a:t>Stavové kódy odpovědí</a:t>
            </a:r>
          </a:p>
          <a:p>
            <a:pPr lvl="1"/>
            <a:r>
              <a:rPr lang="cs-CZ" dirty="0"/>
              <a:t>Informují o tom, jak byl požadavek serverem zpracován</a:t>
            </a:r>
          </a:p>
          <a:p>
            <a:pPr lvl="1"/>
            <a:r>
              <a:rPr lang="en-US" dirty="0"/>
              <a:t>2xx 	</a:t>
            </a:r>
            <a:r>
              <a:rPr lang="cs-CZ" dirty="0"/>
              <a:t>=</a:t>
            </a:r>
            <a:r>
              <a:rPr lang="en-US" dirty="0"/>
              <a:t> </a:t>
            </a:r>
            <a:r>
              <a:rPr lang="cs-CZ" dirty="0"/>
              <a:t>ú</a:t>
            </a:r>
            <a:r>
              <a:rPr lang="en-US" dirty="0" err="1"/>
              <a:t>sp</a:t>
            </a:r>
            <a:r>
              <a:rPr lang="cs-CZ" dirty="0" err="1"/>
              <a:t>ěšné</a:t>
            </a:r>
            <a:r>
              <a:rPr lang="cs-CZ" dirty="0"/>
              <a:t> zpracování (200 OK, 201 </a:t>
            </a:r>
            <a:r>
              <a:rPr lang="cs-CZ" dirty="0" err="1"/>
              <a:t>Created</a:t>
            </a:r>
            <a:r>
              <a:rPr lang="cs-CZ" dirty="0"/>
              <a:t>,…)</a:t>
            </a:r>
          </a:p>
          <a:p>
            <a:pPr lvl="1"/>
            <a:r>
              <a:rPr lang="cs-CZ" dirty="0"/>
              <a:t>3xx	= přesměrování (301 </a:t>
            </a:r>
            <a:r>
              <a:rPr lang="cs-CZ" dirty="0" err="1"/>
              <a:t>Moved</a:t>
            </a:r>
            <a:r>
              <a:rPr lang="cs-CZ" dirty="0"/>
              <a:t> </a:t>
            </a:r>
            <a:r>
              <a:rPr lang="cs-CZ" dirty="0" err="1"/>
              <a:t>Permanently</a:t>
            </a:r>
            <a:r>
              <a:rPr lang="cs-CZ" dirty="0"/>
              <a:t>, 302 </a:t>
            </a:r>
            <a:r>
              <a:rPr lang="cs-CZ" dirty="0" err="1"/>
              <a:t>Found</a:t>
            </a:r>
            <a:r>
              <a:rPr lang="cs-CZ" dirty="0"/>
              <a:t>,…)</a:t>
            </a:r>
          </a:p>
          <a:p>
            <a:pPr lvl="1"/>
            <a:r>
              <a:rPr lang="cs-CZ" dirty="0"/>
              <a:t>4xx	= chyba na straně klienta (400 </a:t>
            </a:r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Request</a:t>
            </a:r>
            <a:r>
              <a:rPr lang="cs-CZ" dirty="0"/>
              <a:t>, 403 </a:t>
            </a:r>
            <a:r>
              <a:rPr lang="cs-CZ" dirty="0" err="1"/>
              <a:t>Forbidden</a:t>
            </a:r>
            <a:r>
              <a:rPr lang="cs-CZ" dirty="0"/>
              <a:t>, 404 Not </a:t>
            </a:r>
            <a:r>
              <a:rPr lang="cs-CZ" dirty="0" err="1"/>
              <a:t>Found</a:t>
            </a:r>
            <a:r>
              <a:rPr lang="cs-CZ" dirty="0"/>
              <a:t>,…)</a:t>
            </a:r>
          </a:p>
          <a:p>
            <a:pPr lvl="1"/>
            <a:r>
              <a:rPr lang="cs-CZ" dirty="0"/>
              <a:t>5xx	= chyba na straně serveru (500 </a:t>
            </a:r>
            <a:r>
              <a:rPr lang="cs-CZ" dirty="0" err="1"/>
              <a:t>Internal</a:t>
            </a:r>
            <a:r>
              <a:rPr lang="cs-CZ" dirty="0"/>
              <a:t> Server </a:t>
            </a:r>
            <a:r>
              <a:rPr lang="cs-CZ" dirty="0" err="1"/>
              <a:t>Error</a:t>
            </a:r>
            <a:r>
              <a:rPr lang="cs-CZ" dirty="0"/>
              <a:t>,…)</a:t>
            </a:r>
          </a:p>
        </p:txBody>
      </p:sp>
    </p:spTree>
    <p:extLst>
      <p:ext uri="{BB962C8B-B14F-4D97-AF65-F5344CB8AC3E}">
        <p14:creationId xmlns:p14="http://schemas.microsoft.com/office/powerpoint/2010/main" val="21654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B9006-BA0A-42B8-8C29-95F7957D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HTTP API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25215B-F528-4C3B-9A77-3FCD0B10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Zpřístupnění funkcí aplikace prostřednictvím volání HTTP požadavků</a:t>
            </a:r>
          </a:p>
          <a:p>
            <a:r>
              <a:rPr lang="cs-CZ" dirty="0"/>
              <a:t>Lze najít velké množství proprietárních specifikací, ale do této skupiny patří i řada standardů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Proč vlastně řešit implementaci nějaké standardizované verze API?</a:t>
            </a:r>
          </a:p>
        </p:txBody>
      </p:sp>
    </p:spTree>
    <p:extLst>
      <p:ext uri="{BB962C8B-B14F-4D97-AF65-F5344CB8AC3E}">
        <p14:creationId xmlns:p14="http://schemas.microsoft.com/office/powerpoint/2010/main" val="15372735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715</Words>
  <Application>Microsoft Office PowerPoint</Application>
  <PresentationFormat>Širokoúhlá obrazovka</PresentationFormat>
  <Paragraphs>108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Fazeta</vt:lpstr>
      <vt:lpstr>4iz160 7. cvičení</vt:lpstr>
      <vt:lpstr>7. cvičení</vt:lpstr>
      <vt:lpstr>Opakování</vt:lpstr>
      <vt:lpstr>Protokol HTTP</vt:lpstr>
      <vt:lpstr>Protokol HTTP</vt:lpstr>
      <vt:lpstr>Protokol HTTP</vt:lpstr>
      <vt:lpstr>Protokol HTTP</vt:lpstr>
      <vt:lpstr>Protokol HTTP</vt:lpstr>
      <vt:lpstr>HTTP API</vt:lpstr>
      <vt:lpstr>XML-RPC</vt:lpstr>
      <vt:lpstr>SOAP</vt:lpstr>
      <vt:lpstr>SOAP</vt:lpstr>
      <vt:lpstr>WSDL</vt:lpstr>
      <vt:lpstr>Ukázka použití existující WS v C#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Implementace SOAP v PHP</vt:lpstr>
      <vt:lpstr>Implementace SOAP v javascriptu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 5. cvičení</dc:title>
  <dc:creator>Stanislav Vojíř</dc:creator>
  <cp:lastModifiedBy>Stanislav Vojíř</cp:lastModifiedBy>
  <cp:revision>46</cp:revision>
  <dcterms:created xsi:type="dcterms:W3CDTF">2021-03-16T21:59:01Z</dcterms:created>
  <dcterms:modified xsi:type="dcterms:W3CDTF">2021-04-08T10:22:36Z</dcterms:modified>
</cp:coreProperties>
</file>