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6" r:id="rId1"/>
  </p:sldMasterIdLst>
  <p:sldIdLst>
    <p:sldId id="256" r:id="rId2"/>
    <p:sldId id="260" r:id="rId3"/>
    <p:sldId id="312" r:id="rId4"/>
    <p:sldId id="300" r:id="rId5"/>
    <p:sldId id="313" r:id="rId6"/>
    <p:sldId id="288" r:id="rId7"/>
    <p:sldId id="315" r:id="rId8"/>
    <p:sldId id="321" r:id="rId9"/>
    <p:sldId id="324" r:id="rId10"/>
    <p:sldId id="314" r:id="rId11"/>
    <p:sldId id="316" r:id="rId12"/>
    <p:sldId id="327" r:id="rId13"/>
    <p:sldId id="325" r:id="rId14"/>
    <p:sldId id="330" r:id="rId15"/>
    <p:sldId id="329" r:id="rId16"/>
    <p:sldId id="317" r:id="rId17"/>
    <p:sldId id="319" r:id="rId18"/>
    <p:sldId id="322" r:id="rId19"/>
    <p:sldId id="328" r:id="rId20"/>
    <p:sldId id="318" r:id="rId21"/>
    <p:sldId id="331" r:id="rId22"/>
    <p:sldId id="332" r:id="rId23"/>
    <p:sldId id="320" r:id="rId24"/>
    <p:sldId id="281" r:id="rId25"/>
    <p:sldId id="32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1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678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6721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497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732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681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41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4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3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9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8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2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0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6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5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2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77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ifttt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zapier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gromat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gromat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flow.microsoft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hab.org/" TargetMode="External"/><Relationship Id="rId2" Type="http://schemas.openxmlformats.org/officeDocument/2006/relationships/hyperlink" Target="https://www.home-assistant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obroker.net/#en/intro" TargetMode="External"/><Relationship Id="rId4" Type="http://schemas.openxmlformats.org/officeDocument/2006/relationships/hyperlink" Target="https://www.domoticz.com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ql.org/learn/thinking-in-graph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C18EBB-9788-4C27-A09C-D6AECFD9A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solidFill>
                  <a:srgbClr val="90C226"/>
                </a:solidFill>
              </a:rPr>
              <a:t>4iz160</a:t>
            </a:r>
            <a:br>
              <a:rPr lang="cs-CZ" dirty="0">
                <a:solidFill>
                  <a:srgbClr val="90C226"/>
                </a:solidFill>
              </a:rPr>
            </a:br>
            <a:r>
              <a:rPr lang="cs-CZ" sz="3200" dirty="0">
                <a:solidFill>
                  <a:srgbClr val="90C226"/>
                </a:solidFill>
              </a:rPr>
              <a:t>11. cvičení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DB82FE-2006-405C-AF6F-879F43D77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Stanislav Vojíř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5551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A2A80D-0426-46C5-985C-A07057E3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Integrační služby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5C35199-F33A-4529-8B81-DA73F8A18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Oproti specializovaným a již „hotovým“ aplikacím v mnoha případech chceme jednoduše propojit data z jednotlivých služeb do funkčního celku</a:t>
            </a:r>
          </a:p>
          <a:p>
            <a:r>
              <a:rPr lang="cs-CZ" dirty="0"/>
              <a:t>Představme si: </a:t>
            </a:r>
          </a:p>
          <a:p>
            <a:pPr lvl="1"/>
            <a:r>
              <a:rPr lang="cs-CZ" i="1" dirty="0"/>
              <a:t>Chci mít archiv všech fotografií, které jsem nasdílel na Facebooku. Jakmile tedy nasdílím fotku na FB, musím ji ručně zkopírovat také např. na Google Disk…</a:t>
            </a:r>
          </a:p>
          <a:p>
            <a:pPr lvl="1"/>
            <a:r>
              <a:rPr lang="cs-CZ" i="1" dirty="0"/>
              <a:t>Nechci přehlédnout změny na webu, který sleduji. Ideálně bych tedy chtěl, aby mi informace o změně automaticky přišla na Messenger…</a:t>
            </a:r>
          </a:p>
          <a:p>
            <a:pPr lvl="1"/>
            <a:r>
              <a:rPr lang="cs-CZ" i="1" dirty="0"/>
              <a:t>Pracovní úkoly si píšu do </a:t>
            </a:r>
            <a:r>
              <a:rPr lang="cs-CZ" i="1" dirty="0" err="1"/>
              <a:t>Trella</a:t>
            </a:r>
            <a:r>
              <a:rPr lang="cs-CZ" i="1" dirty="0"/>
              <a:t>, ale pro správu projektů používáme v práci GitHub, kde má každý projekt sbírané </a:t>
            </a:r>
            <a:r>
              <a:rPr lang="cs-CZ" i="1" dirty="0" err="1"/>
              <a:t>Issues</a:t>
            </a:r>
            <a:r>
              <a:rPr lang="cs-CZ" i="1" dirty="0"/>
              <a:t>. Ideálně bych tedy chtěl vidět na jednom místě jak ručně přidané úkoly, tak nové </a:t>
            </a:r>
            <a:r>
              <a:rPr lang="cs-CZ" i="1" dirty="0" err="1"/>
              <a:t>issues</a:t>
            </a:r>
            <a:r>
              <a:rPr lang="cs-CZ" i="1" dirty="0"/>
              <a:t>…</a:t>
            </a:r>
          </a:p>
          <a:p>
            <a:pPr lvl="1"/>
            <a:r>
              <a:rPr lang="cs-CZ" i="1" dirty="0"/>
              <a:t>Když nejsem doma, nemá smysl, aby hrála hudba…</a:t>
            </a:r>
          </a:p>
        </p:txBody>
      </p:sp>
    </p:spTree>
    <p:extLst>
      <p:ext uri="{BB962C8B-B14F-4D97-AF65-F5344CB8AC3E}">
        <p14:creationId xmlns:p14="http://schemas.microsoft.com/office/powerpoint/2010/main" val="199264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F6E1B4-11FE-4749-ADA5-334EA04D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IFTTT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BC24CFB-1D0E-44F3-89FC-7073F3E45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https://ifttt.com</a:t>
            </a:r>
            <a:endParaRPr lang="cs-CZ" dirty="0"/>
          </a:p>
          <a:p>
            <a:r>
              <a:rPr lang="cs-CZ" dirty="0"/>
              <a:t>= asi nejznámější služba pro integraci populárních aplikací</a:t>
            </a:r>
          </a:p>
          <a:p>
            <a:r>
              <a:rPr lang="cs-CZ" dirty="0"/>
              <a:t>Zdarma je možné vytvořit si 3 vlastní applety a zapnout libovolné množství appletů veřejných</a:t>
            </a:r>
          </a:p>
          <a:p>
            <a:pPr lvl="1"/>
            <a:r>
              <a:rPr lang="cs-CZ" dirty="0"/>
              <a:t>Jinak platba 3.99 USD/měsíc za PRO verzi</a:t>
            </a:r>
          </a:p>
          <a:p>
            <a:pPr lvl="1"/>
            <a:r>
              <a:rPr lang="cs-CZ" dirty="0"/>
              <a:t>Bohužel všechny pokročilé filtry atp. jsou nyní dostupné jen v PRO verzi</a:t>
            </a:r>
          </a:p>
        </p:txBody>
      </p:sp>
    </p:spTree>
    <p:extLst>
      <p:ext uri="{BB962C8B-B14F-4D97-AF65-F5344CB8AC3E}">
        <p14:creationId xmlns:p14="http://schemas.microsoft.com/office/powerpoint/2010/main" val="4116966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4F6484-E9E8-481C-8AB7-1AC0AFBB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IFTTT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74FB45E-3C92-4F29-A4E2-1465586AC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FAC46220-638A-4BA7-B448-7279C5190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88" y="1488613"/>
            <a:ext cx="6902520" cy="3880773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6AAAEE03-B6EF-465B-AAEF-A4E752AA4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345" y="3428999"/>
            <a:ext cx="5707313" cy="320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62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5048AF-BD79-4865-B1BE-F0F4B048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IFTTT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96D0DAE-DCE2-484F-BF5B-986034632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51" y="1424298"/>
            <a:ext cx="4863693" cy="273449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610708D8-C1D8-4261-9240-2A3B383E5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026" y="1424298"/>
            <a:ext cx="4863693" cy="273449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ADD498CD-7892-4146-B3F7-F1A32F4F5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589" y="4066456"/>
            <a:ext cx="4863693" cy="273449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9988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9730C3-CE93-4B13-8F34-405592DA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Zapier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2B2B25A-4EE3-4082-8173-9DCCC27AC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https://zapier.com</a:t>
            </a:r>
            <a:endParaRPr lang="cs-CZ" dirty="0"/>
          </a:p>
          <a:p>
            <a:r>
              <a:rPr lang="cs-CZ" dirty="0"/>
              <a:t>Integrační služba s obdobnou funkcionalitou jako IFTTT</a:t>
            </a:r>
          </a:p>
          <a:p>
            <a:r>
              <a:rPr lang="cs-CZ" dirty="0"/>
              <a:t>Jednotlivá </a:t>
            </a:r>
            <a:r>
              <a:rPr lang="cs-CZ" dirty="0" err="1"/>
              <a:t>workflow</a:t>
            </a:r>
            <a:r>
              <a:rPr lang="cs-CZ" dirty="0"/>
              <a:t> jsou označována jako „</a:t>
            </a:r>
            <a:r>
              <a:rPr lang="cs-CZ" dirty="0" err="1"/>
              <a:t>Zap</a:t>
            </a:r>
            <a:r>
              <a:rPr lang="cs-CZ" dirty="0"/>
              <a:t>“</a:t>
            </a:r>
          </a:p>
          <a:p>
            <a:r>
              <a:rPr lang="cs-CZ" dirty="0"/>
              <a:t>Verze zdarma je omezena na 100 úloh / měsíc a není v ní dostupné filtrování a vícekrokové </a:t>
            </a:r>
            <a:r>
              <a:rPr lang="cs-CZ" dirty="0" err="1"/>
              <a:t>Zapy</a:t>
            </a:r>
            <a:r>
              <a:rPr lang="cs-CZ" dirty="0"/>
              <a:t> a s „prémiovými“ aplikacemi</a:t>
            </a:r>
          </a:p>
          <a:p>
            <a:pPr lvl="1"/>
            <a:r>
              <a:rPr lang="cs-CZ" dirty="0"/>
              <a:t>Placená verze od 19,99 USD/měsíc (resp. 49 USD/měsíc při potřebě filtrování) do 599 USD/měsíc pro větší firmy</a:t>
            </a:r>
          </a:p>
        </p:txBody>
      </p:sp>
    </p:spTree>
    <p:extLst>
      <p:ext uri="{BB962C8B-B14F-4D97-AF65-F5344CB8AC3E}">
        <p14:creationId xmlns:p14="http://schemas.microsoft.com/office/powerpoint/2010/main" val="3359874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922E2C-F4B8-4749-A5C6-F326FEE4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Zapier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C3CADB-07D4-43AC-A74A-EF251F84A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0A95D78B-B21C-4A72-8D76-177566CC7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51" y="1523341"/>
            <a:ext cx="4511923" cy="2536718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DB060DB9-3331-49E9-99A1-ECF42BB7C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022" y="1523341"/>
            <a:ext cx="4511922" cy="2536718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6BB63087-4CAF-4463-82AA-7C9A8B78D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52" y="4166811"/>
            <a:ext cx="4511922" cy="2536718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5279B915-5D17-4C2F-95FF-CFA3EAE10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7778" y="4166811"/>
            <a:ext cx="4511922" cy="253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1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91F588-A823-47B9-9F29-CBC5679D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Zapier</a:t>
            </a:r>
            <a:r>
              <a:rPr lang="cs-CZ" dirty="0"/>
              <a:t> – PRO funkce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A0D86C-6F21-42D8-9CB4-16392675F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D46EB2BC-04D7-4C95-ACF8-28ADA137D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50" y="1528117"/>
            <a:ext cx="5707313" cy="3208797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753667C6-24A3-45A2-8D1E-ACA1401A8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307" y="3429000"/>
            <a:ext cx="5707313" cy="320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51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7880D7-4423-4864-A73A-2A3BAE06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Integromat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0DFA0F-3959-418F-ABF7-37296E7FE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https://www.integromat.com</a:t>
            </a:r>
            <a:r>
              <a:rPr lang="cs-CZ" dirty="0"/>
              <a:t> </a:t>
            </a:r>
          </a:p>
          <a:p>
            <a:r>
              <a:rPr lang="cs-CZ" dirty="0"/>
              <a:t>Nástroj s velmi intuitivní tvorbou i složitějších </a:t>
            </a:r>
            <a:r>
              <a:rPr lang="cs-CZ" dirty="0" err="1"/>
              <a:t>workflow</a:t>
            </a:r>
            <a:endParaRPr lang="cs-CZ" dirty="0"/>
          </a:p>
          <a:p>
            <a:r>
              <a:rPr lang="cs-CZ" dirty="0"/>
              <a:t>Verze zdarma poskytuje 1000 operací/měsíc s intervalem 15 min, max. 2 aktivní scénáře</a:t>
            </a:r>
          </a:p>
          <a:p>
            <a:pPr lvl="1"/>
            <a:r>
              <a:rPr lang="cs-CZ" dirty="0"/>
              <a:t>Placené verze od 9 USD/měsíc do 299 USD/měsíc, případně individuální </a:t>
            </a:r>
            <a:r>
              <a:rPr lang="cs-CZ" dirty="0" err="1"/>
              <a:t>nabídků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9472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11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23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2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A8B9E054-1396-4120-A9B2-834228376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62" t="13527" r="8570" b="14903"/>
          <a:stretch/>
        </p:blipFill>
        <p:spPr>
          <a:xfrm>
            <a:off x="1298359" y="1131994"/>
            <a:ext cx="9597158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91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EBEA1F-954A-488A-9974-2AB4C3BD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Integromat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0794E0E-B59A-4890-A39E-4B7990863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rgbClr val="FFC000"/>
                </a:solidFill>
              </a:rPr>
              <a:t>Pojďme se podívat na </a:t>
            </a:r>
            <a:r>
              <a:rPr lang="cs-CZ" dirty="0">
                <a:hlinkClick r:id="rId2"/>
              </a:rPr>
              <a:t>https://www.integromat.com</a:t>
            </a:r>
            <a:r>
              <a:rPr lang="cs-CZ" dirty="0"/>
              <a:t>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6388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A6304F-3325-4F67-811E-F0FD5526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11. cvičení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818A91-4283-4BDC-A544-F23DC46C0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Integrační služby</a:t>
            </a:r>
          </a:p>
          <a:p>
            <a:pPr lvl="1"/>
            <a:r>
              <a:rPr lang="cs-CZ" dirty="0"/>
              <a:t>IFTTT</a:t>
            </a:r>
          </a:p>
          <a:p>
            <a:pPr lvl="1"/>
            <a:r>
              <a:rPr lang="cs-CZ" dirty="0" err="1"/>
              <a:t>Zapier</a:t>
            </a:r>
            <a:endParaRPr lang="cs-CZ" dirty="0"/>
          </a:p>
          <a:p>
            <a:pPr lvl="1"/>
            <a:r>
              <a:rPr lang="cs-CZ" dirty="0" err="1"/>
              <a:t>Integromat</a:t>
            </a:r>
            <a:endParaRPr lang="cs-CZ" dirty="0"/>
          </a:p>
          <a:p>
            <a:pPr lvl="1"/>
            <a:r>
              <a:rPr lang="cs-CZ" dirty="0"/>
              <a:t>Microsoft </a:t>
            </a:r>
            <a:r>
              <a:rPr lang="cs-CZ" dirty="0" err="1"/>
              <a:t>Flow</a:t>
            </a:r>
            <a:endParaRPr lang="cs-CZ" dirty="0"/>
          </a:p>
          <a:p>
            <a:r>
              <a:rPr lang="cs-CZ"/>
              <a:t>Integrace v IOT</a:t>
            </a:r>
            <a:endParaRPr lang="cs-CZ" dirty="0"/>
          </a:p>
          <a:p>
            <a:pPr lvl="1"/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643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177778-1FC1-416A-9871-5AED89AA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Microsoft </a:t>
            </a:r>
            <a:r>
              <a:rPr lang="cs-CZ" dirty="0" err="1"/>
              <a:t>Flow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7E99EA-F0A8-412C-935F-902C041F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https://flow.microsoft.com</a:t>
            </a:r>
            <a:r>
              <a:rPr lang="cs-CZ" dirty="0"/>
              <a:t>, případně v O365</a:t>
            </a:r>
          </a:p>
          <a:p>
            <a:r>
              <a:rPr lang="cs-CZ" dirty="0"/>
              <a:t>Označované také jako „Microsoft </a:t>
            </a:r>
            <a:r>
              <a:rPr lang="cs-CZ" dirty="0" err="1"/>
              <a:t>Power</a:t>
            </a:r>
            <a:r>
              <a:rPr lang="cs-CZ" dirty="0"/>
              <a:t> Automate“</a:t>
            </a:r>
          </a:p>
          <a:p>
            <a:r>
              <a:rPr lang="cs-CZ" dirty="0"/>
              <a:t>Velmi dobrá spolupráce s aplikacemi od Microsoftu, ale najdete zde i služby od dalších společností</a:t>
            </a:r>
          </a:p>
          <a:p>
            <a:r>
              <a:rPr lang="cs-CZ" dirty="0"/>
              <a:t>Podpora i desktopových „toků“</a:t>
            </a:r>
          </a:p>
          <a:p>
            <a:r>
              <a:rPr lang="cs-CZ" dirty="0"/>
              <a:t>Možnost přímé integrace s databázemi, práce s proměnnými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81244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524FAD-4303-4BA8-A4AE-27814856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Microsoft </a:t>
            </a:r>
            <a:r>
              <a:rPr lang="cs-CZ" dirty="0" err="1"/>
              <a:t>Flow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02EDFE8-B27C-461B-80E5-0B2C75709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2E40383A-5A19-4B20-8815-19526F6B5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41" y="1345624"/>
            <a:ext cx="6902521" cy="3880773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B6670D5E-4778-453C-9D16-8B392D41C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225" y="2718376"/>
            <a:ext cx="7131234" cy="400936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686536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C2AAC6-DADE-45C9-8505-B5C52640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Microsoft </a:t>
            </a:r>
            <a:r>
              <a:rPr lang="cs-CZ" dirty="0" err="1"/>
              <a:t>Flow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28495C5-23B9-4FE0-8225-F0574D044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rgbClr val="FFC000"/>
                </a:solidFill>
              </a:rPr>
              <a:t>Bude zadán domácí úkol…</a:t>
            </a:r>
          </a:p>
        </p:txBody>
      </p:sp>
    </p:spTree>
    <p:extLst>
      <p:ext uri="{BB962C8B-B14F-4D97-AF65-F5344CB8AC3E}">
        <p14:creationId xmlns:p14="http://schemas.microsoft.com/office/powerpoint/2010/main" val="2555670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BDA815-9AEF-40A6-BA0C-65A2299C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 z „internetu věcí“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0D82B64-3129-48CE-92F5-2319CC77E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Co to vlastně je „internet věcí“?</a:t>
            </a:r>
          </a:p>
          <a:p>
            <a:endParaRPr lang="cs-CZ" i="1" dirty="0">
              <a:solidFill>
                <a:srgbClr val="FFC000"/>
              </a:solidFill>
            </a:endParaRPr>
          </a:p>
          <a:p>
            <a:endParaRPr lang="cs-CZ" i="1" dirty="0">
              <a:solidFill>
                <a:srgbClr val="FFC000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Portály a integrační aplikace pro IOT</a:t>
            </a:r>
          </a:p>
          <a:p>
            <a:pPr lvl="1"/>
            <a:r>
              <a:rPr lang="cs-CZ" dirty="0">
                <a:solidFill>
                  <a:schemeClr val="tx1"/>
                </a:solidFill>
              </a:rPr>
              <a:t>Určitě už znáte Google </a:t>
            </a:r>
            <a:r>
              <a:rPr lang="cs-CZ" dirty="0" err="1">
                <a:solidFill>
                  <a:schemeClr val="tx1"/>
                </a:solidFill>
              </a:rPr>
              <a:t>Assistant</a:t>
            </a:r>
            <a:r>
              <a:rPr lang="cs-CZ" dirty="0">
                <a:solidFill>
                  <a:schemeClr val="tx1"/>
                </a:solidFill>
              </a:rPr>
              <a:t>, Siri, Alexu…</a:t>
            </a:r>
          </a:p>
          <a:p>
            <a:pPr lvl="1"/>
            <a:r>
              <a:rPr lang="cs-CZ" dirty="0">
                <a:solidFill>
                  <a:schemeClr val="tx1"/>
                </a:solidFill>
              </a:rPr>
              <a:t>Relativně velké množství volně dostupných řešení</a:t>
            </a:r>
          </a:p>
          <a:p>
            <a:pPr lvl="2"/>
            <a:r>
              <a:rPr lang="cs-CZ" dirty="0" err="1">
                <a:solidFill>
                  <a:schemeClr val="tx1"/>
                </a:solidFill>
                <a:hlinkClick r:id="rId2"/>
              </a:rPr>
              <a:t>Home</a:t>
            </a:r>
            <a:r>
              <a:rPr lang="cs-CZ" dirty="0">
                <a:solidFill>
                  <a:schemeClr val="tx1"/>
                </a:solidFill>
                <a:hlinkClick r:id="rId2"/>
              </a:rPr>
              <a:t> </a:t>
            </a:r>
            <a:r>
              <a:rPr lang="cs-CZ" dirty="0" err="1">
                <a:solidFill>
                  <a:schemeClr val="tx1"/>
                </a:solidFill>
                <a:hlinkClick r:id="rId2"/>
              </a:rPr>
              <a:t>Assistant</a:t>
            </a:r>
            <a:r>
              <a:rPr lang="cs-CZ" dirty="0">
                <a:solidFill>
                  <a:schemeClr val="tx1"/>
                </a:solidFill>
              </a:rPr>
              <a:t>, </a:t>
            </a:r>
            <a:r>
              <a:rPr lang="cs-CZ" dirty="0" err="1">
                <a:solidFill>
                  <a:schemeClr val="tx1"/>
                </a:solidFill>
                <a:hlinkClick r:id="rId3"/>
              </a:rPr>
              <a:t>openHAB</a:t>
            </a:r>
            <a:r>
              <a:rPr lang="cs-CZ" dirty="0">
                <a:solidFill>
                  <a:schemeClr val="tx1"/>
                </a:solidFill>
              </a:rPr>
              <a:t>, </a:t>
            </a:r>
            <a:r>
              <a:rPr lang="cs-CZ" dirty="0" err="1">
                <a:solidFill>
                  <a:schemeClr val="tx1"/>
                </a:solidFill>
                <a:hlinkClick r:id="rId4"/>
              </a:rPr>
              <a:t>Domoticz</a:t>
            </a:r>
            <a:r>
              <a:rPr lang="cs-CZ" dirty="0">
                <a:solidFill>
                  <a:schemeClr val="tx1"/>
                </a:solidFill>
              </a:rPr>
              <a:t>, </a:t>
            </a:r>
            <a:r>
              <a:rPr lang="cs-CZ" dirty="0" err="1">
                <a:solidFill>
                  <a:schemeClr val="tx1"/>
                </a:solidFill>
                <a:hlinkClick r:id="rId5"/>
              </a:rPr>
              <a:t>ioBroker</a:t>
            </a:r>
            <a:r>
              <a:rPr lang="cs-CZ" dirty="0">
                <a:solidFill>
                  <a:schemeClr val="tx1"/>
                </a:solidFill>
              </a:rPr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2922934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35DA01-8503-414A-82BE-3C7462A24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cs-CZ" dirty="0"/>
              <a:t>Dotazy?</a:t>
            </a:r>
          </a:p>
        </p:txBody>
      </p:sp>
    </p:spTree>
    <p:extLst>
      <p:ext uri="{BB962C8B-B14F-4D97-AF65-F5344CB8AC3E}">
        <p14:creationId xmlns:p14="http://schemas.microsoft.com/office/powerpoint/2010/main" val="2084187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3A6A76-AE5D-49AE-9D49-90C0F1548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CA4BE6-D87B-4FBC-B31F-59A357888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2B4405F-76DE-4AC0-BD1D-A96966E67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E603F4-830C-41C8-B190-EA5DFBE86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DDBA0B-366F-4C69-9019-2C8C6C8D4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77DE17-D75F-4B3D-9E90-E86CC11EA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9AD7005-6B7A-4354-A09D-400392A4A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DC9F611A-FF73-46B5-BC7E-CDA5B160B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0D7998D-5B0F-47DC-A960-32F6B971D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6E50126A-F4B3-45DC-AE8D-1050D579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6B74BB4-4C3B-46A1-80F1-D68D32001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6DC69A65-C5F5-4818-8AE4-7BDEC091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CFDB3AF4-7D58-4E0A-A5E9-28A64BA88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FFFFF"/>
                </a:solidFill>
              </a:rPr>
              <a:t>Zakončení semestru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36E383-5B3F-4A38-A30C-664AA1FF7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Autofit/>
          </a:bodyPr>
          <a:lstStyle/>
          <a:p>
            <a:r>
              <a:rPr lang="cs-CZ" dirty="0">
                <a:solidFill>
                  <a:srgbClr val="FFFFFF"/>
                </a:solidFill>
              </a:rPr>
              <a:t>Na příštím cvičení nás čeká </a:t>
            </a:r>
            <a:r>
              <a:rPr lang="cs-CZ" b="1" dirty="0">
                <a:solidFill>
                  <a:srgbClr val="FFFFFF"/>
                </a:solidFill>
              </a:rPr>
              <a:t>opakování</a:t>
            </a:r>
            <a:r>
              <a:rPr lang="cs-CZ" dirty="0">
                <a:solidFill>
                  <a:srgbClr val="FFFFFF"/>
                </a:solidFill>
              </a:rPr>
              <a:t>, během kterého budete moct získat další body za aktivitu</a:t>
            </a:r>
          </a:p>
          <a:p>
            <a:endParaRPr lang="cs-CZ" b="1" dirty="0">
              <a:solidFill>
                <a:srgbClr val="FFFFFF"/>
              </a:solidFill>
            </a:endParaRPr>
          </a:p>
          <a:p>
            <a:r>
              <a:rPr lang="cs-CZ" b="1" dirty="0">
                <a:solidFill>
                  <a:srgbClr val="FFFFFF"/>
                </a:solidFill>
              </a:rPr>
              <a:t>Závěrečná zkouška</a:t>
            </a:r>
          </a:p>
          <a:p>
            <a:pPr lvl="1"/>
            <a:r>
              <a:rPr lang="cs-CZ" dirty="0">
                <a:solidFill>
                  <a:srgbClr val="FFFFFF"/>
                </a:solidFill>
              </a:rPr>
              <a:t>v </a:t>
            </a:r>
            <a:r>
              <a:rPr lang="cs-CZ" dirty="0" err="1">
                <a:solidFill>
                  <a:srgbClr val="FFFFFF"/>
                </a:solidFill>
              </a:rPr>
              <a:t>InSISu</a:t>
            </a:r>
            <a:r>
              <a:rPr lang="cs-CZ" dirty="0">
                <a:solidFill>
                  <a:srgbClr val="FFFFFF"/>
                </a:solidFill>
              </a:rPr>
              <a:t> již najdete vypsané všechny dostupné termíny</a:t>
            </a:r>
          </a:p>
          <a:p>
            <a:pPr lvl="1"/>
            <a:r>
              <a:rPr lang="cs-CZ" dirty="0">
                <a:solidFill>
                  <a:srgbClr val="FFFFFF"/>
                </a:solidFill>
              </a:rPr>
              <a:t>své hlavní téma budete vědět dopředu, abyste si k nim mohli vyhledat potřebné podklady, připravit ukázku atp. (budou vylosována na příštím cvičení)</a:t>
            </a:r>
          </a:p>
          <a:p>
            <a:pPr lvl="2"/>
            <a:r>
              <a:rPr lang="cs-CZ" dirty="0">
                <a:solidFill>
                  <a:srgbClr val="FFFF00"/>
                </a:solidFill>
              </a:rPr>
              <a:t>=&gt; max. 60 bodů</a:t>
            </a:r>
          </a:p>
          <a:p>
            <a:pPr lvl="1"/>
            <a:r>
              <a:rPr lang="cs-CZ" dirty="0">
                <a:solidFill>
                  <a:srgbClr val="FFFFFF"/>
                </a:solidFill>
              </a:rPr>
              <a:t>diskuse během zkoušky</a:t>
            </a:r>
          </a:p>
          <a:p>
            <a:pPr lvl="2"/>
            <a:r>
              <a:rPr lang="cs-CZ" dirty="0">
                <a:solidFill>
                  <a:srgbClr val="FFFF00"/>
                </a:solidFill>
              </a:rPr>
              <a:t>=&gt; max. 20 bodů</a:t>
            </a:r>
          </a:p>
          <a:p>
            <a:pPr lvl="1"/>
            <a:endParaRPr lang="cs-CZ" dirty="0">
              <a:solidFill>
                <a:srgbClr val="FFFFFF"/>
              </a:solidFill>
            </a:endParaRPr>
          </a:p>
          <a:p>
            <a:pPr lvl="2"/>
            <a:endParaRPr lang="cs-CZ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98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7C3355-B697-4D68-87F1-17B669BD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- </a:t>
            </a:r>
            <a:r>
              <a:rPr lang="cs-CZ" dirty="0" err="1"/>
              <a:t>GraphQL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DD629D-999D-4E3B-A539-336ECBB20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Co je to </a:t>
            </a:r>
            <a:r>
              <a:rPr lang="cs-CZ" i="1" dirty="0" err="1">
                <a:solidFill>
                  <a:srgbClr val="FFC000"/>
                </a:solidFill>
              </a:rPr>
              <a:t>GraphQL</a:t>
            </a:r>
            <a:r>
              <a:rPr lang="cs-CZ" i="1" dirty="0">
                <a:solidFill>
                  <a:srgbClr val="FFC000"/>
                </a:solidFill>
              </a:rPr>
              <a:t>? K čemu se používá?</a:t>
            </a:r>
          </a:p>
          <a:p>
            <a:r>
              <a:rPr lang="cs-CZ" i="1" dirty="0">
                <a:solidFill>
                  <a:srgbClr val="FFC000"/>
                </a:solidFill>
              </a:rPr>
              <a:t>Jaké jsou rozdíly mezi </a:t>
            </a:r>
            <a:r>
              <a:rPr lang="cs-CZ" i="1" dirty="0" err="1">
                <a:solidFill>
                  <a:srgbClr val="FFC000"/>
                </a:solidFill>
              </a:rPr>
              <a:t>GraphQL</a:t>
            </a:r>
            <a:r>
              <a:rPr lang="cs-CZ" i="1" dirty="0">
                <a:solidFill>
                  <a:srgbClr val="FFC000"/>
                </a:solidFill>
              </a:rPr>
              <a:t> a REST API?</a:t>
            </a:r>
          </a:p>
        </p:txBody>
      </p:sp>
    </p:spTree>
    <p:extLst>
      <p:ext uri="{BB962C8B-B14F-4D97-AF65-F5344CB8AC3E}">
        <p14:creationId xmlns:p14="http://schemas.microsoft.com/office/powerpoint/2010/main" val="61220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B814277-8A69-4C71-8D79-3EAD8D03C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 fontScale="90000"/>
          </a:bodyPr>
          <a:lstStyle/>
          <a:p>
            <a:r>
              <a:rPr lang="cs-CZ" dirty="0"/>
              <a:t>Opakování – začlenění API v aplikaci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8A7E13E9-E68A-4E1F-A9E4-DA657B112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006856"/>
            <a:ext cx="5143500" cy="4831772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CF43383B-B1F7-4967-806B-AC76DCF0FAC2}"/>
              </a:ext>
            </a:extLst>
          </p:cNvPr>
          <p:cNvSpPr txBox="1"/>
          <p:nvPr/>
        </p:nvSpPr>
        <p:spPr>
          <a:xfrm>
            <a:off x="6855149" y="5886648"/>
            <a:ext cx="4867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Zdroj:</a:t>
            </a:r>
            <a:r>
              <a:rPr lang="cs-CZ" sz="1400" dirty="0"/>
              <a:t> </a:t>
            </a:r>
            <a:r>
              <a:rPr lang="cs-CZ" sz="1400" dirty="0">
                <a:hlinkClick r:id="rId3"/>
              </a:rPr>
              <a:t>https://graphql.org/learn/thinking-in-graphs/</a:t>
            </a:r>
            <a:r>
              <a:rPr lang="cs-CZ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0953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5755B2-AAF7-4488-9A8F-BB04D3D76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- </a:t>
            </a:r>
            <a:r>
              <a:rPr lang="cs-CZ" dirty="0" err="1"/>
              <a:t>GraphQL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DA1514-4C8D-4DDD-ABE4-F50DF71EF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K čemu slouží tyto </a:t>
            </a:r>
            <a:r>
              <a:rPr lang="cs-CZ" i="1" dirty="0" err="1">
                <a:solidFill>
                  <a:srgbClr val="FFC000"/>
                </a:solidFill>
              </a:rPr>
              <a:t>entry</a:t>
            </a:r>
            <a:r>
              <a:rPr lang="cs-CZ" i="1" dirty="0">
                <a:solidFill>
                  <a:srgbClr val="FFC000"/>
                </a:solidFill>
              </a:rPr>
              <a:t> pointy? </a:t>
            </a:r>
          </a:p>
          <a:p>
            <a:pPr lvl="1"/>
            <a:r>
              <a:rPr lang="cs-CZ" i="1" dirty="0" err="1">
                <a:solidFill>
                  <a:srgbClr val="FFC000"/>
                </a:solidFill>
              </a:rPr>
              <a:t>Query</a:t>
            </a:r>
            <a:endParaRPr lang="cs-CZ" i="1" dirty="0">
              <a:solidFill>
                <a:srgbClr val="FFC000"/>
              </a:solidFill>
            </a:endParaRPr>
          </a:p>
          <a:p>
            <a:pPr lvl="1"/>
            <a:r>
              <a:rPr lang="cs-CZ" i="1" dirty="0" err="1">
                <a:solidFill>
                  <a:srgbClr val="FFC000"/>
                </a:solidFill>
              </a:rPr>
              <a:t>Mutation</a:t>
            </a:r>
            <a:endParaRPr lang="cs-CZ" i="1" dirty="0">
              <a:solidFill>
                <a:srgbClr val="FFC000"/>
              </a:solidFill>
            </a:endParaRPr>
          </a:p>
          <a:p>
            <a:pPr lvl="1"/>
            <a:r>
              <a:rPr lang="cs-CZ" i="1" dirty="0" err="1">
                <a:solidFill>
                  <a:srgbClr val="FFC000"/>
                </a:solidFill>
              </a:rPr>
              <a:t>Subscription</a:t>
            </a:r>
            <a:endParaRPr lang="cs-CZ" i="1" dirty="0">
              <a:solidFill>
                <a:srgbClr val="FFC000"/>
              </a:solidFill>
            </a:endParaRP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29592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AA3E6E-778B-4312-970C-09F6B2883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764" y="233875"/>
            <a:ext cx="3007349" cy="3190891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dirty="0" err="1"/>
              <a:t>query</a:t>
            </a:r>
            <a:r>
              <a:rPr lang="cs-CZ" dirty="0"/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dirty="0"/>
              <a:t>  </a:t>
            </a:r>
            <a:r>
              <a:rPr lang="cs-CZ" dirty="0" err="1"/>
              <a:t>continent</a:t>
            </a:r>
            <a:r>
              <a:rPr lang="cs-CZ" dirty="0"/>
              <a:t>(</a:t>
            </a:r>
            <a:r>
              <a:rPr lang="cs-CZ" dirty="0" err="1"/>
              <a:t>code</a:t>
            </a:r>
            <a:r>
              <a:rPr lang="cs-CZ" dirty="0"/>
              <a:t>: "EU"){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dirty="0"/>
              <a:t>    </a:t>
            </a:r>
            <a:r>
              <a:rPr lang="cs-CZ" dirty="0" err="1"/>
              <a:t>countries</a:t>
            </a:r>
            <a:r>
              <a:rPr lang="cs-CZ" dirty="0"/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dirty="0"/>
              <a:t>      </a:t>
            </a:r>
            <a:r>
              <a:rPr lang="cs-CZ" dirty="0" err="1"/>
              <a:t>name</a:t>
            </a:r>
            <a:r>
              <a:rPr lang="cs-CZ" dirty="0"/>
              <a:t>     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dirty="0"/>
              <a:t>      </a:t>
            </a:r>
            <a:r>
              <a:rPr lang="cs-CZ" dirty="0" err="1"/>
              <a:t>languages</a:t>
            </a:r>
            <a:r>
              <a:rPr lang="cs-CZ" dirty="0"/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dirty="0"/>
              <a:t>        </a:t>
            </a:r>
            <a:r>
              <a:rPr lang="cs-CZ" dirty="0" err="1"/>
              <a:t>name</a:t>
            </a:r>
            <a:endParaRPr lang="cs-CZ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dirty="0"/>
              <a:t>        </a:t>
            </a:r>
            <a:r>
              <a:rPr lang="cs-CZ" dirty="0" err="1"/>
              <a:t>native</a:t>
            </a:r>
            <a:endParaRPr lang="cs-CZ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dirty="0"/>
              <a:t>    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dirty="0"/>
              <a:t>  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dirty="0"/>
              <a:t>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dirty="0"/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7B59A48-1B6A-4B8B-84F3-460E1991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Uk</a:t>
            </a:r>
            <a:r>
              <a:rPr lang="cs-CZ" dirty="0" err="1">
                <a:solidFill>
                  <a:schemeClr val="bg1"/>
                </a:solidFill>
              </a:rPr>
              <a:t>ázka</a:t>
            </a:r>
            <a:br>
              <a:rPr lang="cs-CZ" dirty="0">
                <a:solidFill>
                  <a:schemeClr val="bg1"/>
                </a:solidFill>
              </a:rPr>
            </a:br>
            <a:r>
              <a:rPr lang="cs-CZ" dirty="0" err="1">
                <a:solidFill>
                  <a:schemeClr val="bg1"/>
                </a:solidFill>
              </a:rPr>
              <a:t>GraphQL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539E182D-28FF-46B2-B8A1-F17363CFE837}"/>
              </a:ext>
            </a:extLst>
          </p:cNvPr>
          <p:cNvSpPr txBox="1"/>
          <p:nvPr/>
        </p:nvSpPr>
        <p:spPr>
          <a:xfrm>
            <a:off x="3888804" y="2333684"/>
            <a:ext cx="3498351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dirty="0"/>
              <a:t>{</a:t>
            </a:r>
          </a:p>
          <a:p>
            <a:r>
              <a:rPr lang="cs-CZ" dirty="0"/>
              <a:t>  "data": {</a:t>
            </a:r>
          </a:p>
          <a:p>
            <a:r>
              <a:rPr lang="cs-CZ" dirty="0"/>
              <a:t>    "</a:t>
            </a:r>
            <a:r>
              <a:rPr lang="cs-CZ" dirty="0" err="1"/>
              <a:t>continent</a:t>
            </a:r>
            <a:r>
              <a:rPr lang="cs-CZ" dirty="0"/>
              <a:t>": {</a:t>
            </a:r>
          </a:p>
          <a:p>
            <a:r>
              <a:rPr lang="cs-CZ" dirty="0"/>
              <a:t>      "</a:t>
            </a:r>
            <a:r>
              <a:rPr lang="cs-CZ" dirty="0" err="1"/>
              <a:t>countries</a:t>
            </a:r>
            <a:r>
              <a:rPr lang="cs-CZ" dirty="0"/>
              <a:t>": [</a:t>
            </a:r>
          </a:p>
          <a:p>
            <a:r>
              <a:rPr lang="cs-CZ" dirty="0"/>
              <a:t>        {</a:t>
            </a:r>
          </a:p>
          <a:p>
            <a:r>
              <a:rPr lang="cs-CZ" dirty="0"/>
              <a:t>          "</a:t>
            </a:r>
            <a:r>
              <a:rPr lang="cs-CZ" dirty="0" err="1"/>
              <a:t>name</a:t>
            </a:r>
            <a:r>
              <a:rPr lang="cs-CZ" dirty="0"/>
              <a:t>": "Andorra",</a:t>
            </a:r>
          </a:p>
          <a:p>
            <a:r>
              <a:rPr lang="cs-CZ" dirty="0"/>
              <a:t>          "</a:t>
            </a:r>
            <a:r>
              <a:rPr lang="cs-CZ" dirty="0" err="1"/>
              <a:t>languages</a:t>
            </a:r>
            <a:r>
              <a:rPr lang="cs-CZ" dirty="0"/>
              <a:t>": [</a:t>
            </a:r>
          </a:p>
          <a:p>
            <a:r>
              <a:rPr lang="cs-CZ" dirty="0"/>
              <a:t>            {</a:t>
            </a:r>
          </a:p>
          <a:p>
            <a:r>
              <a:rPr lang="cs-CZ" dirty="0"/>
              <a:t>              "</a:t>
            </a:r>
            <a:r>
              <a:rPr lang="cs-CZ" dirty="0" err="1"/>
              <a:t>name</a:t>
            </a:r>
            <a:r>
              <a:rPr lang="cs-CZ" dirty="0"/>
              <a:t>": "</a:t>
            </a:r>
            <a:r>
              <a:rPr lang="cs-CZ" dirty="0" err="1"/>
              <a:t>Catalan</a:t>
            </a:r>
            <a:r>
              <a:rPr lang="cs-CZ" dirty="0"/>
              <a:t>",</a:t>
            </a:r>
          </a:p>
          <a:p>
            <a:r>
              <a:rPr lang="cs-CZ" dirty="0"/>
              <a:t>              "</a:t>
            </a:r>
            <a:r>
              <a:rPr lang="cs-CZ" dirty="0" err="1"/>
              <a:t>native</a:t>
            </a:r>
            <a:r>
              <a:rPr lang="cs-CZ" dirty="0"/>
              <a:t>": "</a:t>
            </a:r>
            <a:r>
              <a:rPr lang="cs-CZ" dirty="0" err="1"/>
              <a:t>Català</a:t>
            </a:r>
            <a:r>
              <a:rPr lang="cs-CZ" dirty="0"/>
              <a:t>"</a:t>
            </a:r>
          </a:p>
          <a:p>
            <a:r>
              <a:rPr lang="cs-CZ" dirty="0"/>
              <a:t>            }</a:t>
            </a:r>
          </a:p>
          <a:p>
            <a:r>
              <a:rPr lang="cs-CZ" dirty="0"/>
              <a:t>          ]</a:t>
            </a:r>
          </a:p>
          <a:p>
            <a:r>
              <a:rPr lang="cs-CZ" dirty="0"/>
              <a:t>        }</a:t>
            </a:r>
            <a:endParaRPr lang="en-US" dirty="0"/>
          </a:p>
          <a:p>
            <a:r>
              <a:rPr lang="en-US" dirty="0"/>
              <a:t> 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cs-CZ" dirty="0"/>
          </a:p>
        </p:txBody>
      </p:sp>
      <p:sp>
        <p:nvSpPr>
          <p:cNvPr id="5" name="Šipka: doprava 4">
            <a:extLst>
              <a:ext uri="{FF2B5EF4-FFF2-40B4-BE49-F238E27FC236}">
                <a16:creationId xmlns:a16="http://schemas.microsoft.com/office/drawing/2014/main" id="{16FB05CE-657D-46D2-869A-1542340F330E}"/>
              </a:ext>
            </a:extLst>
          </p:cNvPr>
          <p:cNvSpPr/>
          <p:nvPr/>
        </p:nvSpPr>
        <p:spPr>
          <a:xfrm rot="1789856">
            <a:off x="2377116" y="2947671"/>
            <a:ext cx="1920702" cy="1547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7224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EFED2D-A00B-4D12-8C9E-D2BA1349C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integrovat informační zdroje a služby?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9EEE0E2-C188-454B-9DC0-17FCA5813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Vzpomněli byste si, jaké jsou vlastně důvody snah o integraci?</a:t>
            </a:r>
          </a:p>
        </p:txBody>
      </p:sp>
    </p:spTree>
    <p:extLst>
      <p:ext uri="{BB962C8B-B14F-4D97-AF65-F5344CB8AC3E}">
        <p14:creationId xmlns:p14="http://schemas.microsoft.com/office/powerpoint/2010/main" val="144396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89BED3-6DDD-4D68-BE17-6ADBD735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Opakování: Portály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F64E1BF-108E-45F7-BA78-65BF670F9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Jednotné rozhraní pro jednotný přístup k většímu množství zdrojů</a:t>
            </a:r>
          </a:p>
          <a:p>
            <a:r>
              <a:rPr lang="cs-CZ" dirty="0"/>
              <a:t>Plní úlohu rozcestníků, dashboardů atp.</a:t>
            </a:r>
          </a:p>
          <a:p>
            <a:r>
              <a:rPr lang="cs-CZ" dirty="0"/>
              <a:t>Jednotlivé funkcionality poskytovány v podobě „</a:t>
            </a:r>
            <a:r>
              <a:rPr lang="cs-CZ" dirty="0" err="1"/>
              <a:t>portletů</a:t>
            </a:r>
            <a:r>
              <a:rPr lang="cs-CZ" dirty="0"/>
              <a:t>“</a:t>
            </a:r>
          </a:p>
          <a:p>
            <a:pPr lvl="1"/>
            <a:r>
              <a:rPr lang="cs-CZ" dirty="0"/>
              <a:t>Portál jim zajišťuje autentizaci uživatelů, jednotné prostředí pro běh…</a:t>
            </a:r>
          </a:p>
        </p:txBody>
      </p:sp>
    </p:spTree>
    <p:extLst>
      <p:ext uri="{BB962C8B-B14F-4D97-AF65-F5344CB8AC3E}">
        <p14:creationId xmlns:p14="http://schemas.microsoft.com/office/powerpoint/2010/main" val="614124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D7C48A-7AF5-41F6-8EC6-0CB33B5E9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Opakování: </a:t>
            </a:r>
            <a:r>
              <a:rPr lang="cs-CZ" dirty="0" err="1"/>
              <a:t>Mashup</a:t>
            </a:r>
            <a:r>
              <a:rPr lang="cs-CZ" dirty="0"/>
              <a:t>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BB99122-DE16-4184-9524-6C52AB948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„jednoduché“ aplikace kombinující data z většího množství zdrojů a tvoří tak celek s přidanou hodnotou</a:t>
            </a:r>
          </a:p>
          <a:p>
            <a:r>
              <a:rPr lang="cs-CZ" dirty="0"/>
              <a:t>Integrace služeb prostřednictvím API</a:t>
            </a:r>
          </a:p>
          <a:p>
            <a:r>
              <a:rPr lang="cs-CZ" i="1" dirty="0"/>
              <a:t>Např. aplikace zobrazující konkrétní datovou sadu na mapových podkladech a umožňující ji prohledávat</a:t>
            </a:r>
          </a:p>
        </p:txBody>
      </p:sp>
    </p:spTree>
    <p:extLst>
      <p:ext uri="{BB962C8B-B14F-4D97-AF65-F5344CB8AC3E}">
        <p14:creationId xmlns:p14="http://schemas.microsoft.com/office/powerpoint/2010/main" val="3037174355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756</Words>
  <Application>Microsoft Office PowerPoint</Application>
  <PresentationFormat>Širokoúhlá obrazovka</PresentationFormat>
  <Paragraphs>116</Paragraphs>
  <Slides>25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 3</vt:lpstr>
      <vt:lpstr>Fazeta</vt:lpstr>
      <vt:lpstr>4iz160 11. cvičení</vt:lpstr>
      <vt:lpstr>11. cvičení</vt:lpstr>
      <vt:lpstr>Opakování - GraphQL</vt:lpstr>
      <vt:lpstr>Opakování – začlenění API v aplikaci</vt:lpstr>
      <vt:lpstr>Opakování - GraphQL</vt:lpstr>
      <vt:lpstr>Ukázka GraphQL</vt:lpstr>
      <vt:lpstr>Proč integrovat informační zdroje a služby?</vt:lpstr>
      <vt:lpstr>Opakování: Portály</vt:lpstr>
      <vt:lpstr>Opakování: Mashup aplikace</vt:lpstr>
      <vt:lpstr>Integrační služby</vt:lpstr>
      <vt:lpstr>IFTTT</vt:lpstr>
      <vt:lpstr>IFTTT</vt:lpstr>
      <vt:lpstr>IFTTT</vt:lpstr>
      <vt:lpstr>Zapier</vt:lpstr>
      <vt:lpstr>Zapier</vt:lpstr>
      <vt:lpstr>Zapier – PRO funkce</vt:lpstr>
      <vt:lpstr>Integromat</vt:lpstr>
      <vt:lpstr>Prezentace aplikace PowerPoint</vt:lpstr>
      <vt:lpstr>Integromat</vt:lpstr>
      <vt:lpstr>Microsoft Flow</vt:lpstr>
      <vt:lpstr>Microsoft Flow</vt:lpstr>
      <vt:lpstr>Microsoft Flow</vt:lpstr>
      <vt:lpstr>Zdroje z „internetu věcí“</vt:lpstr>
      <vt:lpstr>Dotazy?</vt:lpstr>
      <vt:lpstr>Zakončení semestru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4iz160 5. cvičení</dc:title>
  <dc:creator>Stanislav Vojíř</dc:creator>
  <cp:lastModifiedBy>Stanislav Vojíř</cp:lastModifiedBy>
  <cp:revision>148</cp:revision>
  <dcterms:created xsi:type="dcterms:W3CDTF">2021-03-16T21:59:01Z</dcterms:created>
  <dcterms:modified xsi:type="dcterms:W3CDTF">2021-05-06T10:31:17Z</dcterms:modified>
</cp:coreProperties>
</file>