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8ED97D-95B3-4FFE-B3EA-DCDE31D40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7A4A37B-1DB3-4CAB-934C-47942BE42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D34FAB4-48A2-4424-AFFE-EF7ACEEA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28AF-CF59-4902-93BD-282B2D39C19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54F91EC-8C78-4C3F-8D05-45A6A7B25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209CEE4-6612-4A92-95A9-A63030F0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7229-CDAC-4EC4-8DDC-97219B163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1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820381-62BD-44BA-BDFB-41FF8531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82FCABB-F3CA-4C59-9A6B-F7668651A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1A4DCDA-2F20-4F0C-8042-E3837DD5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28AF-CF59-4902-93BD-282B2D39C19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8E595B0-6122-4A9F-9D58-8E875E03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535AAD6-1D4F-4377-8192-9E77A88C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7229-CDAC-4EC4-8DDC-97219B163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7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E292D50A-F559-4623-915A-A50AB6FD6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A8098F5-B706-48DD-8942-ABD50AF7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47FDDE3-41AE-4776-953D-EC496B43D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28AF-CF59-4902-93BD-282B2D39C19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9B2F496-26D7-403B-AE87-4C293F83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C4DBF89-4EC4-4F66-ABC8-34F6E5B0F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7229-CDAC-4EC4-8DDC-97219B163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3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9C58AD-6118-4CDC-B9C3-0AEBCFE2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45BC55B-C0D5-40D7-B3CA-319A10118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C9E15FA-255C-4A07-95F2-4945B56C7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28AF-CF59-4902-93BD-282B2D39C19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ABF13E6-B982-42FD-B716-676A2273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000315A-4528-4AAF-BD95-94621451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7229-CDAC-4EC4-8DDC-97219B163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8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1518FE-6F11-471E-84DA-79C9E1D42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A14A810-C27F-4772-A78E-F5CF525B7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9E8A47-B692-494F-B907-5D48B6DAB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28AF-CF59-4902-93BD-282B2D39C19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5DACE4A-AF73-401C-B788-BFDE87F3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696AC62-1DC8-422D-B031-925817DB1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7229-CDAC-4EC4-8DDC-97219B163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9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DCA5C7-DF1D-4AD3-AF9B-1E031152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63FA376-CC7E-4304-B783-1E9638712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CB48B22-AD33-42CC-9BF8-843CDB37F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E5CCCA5-A88A-491F-87DB-75A8488E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28AF-CF59-4902-93BD-282B2D39C19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92BD9D3-6435-4F22-9A1F-89E5449B1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6F7A4C4-F8C4-4ECB-B7BD-1ECC228E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7229-CDAC-4EC4-8DDC-97219B163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2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760738-774C-4EB8-ADD3-FDB6ED213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43479FD-2828-4E32-8F20-F778ED880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432C9CE-0BBD-4459-A6DC-F9A17B24B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AC7E473C-BBD2-4DB4-AEE4-5A0EA8ED2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9306F6E-60D7-4FEA-875B-BAC3933CE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853CD272-455D-4688-A129-6A787FB8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28AF-CF59-4902-93BD-282B2D39C19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EAAA0CA5-B2E3-4B3F-B24A-176039A2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B4384566-4241-4495-AAEC-33AA3E84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7229-CDAC-4EC4-8DDC-97219B163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9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F5DC5F-98CC-4131-A263-461B17A4B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22EAA49-5272-4EB1-9824-39D18612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28AF-CF59-4902-93BD-282B2D39C19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C8775AF-114E-4540-83F3-E7A5D1E8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2617D0A-2A8E-4E58-BE61-57362D34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7229-CDAC-4EC4-8DDC-97219B163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8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B790F40D-D343-4426-9C2D-CC78EFBD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28AF-CF59-4902-93BD-282B2D39C19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98FB28D-35B3-4523-9129-69B47F1E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FC9C91C-A4F2-46D4-A2C1-932778C2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7229-CDAC-4EC4-8DDC-97219B163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5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2916BC-EF45-4290-9DC7-D6F579BF6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BAD5B6-F649-4870-80CA-234248C43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E8F5757-5852-4954-8FBE-3556515F2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808C267-C8AE-4CBD-B12C-12EE16EB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28AF-CF59-4902-93BD-282B2D39C19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4C0B430-62EA-443F-985C-1D52E453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53D87FF-5173-440D-A10A-AB158BC4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7229-CDAC-4EC4-8DDC-97219B163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3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0D9057-6917-499C-BC82-DA27821AB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5A041B2-6BD8-4F56-9D93-C1B4C0FA2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ADD01D6-8A32-42ED-9DDC-CBF3EE13F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0221286-E1F6-4859-B153-99DE5A54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28AF-CF59-4902-93BD-282B2D39C19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EBADE33-ED04-4AFE-AD23-E8BA7AFF6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93420AF-12ED-47AA-A610-ECFDA151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7229-CDAC-4EC4-8DDC-97219B163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BD88A537-3E01-45AD-B041-9022F464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1991B9A-5226-4E9B-9520-CC9A8412F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42DFEDD-B57F-4844-84BD-E21B6D91E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128AF-CF59-4902-93BD-282B2D39C19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E7978D4-BB22-4036-A2D8-112F9881C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BBF2C28-6D4C-4370-81A4-BDE989806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07229-CDAC-4EC4-8DDC-97219B163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0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7140C2-342F-4538-9287-BE592D18EE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Ukázka tvorby REST API</a:t>
            </a:r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3471A74-DB11-4DE4-A9A9-D8E3F2C5CB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Jednoduchý adresář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292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5275F0-8AF5-4E01-BCB1-4FFB8706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5D69C9-1EE1-4832-9E77-73F28DDEC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2A5E4054-B076-42BF-AFB5-1FED29C70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BF400592-BD3F-4EF1-8B46-1B72EA0DD1E6}"/>
              </a:ext>
            </a:extLst>
          </p:cNvPr>
          <p:cNvSpPr/>
          <p:nvPr/>
        </p:nvSpPr>
        <p:spPr>
          <a:xfrm>
            <a:off x="3673622" y="1244642"/>
            <a:ext cx="3297021" cy="1617828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0141AA82-F4E7-40BB-9003-AC2F0C1D8441}"/>
              </a:ext>
            </a:extLst>
          </p:cNvPr>
          <p:cNvSpPr txBox="1"/>
          <p:nvPr/>
        </p:nvSpPr>
        <p:spPr>
          <a:xfrm>
            <a:off x="7139078" y="1119446"/>
            <a:ext cx="4633822" cy="28623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Kromě souboru </a:t>
            </a:r>
            <a:r>
              <a:rPr lang="cs-CZ" dirty="0" err="1"/>
              <a:t>db.php</a:t>
            </a:r>
            <a:r>
              <a:rPr lang="cs-CZ" dirty="0"/>
              <a:t> si ještě vytvoříme jeden pomocný soubor, který budeme načítat do dalších skriptů. Konkrétně půjde o soubor </a:t>
            </a:r>
            <a:r>
              <a:rPr lang="cs-CZ" dirty="0" err="1"/>
              <a:t>functions.php</a:t>
            </a:r>
            <a:r>
              <a:rPr lang="cs-CZ" dirty="0"/>
              <a:t>.</a:t>
            </a:r>
          </a:p>
          <a:p>
            <a:endParaRPr lang="cs-CZ" dirty="0"/>
          </a:p>
          <a:p>
            <a:r>
              <a:rPr lang="cs-CZ" dirty="0"/>
              <a:t>Naše API bude odpovídat daty ve formátu JSON. Jako první si definujeme funkci </a:t>
            </a:r>
            <a:r>
              <a:rPr lang="cs-CZ" dirty="0" err="1"/>
              <a:t>send_json_response</a:t>
            </a:r>
            <a:r>
              <a:rPr lang="en-US" dirty="0"/>
              <a:t>()</a:t>
            </a:r>
            <a:r>
              <a:rPr lang="cs-CZ" dirty="0"/>
              <a:t>, </a:t>
            </a:r>
            <a:r>
              <a:rPr lang="en-US" dirty="0" err="1"/>
              <a:t>pomoc</a:t>
            </a:r>
            <a:r>
              <a:rPr lang="cs-CZ" dirty="0"/>
              <a:t>í které si zjednodušíme korektní odeslání takového odpovědi.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DEA4E8E8-68BE-4819-B7D3-31F6A44338F4}"/>
              </a:ext>
            </a:extLst>
          </p:cNvPr>
          <p:cNvSpPr/>
          <p:nvPr/>
        </p:nvSpPr>
        <p:spPr>
          <a:xfrm>
            <a:off x="429610" y="1451465"/>
            <a:ext cx="1134147" cy="239223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21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3A001F-4610-4FB8-8F2E-5C71B8F3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BFF79E1-D322-4ABC-A269-604081D8F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802C0E69-E52E-45C7-8D3B-E4D1C9D0B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69920CC2-A349-4A43-BA2C-685EC4646FFA}"/>
              </a:ext>
            </a:extLst>
          </p:cNvPr>
          <p:cNvSpPr/>
          <p:nvPr/>
        </p:nvSpPr>
        <p:spPr>
          <a:xfrm>
            <a:off x="838200" y="2128168"/>
            <a:ext cx="8319052" cy="1717255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A00E285E-7CC3-46E2-BB3A-3C5B8DA4FE3A}"/>
              </a:ext>
            </a:extLst>
          </p:cNvPr>
          <p:cNvSpPr txBox="1"/>
          <p:nvPr/>
        </p:nvSpPr>
        <p:spPr>
          <a:xfrm>
            <a:off x="3842057" y="3995531"/>
            <a:ext cx="7930843" cy="20313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Pro odeslání dat nejprve ověříme, jestli už nebyl předán JSON řetězec a data zakódujeme funkcí </a:t>
            </a:r>
            <a:r>
              <a:rPr lang="cs-CZ" dirty="0" err="1"/>
              <a:t>json_encode</a:t>
            </a:r>
            <a:r>
              <a:rPr lang="en-US" dirty="0"/>
              <a:t>().</a:t>
            </a:r>
          </a:p>
          <a:p>
            <a:endParaRPr lang="en-US" dirty="0"/>
          </a:p>
          <a:p>
            <a:r>
              <a:rPr lang="en-US" dirty="0"/>
              <a:t>N</a:t>
            </a:r>
            <a:r>
              <a:rPr lang="cs-CZ" dirty="0" err="1"/>
              <a:t>ásledně</a:t>
            </a:r>
            <a:r>
              <a:rPr lang="cs-CZ" dirty="0"/>
              <a:t> data odešleme na výstup. </a:t>
            </a:r>
          </a:p>
          <a:p>
            <a:r>
              <a:rPr lang="cs-CZ" dirty="0"/>
              <a:t>Funkce </a:t>
            </a:r>
            <a:r>
              <a:rPr lang="cs-CZ" dirty="0" err="1"/>
              <a:t>http_response_code</a:t>
            </a:r>
            <a:r>
              <a:rPr lang="en-US" dirty="0"/>
              <a:t>()</a:t>
            </a:r>
            <a:r>
              <a:rPr lang="cs-CZ" dirty="0"/>
              <a:t> nám umožňuje korektně odeslat </a:t>
            </a:r>
            <a:r>
              <a:rPr lang="en-US" dirty="0" err="1"/>
              <a:t>stavov</a:t>
            </a:r>
            <a:r>
              <a:rPr lang="cs-CZ" dirty="0"/>
              <a:t>ý kód HTTP.</a:t>
            </a:r>
          </a:p>
          <a:p>
            <a:r>
              <a:rPr lang="cs-CZ" dirty="0"/>
              <a:t>Pro správnou detekci </a:t>
            </a:r>
            <a:r>
              <a:rPr lang="cs-CZ" dirty="0" err="1"/>
              <a:t>JSONu</a:t>
            </a:r>
            <a:r>
              <a:rPr lang="cs-CZ" dirty="0"/>
              <a:t> na klientovi odešleme hlavičku </a:t>
            </a:r>
            <a:r>
              <a:rPr lang="cs-CZ" dirty="0" err="1"/>
              <a:t>Content</a:t>
            </a:r>
            <a:r>
              <a:rPr lang="cs-CZ" dirty="0"/>
              <a:t>-Type a poté samotná data.</a:t>
            </a:r>
          </a:p>
        </p:txBody>
      </p:sp>
    </p:spTree>
    <p:extLst>
      <p:ext uri="{BB962C8B-B14F-4D97-AF65-F5344CB8AC3E}">
        <p14:creationId xmlns:p14="http://schemas.microsoft.com/office/powerpoint/2010/main" val="703345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A1E8F1-E86C-4FC8-A774-DA3B5D96D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28B7199-EA46-4ADC-A2A9-46D391070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6663244-43D9-47F8-A885-AC651A327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2738222D-C7FB-43A9-83E1-E96AD3292546}"/>
              </a:ext>
            </a:extLst>
          </p:cNvPr>
          <p:cNvSpPr/>
          <p:nvPr/>
        </p:nvSpPr>
        <p:spPr>
          <a:xfrm>
            <a:off x="769960" y="3878659"/>
            <a:ext cx="3297021" cy="198987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D2129-B0F9-47B1-B1FF-DB67DEC16223}"/>
              </a:ext>
            </a:extLst>
          </p:cNvPr>
          <p:cNvSpPr txBox="1"/>
          <p:nvPr/>
        </p:nvSpPr>
        <p:spPr>
          <a:xfrm>
            <a:off x="4327639" y="3878659"/>
            <a:ext cx="4633822" cy="2585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Jako další pomocnou funkci si definujeme </a:t>
            </a:r>
            <a:r>
              <a:rPr lang="cs-CZ" dirty="0" err="1"/>
              <a:t>send_error_response</a:t>
            </a:r>
            <a:r>
              <a:rPr lang="cs-CZ" dirty="0"/>
              <a:t>. Tato funkce rozšiřuje výše definovanou funkci pro JSON odpověď s tím, že chceme, aby informace o chybě byly odeslány ze všech míst aplikace v jednotné podobě.</a:t>
            </a:r>
          </a:p>
          <a:p>
            <a:endParaRPr lang="cs-CZ" dirty="0"/>
          </a:p>
          <a:p>
            <a:r>
              <a:rPr lang="cs-CZ" dirty="0"/>
              <a:t>Pro API je vhodné, aby i chyby byly zasílány v dekódovatelné podobě.</a:t>
            </a:r>
          </a:p>
        </p:txBody>
      </p:sp>
    </p:spTree>
    <p:extLst>
      <p:ext uri="{BB962C8B-B14F-4D97-AF65-F5344CB8AC3E}">
        <p14:creationId xmlns:p14="http://schemas.microsoft.com/office/powerpoint/2010/main" val="2366652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6BC6EE-96AD-41FB-B74F-9BBE2F02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BB3C171-DF1F-4115-BE51-E9E947A01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E168809-E1CE-49AF-966C-9AC7108D4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769E50E3-76EC-4F4D-96EA-E636A93FE035}"/>
              </a:ext>
            </a:extLst>
          </p:cNvPr>
          <p:cNvSpPr/>
          <p:nvPr/>
        </p:nvSpPr>
        <p:spPr>
          <a:xfrm>
            <a:off x="3745172" y="1572189"/>
            <a:ext cx="5084929" cy="152585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E05E2C2-D97B-4F10-83EC-27F69F6D1E88}"/>
              </a:ext>
            </a:extLst>
          </p:cNvPr>
          <p:cNvSpPr txBox="1"/>
          <p:nvPr/>
        </p:nvSpPr>
        <p:spPr>
          <a:xfrm>
            <a:off x="6866123" y="3222027"/>
            <a:ext cx="4633822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Soubor s funkcemi načteme do našeho skriptu pro práci s osobami, přičemž zároveň doplníme zachycení případné výjimky při připojení k databázi.</a:t>
            </a:r>
          </a:p>
          <a:p>
            <a:endParaRPr lang="cs-CZ" dirty="0"/>
          </a:p>
          <a:p>
            <a:r>
              <a:rPr lang="cs-CZ" dirty="0"/>
              <a:t>Všimněte si způsobu odeslání chyby.</a:t>
            </a:r>
          </a:p>
        </p:txBody>
      </p:sp>
    </p:spTree>
    <p:extLst>
      <p:ext uri="{BB962C8B-B14F-4D97-AF65-F5344CB8AC3E}">
        <p14:creationId xmlns:p14="http://schemas.microsoft.com/office/powerpoint/2010/main" val="2373017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0436BB-6C85-4128-A758-413585D34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FFCCF3D-5020-4D3E-AA85-8E64E066E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F2FFCFC3-2673-4F40-808E-72DCEF8A9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525482B1-46DC-484F-A656-F5A347463998}"/>
              </a:ext>
            </a:extLst>
          </p:cNvPr>
          <p:cNvSpPr/>
          <p:nvPr/>
        </p:nvSpPr>
        <p:spPr>
          <a:xfrm>
            <a:off x="3855705" y="4284552"/>
            <a:ext cx="2899937" cy="646331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E986BD31-3CCA-439A-8F7D-3D1C67F26D1E}"/>
              </a:ext>
            </a:extLst>
          </p:cNvPr>
          <p:cNvSpPr txBox="1"/>
          <p:nvPr/>
        </p:nvSpPr>
        <p:spPr>
          <a:xfrm>
            <a:off x="7139078" y="4257256"/>
            <a:ext cx="39702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Totožný způsob ošetření chyby doplníme do default větve příkazu switch.</a:t>
            </a:r>
          </a:p>
        </p:txBody>
      </p:sp>
    </p:spTree>
    <p:extLst>
      <p:ext uri="{BB962C8B-B14F-4D97-AF65-F5344CB8AC3E}">
        <p14:creationId xmlns:p14="http://schemas.microsoft.com/office/powerpoint/2010/main" val="12771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B14D2C-92FE-4487-9FBA-984395FD9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97309A0-768A-434B-B7AB-88882BC96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D8D1C32-09DE-4147-BE47-2E4E9FF77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2919CF01-583F-415E-9968-6F8D22CFF720}"/>
              </a:ext>
            </a:extLst>
          </p:cNvPr>
          <p:cNvSpPr/>
          <p:nvPr/>
        </p:nvSpPr>
        <p:spPr>
          <a:xfrm>
            <a:off x="3855705" y="2169150"/>
            <a:ext cx="2240295" cy="1433859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C32CF53-CE6C-4231-AA96-717DB772D5DC}"/>
              </a:ext>
            </a:extLst>
          </p:cNvPr>
          <p:cNvSpPr txBox="1"/>
          <p:nvPr/>
        </p:nvSpPr>
        <p:spPr>
          <a:xfrm>
            <a:off x="6303072" y="1875633"/>
            <a:ext cx="4843656" cy="2308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Aby se bylo možné v PHP kódu následně vyznat, nebudeme psát načítání a kontroly položek přímo do příkazu switch, ale pro každý typ požadavku si definujeme vlastní funkci.</a:t>
            </a:r>
          </a:p>
          <a:p>
            <a:endParaRPr lang="cs-CZ" dirty="0"/>
          </a:p>
          <a:p>
            <a:r>
              <a:rPr lang="cs-CZ" dirty="0"/>
              <a:t>Připojení k databázi předáváme do příslušných funkcí jako parametr, abychom se vyhnuli zbytečnému používání globálních proměnných.</a:t>
            </a:r>
          </a:p>
        </p:txBody>
      </p:sp>
    </p:spTree>
    <p:extLst>
      <p:ext uri="{BB962C8B-B14F-4D97-AF65-F5344CB8AC3E}">
        <p14:creationId xmlns:p14="http://schemas.microsoft.com/office/powerpoint/2010/main" val="2876714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2E17EE-8D20-4CAE-8965-2B936CB33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7A4D9D2-FCD7-4E30-8DAE-47F20B512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21F5CDCD-D1AD-4D01-91E7-A832A9955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211DB143-2A00-4403-8E93-D3835C30E053}"/>
              </a:ext>
            </a:extLst>
          </p:cNvPr>
          <p:cNvSpPr/>
          <p:nvPr/>
        </p:nvSpPr>
        <p:spPr>
          <a:xfrm>
            <a:off x="3760171" y="2319274"/>
            <a:ext cx="4824271" cy="361750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D9615A10-2045-4AE2-9B13-4AE3D9750785}"/>
              </a:ext>
            </a:extLst>
          </p:cNvPr>
          <p:cNvSpPr txBox="1"/>
          <p:nvPr/>
        </p:nvSpPr>
        <p:spPr>
          <a:xfrm>
            <a:off x="6948629" y="3164681"/>
            <a:ext cx="5243371" cy="3693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Nejprve si definujeme funkci pro načtení údajů jedné osoby podle ID odeslaného v parametru požadavku. </a:t>
            </a:r>
          </a:p>
          <a:p>
            <a:endParaRPr lang="cs-CZ" dirty="0"/>
          </a:p>
          <a:p>
            <a:r>
              <a:rPr lang="cs-CZ" dirty="0"/>
              <a:t>Pro načtení dat používáme </a:t>
            </a:r>
            <a:r>
              <a:rPr lang="cs-CZ" dirty="0" err="1"/>
              <a:t>prepared</a:t>
            </a:r>
            <a:r>
              <a:rPr lang="cs-CZ" dirty="0"/>
              <a:t> </a:t>
            </a:r>
            <a:r>
              <a:rPr lang="cs-CZ" dirty="0" err="1"/>
              <a:t>statement</a:t>
            </a:r>
            <a:r>
              <a:rPr lang="cs-CZ" dirty="0"/>
              <a:t>, ID předáváme jako parametr (stejně jako u normálních webových stránek i u API musíme počítat s rizikem útoku).</a:t>
            </a:r>
          </a:p>
          <a:p>
            <a:endParaRPr lang="cs-CZ" dirty="0"/>
          </a:p>
          <a:p>
            <a:r>
              <a:rPr lang="cs-CZ" dirty="0"/>
              <a:t>Následně si vytvoříme pole s daty odpovědi a odešleme je. POZOR: Neposílejte jako odpověď v rámci JSON API celá data získaná z DB</a:t>
            </a:r>
            <a:r>
              <a:rPr lang="en-US" dirty="0"/>
              <a:t>! P</a:t>
            </a:r>
            <a:r>
              <a:rPr lang="cs-CZ" dirty="0" err="1"/>
              <a:t>ři</a:t>
            </a:r>
            <a:r>
              <a:rPr lang="cs-CZ" dirty="0"/>
              <a:t> pozdější úpravě aplikace riskujete, že byste odeslali i data, která se k uživateli dostat nemají.</a:t>
            </a:r>
          </a:p>
        </p:txBody>
      </p:sp>
    </p:spTree>
    <p:extLst>
      <p:ext uri="{BB962C8B-B14F-4D97-AF65-F5344CB8AC3E}">
        <p14:creationId xmlns:p14="http://schemas.microsoft.com/office/powerpoint/2010/main" val="2784470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E9E07C-FBF2-463D-8F9E-4A73DE18E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0EB15E-D833-4ECE-B64E-DB4DF33A2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423922EE-18A6-45E1-A754-5957BF3A8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A822AC53-A3BC-474C-8133-E37DDA9E93C7}"/>
              </a:ext>
            </a:extLst>
          </p:cNvPr>
          <p:cNvSpPr/>
          <p:nvPr/>
        </p:nvSpPr>
        <p:spPr>
          <a:xfrm>
            <a:off x="3723183" y="2177456"/>
            <a:ext cx="4029339" cy="346797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7C555FA5-F0D9-445C-820C-03D63A8EBA67}"/>
              </a:ext>
            </a:extLst>
          </p:cNvPr>
          <p:cNvSpPr txBox="1"/>
          <p:nvPr/>
        </p:nvSpPr>
        <p:spPr>
          <a:xfrm>
            <a:off x="7939178" y="2177456"/>
            <a:ext cx="368794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Obdobně definujeme funkci vracející údaje o všech uložených osobách.</a:t>
            </a:r>
          </a:p>
        </p:txBody>
      </p:sp>
    </p:spTree>
    <p:extLst>
      <p:ext uri="{BB962C8B-B14F-4D97-AF65-F5344CB8AC3E}">
        <p14:creationId xmlns:p14="http://schemas.microsoft.com/office/powerpoint/2010/main" val="316328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6ABC4E-7816-4165-BEEE-BCFC6E8DC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1814D34-A77E-4D46-95BB-4FB9D8249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C2226FB-D52F-4D66-8FFE-8890F4D1C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E3A8E172-90F2-46C0-A9F5-D8CCCCBBAE8D}"/>
              </a:ext>
            </a:extLst>
          </p:cNvPr>
          <p:cNvSpPr/>
          <p:nvPr/>
        </p:nvSpPr>
        <p:spPr>
          <a:xfrm>
            <a:off x="3948471" y="3211126"/>
            <a:ext cx="2147530" cy="2182509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459AC51D-4D19-4F53-8C9F-915A93C27778}"/>
              </a:ext>
            </a:extLst>
          </p:cNvPr>
          <p:cNvSpPr txBox="1"/>
          <p:nvPr/>
        </p:nvSpPr>
        <p:spPr>
          <a:xfrm>
            <a:off x="6264434" y="3211126"/>
            <a:ext cx="3970200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Načítání záznamů máme hotové. Je na čase se podívat na definici dalších funkcí pro aktualizaci a mazání osob.</a:t>
            </a:r>
          </a:p>
          <a:p>
            <a:endParaRPr lang="cs-CZ" dirty="0"/>
          </a:p>
          <a:p>
            <a:r>
              <a:rPr lang="cs-CZ" dirty="0"/>
              <a:t>Volání daných funkcí si doplníme do příkazu switch…</a:t>
            </a:r>
          </a:p>
        </p:txBody>
      </p:sp>
    </p:spTree>
    <p:extLst>
      <p:ext uri="{BB962C8B-B14F-4D97-AF65-F5344CB8AC3E}">
        <p14:creationId xmlns:p14="http://schemas.microsoft.com/office/powerpoint/2010/main" val="1653831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E7E41B-CB76-445F-9208-65683FB8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B7D8212-FBB0-42C1-B8D1-E3C429132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E6040E51-755B-4E8D-81CF-787D45E91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69436DB0-86D6-48B4-8AEA-301A8F1BF566}"/>
              </a:ext>
            </a:extLst>
          </p:cNvPr>
          <p:cNvSpPr/>
          <p:nvPr/>
        </p:nvSpPr>
        <p:spPr>
          <a:xfrm>
            <a:off x="3763726" y="1027906"/>
            <a:ext cx="2782847" cy="4246459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A55900CA-8B0C-4E2A-A27A-409ED4935894}"/>
              </a:ext>
            </a:extLst>
          </p:cNvPr>
          <p:cNvSpPr txBox="1"/>
          <p:nvPr/>
        </p:nvSpPr>
        <p:spPr>
          <a:xfrm>
            <a:off x="6655800" y="1229023"/>
            <a:ext cx="3970200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…a samotné funkce poté definujeme s TODO komentáři, abychom nezapomněli něco dodělat.</a:t>
            </a:r>
          </a:p>
        </p:txBody>
      </p:sp>
    </p:spTree>
    <p:extLst>
      <p:ext uri="{BB962C8B-B14F-4D97-AF65-F5344CB8AC3E}">
        <p14:creationId xmlns:p14="http://schemas.microsoft.com/office/powerpoint/2010/main" val="185832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36850C-2689-4A0E-B546-D336B73B3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CB8AF72-944E-445B-9FAC-3C241C7C9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E888CB8-A440-4C50-8EB7-64784F405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35817580-D1A8-4D07-9FF3-A3F0A10B8FBA}"/>
              </a:ext>
            </a:extLst>
          </p:cNvPr>
          <p:cNvSpPr txBox="1"/>
          <p:nvPr/>
        </p:nvSpPr>
        <p:spPr>
          <a:xfrm>
            <a:off x="6745382" y="3429000"/>
            <a:ext cx="5027518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V rámci tohoto příkladu budeme vytvářet aplikaci, která bude svá data ukládat do databáze.</a:t>
            </a:r>
          </a:p>
          <a:p>
            <a:endParaRPr lang="cs-CZ" dirty="0"/>
          </a:p>
          <a:p>
            <a:r>
              <a:rPr lang="cs-CZ" dirty="0"/>
              <a:t>Začneme tedy tím, že se přihlásíme do </a:t>
            </a:r>
            <a:r>
              <a:rPr lang="cs-CZ" dirty="0" err="1"/>
              <a:t>phpMyAdminu</a:t>
            </a:r>
            <a:r>
              <a:rPr lang="cs-CZ" dirty="0"/>
              <a:t> a nadefinujeme potřebnou tabulku.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1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2B8480-0B88-4057-A7C9-FABB742C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3C3FA0-443F-4F97-8A9D-F62265173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8126A0B4-9BDC-4D7E-B996-BE1F6814E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21F1DBEA-343D-4073-9B8E-85B2D37A439E}"/>
              </a:ext>
            </a:extLst>
          </p:cNvPr>
          <p:cNvSpPr/>
          <p:nvPr/>
        </p:nvSpPr>
        <p:spPr>
          <a:xfrm>
            <a:off x="3723184" y="4465983"/>
            <a:ext cx="4079516" cy="1371011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066E7987-B0CF-459E-8894-2871D9B320D3}"/>
              </a:ext>
            </a:extLst>
          </p:cNvPr>
          <p:cNvSpPr txBox="1"/>
          <p:nvPr/>
        </p:nvSpPr>
        <p:spPr>
          <a:xfrm>
            <a:off x="7802700" y="1342120"/>
            <a:ext cx="4203770" cy="28623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Vstupy budeme v rámci API také přijímat ve formátu JSON. Takto zpracovávaná data ale nemůžeme načítat z </a:t>
            </a:r>
            <a:r>
              <a:rPr lang="en-US" dirty="0"/>
              <a:t>$_POST</a:t>
            </a:r>
            <a:r>
              <a:rPr lang="cs-CZ" dirty="0"/>
              <a:t>, ale musíme získat celé tělo HTTP požadavku a následně jej dekódovat jako JSON.</a:t>
            </a:r>
          </a:p>
          <a:p>
            <a:endParaRPr lang="cs-CZ" dirty="0"/>
          </a:p>
          <a:p>
            <a:r>
              <a:rPr lang="cs-CZ" dirty="0"/>
              <a:t>Za tímto účelem si definujeme funkci </a:t>
            </a:r>
            <a:r>
              <a:rPr lang="cs-CZ" dirty="0" err="1"/>
              <a:t>get_json_request_body</a:t>
            </a:r>
            <a:r>
              <a:rPr lang="en-US" dirty="0"/>
              <a:t>().</a:t>
            </a:r>
            <a:endParaRPr lang="cs-CZ" dirty="0"/>
          </a:p>
          <a:p>
            <a:endParaRPr lang="cs-CZ" dirty="0"/>
          </a:p>
          <a:p>
            <a:r>
              <a:rPr lang="cs-CZ" dirty="0"/>
              <a:t>Všimněte si načítání vstupu z php://input</a:t>
            </a:r>
          </a:p>
        </p:txBody>
      </p:sp>
    </p:spTree>
    <p:extLst>
      <p:ext uri="{BB962C8B-B14F-4D97-AF65-F5344CB8AC3E}">
        <p14:creationId xmlns:p14="http://schemas.microsoft.com/office/powerpoint/2010/main" val="2090399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0EB259-624C-4890-89F5-A08235BD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CC3890D-574E-470D-B355-5303DD74B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8C0833C6-F0CC-4C1B-B3F9-1BFB0B516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34127649-FFAE-4C09-A15B-4E0D1412B2E9}"/>
              </a:ext>
            </a:extLst>
          </p:cNvPr>
          <p:cNvSpPr/>
          <p:nvPr/>
        </p:nvSpPr>
        <p:spPr>
          <a:xfrm>
            <a:off x="3948469" y="1557304"/>
            <a:ext cx="4082347" cy="3862835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4046C87-B56F-4392-902E-33AFB92ACD3F}"/>
              </a:ext>
            </a:extLst>
          </p:cNvPr>
          <p:cNvSpPr txBox="1"/>
          <p:nvPr/>
        </p:nvSpPr>
        <p:spPr>
          <a:xfrm>
            <a:off x="8126308" y="1557304"/>
            <a:ext cx="3522353" cy="20313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A jdeme na vytváření nových osob. </a:t>
            </a:r>
          </a:p>
          <a:p>
            <a:endParaRPr lang="cs-CZ" dirty="0"/>
          </a:p>
          <a:p>
            <a:r>
              <a:rPr lang="cs-CZ" dirty="0"/>
              <a:t>Načteme JSON data ze vstupu a následně je musíme zkontrolovat. Kontroly vypadají podobně, jako kdybychom tato data získali např. z formuláře.</a:t>
            </a:r>
          </a:p>
        </p:txBody>
      </p:sp>
    </p:spTree>
    <p:extLst>
      <p:ext uri="{BB962C8B-B14F-4D97-AF65-F5344CB8AC3E}">
        <p14:creationId xmlns:p14="http://schemas.microsoft.com/office/powerpoint/2010/main" val="3811356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E3E5DF-27E8-4A64-83DA-CF5F932D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EC050B1-2EDC-477B-A978-DF024349C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33ACE5DC-722F-4922-9C6A-8ABEC09F1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CFE5FFD1-67C6-43B6-A99A-EC6382045AA5}"/>
              </a:ext>
            </a:extLst>
          </p:cNvPr>
          <p:cNvSpPr/>
          <p:nvPr/>
        </p:nvSpPr>
        <p:spPr>
          <a:xfrm>
            <a:off x="3882209" y="2968487"/>
            <a:ext cx="6308713" cy="258503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91A8639-1C70-4CAD-B734-00DFC0CD28E7}"/>
              </a:ext>
            </a:extLst>
          </p:cNvPr>
          <p:cNvSpPr txBox="1"/>
          <p:nvPr/>
        </p:nvSpPr>
        <p:spPr>
          <a:xfrm>
            <a:off x="8250547" y="1125245"/>
            <a:ext cx="3522353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Pokud při kontrole objevíme nějaké chyby, odešleme je s chybovým kódem 400.</a:t>
            </a:r>
          </a:p>
          <a:p>
            <a:endParaRPr lang="cs-CZ" dirty="0"/>
          </a:p>
          <a:p>
            <a:r>
              <a:rPr lang="cs-CZ" dirty="0"/>
              <a:t>Pokud chyby nenajdeme, uložíme nový záznam do databáze.</a:t>
            </a:r>
          </a:p>
        </p:txBody>
      </p:sp>
    </p:spTree>
    <p:extLst>
      <p:ext uri="{BB962C8B-B14F-4D97-AF65-F5344CB8AC3E}">
        <p14:creationId xmlns:p14="http://schemas.microsoft.com/office/powerpoint/2010/main" val="4098276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A872A0-E99C-4933-B540-A8F1BA4B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28CCFD-C422-44E5-BAFA-B4964B1AD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1F228AA-B12D-47B3-8EBE-59B343AF9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F1E91B4C-D5DF-487E-A1D7-240993610295}"/>
              </a:ext>
            </a:extLst>
          </p:cNvPr>
          <p:cNvSpPr/>
          <p:nvPr/>
        </p:nvSpPr>
        <p:spPr>
          <a:xfrm>
            <a:off x="4054826" y="2690191"/>
            <a:ext cx="5195191" cy="249741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27DF9090-8A01-4868-ACA4-5B6E66282CEE}"/>
              </a:ext>
            </a:extLst>
          </p:cNvPr>
          <p:cNvSpPr txBox="1"/>
          <p:nvPr/>
        </p:nvSpPr>
        <p:spPr>
          <a:xfrm>
            <a:off x="8250547" y="800928"/>
            <a:ext cx="3522353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 uložení záznamu je ještě nutné informovat uživatele o výsledku. Pro jednodušší práci s API vracíme rovnou celý daný záznam osoby, tentokrát se stavovým kódem 201 (tj. „</a:t>
            </a:r>
            <a:r>
              <a:rPr lang="cs-CZ" dirty="0" err="1"/>
              <a:t>created</a:t>
            </a:r>
            <a:r>
              <a:rPr lang="cs-CZ" dirty="0"/>
              <a:t>“)</a:t>
            </a:r>
          </a:p>
        </p:txBody>
      </p:sp>
    </p:spTree>
    <p:extLst>
      <p:ext uri="{BB962C8B-B14F-4D97-AF65-F5344CB8AC3E}">
        <p14:creationId xmlns:p14="http://schemas.microsoft.com/office/powerpoint/2010/main" val="2712741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6F6E6E-B91E-440A-9AA9-AC40ACF3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05B57A-55EE-4D7B-9BFA-5B6E15C99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E27C280E-3BC8-46E3-91B6-814A2C975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00A3075D-4D3A-46C0-A8B7-F4FECE7141DC}"/>
              </a:ext>
            </a:extLst>
          </p:cNvPr>
          <p:cNvSpPr/>
          <p:nvPr/>
        </p:nvSpPr>
        <p:spPr>
          <a:xfrm>
            <a:off x="3770564" y="3313043"/>
            <a:ext cx="5731245" cy="2744029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FC9AC4-99C3-4D14-905A-D23C3CF08119}"/>
              </a:ext>
            </a:extLst>
          </p:cNvPr>
          <p:cNvSpPr txBox="1"/>
          <p:nvPr/>
        </p:nvSpPr>
        <p:spPr>
          <a:xfrm>
            <a:off x="7641535" y="1768247"/>
            <a:ext cx="4550465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Funkce pro aktualizaci údajů existující osoby  bude vypadat podobně, jako vytváření osoby nové, ale s jednou podstatnou kontrolou navíc. Musíme nejprve ověřit, že v DB existuje osoba, kterou chceme aktualizovat.</a:t>
            </a:r>
          </a:p>
        </p:txBody>
      </p:sp>
    </p:spTree>
    <p:extLst>
      <p:ext uri="{BB962C8B-B14F-4D97-AF65-F5344CB8AC3E}">
        <p14:creationId xmlns:p14="http://schemas.microsoft.com/office/powerpoint/2010/main" val="3453116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AABADB-F357-41F6-A3C4-A9D09D56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4AB77C-A2B9-4167-8A4D-089653062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3DF670F6-42EB-44AB-9991-CEC708A81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285DD53E-B9EF-4C2F-BC2E-51B8CCB09B03}"/>
              </a:ext>
            </a:extLst>
          </p:cNvPr>
          <p:cNvSpPr/>
          <p:nvPr/>
        </p:nvSpPr>
        <p:spPr>
          <a:xfrm>
            <a:off x="3909053" y="1690688"/>
            <a:ext cx="4148270" cy="3345138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0DDB6C9-B183-47DC-A1B5-ECF966F8280B}"/>
              </a:ext>
            </a:extLst>
          </p:cNvPr>
          <p:cNvSpPr txBox="1"/>
          <p:nvPr/>
        </p:nvSpPr>
        <p:spPr>
          <a:xfrm>
            <a:off x="8273401" y="1689388"/>
            <a:ext cx="2854775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Následovat budou normální kontroly vstupních dat.</a:t>
            </a:r>
          </a:p>
        </p:txBody>
      </p:sp>
    </p:spTree>
    <p:extLst>
      <p:ext uri="{BB962C8B-B14F-4D97-AF65-F5344CB8AC3E}">
        <p14:creationId xmlns:p14="http://schemas.microsoft.com/office/powerpoint/2010/main" val="3139414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E84C0235-662C-4040-ACA8-1BBCA36B8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36507B67-7DB1-41C8-99DE-63B0955519BE}"/>
              </a:ext>
            </a:extLst>
          </p:cNvPr>
          <p:cNvSpPr/>
          <p:nvPr/>
        </p:nvSpPr>
        <p:spPr>
          <a:xfrm>
            <a:off x="3941454" y="1781607"/>
            <a:ext cx="7163868" cy="4208375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12E5A395-8923-4BD6-8962-F6527829C938}"/>
              </a:ext>
            </a:extLst>
          </p:cNvPr>
          <p:cNvSpPr txBox="1"/>
          <p:nvPr/>
        </p:nvSpPr>
        <p:spPr>
          <a:xfrm>
            <a:off x="8197539" y="868018"/>
            <a:ext cx="3522353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cs-CZ" dirty="0" err="1"/>
              <a:t>ásledně</a:t>
            </a:r>
            <a:r>
              <a:rPr lang="cs-CZ" dirty="0"/>
              <a:t> zaktualizujeme data v DB a opět odešleme odpovídající odpověď uživateli. Stavový kód bude tentokrát 200 (tj. OK).</a:t>
            </a:r>
          </a:p>
        </p:txBody>
      </p:sp>
    </p:spTree>
    <p:extLst>
      <p:ext uri="{BB962C8B-B14F-4D97-AF65-F5344CB8AC3E}">
        <p14:creationId xmlns:p14="http://schemas.microsoft.com/office/powerpoint/2010/main" val="211759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96B860-86EB-410B-B49A-DE8E2DD03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7084CD-35E5-443A-A323-D7E84B3DA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3034574-0C50-42C9-9379-77217EC10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CCEDD28B-4CAD-4AB9-996B-959CCA8EF8D4}"/>
              </a:ext>
            </a:extLst>
          </p:cNvPr>
          <p:cNvSpPr/>
          <p:nvPr/>
        </p:nvSpPr>
        <p:spPr>
          <a:xfrm>
            <a:off x="3825299" y="3366051"/>
            <a:ext cx="5703014" cy="226612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10064F6-6F31-4683-8BBC-18BF6FE26AD0}"/>
              </a:ext>
            </a:extLst>
          </p:cNvPr>
          <p:cNvSpPr txBox="1"/>
          <p:nvPr/>
        </p:nvSpPr>
        <p:spPr>
          <a:xfrm>
            <a:off x="7535854" y="1497702"/>
            <a:ext cx="3622476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Jako poslední základní funkce nám chybí možnost mazání osob.</a:t>
            </a:r>
          </a:p>
          <a:p>
            <a:endParaRPr lang="cs-CZ" dirty="0"/>
          </a:p>
          <a:p>
            <a:r>
              <a:rPr lang="cs-CZ" dirty="0"/>
              <a:t>I v případě mazání musíme nejprve zkontrolovat, jestli osoba s daným ID v databázi existuje.</a:t>
            </a:r>
          </a:p>
        </p:txBody>
      </p:sp>
    </p:spTree>
    <p:extLst>
      <p:ext uri="{BB962C8B-B14F-4D97-AF65-F5344CB8AC3E}">
        <p14:creationId xmlns:p14="http://schemas.microsoft.com/office/powerpoint/2010/main" val="3920345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D1CE3D-39AD-4F59-83F3-1D11953B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F997B1C-F911-4F66-ACB2-91DE1DFC1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CF2112CB-E71F-447C-B51B-E64A95C04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91693678-701A-4982-A5FC-F6DF2983232A}"/>
              </a:ext>
            </a:extLst>
          </p:cNvPr>
          <p:cNvSpPr/>
          <p:nvPr/>
        </p:nvSpPr>
        <p:spPr>
          <a:xfrm>
            <a:off x="3909053" y="4267199"/>
            <a:ext cx="4996408" cy="1152939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3D5E192B-8AFF-4CE2-A144-6FDF365EC4B4}"/>
              </a:ext>
            </a:extLst>
          </p:cNvPr>
          <p:cNvSpPr txBox="1"/>
          <p:nvPr/>
        </p:nvSpPr>
        <p:spPr>
          <a:xfrm>
            <a:off x="8419175" y="3208932"/>
            <a:ext cx="3080399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Nakonec daný záznam osoby z databáze opravdu smažeme a uživateli odešleme potvrzení.</a:t>
            </a:r>
          </a:p>
        </p:txBody>
      </p:sp>
    </p:spTree>
    <p:extLst>
      <p:ext uri="{BB962C8B-B14F-4D97-AF65-F5344CB8AC3E}">
        <p14:creationId xmlns:p14="http://schemas.microsoft.com/office/powerpoint/2010/main" val="3680509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22206B-A00A-4730-9912-42A9A572A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 to je vše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3B7D73-4E53-4E0C-8141-70F4DCCC7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C76A200-2602-4F58-9861-D70A16052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5ED6001-F551-4108-98BC-D5BCE275F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580D553D-EA65-4FBE-9DCC-669B35AFCCB3}"/>
              </a:ext>
            </a:extLst>
          </p:cNvPr>
          <p:cNvSpPr txBox="1"/>
          <p:nvPr/>
        </p:nvSpPr>
        <p:spPr>
          <a:xfrm>
            <a:off x="7291293" y="3797489"/>
            <a:ext cx="4800624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Konkrétně půjde o tabulku „</a:t>
            </a:r>
            <a:r>
              <a:rPr lang="cs-CZ" dirty="0" err="1"/>
              <a:t>persons</a:t>
            </a:r>
            <a:r>
              <a:rPr lang="cs-CZ" dirty="0"/>
              <a:t>“, ve které budou pro každou osobu jméno, e-mail a telefon.</a:t>
            </a:r>
          </a:p>
          <a:p>
            <a:endParaRPr lang="cs-CZ" dirty="0"/>
          </a:p>
          <a:p>
            <a:r>
              <a:rPr lang="cs-CZ" dirty="0"/>
              <a:t>ID osoby necháme generovat </a:t>
            </a:r>
            <a:r>
              <a:rPr lang="cs-CZ" dirty="0" err="1"/>
              <a:t>autoincrementem</a:t>
            </a:r>
            <a:r>
              <a:rPr lang="cs-CZ" dirty="0"/>
              <a:t>.</a:t>
            </a:r>
            <a:endParaRPr lang="en-US" dirty="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7CC2F2D9-FA7F-426A-9141-1CC8C1A91039}"/>
              </a:ext>
            </a:extLst>
          </p:cNvPr>
          <p:cNvSpPr/>
          <p:nvPr/>
        </p:nvSpPr>
        <p:spPr>
          <a:xfrm>
            <a:off x="40944" y="1340952"/>
            <a:ext cx="5459104" cy="241218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5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B8503B-871A-4C64-9E7C-970246E7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B9C3E13-8D82-45FA-B58B-F2F5D25CF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921F93DE-B3A1-40B0-A10F-8F275F57F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B087BED0-010C-4446-BCA2-785756B55FF6}"/>
              </a:ext>
            </a:extLst>
          </p:cNvPr>
          <p:cNvSpPr/>
          <p:nvPr/>
        </p:nvSpPr>
        <p:spPr>
          <a:xfrm>
            <a:off x="95536" y="2988859"/>
            <a:ext cx="4981431" cy="55955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F7CD67D2-E261-4421-BF9E-62502B5203A0}"/>
              </a:ext>
            </a:extLst>
          </p:cNvPr>
          <p:cNvSpPr txBox="1"/>
          <p:nvPr/>
        </p:nvSpPr>
        <p:spPr>
          <a:xfrm>
            <a:off x="5667209" y="2806972"/>
            <a:ext cx="4404839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Následně si do tabulky doplníme alespoň 1 testovací záznam. Další už budeme doplňovat v rámci aplikace.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06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2E23C6-D109-488B-845D-CFC1DAC5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D63CD3-9399-41A7-AB08-90B38E42A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AF7198C-2122-4B2F-BECF-41DE1D8FD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DE246B9D-75D6-4319-B9B6-E37D055A0AB9}"/>
              </a:ext>
            </a:extLst>
          </p:cNvPr>
          <p:cNvSpPr txBox="1"/>
          <p:nvPr/>
        </p:nvSpPr>
        <p:spPr>
          <a:xfrm>
            <a:off x="7518186" y="843677"/>
            <a:ext cx="4309306" cy="2585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Spustíme si editor a vytvoříme v něm prázdný projekt.</a:t>
            </a:r>
          </a:p>
          <a:p>
            <a:endParaRPr lang="cs-CZ" dirty="0"/>
          </a:p>
          <a:p>
            <a:r>
              <a:rPr lang="cs-CZ" dirty="0"/>
              <a:t>V případě </a:t>
            </a:r>
            <a:r>
              <a:rPr lang="cs-CZ" dirty="0" err="1"/>
              <a:t>PhpStormu</a:t>
            </a:r>
            <a:r>
              <a:rPr lang="cs-CZ" dirty="0"/>
              <a:t> a podobných IDE doporučuji rovnou nastavit také </a:t>
            </a:r>
            <a:r>
              <a:rPr lang="cs-CZ" dirty="0" err="1"/>
              <a:t>deployment</a:t>
            </a:r>
            <a:r>
              <a:rPr lang="cs-CZ" dirty="0"/>
              <a:t> kódu na server eso.vse.cz, ale to už jsme si přeci ukazovali v předchozích prezentacích… Takže tentokrát se posuneme rovnou k začátku psaní kódu.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86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33C4EE-C4FF-4CB8-BD13-39487962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4D5A869-BF82-49E9-9C78-102D1A83E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E0F8002-3019-4013-BBD7-7D0E7CEDC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87A1699D-2F29-4EAC-9F19-550E4BD6FFBB}"/>
              </a:ext>
            </a:extLst>
          </p:cNvPr>
          <p:cNvSpPr txBox="1"/>
          <p:nvPr/>
        </p:nvSpPr>
        <p:spPr>
          <a:xfrm>
            <a:off x="6864652" y="2531086"/>
            <a:ext cx="502751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Jako první si do projektu doplníme soubor </a:t>
            </a:r>
            <a:r>
              <a:rPr lang="cs-CZ" dirty="0" err="1"/>
              <a:t>db.php</a:t>
            </a:r>
            <a:r>
              <a:rPr lang="cs-CZ" dirty="0"/>
              <a:t>, ve kterém bude definice připojení k databázi.</a:t>
            </a:r>
            <a:endParaRPr lang="en-US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D12B93C5-08FD-4FB2-8427-FC46BF2DD9CA}"/>
              </a:ext>
            </a:extLst>
          </p:cNvPr>
          <p:cNvSpPr/>
          <p:nvPr/>
        </p:nvSpPr>
        <p:spPr>
          <a:xfrm>
            <a:off x="3605284" y="918821"/>
            <a:ext cx="6241081" cy="1477328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2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80AA1F-618B-4B97-AA9C-9CD0D06C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641686-B05B-494D-8E48-8C4D6EB9E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37079E1-1CD2-4AA9-B5BC-BDB9B3C5F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3088385A-2BF5-4FCD-A1A9-AF170DCE5B21}"/>
              </a:ext>
            </a:extLst>
          </p:cNvPr>
          <p:cNvSpPr/>
          <p:nvPr/>
        </p:nvSpPr>
        <p:spPr>
          <a:xfrm>
            <a:off x="201553" y="918821"/>
            <a:ext cx="2528395" cy="59192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F4B0A3E7-6057-469A-A11A-F0D11BB6FBA9}"/>
              </a:ext>
            </a:extLst>
          </p:cNvPr>
          <p:cNvSpPr txBox="1"/>
          <p:nvPr/>
        </p:nvSpPr>
        <p:spPr>
          <a:xfrm>
            <a:off x="6864652" y="2531086"/>
            <a:ext cx="5027518" cy="2308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Následně si vytvoříme adresář „person“ a v něm soubor „</a:t>
            </a:r>
            <a:r>
              <a:rPr lang="cs-CZ" dirty="0" err="1"/>
              <a:t>index.php</a:t>
            </a:r>
            <a:r>
              <a:rPr lang="cs-CZ" dirty="0"/>
              <a:t>“. Půjde o součást našeho API </a:t>
            </a:r>
            <a:r>
              <a:rPr lang="cs-CZ" dirty="0" err="1"/>
              <a:t>endpointu</a:t>
            </a:r>
            <a:r>
              <a:rPr lang="cs-CZ" dirty="0"/>
              <a:t>, která zpřístupní všechny metody pro práci s osobami.</a:t>
            </a:r>
          </a:p>
          <a:p>
            <a:endParaRPr lang="cs-CZ" dirty="0"/>
          </a:p>
          <a:p>
            <a:r>
              <a:rPr lang="cs-CZ" dirty="0"/>
              <a:t>Jistě by to šlo i bez vytváření podadresáře „person“, ale potřebovali bychom k tomu </a:t>
            </a:r>
            <a:r>
              <a:rPr lang="cs-CZ" dirty="0" err="1"/>
              <a:t>mod</a:t>
            </a:r>
            <a:r>
              <a:rPr lang="cs-CZ" dirty="0"/>
              <a:t> </a:t>
            </a:r>
            <a:r>
              <a:rPr lang="cs-CZ" dirty="0" err="1"/>
              <a:t>rewrite</a:t>
            </a:r>
            <a:r>
              <a:rPr lang="cs-CZ" dirty="0"/>
              <a:t>, který si ukážeme až na posledním cvičení.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335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728105-5789-41CF-999F-045F0CF5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228A763-1FB0-45B6-AECC-6849D7465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717EB10-2BCA-46E5-93A8-7B3E9A243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E68E0A70-2276-4F55-BD30-A1456B3AC482}"/>
              </a:ext>
            </a:extLst>
          </p:cNvPr>
          <p:cNvSpPr txBox="1"/>
          <p:nvPr/>
        </p:nvSpPr>
        <p:spPr>
          <a:xfrm>
            <a:off x="6972313" y="1529494"/>
            <a:ext cx="4489148" cy="31393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Pro určení typu požadavku  se u </a:t>
            </a:r>
            <a:r>
              <a:rPr lang="cs-CZ" dirty="0" err="1"/>
              <a:t>RESTful</a:t>
            </a:r>
            <a:r>
              <a:rPr lang="cs-CZ" dirty="0"/>
              <a:t> API používá HTTP metoda, kterou byl požadavek poslán na server.</a:t>
            </a:r>
          </a:p>
          <a:p>
            <a:endParaRPr lang="cs-CZ" dirty="0"/>
          </a:p>
          <a:p>
            <a:r>
              <a:rPr lang="cs-CZ" dirty="0"/>
              <a:t>GET slouží pro čtení dat</a:t>
            </a:r>
          </a:p>
          <a:p>
            <a:r>
              <a:rPr lang="cs-CZ" dirty="0"/>
              <a:t>POST slouží pro vytváření nových záznamů</a:t>
            </a:r>
          </a:p>
          <a:p>
            <a:r>
              <a:rPr lang="cs-CZ" dirty="0"/>
              <a:t>PUT slouží pro aktualizaci existujících záznamů</a:t>
            </a:r>
          </a:p>
          <a:p>
            <a:r>
              <a:rPr lang="cs-CZ" dirty="0"/>
              <a:t>DELETE slouží pro mazání existujících záznamů</a:t>
            </a:r>
          </a:p>
          <a:p>
            <a:endParaRPr lang="cs-CZ" dirty="0"/>
          </a:p>
          <a:p>
            <a:r>
              <a:rPr lang="cs-CZ" dirty="0"/>
              <a:t>HTTP metod ale existuje víc. Pokud tedy byla použita jiná metoda, vyhodíme chybu.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9A46EB1B-D55F-482E-8892-382F2D229284}"/>
              </a:ext>
            </a:extLst>
          </p:cNvPr>
          <p:cNvSpPr/>
          <p:nvPr/>
        </p:nvSpPr>
        <p:spPr>
          <a:xfrm>
            <a:off x="3713379" y="1613058"/>
            <a:ext cx="2528395" cy="297219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3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6D91AC-976B-47D9-8E50-E19FEC6E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6560B5-D8BA-4AAD-9E31-2F863674E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DC1F24E-980D-4F5A-BACB-DA1272FA9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17C4A400-7385-42E5-928F-1CFB6B7C3948}"/>
              </a:ext>
            </a:extLst>
          </p:cNvPr>
          <p:cNvSpPr/>
          <p:nvPr/>
        </p:nvSpPr>
        <p:spPr>
          <a:xfrm>
            <a:off x="3726631" y="1590261"/>
            <a:ext cx="3297021" cy="32643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278F5CDA-B987-4389-87CD-6E911567C444}"/>
              </a:ext>
            </a:extLst>
          </p:cNvPr>
          <p:cNvSpPr txBox="1"/>
          <p:nvPr/>
        </p:nvSpPr>
        <p:spPr>
          <a:xfrm>
            <a:off x="7293135" y="1502459"/>
            <a:ext cx="345714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Následně do dokumentu načteme soubor s připojením k databázi.</a:t>
            </a:r>
          </a:p>
        </p:txBody>
      </p:sp>
    </p:spTree>
    <p:extLst>
      <p:ext uri="{BB962C8B-B14F-4D97-AF65-F5344CB8AC3E}">
        <p14:creationId xmlns:p14="http://schemas.microsoft.com/office/powerpoint/2010/main" val="239381097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936</Words>
  <Application>Microsoft Office PowerPoint</Application>
  <PresentationFormat>Širokoúhlá obrazovka</PresentationFormat>
  <Paragraphs>73</Paragraphs>
  <Slides>29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Motiv Office</vt:lpstr>
      <vt:lpstr>Ukázka tvorby REST API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A to je vše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Ukázka tvorby REST API</dc:title>
  <dc:creator>Stanislav Vojíř</dc:creator>
  <cp:lastModifiedBy>Stanislav Vojíř</cp:lastModifiedBy>
  <cp:revision>51</cp:revision>
  <dcterms:created xsi:type="dcterms:W3CDTF">2020-04-20T12:17:44Z</dcterms:created>
  <dcterms:modified xsi:type="dcterms:W3CDTF">2020-04-20T15:17:04Z</dcterms:modified>
</cp:coreProperties>
</file>