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5" r:id="rId5"/>
    <p:sldId id="260" r:id="rId6"/>
    <p:sldId id="261" r:id="rId7"/>
    <p:sldId id="262" r:id="rId8"/>
    <p:sldId id="264" r:id="rId9"/>
    <p:sldId id="276" r:id="rId10"/>
    <p:sldId id="265" r:id="rId11"/>
    <p:sldId id="266" r:id="rId12"/>
    <p:sldId id="277" r:id="rId13"/>
    <p:sldId id="268" r:id="rId14"/>
    <p:sldId id="263" r:id="rId15"/>
    <p:sldId id="269" r:id="rId16"/>
    <p:sldId id="270" r:id="rId17"/>
    <p:sldId id="271" r:id="rId18"/>
    <p:sldId id="272" r:id="rId19"/>
    <p:sldId id="273" r:id="rId20"/>
    <p:sldId id="274" r:id="rId21"/>
    <p:sldId id="259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90" r:id="rId34"/>
    <p:sldId id="289" r:id="rId35"/>
    <p:sldId id="292" r:id="rId36"/>
    <p:sldId id="291" r:id="rId37"/>
    <p:sldId id="293" r:id="rId38"/>
    <p:sldId id="294" r:id="rId39"/>
    <p:sldId id="295" r:id="rId40"/>
    <p:sldId id="296" r:id="rId41"/>
    <p:sldId id="298" r:id="rId42"/>
    <p:sldId id="299" r:id="rId43"/>
    <p:sldId id="300" r:id="rId44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92AD87B-F1E4-4508-88F7-226F00763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729916B-59BB-4185-A4A3-130CB0D63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0F92BEC-E324-4B62-AB64-5AEAF6957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0BD9-9741-457F-AE5D-1D7C3A3347EE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2686B89-F770-4A8F-8B9F-317420489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A0AC016-7590-49A1-A379-96EBDD808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B3D4-4643-49F6-AEFB-E9F2CA70A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26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C705BE-AED2-402B-847D-633E1BC9C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FEFB5C75-BD02-4D01-AA38-7BFE0E58A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778407D-AFA8-4C4F-9607-7FAA70095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0BD9-9741-457F-AE5D-1D7C3A3347EE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3DED6D0-9419-4BA8-94B5-4D33DE326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36372FD-91B3-45A4-9EC1-90C46835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B3D4-4643-49F6-AEFB-E9F2CA70A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61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8B5F9ED7-35EA-47AE-8139-00E88F567F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C99129B1-2C26-48E6-9A48-EBB4FC384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74509FD-9899-4FE1-8CB3-0DAABC4F6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0BD9-9741-457F-AE5D-1D7C3A3347EE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B234862-1A8C-4EF0-B689-604054126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E84630C-5631-41E9-A014-E3F6BA90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B3D4-4643-49F6-AEFB-E9F2CA70A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63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DC2E39-AC3B-4DE3-B135-34D6890E6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7573E1E-94E8-4C0D-807B-8F05D7979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638053E-3615-4CED-BA95-D287C9207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0BD9-9741-457F-AE5D-1D7C3A3347EE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8AE5B28-20D8-4926-B11D-8C6734017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4564FED-062A-4800-98F7-F6E19120B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B3D4-4643-49F6-AEFB-E9F2CA70A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8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432F17-AD0A-41C4-A7C3-9CFFA2EB0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85C08A0-9DE2-46E0-AAE8-4D19F4173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70117D4-BB73-4ADD-9696-3D308FB0C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0BD9-9741-457F-AE5D-1D7C3A3347EE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B9514CB-5024-4A7F-8385-31DFCA658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8ED07FB-48CE-4888-AAC3-06327CC61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B3D4-4643-49F6-AEFB-E9F2CA70A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30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FAD7FD-C7A4-4149-9360-B9DD80C85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A991834-FD8F-483F-ADEE-A28924B58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FDBBD19-2D49-40D7-BDCD-99C4E748E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AB4F977-55D8-47B9-A961-1674BA9DE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0BD9-9741-457F-AE5D-1D7C3A3347EE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8A6FC7B-5137-4197-97A4-E7477D8A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29F0B0E-16DC-437F-A222-D3BD57D59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B3D4-4643-49F6-AEFB-E9F2CA70A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1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8B7EC74-8F95-41AE-982B-B358A15B8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805D37F-9F23-44D5-AE7F-4255FB9FD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422C3AB-4A39-4199-8E79-2F4BD0195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3445C63A-DEB0-4A02-B2BD-23B5F9AC9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F18921C9-835A-4FCC-B9B4-8F1A26180A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7E156FF1-0822-40D9-AA6A-B534AB5D9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0BD9-9741-457F-AE5D-1D7C3A3347EE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B433E5F9-8A09-44EA-9489-A9F598114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36E75C58-8EE0-4C94-BF5F-928403BE1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B3D4-4643-49F6-AEFB-E9F2CA70A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47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4C5E0A-BF41-4844-8933-4A5AD0107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F232C346-E86E-4D45-99DE-0D6ECDC7C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0BD9-9741-457F-AE5D-1D7C3A3347EE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6F484F39-AD0D-4322-A783-84639B592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7213180-34B9-42B3-81AD-49CCC85C3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B3D4-4643-49F6-AEFB-E9F2CA70A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98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3D30D2AA-6C77-4EED-B81F-5BB018102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0BD9-9741-457F-AE5D-1D7C3A3347EE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A6CAE1B-5480-496E-B897-2032041FA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2B78727-2032-4E56-BF05-1070204F3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B3D4-4643-49F6-AEFB-E9F2CA70A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35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36702C7-4664-415A-9D6F-4DBAE1D6F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EBA4D52-1BF1-4D8E-8D4F-20C12F22A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AA50361-6943-4E01-AA3B-FBE482020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BB393B6-EC96-4507-8099-9911C4CA2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0BD9-9741-457F-AE5D-1D7C3A3347EE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5E64D94-125E-4BA7-A10B-528AFA561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64B8A13-1883-42D5-B193-AF3E328CA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B3D4-4643-49F6-AEFB-E9F2CA70A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4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64C8C7-A438-4B51-BEE7-3E957B943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C2DEAFDA-51DA-45BF-81D5-B87E1F1AF2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34DE53A-51E3-4506-83F4-88854F90D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412CE34-CF53-4228-B44E-2E6659FBB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0BD9-9741-457F-AE5D-1D7C3A3347EE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ED126F8-1274-4C5B-812B-EE1D0DECE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6F41736-77B2-4F53-9364-4D99F4F2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B3D4-4643-49F6-AEFB-E9F2CA70A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60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B1474F52-41CA-40C3-A283-BAE5BB8F1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C94CCAD-E094-4011-8FB7-CC4028A9E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963A190-E483-48A5-B5E2-73192FC9D2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30BD9-9741-457F-AE5D-1D7C3A3347EE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B54D4EE-073B-41F3-8C85-280F140652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0DDB7C3-D62B-4F12-9079-3D112C149D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9B3D4-4643-49F6-AEFB-E9F2CA70A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13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38AC70-98D7-49FD-8460-995A66612E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Ukázka vývoje</a:t>
            </a:r>
            <a:br>
              <a:rPr lang="cs-CZ" dirty="0"/>
            </a:br>
            <a:r>
              <a:rPr lang="cs-CZ" dirty="0"/>
              <a:t>jednoduché webové nástěnky</a:t>
            </a:r>
            <a:endParaRPr lang="en-US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708C9DD-0E38-4F2F-9356-378C51B7B8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99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E4738D-49E5-4F9D-95C8-8791D96E3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5867A27-419B-4F46-8B57-61A461D69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911330EB-FDE1-4251-AE41-10ACE9F81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3F68CC45-D9C3-471D-8D89-1A41AB07D247}"/>
              </a:ext>
            </a:extLst>
          </p:cNvPr>
          <p:cNvSpPr txBox="1"/>
          <p:nvPr/>
        </p:nvSpPr>
        <p:spPr>
          <a:xfrm>
            <a:off x="4571999" y="4693225"/>
            <a:ext cx="6281530" cy="147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Jako poslední sloupec sem doplníme automaticky aktualizovaný </a:t>
            </a:r>
            <a:r>
              <a:rPr lang="cs-CZ" dirty="0" err="1"/>
              <a:t>timestamp</a:t>
            </a:r>
            <a:r>
              <a:rPr lang="cs-CZ" dirty="0"/>
              <a:t>.</a:t>
            </a:r>
          </a:p>
          <a:p>
            <a:endParaRPr lang="cs-CZ" dirty="0"/>
          </a:p>
          <a:p>
            <a:r>
              <a:rPr lang="cs-CZ" dirty="0"/>
              <a:t>Stejně jako u předchozích tabulek také zkontrolujeme uložení do </a:t>
            </a:r>
            <a:r>
              <a:rPr lang="cs-CZ" dirty="0" err="1"/>
              <a:t>InnoDB</a:t>
            </a:r>
            <a:r>
              <a:rPr lang="cs-CZ" dirty="0"/>
              <a:t> (aby bylo možné definovat relace).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F89AA3FB-0637-47FB-BD86-81819703194C}"/>
              </a:ext>
            </a:extLst>
          </p:cNvPr>
          <p:cNvSpPr/>
          <p:nvPr/>
        </p:nvSpPr>
        <p:spPr>
          <a:xfrm>
            <a:off x="106017" y="3608042"/>
            <a:ext cx="8070573" cy="393252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0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A5519B0-C049-49B9-8797-00AFFD149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CF0BB26-E7B3-4115-B1B6-40BA30FA6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350385C3-4DB9-47DD-A42D-A5EC72D65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E685945E-2745-483F-A9E6-89F11C519D89}"/>
              </a:ext>
            </a:extLst>
          </p:cNvPr>
          <p:cNvSpPr txBox="1"/>
          <p:nvPr/>
        </p:nvSpPr>
        <p:spPr>
          <a:xfrm>
            <a:off x="4200938" y="3262630"/>
            <a:ext cx="5062332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Ve vytvořené tabulce „</a:t>
            </a:r>
            <a:r>
              <a:rPr lang="cs-CZ" dirty="0" err="1"/>
              <a:t>posts</a:t>
            </a:r>
            <a:r>
              <a:rPr lang="cs-CZ" dirty="0"/>
              <a:t>“ se následně přepneme do „Zobrazení relací“.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09280F7C-02E7-48D9-9454-147F13F86C5E}"/>
              </a:ext>
            </a:extLst>
          </p:cNvPr>
          <p:cNvSpPr/>
          <p:nvPr/>
        </p:nvSpPr>
        <p:spPr>
          <a:xfrm>
            <a:off x="3702327" y="1364905"/>
            <a:ext cx="1505777" cy="393252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55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7D1579-3840-4C90-A5DF-395A013AF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49CFF4B-238A-4556-83F3-309E6D815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D282CD5B-E933-4C1E-96FC-5A5F8677E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Obdélník 4">
            <a:extLst>
              <a:ext uri="{FF2B5EF4-FFF2-40B4-BE49-F238E27FC236}">
                <a16:creationId xmlns:a16="http://schemas.microsoft.com/office/drawing/2014/main" id="{D7F7A57E-8311-4DEC-B472-B8793B2E970E}"/>
              </a:ext>
            </a:extLst>
          </p:cNvPr>
          <p:cNvSpPr/>
          <p:nvPr/>
        </p:nvSpPr>
        <p:spPr>
          <a:xfrm>
            <a:off x="2575892" y="2531095"/>
            <a:ext cx="9245047" cy="2080661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FC5EA3D2-3E4D-4C88-9932-FB4464F1951A}"/>
              </a:ext>
            </a:extLst>
          </p:cNvPr>
          <p:cNvSpPr txBox="1"/>
          <p:nvPr/>
        </p:nvSpPr>
        <p:spPr>
          <a:xfrm>
            <a:off x="3564834" y="4746693"/>
            <a:ext cx="6652592" cy="17543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Definujeme tu 2 cizí klíče:</a:t>
            </a:r>
          </a:p>
          <a:p>
            <a:pPr marL="285750" indent="-285750">
              <a:buFontTx/>
              <a:buChar char="-"/>
            </a:pPr>
            <a:r>
              <a:rPr lang="cs-CZ" dirty="0"/>
              <a:t>Pokud dojde ke změně id či smazání kategorie, ve které je příspěvek, tak se příspěvek smaže také.</a:t>
            </a:r>
          </a:p>
          <a:p>
            <a:pPr marL="285750" indent="-285750">
              <a:buFontTx/>
              <a:buChar char="-"/>
            </a:pPr>
            <a:r>
              <a:rPr lang="cs-CZ" dirty="0"/>
              <a:t>Pokud dojde ke změně id uživatele, tak jej změníme i u příspěvků. Neumožníme ale smazat uživatele, který je autorem nějakých příspěvků.</a:t>
            </a:r>
          </a:p>
        </p:txBody>
      </p:sp>
    </p:spTree>
    <p:extLst>
      <p:ext uri="{BB962C8B-B14F-4D97-AF65-F5344CB8AC3E}">
        <p14:creationId xmlns:p14="http://schemas.microsoft.com/office/powerpoint/2010/main" val="2472703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4717E8E-B18D-458E-B2A9-5B8C1A33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397E410-CB93-4037-B61D-12E64D922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22767BF9-8297-489E-A02C-F744A55A7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B84D17AB-7086-465C-A219-6AE659E092FD}"/>
              </a:ext>
            </a:extLst>
          </p:cNvPr>
          <p:cNvSpPr txBox="1"/>
          <p:nvPr/>
        </p:nvSpPr>
        <p:spPr>
          <a:xfrm>
            <a:off x="4757530" y="5104682"/>
            <a:ext cx="5062332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Pokud je daný modul v </a:t>
            </a:r>
            <a:r>
              <a:rPr lang="cs-CZ" dirty="0" err="1"/>
              <a:t>phpMyAdminu</a:t>
            </a:r>
            <a:r>
              <a:rPr lang="cs-CZ" dirty="0"/>
              <a:t> nainstalován, máte možnost si relace ověřit také ve správě dané databáze na záložce Návrhář.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422EB81C-DFD7-454D-A70D-179A0BD023AD}"/>
              </a:ext>
            </a:extLst>
          </p:cNvPr>
          <p:cNvSpPr/>
          <p:nvPr/>
        </p:nvSpPr>
        <p:spPr>
          <a:xfrm>
            <a:off x="10588487" y="1027906"/>
            <a:ext cx="1007165" cy="393252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57AA1CC4-9E7E-4513-BD7A-F3ADB42141AA}"/>
              </a:ext>
            </a:extLst>
          </p:cNvPr>
          <p:cNvSpPr/>
          <p:nvPr/>
        </p:nvSpPr>
        <p:spPr>
          <a:xfrm>
            <a:off x="334618" y="2068201"/>
            <a:ext cx="619540" cy="290686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92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12B3EE-C646-466B-B13E-2E9E0F2F4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Do databáze vložíme pro začátek nějaká data…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957CB55-6997-49EF-884B-80EC13F03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34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411F31-25D6-482B-9D58-3C6493344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1C2776B-E935-4F7E-A760-F5B753017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4EBAEA3F-4E10-4AB6-9FA9-06BAEEE57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22E6BA36-B25B-4835-8324-4A1846B54D35}"/>
              </a:ext>
            </a:extLst>
          </p:cNvPr>
          <p:cNvSpPr txBox="1"/>
          <p:nvPr/>
        </p:nvSpPr>
        <p:spPr>
          <a:xfrm>
            <a:off x="5963477" y="2984334"/>
            <a:ext cx="5552661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Pro vkládání dat se nejprve přepneme na danou tabulku a poté vyplníme formulář na záložce „Vložit“.</a:t>
            </a:r>
          </a:p>
          <a:p>
            <a:endParaRPr lang="cs-CZ" dirty="0"/>
          </a:p>
          <a:p>
            <a:r>
              <a:rPr lang="cs-CZ" dirty="0"/>
              <a:t>V kategoriích si založíme kategorii „Novinky“.</a:t>
            </a:r>
          </a:p>
        </p:txBody>
      </p:sp>
    </p:spTree>
    <p:extLst>
      <p:ext uri="{BB962C8B-B14F-4D97-AF65-F5344CB8AC3E}">
        <p14:creationId xmlns:p14="http://schemas.microsoft.com/office/powerpoint/2010/main" val="3125751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BA8237-E09B-46D7-92D9-B252D79CA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AFE1AB0-7E93-4241-A201-D5BE53B88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0AB2AC06-E3E4-4431-87C6-4C78E73FD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FA63F83B-6697-481C-A308-ECD58D34D592}"/>
              </a:ext>
            </a:extLst>
          </p:cNvPr>
          <p:cNvSpPr txBox="1"/>
          <p:nvPr/>
        </p:nvSpPr>
        <p:spPr>
          <a:xfrm>
            <a:off x="6220239" y="3885482"/>
            <a:ext cx="5552661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Přehled řádků tabulky pak najdeme na záložce „Projít“, kde můžeme řádky přidávat, odebírat, upravovat atd.</a:t>
            </a:r>
          </a:p>
        </p:txBody>
      </p:sp>
    </p:spTree>
    <p:extLst>
      <p:ext uri="{BB962C8B-B14F-4D97-AF65-F5344CB8AC3E}">
        <p14:creationId xmlns:p14="http://schemas.microsoft.com/office/powerpoint/2010/main" val="1240672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138E81-F676-4025-887D-79488793D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90D310F-A4DC-4E94-8B69-74409221C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F92596CC-0C2B-4A96-BD01-B2BCADCFB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8F63D722-7A45-45D6-8429-A6FB9BED7168}"/>
              </a:ext>
            </a:extLst>
          </p:cNvPr>
          <p:cNvSpPr txBox="1"/>
          <p:nvPr/>
        </p:nvSpPr>
        <p:spPr>
          <a:xfrm>
            <a:off x="6384234" y="3429000"/>
            <a:ext cx="496956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Do tabulky „</a:t>
            </a:r>
            <a:r>
              <a:rPr lang="cs-CZ" dirty="0" err="1"/>
              <a:t>users</a:t>
            </a:r>
            <a:r>
              <a:rPr lang="cs-CZ" dirty="0"/>
              <a:t>“ si vložíme 2 testovací uživatele.</a:t>
            </a:r>
          </a:p>
        </p:txBody>
      </p:sp>
    </p:spTree>
    <p:extLst>
      <p:ext uri="{BB962C8B-B14F-4D97-AF65-F5344CB8AC3E}">
        <p14:creationId xmlns:p14="http://schemas.microsoft.com/office/powerpoint/2010/main" val="765063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661ACA-2A47-4503-B216-35BD6CAAD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1D2BAAE-D921-4C7E-82E4-010BAB7B1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1E09514D-E409-4458-BBEA-2023397DB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3F91BB52-8C91-46FE-BCF2-019F785763F9}"/>
              </a:ext>
            </a:extLst>
          </p:cNvPr>
          <p:cNvSpPr txBox="1"/>
          <p:nvPr/>
        </p:nvSpPr>
        <p:spPr>
          <a:xfrm>
            <a:off x="6220239" y="3429000"/>
            <a:ext cx="5552661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Nakonec vložíme do databáze 1 příspěvek. </a:t>
            </a:r>
          </a:p>
          <a:p>
            <a:r>
              <a:rPr lang="cs-CZ" dirty="0"/>
              <a:t>Všimněte si, že </a:t>
            </a:r>
            <a:r>
              <a:rPr lang="cs-CZ" dirty="0" err="1"/>
              <a:t>user_id</a:t>
            </a:r>
            <a:r>
              <a:rPr lang="cs-CZ" dirty="0"/>
              <a:t> a </a:t>
            </a:r>
            <a:r>
              <a:rPr lang="cs-CZ" dirty="0" err="1"/>
              <a:t>category_id</a:t>
            </a:r>
            <a:r>
              <a:rPr lang="cs-CZ" dirty="0"/>
              <a:t> vybíráte z hodnot, které jste před chvílí vložili do navázaných tabulek.</a:t>
            </a:r>
          </a:p>
        </p:txBody>
      </p:sp>
    </p:spTree>
    <p:extLst>
      <p:ext uri="{BB962C8B-B14F-4D97-AF65-F5344CB8AC3E}">
        <p14:creationId xmlns:p14="http://schemas.microsoft.com/office/powerpoint/2010/main" val="3932969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2C0AD61-FD48-4CB3-BDB1-B399325DD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4CD1F95-A1E9-421A-B962-BA40824DB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4155B8F8-D999-4D78-8C69-2722DBC1B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0F119EE3-FDB2-4006-82D8-640C4CD6140B}"/>
              </a:ext>
            </a:extLst>
          </p:cNvPr>
          <p:cNvSpPr txBox="1"/>
          <p:nvPr/>
        </p:nvSpPr>
        <p:spPr>
          <a:xfrm>
            <a:off x="6220239" y="3527673"/>
            <a:ext cx="5552661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Nakonec si ověřte, že máte testovací záznamy v databázi dostupné…</a:t>
            </a:r>
          </a:p>
        </p:txBody>
      </p:sp>
    </p:spTree>
    <p:extLst>
      <p:ext uri="{BB962C8B-B14F-4D97-AF65-F5344CB8AC3E}">
        <p14:creationId xmlns:p14="http://schemas.microsoft.com/office/powerpoint/2010/main" val="4210136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B5F2B11-7F4C-4B7C-8DF1-C419865DD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Zadání aplikace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941E12A-BD70-4471-8AD7-21747BDC5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aplikaci budeme evidovat:</a:t>
            </a:r>
          </a:p>
          <a:p>
            <a:pPr lvl="1"/>
            <a:r>
              <a:rPr lang="cs-CZ" dirty="0"/>
              <a:t>uživatele</a:t>
            </a:r>
          </a:p>
          <a:p>
            <a:pPr lvl="1"/>
            <a:r>
              <a:rPr lang="cs-CZ" dirty="0"/>
              <a:t>příspěvky</a:t>
            </a:r>
          </a:p>
          <a:p>
            <a:pPr lvl="1"/>
            <a:r>
              <a:rPr lang="cs-CZ" dirty="0"/>
              <a:t>kategorie příspěvků</a:t>
            </a:r>
          </a:p>
          <a:p>
            <a:pPr lvl="1"/>
            <a:endParaRPr lang="cs-CZ" dirty="0"/>
          </a:p>
          <a:p>
            <a:r>
              <a:rPr lang="cs-CZ" dirty="0"/>
              <a:t>Data budou ukládána do databáze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488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9D67B29-C97D-407A-A580-CAA8F59C2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E2F1E9A-C3CD-4570-81FA-048639E41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DF67C813-3D21-4CD2-8DD9-E45B897E4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595B17D0-2554-4A7A-B9A9-5484E6D5BA6C}"/>
              </a:ext>
            </a:extLst>
          </p:cNvPr>
          <p:cNvSpPr txBox="1"/>
          <p:nvPr/>
        </p:nvSpPr>
        <p:spPr>
          <a:xfrm>
            <a:off x="6766063" y="1875633"/>
            <a:ext cx="5006837" cy="20313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Pro jistotu si takto připravenou databázi </a:t>
            </a:r>
            <a:r>
              <a:rPr lang="cs-CZ" dirty="0" err="1"/>
              <a:t>zazálohujeme</a:t>
            </a:r>
            <a:r>
              <a:rPr lang="cs-CZ" dirty="0"/>
              <a:t> – a to včetně vložených hodnot.</a:t>
            </a:r>
          </a:p>
          <a:p>
            <a:endParaRPr lang="cs-CZ" dirty="0"/>
          </a:p>
          <a:p>
            <a:r>
              <a:rPr lang="cs-CZ" dirty="0"/>
              <a:t>Export spouštíme po vybrání správy celé databáze. Když se přepnete na záložku „Export“ ze zobrazení konkrétní tabulky, exportuje se vám jen daná tabulka.</a:t>
            </a:r>
          </a:p>
        </p:txBody>
      </p:sp>
    </p:spTree>
    <p:extLst>
      <p:ext uri="{BB962C8B-B14F-4D97-AF65-F5344CB8AC3E}">
        <p14:creationId xmlns:p14="http://schemas.microsoft.com/office/powerpoint/2010/main" val="946380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9FAA98A-DE66-47AF-98DF-09B6B8805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 jdeme programovat…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7AE63B8-9A9F-4D2D-AB42-0BDB62571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Pokud nechcete databázi i s daty </a:t>
            </a:r>
            <a:r>
              <a:rPr lang="cs-CZ" dirty="0" err="1"/>
              <a:t>naklikávat</a:t>
            </a:r>
            <a:r>
              <a:rPr lang="cs-CZ" dirty="0"/>
              <a:t> ručně, můžete ji jednoduše importovat z přiloženého souboru „</a:t>
            </a:r>
            <a:r>
              <a:rPr lang="cs-CZ" i="1" dirty="0" err="1"/>
              <a:t>nastenka.sql</a:t>
            </a:r>
            <a:r>
              <a:rPr lang="cs-CZ" i="1" dirty="0"/>
              <a:t>“.</a:t>
            </a:r>
            <a:endParaRPr lang="cs-CZ" dirty="0"/>
          </a:p>
          <a:p>
            <a:r>
              <a:rPr lang="cs-CZ" dirty="0"/>
              <a:t>Doporučuji začít z prázdné DB – ať v tom nemáte hned zmatek.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374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D20E2F8-2F24-40E0-A016-705E27B8D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DBE85FD-FF3B-40B3-B400-F9EC3F305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84397119-0F6B-4609-AA67-DD8CBEC2C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75E57F71-56D4-4751-B50A-F51ED1F6C38F}"/>
              </a:ext>
            </a:extLst>
          </p:cNvPr>
          <p:cNvSpPr txBox="1"/>
          <p:nvPr/>
        </p:nvSpPr>
        <p:spPr>
          <a:xfrm>
            <a:off x="4731026" y="2564747"/>
            <a:ext cx="7298635" cy="23083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Tvorbu aplikace začneme vytvořením prázdného projektu, do kterého připravíme soubor s připojením k databázi.</a:t>
            </a:r>
          </a:p>
          <a:p>
            <a:endParaRPr lang="cs-CZ" dirty="0"/>
          </a:p>
          <a:p>
            <a:r>
              <a:rPr lang="cs-CZ" dirty="0"/>
              <a:t>Soubory, které budeme chtít načítat z jiných souborů, si oddělíme do složky „</a:t>
            </a:r>
            <a:r>
              <a:rPr lang="cs-CZ" dirty="0" err="1"/>
              <a:t>inc</a:t>
            </a:r>
            <a:r>
              <a:rPr lang="cs-CZ" dirty="0"/>
              <a:t>“.</a:t>
            </a:r>
          </a:p>
          <a:p>
            <a:endParaRPr lang="cs-CZ" dirty="0"/>
          </a:p>
          <a:p>
            <a:r>
              <a:rPr lang="cs-CZ" dirty="0"/>
              <a:t>V této složce tedy vytvoříme soubor „</a:t>
            </a:r>
            <a:r>
              <a:rPr lang="cs-CZ" dirty="0" err="1"/>
              <a:t>db.php</a:t>
            </a:r>
            <a:r>
              <a:rPr lang="cs-CZ" dirty="0"/>
              <a:t>“ a do něj nakopírujeme ukázku připojení k databázi pomocí PDO (kopírujeme z GitHubu předmětu).</a:t>
            </a:r>
          </a:p>
        </p:txBody>
      </p:sp>
    </p:spTree>
    <p:extLst>
      <p:ext uri="{BB962C8B-B14F-4D97-AF65-F5344CB8AC3E}">
        <p14:creationId xmlns:p14="http://schemas.microsoft.com/office/powerpoint/2010/main" val="2107524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244BD1E-B997-45B6-A14D-B52DB5607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6BA020B-AAB1-43AF-A68A-89FEA4E13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16411399-A060-4575-914E-8A77FA59D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565FB634-078E-4EC2-8DE7-63EAD29A5755}"/>
              </a:ext>
            </a:extLst>
          </p:cNvPr>
          <p:cNvSpPr txBox="1"/>
          <p:nvPr/>
        </p:nvSpPr>
        <p:spPr>
          <a:xfrm>
            <a:off x="6593784" y="2985631"/>
            <a:ext cx="5006837" cy="17543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Dalším krokem bude vytvoření HTML stránky, která bude představovat základ naší nástěnky.</a:t>
            </a:r>
          </a:p>
          <a:p>
            <a:endParaRPr lang="cs-CZ" dirty="0"/>
          </a:p>
          <a:p>
            <a:r>
              <a:rPr lang="cs-CZ" dirty="0"/>
              <a:t>Vytvoříme tedy soubor „</a:t>
            </a:r>
            <a:r>
              <a:rPr lang="cs-CZ" dirty="0" err="1"/>
              <a:t>index.php</a:t>
            </a:r>
            <a:r>
              <a:rPr lang="cs-CZ" dirty="0"/>
              <a:t>“, ve kterém bude prázdný HTML soubor, do kterého přidáme styly z </a:t>
            </a:r>
            <a:r>
              <a:rPr lang="cs-CZ" dirty="0" err="1"/>
              <a:t>bootstrapu</a:t>
            </a:r>
            <a:r>
              <a:rPr 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3471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7CEC0D-F67C-4B37-BDA5-996BF5DCA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60ACFC5-5E9C-4626-BC45-0FEDFDAB7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8F557749-0F1D-471E-8743-7692FC3F5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D4E0494D-6EC5-4BC0-B7D8-11B37F922F22}"/>
              </a:ext>
            </a:extLst>
          </p:cNvPr>
          <p:cNvSpPr txBox="1"/>
          <p:nvPr/>
        </p:nvSpPr>
        <p:spPr>
          <a:xfrm>
            <a:off x="6766063" y="3608483"/>
            <a:ext cx="5006837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Do nadpisy přidáme velmi jednoduchou hlavičku.</a:t>
            </a:r>
          </a:p>
        </p:txBody>
      </p:sp>
    </p:spTree>
    <p:extLst>
      <p:ext uri="{BB962C8B-B14F-4D97-AF65-F5344CB8AC3E}">
        <p14:creationId xmlns:p14="http://schemas.microsoft.com/office/powerpoint/2010/main" val="32671296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C00BF3-1293-4667-AC74-83026457A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34145D4-EBDA-4704-9698-64CAA4B50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F2A5455E-4107-4F31-BAE1-A5CC36C5C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6D29E2D1-F266-4728-B477-7A74453DBA5E}"/>
              </a:ext>
            </a:extLst>
          </p:cNvPr>
          <p:cNvSpPr txBox="1"/>
          <p:nvPr/>
        </p:nvSpPr>
        <p:spPr>
          <a:xfrm>
            <a:off x="6766063" y="3608483"/>
            <a:ext cx="5006837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A následně zkontrolujeme v prohlížeči, jak stránka vypadá.</a:t>
            </a:r>
          </a:p>
        </p:txBody>
      </p:sp>
    </p:spTree>
    <p:extLst>
      <p:ext uri="{BB962C8B-B14F-4D97-AF65-F5344CB8AC3E}">
        <p14:creationId xmlns:p14="http://schemas.microsoft.com/office/powerpoint/2010/main" val="762144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BCF6F5-8895-4CC3-9125-11AFCA694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35DB519-31CF-4BB8-9815-6941C78E1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349FF9D5-608D-4531-9750-1465BC897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C07B865F-9667-4FEC-8366-50B982E4BCB1}"/>
              </a:ext>
            </a:extLst>
          </p:cNvPr>
          <p:cNvSpPr txBox="1"/>
          <p:nvPr/>
        </p:nvSpPr>
        <p:spPr>
          <a:xfrm>
            <a:off x="6766063" y="3608483"/>
            <a:ext cx="5006837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A jdeme jo rozdělit na kousky. Vezmeme celý začátek stránky a přesuneme ho do souboru „</a:t>
            </a:r>
            <a:r>
              <a:rPr lang="cs-CZ" dirty="0" err="1"/>
              <a:t>inc</a:t>
            </a:r>
            <a:r>
              <a:rPr lang="cs-CZ" dirty="0"/>
              <a:t>/</a:t>
            </a:r>
            <a:r>
              <a:rPr lang="cs-CZ" dirty="0" err="1"/>
              <a:t>header.php</a:t>
            </a:r>
            <a:r>
              <a:rPr lang="cs-CZ" dirty="0"/>
              <a:t>“.</a:t>
            </a:r>
          </a:p>
        </p:txBody>
      </p:sp>
    </p:spTree>
    <p:extLst>
      <p:ext uri="{BB962C8B-B14F-4D97-AF65-F5344CB8AC3E}">
        <p14:creationId xmlns:p14="http://schemas.microsoft.com/office/powerpoint/2010/main" val="19052806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A87CC0-5AA2-4D68-9F7E-BBF2EF2BB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BDAAEED-ACD8-4859-8516-E8FADB52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7FF01722-3075-4E69-8BC8-9AAF10697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5F3FFA54-E6FD-419C-A751-BAA9BB3F7051}"/>
              </a:ext>
            </a:extLst>
          </p:cNvPr>
          <p:cNvSpPr txBox="1"/>
          <p:nvPr/>
        </p:nvSpPr>
        <p:spPr>
          <a:xfrm>
            <a:off x="6766063" y="3608483"/>
            <a:ext cx="5006837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To samé pak uděláme s koncem stránky. Ten dáme do souboru „</a:t>
            </a:r>
            <a:r>
              <a:rPr lang="cs-CZ" dirty="0" err="1"/>
              <a:t>inc</a:t>
            </a:r>
            <a:r>
              <a:rPr lang="cs-CZ" dirty="0"/>
              <a:t>/</a:t>
            </a:r>
            <a:r>
              <a:rPr lang="cs-CZ" dirty="0" err="1"/>
              <a:t>footer.php</a:t>
            </a:r>
            <a:r>
              <a:rPr lang="cs-CZ" dirty="0"/>
              <a:t>“.</a:t>
            </a:r>
          </a:p>
        </p:txBody>
      </p:sp>
    </p:spTree>
    <p:extLst>
      <p:ext uri="{BB962C8B-B14F-4D97-AF65-F5344CB8AC3E}">
        <p14:creationId xmlns:p14="http://schemas.microsoft.com/office/powerpoint/2010/main" val="15628027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BB6E22E-338F-4E14-8054-911A46EA1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8BFF004-B499-4F76-95B7-ACEFA96B0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54ED4DA2-CB6D-4F45-A13C-F31C1EE4C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918F6FED-4856-4AAB-A3F4-6CE0C2A984CD}"/>
              </a:ext>
            </a:extLst>
          </p:cNvPr>
          <p:cNvSpPr txBox="1"/>
          <p:nvPr/>
        </p:nvSpPr>
        <p:spPr>
          <a:xfrm>
            <a:off x="6766063" y="3608483"/>
            <a:ext cx="5006837" cy="23083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Vr</a:t>
            </a:r>
            <a:r>
              <a:rPr lang="cs-CZ" dirty="0" err="1"/>
              <a:t>átíme</a:t>
            </a:r>
            <a:r>
              <a:rPr lang="cs-CZ" dirty="0"/>
              <a:t> se do souboru s hlavičkou stránek a doplníme do ní </a:t>
            </a:r>
            <a:r>
              <a:rPr lang="cs-CZ" dirty="0" err="1"/>
              <a:t>title</a:t>
            </a:r>
            <a:r>
              <a:rPr lang="cs-CZ" dirty="0"/>
              <a:t>.</a:t>
            </a:r>
          </a:p>
          <a:p>
            <a:endParaRPr lang="cs-CZ" dirty="0"/>
          </a:p>
          <a:p>
            <a:r>
              <a:rPr lang="cs-CZ" dirty="0" err="1"/>
              <a:t>Title</a:t>
            </a:r>
            <a:r>
              <a:rPr lang="cs-CZ" dirty="0"/>
              <a:t> by měl obsahovat nejen název celé aplikace, ale také název dané stránky. K tomu si připravíme výpis proměnné „</a:t>
            </a:r>
            <a:r>
              <a:rPr lang="en-US" dirty="0"/>
              <a:t>$</a:t>
            </a:r>
            <a:r>
              <a:rPr lang="en-US" dirty="0" err="1"/>
              <a:t>pageTitle</a:t>
            </a:r>
            <a:r>
              <a:rPr lang="cs-CZ" dirty="0"/>
              <a:t>“</a:t>
            </a:r>
            <a:r>
              <a:rPr lang="en-US" dirty="0"/>
              <a:t>.</a:t>
            </a:r>
            <a:endParaRPr lang="cs-CZ" dirty="0"/>
          </a:p>
          <a:p>
            <a:r>
              <a:rPr lang="cs-CZ" dirty="0"/>
              <a:t>Když budeme hlavičku </a:t>
            </a:r>
            <a:r>
              <a:rPr lang="cs-CZ" dirty="0" err="1"/>
              <a:t>includovat</a:t>
            </a:r>
            <a:r>
              <a:rPr lang="cs-CZ" dirty="0"/>
              <a:t> do jednotlivých stránek, tak pomocí této proměnné upravíme </a:t>
            </a:r>
            <a:r>
              <a:rPr lang="cs-CZ" dirty="0" err="1"/>
              <a:t>title</a:t>
            </a:r>
            <a:r>
              <a:rPr 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661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1E6660-9FF4-4618-ACC9-2B6A8D027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E823DE9-C0D9-43D6-8B3F-4FB926EF7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3EDC1D92-9093-409A-AF01-5A770825E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99450A36-6F3D-4586-B6B4-843D8B8D9D41}"/>
              </a:ext>
            </a:extLst>
          </p:cNvPr>
          <p:cNvSpPr txBox="1"/>
          <p:nvPr/>
        </p:nvSpPr>
        <p:spPr>
          <a:xfrm>
            <a:off x="6766063" y="3608483"/>
            <a:ext cx="5006837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Přepneme se do souboru </a:t>
            </a:r>
            <a:r>
              <a:rPr lang="cs-CZ" dirty="0" err="1"/>
              <a:t>index.php</a:t>
            </a:r>
            <a:r>
              <a:rPr lang="cs-CZ" dirty="0"/>
              <a:t>, odstraníme zbylý řádek textu a uděláme z něj prázdný PHP soubor.</a:t>
            </a:r>
          </a:p>
        </p:txBody>
      </p:sp>
    </p:spTree>
    <p:extLst>
      <p:ext uri="{BB962C8B-B14F-4D97-AF65-F5344CB8AC3E}">
        <p14:creationId xmlns:p14="http://schemas.microsoft.com/office/powerpoint/2010/main" val="3450583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488599-719F-47C5-B5EF-B8FC78B98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Nejprve si připravíme databázi…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7A59A81-C043-49D7-A5B7-5C3DEE04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953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C96ED8-7386-4443-9D0A-A047F1CE5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CEBF13A-51FC-4202-9A66-DDDAF12D4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B8EACCF1-FD9E-46FB-A313-FF5EB9CC3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8FBC4685-0D67-4DB6-9AE5-D49F6F982B06}"/>
              </a:ext>
            </a:extLst>
          </p:cNvPr>
          <p:cNvSpPr txBox="1"/>
          <p:nvPr/>
        </p:nvSpPr>
        <p:spPr>
          <a:xfrm>
            <a:off x="6766063" y="3608483"/>
            <a:ext cx="5006837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Následně zde načteme připojení k databázi, hlavičku a patičku.</a:t>
            </a:r>
          </a:p>
        </p:txBody>
      </p:sp>
    </p:spTree>
    <p:extLst>
      <p:ext uri="{BB962C8B-B14F-4D97-AF65-F5344CB8AC3E}">
        <p14:creationId xmlns:p14="http://schemas.microsoft.com/office/powerpoint/2010/main" val="9561455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67A85A-8B0E-4465-823B-5360017B8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AAA00D6-7880-44C6-83F2-D93B55291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5B32895B-535C-4C11-A042-F6A570A26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BB25BE1E-5865-4F50-92C5-34DF583C76DB}"/>
              </a:ext>
            </a:extLst>
          </p:cNvPr>
          <p:cNvSpPr txBox="1"/>
          <p:nvPr/>
        </p:nvSpPr>
        <p:spPr>
          <a:xfrm>
            <a:off x="6766063" y="3608483"/>
            <a:ext cx="5006837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Pokud jsme nastavili správné údaje pro připojení k databázi, tak při zobrazení přes server vidíme prázdnou stránku jen s naší hlavičkou a patičkou.</a:t>
            </a:r>
          </a:p>
          <a:p>
            <a:r>
              <a:rPr lang="cs-CZ" dirty="0"/>
              <a:t>(Neměla by zde být žádná chyba.)</a:t>
            </a:r>
          </a:p>
        </p:txBody>
      </p:sp>
    </p:spTree>
    <p:extLst>
      <p:ext uri="{BB962C8B-B14F-4D97-AF65-F5344CB8AC3E}">
        <p14:creationId xmlns:p14="http://schemas.microsoft.com/office/powerpoint/2010/main" val="1020223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5FCA4A-D184-4F2D-A34A-4EF7070E3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265473E-D209-4B5B-BD9F-4EB530588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V rámci tvorby aplikace začneme výpisem příspěvků z databáze.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8308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259A1B-DD48-4F34-85B6-2A8C1D29A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C5DDCC0-DEC1-4D2F-94C0-AF9243CC7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67D96DAA-6C3A-45F5-ADFA-A24E01A8B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996C87E9-9AB6-4136-89F5-CEA238D491F7}"/>
              </a:ext>
            </a:extLst>
          </p:cNvPr>
          <p:cNvSpPr txBox="1"/>
          <p:nvPr/>
        </p:nvSpPr>
        <p:spPr>
          <a:xfrm>
            <a:off x="6448011" y="4430118"/>
            <a:ext cx="5006837" cy="17543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Nejprve budeme chtít do aplikace vypisovat příspěvky z databáze, musíme si tedy připravit příslušný SQL dotaz.</a:t>
            </a:r>
          </a:p>
          <a:p>
            <a:endParaRPr lang="cs-CZ" dirty="0"/>
          </a:p>
          <a:p>
            <a:r>
              <a:rPr lang="cs-CZ" dirty="0"/>
              <a:t>Pokud si nejste jeho tvarem úplně jisti, doporučuji vám jej nejdřív vyzkoušet např. v </a:t>
            </a:r>
            <a:r>
              <a:rPr lang="cs-CZ" dirty="0" err="1"/>
              <a:t>phpMyAdminu</a:t>
            </a:r>
            <a:r>
              <a:rPr 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5591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7A7F1BE-F4D4-4D5A-B727-7A77C5F3D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D207A05-21F1-4C98-8968-B9526B54B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5ADA9270-6246-4B3F-A90F-C5E5C0185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CED3EFD6-3262-4521-9FB3-E42C492B9110}"/>
              </a:ext>
            </a:extLst>
          </p:cNvPr>
          <p:cNvSpPr txBox="1"/>
          <p:nvPr/>
        </p:nvSpPr>
        <p:spPr>
          <a:xfrm>
            <a:off x="3935897" y="3608483"/>
            <a:ext cx="7837004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Všechen kód pro výpis příspěvků na nástěnce budeme vkládat do souboru „</a:t>
            </a:r>
            <a:r>
              <a:rPr lang="cs-CZ" dirty="0" err="1"/>
              <a:t>index.php</a:t>
            </a:r>
            <a:r>
              <a:rPr lang="cs-CZ" dirty="0"/>
              <a:t>“, konkrétně mezi načtení hlavičky a patičky stránky.</a:t>
            </a:r>
          </a:p>
          <a:p>
            <a:endParaRPr lang="cs-CZ" dirty="0"/>
          </a:p>
          <a:p>
            <a:r>
              <a:rPr lang="cs-CZ" dirty="0"/>
              <a:t>Nejprve zde připravíme </a:t>
            </a:r>
            <a:r>
              <a:rPr lang="cs-CZ" dirty="0" err="1"/>
              <a:t>prepare</a:t>
            </a:r>
            <a:r>
              <a:rPr lang="cs-CZ" dirty="0"/>
              <a:t> </a:t>
            </a:r>
            <a:r>
              <a:rPr lang="cs-CZ" dirty="0" err="1"/>
              <a:t>statement</a:t>
            </a:r>
            <a:r>
              <a:rPr lang="cs-CZ" dirty="0"/>
              <a:t> pomocí PDO a spustíme jej.</a:t>
            </a:r>
          </a:p>
        </p:txBody>
      </p:sp>
    </p:spTree>
    <p:extLst>
      <p:ext uri="{BB962C8B-B14F-4D97-AF65-F5344CB8AC3E}">
        <p14:creationId xmlns:p14="http://schemas.microsoft.com/office/powerpoint/2010/main" val="37489016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103473-6D81-47F4-BAB0-3E5A888C6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F15CFBD-4E5D-4773-B288-56FBB57D2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4F0F6F1D-BB8F-42CD-AFEA-E99B371D6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BEC391A4-476A-4BF6-AEE5-4FBE9A12AD4A}"/>
              </a:ext>
            </a:extLst>
          </p:cNvPr>
          <p:cNvSpPr txBox="1"/>
          <p:nvPr/>
        </p:nvSpPr>
        <p:spPr>
          <a:xfrm>
            <a:off x="3943350" y="2959127"/>
            <a:ext cx="5006837" cy="147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Následně načteme najednou </a:t>
            </a:r>
            <a:r>
              <a:rPr lang="cs-CZ" dirty="0" err="1"/>
              <a:t>všechn</a:t>
            </a:r>
            <a:r>
              <a:rPr lang="cs-CZ" dirty="0"/>
              <a:t> výsledky dotazu do proměnné </a:t>
            </a:r>
            <a:r>
              <a:rPr lang="en-US" dirty="0"/>
              <a:t>$posts.</a:t>
            </a:r>
            <a:endParaRPr lang="cs-CZ" dirty="0"/>
          </a:p>
          <a:p>
            <a:endParaRPr lang="cs-CZ" dirty="0"/>
          </a:p>
          <a:p>
            <a:r>
              <a:rPr lang="cs-CZ" dirty="0"/>
              <a:t>Parametr v metodě </a:t>
            </a:r>
            <a:r>
              <a:rPr lang="cs-CZ" dirty="0" err="1"/>
              <a:t>fetchAll</a:t>
            </a:r>
            <a:r>
              <a:rPr lang="cs-CZ" dirty="0"/>
              <a:t> říká, že chceme výsledky v podobě asociačních polí.</a:t>
            </a:r>
          </a:p>
        </p:txBody>
      </p:sp>
    </p:spTree>
    <p:extLst>
      <p:ext uri="{BB962C8B-B14F-4D97-AF65-F5344CB8AC3E}">
        <p14:creationId xmlns:p14="http://schemas.microsoft.com/office/powerpoint/2010/main" val="13454643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D6F3CF-D3B7-468A-BA7E-8808E3237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1711677-16A6-4B64-9796-EC0239166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C1F9C251-4F77-4670-95FB-E0770E2FC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642C066C-16A9-43FD-8B61-3DC510BB10AB}"/>
              </a:ext>
            </a:extLst>
          </p:cNvPr>
          <p:cNvSpPr txBox="1"/>
          <p:nvPr/>
        </p:nvSpPr>
        <p:spPr>
          <a:xfrm>
            <a:off x="5433391" y="4430118"/>
            <a:ext cx="6021457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Zjistíme, jestli jsme získali nějaké příspěvky.</a:t>
            </a:r>
          </a:p>
          <a:p>
            <a:r>
              <a:rPr lang="cs-CZ" dirty="0"/>
              <a:t>Pokud ne, vypíšeme uživateli varování, že na nástěnce nic není (aby neměl dojem, že jen došlo k nějaké chybě v načítání).</a:t>
            </a:r>
          </a:p>
        </p:txBody>
      </p:sp>
    </p:spTree>
    <p:extLst>
      <p:ext uri="{BB962C8B-B14F-4D97-AF65-F5344CB8AC3E}">
        <p14:creationId xmlns:p14="http://schemas.microsoft.com/office/powerpoint/2010/main" val="66626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27F4CF-DB1C-4152-B1F6-18AF5DA30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B7D694F-5AB8-406C-A4F5-5A57B4001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A86AC8E3-1B28-4592-B78C-3086E9134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E2DE48BF-DF97-48C2-9A49-EB92854CEB58}"/>
              </a:ext>
            </a:extLst>
          </p:cNvPr>
          <p:cNvSpPr txBox="1"/>
          <p:nvPr/>
        </p:nvSpPr>
        <p:spPr>
          <a:xfrm>
            <a:off x="4142133" y="3480641"/>
            <a:ext cx="6592128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V </a:t>
            </a:r>
            <a:r>
              <a:rPr lang="cs-CZ" dirty="0" err="1"/>
              <a:t>bootstrapu</a:t>
            </a:r>
            <a:r>
              <a:rPr lang="cs-CZ" dirty="0"/>
              <a:t> vytvoříme pro příspěvky nový řádek a v něm projdeme výsledky z databáze pomocí cyklu </a:t>
            </a:r>
            <a:r>
              <a:rPr lang="cs-CZ" dirty="0" err="1"/>
              <a:t>foreach</a:t>
            </a:r>
            <a:r>
              <a:rPr lang="cs-CZ" dirty="0"/>
              <a:t>.</a:t>
            </a:r>
          </a:p>
          <a:p>
            <a:endParaRPr lang="cs-CZ" dirty="0"/>
          </a:p>
          <a:p>
            <a:r>
              <a:rPr lang="cs-CZ" dirty="0"/>
              <a:t>(Pro možnost sbalení kódu to máme označené komentářem region.)</a:t>
            </a:r>
          </a:p>
        </p:txBody>
      </p:sp>
    </p:spTree>
    <p:extLst>
      <p:ext uri="{BB962C8B-B14F-4D97-AF65-F5344CB8AC3E}">
        <p14:creationId xmlns:p14="http://schemas.microsoft.com/office/powerpoint/2010/main" val="12797234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094F28-1F46-4A77-A858-8DD571FA0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2581A2C-A335-42AA-AEEC-60ADE1D46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45DAB0A-9BD9-43DF-A947-18FF0D07B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4FB1AE3D-2038-4269-83F7-93F384D1AA10}"/>
              </a:ext>
            </a:extLst>
          </p:cNvPr>
          <p:cNvSpPr txBox="1"/>
          <p:nvPr/>
        </p:nvSpPr>
        <p:spPr>
          <a:xfrm>
            <a:off x="5970933" y="4296760"/>
            <a:ext cx="5571711" cy="17543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Každý příspěvek budeme vypisovat do značky </a:t>
            </a:r>
            <a:r>
              <a:rPr lang="cs-CZ" dirty="0" err="1"/>
              <a:t>article</a:t>
            </a:r>
            <a:r>
              <a:rPr lang="cs-CZ" dirty="0"/>
              <a:t>.</a:t>
            </a:r>
          </a:p>
          <a:p>
            <a:endParaRPr lang="cs-CZ" dirty="0"/>
          </a:p>
          <a:p>
            <a:r>
              <a:rPr lang="cs-CZ" dirty="0"/>
              <a:t>Neděste se toho množství tříd, jde jen o určení vzhledu pomocí </a:t>
            </a:r>
            <a:r>
              <a:rPr lang="cs-CZ" dirty="0" err="1"/>
              <a:t>bootstrapu</a:t>
            </a:r>
            <a:r>
              <a:rPr lang="cs-CZ" dirty="0"/>
              <a:t>. Pokud s ním nekamarádíte, určitě by tu mohla být třeba jen jedna třída, pro kterou byste specifikovali vlastní CSS.</a:t>
            </a:r>
          </a:p>
        </p:txBody>
      </p:sp>
    </p:spTree>
    <p:extLst>
      <p:ext uri="{BB962C8B-B14F-4D97-AF65-F5344CB8AC3E}">
        <p14:creationId xmlns:p14="http://schemas.microsoft.com/office/powerpoint/2010/main" val="13191255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1311F2-AC4B-4337-BCA5-9F35E4004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5F2E4FB-9C0E-4A13-B210-31E7D34CB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36BB991E-53CC-45AB-B22A-3E250453F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BCE30D82-7276-4C07-BC98-01272C335B56}"/>
              </a:ext>
            </a:extLst>
          </p:cNvPr>
          <p:cNvSpPr txBox="1"/>
          <p:nvPr/>
        </p:nvSpPr>
        <p:spPr>
          <a:xfrm>
            <a:off x="6448011" y="4430118"/>
            <a:ext cx="5006837" cy="17543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Jako první vypíšeme do příspěvku označení kategorie.</a:t>
            </a:r>
          </a:p>
          <a:p>
            <a:endParaRPr lang="cs-CZ" dirty="0"/>
          </a:p>
          <a:p>
            <a:r>
              <a:rPr lang="cs-CZ" dirty="0"/>
              <a:t>Upozorňuji na ošetření speciálních znaků pomocí </a:t>
            </a:r>
            <a:r>
              <a:rPr lang="cs-CZ" dirty="0" err="1"/>
              <a:t>htmlspecialchars</a:t>
            </a:r>
            <a:r>
              <a:rPr lang="en-US" dirty="0"/>
              <a:t>() </a:t>
            </a:r>
            <a:r>
              <a:rPr lang="cs-CZ" dirty="0"/>
              <a:t>– protože názvy kategorií může uživatel např. v DB upravit.</a:t>
            </a:r>
          </a:p>
        </p:txBody>
      </p:sp>
    </p:spTree>
    <p:extLst>
      <p:ext uri="{BB962C8B-B14F-4D97-AF65-F5344CB8AC3E}">
        <p14:creationId xmlns:p14="http://schemas.microsoft.com/office/powerpoint/2010/main" val="1882692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A19C35-02F0-4BA6-85D7-507068989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4DEBEE3-D055-489E-9BF2-E7C7D5878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286B6133-6DCB-49EF-93C9-68B33D343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AC8B3A41-E4F8-40DC-A4D8-D28E3E03323C}"/>
              </a:ext>
            </a:extLst>
          </p:cNvPr>
          <p:cNvSpPr txBox="1"/>
          <p:nvPr/>
        </p:nvSpPr>
        <p:spPr>
          <a:xfrm>
            <a:off x="2388291" y="3296054"/>
            <a:ext cx="5107884" cy="17543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 err="1"/>
              <a:t>Přihlašte</a:t>
            </a:r>
            <a:r>
              <a:rPr lang="cs-CZ" dirty="0"/>
              <a:t> se do </a:t>
            </a:r>
            <a:r>
              <a:rPr lang="cs-CZ" dirty="0" err="1"/>
              <a:t>phpMyAdminu</a:t>
            </a:r>
            <a:r>
              <a:rPr lang="cs-CZ" dirty="0"/>
              <a:t> na serveru eso.vse.cz a následně si v levém sloupci vyberte databázi se svým jménem.</a:t>
            </a:r>
          </a:p>
          <a:p>
            <a:endParaRPr lang="cs-CZ" dirty="0"/>
          </a:p>
          <a:p>
            <a:r>
              <a:rPr lang="cs-CZ" dirty="0"/>
              <a:t>Pokud nevíte, jak na to, koukněte na předchozí prezentaci s vysvětlením ovládání </a:t>
            </a:r>
            <a:r>
              <a:rPr lang="cs-CZ" dirty="0" err="1"/>
              <a:t>phpMyAdminu</a:t>
            </a:r>
            <a:r>
              <a:rPr lang="cs-CZ" dirty="0"/>
              <a:t>.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ECE9C9C4-2204-4415-AB50-A9A4425DEB40}"/>
              </a:ext>
            </a:extLst>
          </p:cNvPr>
          <p:cNvSpPr/>
          <p:nvPr/>
        </p:nvSpPr>
        <p:spPr>
          <a:xfrm>
            <a:off x="132522" y="2035071"/>
            <a:ext cx="993913" cy="393252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239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6543F8-3575-436C-90D0-A2A1EBDB2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3DB5353-8159-4374-B9F5-B21FBAA7B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BF6F1DB3-65F3-4F15-A0B6-CFF5B8A3C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E9B798AF-A007-4559-A6E8-FBBB5EF38F44}"/>
              </a:ext>
            </a:extLst>
          </p:cNvPr>
          <p:cNvSpPr txBox="1"/>
          <p:nvPr/>
        </p:nvSpPr>
        <p:spPr>
          <a:xfrm>
            <a:off x="6448011" y="4430118"/>
            <a:ext cx="5006837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Jako další vypíšeme obsah </a:t>
            </a:r>
            <a:r>
              <a:rPr lang="en-US" dirty="0"/>
              <a:t>p</a:t>
            </a:r>
            <a:r>
              <a:rPr lang="cs-CZ" dirty="0" err="1"/>
              <a:t>říspěvku</a:t>
            </a:r>
            <a:r>
              <a:rPr lang="cs-CZ" dirty="0"/>
              <a:t>.</a:t>
            </a:r>
          </a:p>
          <a:p>
            <a:r>
              <a:rPr lang="cs-CZ" dirty="0"/>
              <a:t>Funkce nl2br předělá zalomení řádků na značky BR. Ještě před tím však nezapomeneme ošetřit speciální znaky.</a:t>
            </a:r>
          </a:p>
        </p:txBody>
      </p:sp>
    </p:spTree>
    <p:extLst>
      <p:ext uri="{BB962C8B-B14F-4D97-AF65-F5344CB8AC3E}">
        <p14:creationId xmlns:p14="http://schemas.microsoft.com/office/powerpoint/2010/main" val="7378308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EBD88F-CB0A-4F88-A60D-3486AB70D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4F740BD-2B70-47EE-9704-59DE6142B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2D65BD6A-466A-4524-A467-59092C5F1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50A087A4-BE57-42B5-B9D4-9F047DCF4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&lt;div class="small text-muted mt-1"&gt;</a:t>
            </a:r>
            <a:endParaRPr kumimoji="0" lang="cs-CZ" altLang="cs-CZ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6F384D61-C902-4B1E-9849-8FDE2937746A}"/>
              </a:ext>
            </a:extLst>
          </p:cNvPr>
          <p:cNvSpPr txBox="1"/>
          <p:nvPr/>
        </p:nvSpPr>
        <p:spPr>
          <a:xfrm>
            <a:off x="6766063" y="3124131"/>
            <a:ext cx="5006837" cy="17543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Posledními vypisovanými údaji budou jméno autora a datum a čas vytvoření příspěvku.</a:t>
            </a:r>
          </a:p>
          <a:p>
            <a:endParaRPr lang="cs-CZ" dirty="0"/>
          </a:p>
          <a:p>
            <a:r>
              <a:rPr lang="cs-CZ" dirty="0"/>
              <a:t>Funkce pro datum a čas ještě budeme probírat, zatím je studovat nemusíte. Takhle ale budeme mít datum vypsaný česky </a:t>
            </a:r>
            <a:r>
              <a:rPr lang="cs-CZ" dirty="0">
                <a:sym typeface="Wingdings" panose="05000000000000000000" pitchFamily="2" charset="2"/>
              </a:rPr>
              <a:t>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585051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015DCD9-4365-4164-94B3-680EC73A2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83BF935-A19C-4BCB-AC24-840A555A9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7E7E6A16-F0BC-4607-857D-83CED5A1F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07D888AF-C250-4FE7-B2BA-FCE9CF2E2401}"/>
              </a:ext>
            </a:extLst>
          </p:cNvPr>
          <p:cNvSpPr txBox="1"/>
          <p:nvPr/>
        </p:nvSpPr>
        <p:spPr>
          <a:xfrm>
            <a:off x="6448011" y="4430118"/>
            <a:ext cx="5006837" cy="147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A to je z hlediska výpisu příspěvků vše. </a:t>
            </a:r>
          </a:p>
          <a:p>
            <a:endParaRPr lang="cs-CZ" dirty="0"/>
          </a:p>
          <a:p>
            <a:r>
              <a:rPr lang="cs-CZ" dirty="0"/>
              <a:t>Do stránky ještě doplníme odkaz v podobě tlačítka pro přidání nového příspěvku. Odkazujeme na soubor </a:t>
            </a:r>
            <a:r>
              <a:rPr lang="cs-CZ" dirty="0" err="1"/>
              <a:t>edit.php</a:t>
            </a:r>
            <a:r>
              <a:rPr lang="cs-CZ" dirty="0"/>
              <a:t>, který si vytvoříme za chvíli.</a:t>
            </a:r>
          </a:p>
        </p:txBody>
      </p:sp>
    </p:spTree>
    <p:extLst>
      <p:ext uri="{BB962C8B-B14F-4D97-AF65-F5344CB8AC3E}">
        <p14:creationId xmlns:p14="http://schemas.microsoft.com/office/powerpoint/2010/main" val="33939717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E23952-B615-434B-8A2D-AF877E8CF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6908A66-AAA6-4406-84ED-F84061F25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Výpis příspěvků máme hotový. Nahrajte kód na server a zkontrolujte, zda se v prohlížeči opravdu zobrazí výpis příspěvků.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dirty="0"/>
              <a:t>Jako druhou část aplikace poté vytvoříme soubor </a:t>
            </a:r>
            <a:r>
              <a:rPr lang="cs-CZ" dirty="0" err="1"/>
              <a:t>edit.php</a:t>
            </a:r>
            <a:r>
              <a:rPr lang="cs-CZ" dirty="0"/>
              <a:t>, který bude obsahovat formulář pro vytváření </a:t>
            </a:r>
            <a:r>
              <a:rPr lang="cs-CZ"/>
              <a:t>nových příspěvků.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497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A19C35-02F0-4BA6-85D7-507068989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4DEBEE3-D055-489E-9BF2-E7C7D5878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286B6133-6DCB-49EF-93C9-68B33D343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AC8B3A41-E4F8-40DC-A4D8-D28E3E03323C}"/>
              </a:ext>
            </a:extLst>
          </p:cNvPr>
          <p:cNvSpPr txBox="1"/>
          <p:nvPr/>
        </p:nvSpPr>
        <p:spPr>
          <a:xfrm>
            <a:off x="4111074" y="3868639"/>
            <a:ext cx="5107884" cy="23083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Začínáme z prázdné databáze. Pokud už v ní nějaké tabulky máte, tak jen zkontrolujte, zda se jejich názvy neshodují s těmi, které budeme vytvářet.</a:t>
            </a:r>
          </a:p>
          <a:p>
            <a:endParaRPr lang="cs-CZ" dirty="0"/>
          </a:p>
          <a:p>
            <a:r>
              <a:rPr lang="cs-CZ" dirty="0"/>
              <a:t>Dobrou praxí pro provoz více aplikací nad jednou databází je to, že tabulky pojmenujeme s nějakým společným prefixem dle dané aplikace (např. „</a:t>
            </a:r>
            <a:r>
              <a:rPr lang="cs-CZ" dirty="0" err="1"/>
              <a:t>dashboard_users</a:t>
            </a:r>
            <a:r>
              <a:rPr lang="cs-CZ" dirty="0"/>
              <a:t>“).</a:t>
            </a:r>
          </a:p>
        </p:txBody>
      </p:sp>
    </p:spTree>
    <p:extLst>
      <p:ext uri="{BB962C8B-B14F-4D97-AF65-F5344CB8AC3E}">
        <p14:creationId xmlns:p14="http://schemas.microsoft.com/office/powerpoint/2010/main" val="1953754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8E129D-C801-46DF-9DFC-E5CBAAB57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AFEB7E0-95CA-4749-A4A2-DBCC2578A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308EC627-6679-46B9-A7A4-D9779D420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8020ADBD-6E9D-49B0-832B-6B6F6929530A}"/>
              </a:ext>
            </a:extLst>
          </p:cNvPr>
          <p:cNvSpPr txBox="1"/>
          <p:nvPr/>
        </p:nvSpPr>
        <p:spPr>
          <a:xfrm>
            <a:off x="1510749" y="4092497"/>
            <a:ext cx="8587408" cy="25853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Nejprve definujeme tabulku „</a:t>
            </a:r>
            <a:r>
              <a:rPr lang="cs-CZ" dirty="0" err="1"/>
              <a:t>users</a:t>
            </a:r>
            <a:r>
              <a:rPr lang="cs-CZ" dirty="0"/>
              <a:t>“.</a:t>
            </a:r>
          </a:p>
          <a:p>
            <a:endParaRPr lang="cs-CZ" dirty="0"/>
          </a:p>
          <a:p>
            <a:r>
              <a:rPr lang="cs-CZ" dirty="0"/>
              <a:t>Primárním klíčem bude „</a:t>
            </a:r>
            <a:r>
              <a:rPr lang="cs-CZ" dirty="0" err="1"/>
              <a:t>user_id</a:t>
            </a:r>
            <a:r>
              <a:rPr lang="cs-CZ" dirty="0"/>
              <a:t>“, který bude mít celočíselné hodnoty určené </a:t>
            </a:r>
            <a:r>
              <a:rPr lang="cs-CZ" dirty="0" err="1"/>
              <a:t>autoincrementem</a:t>
            </a:r>
            <a:r>
              <a:rPr lang="cs-CZ" dirty="0"/>
              <a:t>.</a:t>
            </a:r>
          </a:p>
          <a:p>
            <a:endParaRPr lang="cs-CZ" dirty="0"/>
          </a:p>
          <a:p>
            <a:r>
              <a:rPr lang="cs-CZ" dirty="0"/>
              <a:t>Následně tu máme definované „</a:t>
            </a:r>
            <a:r>
              <a:rPr lang="cs-CZ" dirty="0" err="1"/>
              <a:t>name</a:t>
            </a:r>
            <a:r>
              <a:rPr lang="cs-CZ" dirty="0"/>
              <a:t>“ a „email“ jako řetězce s maximální zadanou délkou. Doporučuji nikde nevybírat Porovnávání – převezme se z nastavení databáze.</a:t>
            </a:r>
          </a:p>
          <a:p>
            <a:endParaRPr lang="cs-CZ" dirty="0"/>
          </a:p>
          <a:p>
            <a:r>
              <a:rPr lang="cs-CZ" dirty="0"/>
              <a:t>K tabulce můžeme doplnit komentář a hlavně zkontrolujeme, že bude uložena do </a:t>
            </a:r>
            <a:r>
              <a:rPr lang="cs-CZ" dirty="0" err="1"/>
              <a:t>InnoDB</a:t>
            </a:r>
            <a:r>
              <a:rPr 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5899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77B94B-D40B-4F69-AF83-F24A468AA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F2D681B-A608-4C6D-9254-D61EB6268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828968D0-5FC7-477F-B4C0-B6B920F2F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C688A09B-10E9-4F9E-AFAA-5781DB2D62FC}"/>
              </a:ext>
            </a:extLst>
          </p:cNvPr>
          <p:cNvSpPr txBox="1"/>
          <p:nvPr/>
        </p:nvSpPr>
        <p:spPr>
          <a:xfrm>
            <a:off x="2822713" y="4225018"/>
            <a:ext cx="6281530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Jako druhou definujeme tabulku „</a:t>
            </a:r>
            <a:r>
              <a:rPr lang="cs-CZ" dirty="0" err="1"/>
              <a:t>categories</a:t>
            </a:r>
            <a:r>
              <a:rPr lang="cs-CZ" dirty="0"/>
              <a:t>“, která bude obsahovat přehled kategorií, do kterých půjde příspěvky zařadit.</a:t>
            </a:r>
          </a:p>
        </p:txBody>
      </p:sp>
    </p:spTree>
    <p:extLst>
      <p:ext uri="{BB962C8B-B14F-4D97-AF65-F5344CB8AC3E}">
        <p14:creationId xmlns:p14="http://schemas.microsoft.com/office/powerpoint/2010/main" val="3376596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EF4CBB-5A56-4276-AB03-BD4997F6E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73660DD-C68F-4CE1-AE34-7ACC9275D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12C885A7-D728-44C8-9CD3-F9FA84999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928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3C11C10B-039E-42F7-B9AF-3FA78685740A}"/>
              </a:ext>
            </a:extLst>
          </p:cNvPr>
          <p:cNvSpPr txBox="1"/>
          <p:nvPr/>
        </p:nvSpPr>
        <p:spPr>
          <a:xfrm>
            <a:off x="3188805" y="4596079"/>
            <a:ext cx="6281530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Třetí pak bude tabulka „</a:t>
            </a:r>
            <a:r>
              <a:rPr lang="cs-CZ" dirty="0" err="1"/>
              <a:t>posts</a:t>
            </a:r>
            <a:r>
              <a:rPr lang="cs-CZ" dirty="0"/>
              <a:t>“, která bude mít kromě svého primárního klíče definované také další klíče (indexy), které použijeme pro nastavení relací.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325D3EA1-30F0-43FA-8EFA-59943A831191}"/>
              </a:ext>
            </a:extLst>
          </p:cNvPr>
          <p:cNvSpPr/>
          <p:nvPr/>
        </p:nvSpPr>
        <p:spPr>
          <a:xfrm>
            <a:off x="8560905" y="2145574"/>
            <a:ext cx="1762538" cy="1538529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23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EF4CBB-5A56-4276-AB03-BD4997F6E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73660DD-C68F-4CE1-AE34-7ACC9275D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12C885A7-D728-44C8-9CD3-F9FA84999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3C11C10B-039E-42F7-B9AF-3FA78685740A}"/>
              </a:ext>
            </a:extLst>
          </p:cNvPr>
          <p:cNvSpPr txBox="1"/>
          <p:nvPr/>
        </p:nvSpPr>
        <p:spPr>
          <a:xfrm>
            <a:off x="3405809" y="1825625"/>
            <a:ext cx="6281530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Pokud při vytváření tabulky zjistíte, že vám chybí nějaké další sloupce, jednoduše si je do zobrazeného formuláře doplňte.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A93D5C7C-9803-4294-897E-8CA2EB725C2B}"/>
              </a:ext>
            </a:extLst>
          </p:cNvPr>
          <p:cNvSpPr/>
          <p:nvPr/>
        </p:nvSpPr>
        <p:spPr>
          <a:xfrm>
            <a:off x="3405809" y="1297436"/>
            <a:ext cx="2478156" cy="393252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0805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1214</Words>
  <Application>Microsoft Office PowerPoint</Application>
  <PresentationFormat>Širokoúhlá obrazovka</PresentationFormat>
  <Paragraphs>101</Paragraphs>
  <Slides>43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Consolas</vt:lpstr>
      <vt:lpstr>Motiv Office</vt:lpstr>
      <vt:lpstr>Ukázka vývoje jednoduché webové nástěnky</vt:lpstr>
      <vt:lpstr>Zadání aplikace</vt:lpstr>
      <vt:lpstr>Nejprve si připravíme databázi…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Do databáze vložíme pro začátek nějaká data…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A jdeme programovat…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Ukázka vývoje jednoduché webové nástěnky</dc:title>
  <dc:creator>Stanislav Vojíř</dc:creator>
  <cp:lastModifiedBy>Stanislav Vojíř</cp:lastModifiedBy>
  <cp:revision>42</cp:revision>
  <dcterms:created xsi:type="dcterms:W3CDTF">2020-03-21T00:38:17Z</dcterms:created>
  <dcterms:modified xsi:type="dcterms:W3CDTF">2020-03-21T19:15:18Z</dcterms:modified>
</cp:coreProperties>
</file>