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22123A-F0A5-4A81-90B3-3878BBF2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C4D52E-252C-4A45-8780-1B0C9608A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996CEC-C282-4A7E-9EB6-43E88C4B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3D63E56-DB0E-47D9-9D51-C4CDCC0F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5311B5-99E6-43FB-8E01-2FB8E69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73E69E-801C-4EE3-94F5-7A62EE16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3750C4E-7CF8-41CB-9A73-22389369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F98BE3-91EC-4DCD-88F8-2D0F106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4CF453-038A-4411-BB9B-5E9ED37F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80F0CF-CDF0-4DA5-A555-C8431B07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4B8C3E3-F5F1-473A-B56C-E3FEDDE31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86DB371-89ED-4998-9808-31A8597F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28E566-71FB-4B73-A1E2-1C4504EF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6F00DA-2835-4E7E-AF1B-94608169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0CC15C-99B4-42B2-B576-4C8204A2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3D7F93-DE24-461F-97D8-D8BBE514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DA4A6E-7294-4C33-A149-5738B13D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BA06B3-DA02-4DF2-82D0-6E23E273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F53C7C-D84D-4A80-8CA9-6BE10B87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652ABC-4D30-4214-AC68-C0D8C434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7B4009-468B-4550-8848-5977B7E5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C5A9A0-B006-468F-BA08-849BA735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320A66-B9DB-44BC-B792-3401B667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C6C369-0A31-48F5-B885-C33BCC78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F87EBC-5C7B-4CA0-AC33-30E2A23F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CF11F3-4DD4-4071-9548-943D9867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5FFA71-3288-4DB5-8F07-A4BDCB95C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C833F70-FC81-4E4C-9679-0557AFAA9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CFA21D-DDD8-4508-A429-2A85815B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5DE4B7F-D612-40C9-AA13-D9446707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5C4F7F-2612-4235-8175-99EAD18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6EB115-5F84-4603-A387-50DAF3A7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A107C6-EBEC-4C73-AB4B-22A29C44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B787F64-2A29-4987-B92F-DE32C9EF5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EA56BD0-07E9-473B-AF94-3582535F9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FDA4577-B922-474A-A411-DFB3448C8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D26BEDE-8BDC-4B10-BFE6-BB1076A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C045216-E4BA-496F-867D-F8B810EB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435154F-83BD-4FE4-8FBC-C847E9DC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94EDF0-A3C5-4508-A7AF-12B23930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6096F2B-74CD-47A4-897F-133FE143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5140EF-58EF-4EAA-95C1-7587468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DDED8D-7161-4633-9174-95C95211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0F78E68-49BD-4633-A809-D43ABC5D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5EECFCB-8D1C-428C-BED4-481C5EB0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E154C5-E680-4B9D-99A5-AEBF298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86409E-DFBD-4EEE-9374-29E57E84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CEF904-71AB-4061-9F7E-1DA8C228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C160532-7755-45CD-BB2F-6B0AF6E9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962E5A-BC23-4F7E-8DC4-AF91E498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10A22D9-8468-46D7-8EC2-AB9D39B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1B14965-F5C1-4B9C-9D49-85B425C9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6AB44C-CBC3-42BE-AEFA-5421898B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3FD2E48-E94D-4AC5-8CCC-C3B511E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B3FA883-A101-4ADA-A09A-0E2867736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1B9BC2D-4979-48BA-9D07-D140941B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3F4E3D-8DC1-4065-ADC6-516DD6C0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0A18A5-BB4F-4B99-87EB-4F5E469D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0B72AD9-5898-4675-ACEC-72F07D7F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4DF4CB-C118-4B3F-A1B5-C72FF1CE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CDE194-9F81-4D00-8182-AD6540631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2211-0C2D-4AD3-833E-34EFD4DBF5E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854456-239C-4202-AF86-9DD47BF6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80512B-C7C0-4475-9E39-F2406979D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A84EE-8C5C-4F89-9AB6-7E96EE0C9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Ukázka vytvoření jednoduchého formuláře s validací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09709F-7D0B-4331-8DAB-0CF1060FA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F6D863-897D-4133-A0C3-873CC0DF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4F10AF-D0B2-4421-B281-5C0A0FD0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56DD2A3-6576-470D-8D9A-FEA9E8B9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DE2F462-16A3-4AF7-8499-DE233D1E3602}"/>
              </a:ext>
            </a:extLst>
          </p:cNvPr>
          <p:cNvSpPr txBox="1"/>
          <p:nvPr/>
        </p:nvSpPr>
        <p:spPr>
          <a:xfrm>
            <a:off x="6748999" y="2445434"/>
            <a:ext cx="546566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Postupně definujeme kontroly jednotlivých vstupů.</a:t>
            </a:r>
          </a:p>
          <a:p>
            <a:r>
              <a:rPr lang="cs-CZ" dirty="0">
                <a:solidFill>
                  <a:schemeClr val="tx1"/>
                </a:solidFill>
              </a:rPr>
              <a:t>Pokud není daný vstup správně, poznamenáme si chybu.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213657-0134-4B19-A35D-2E323EE6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882A6D-7930-457D-B01E-2F7621A9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90DF903-4604-4F2A-A17A-F389D49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7603C96-41AE-406C-B945-89D72269E3A2}"/>
              </a:ext>
            </a:extLst>
          </p:cNvPr>
          <p:cNvSpPr txBox="1"/>
          <p:nvPr/>
        </p:nvSpPr>
        <p:spPr>
          <a:xfrm>
            <a:off x="7355537" y="3244334"/>
            <a:ext cx="44173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E-mail kontrolujeme pomocí funkce </a:t>
            </a:r>
            <a:r>
              <a:rPr lang="cs-CZ" dirty="0" err="1">
                <a:solidFill>
                  <a:schemeClr val="tx1"/>
                </a:solidFill>
              </a:rPr>
              <a:t>filter_var</a:t>
            </a:r>
            <a:r>
              <a:rPr lang="cs-CZ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3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4F50E-32D7-41BA-A2EC-802AB06B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2076C5-EFEC-4F50-874B-00BF76B5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DBA2F52-F4C1-492E-8A82-AAFDEC0A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C78D55F-2190-479D-A146-45CEFC4F8FE7}"/>
              </a:ext>
            </a:extLst>
          </p:cNvPr>
          <p:cNvSpPr txBox="1"/>
          <p:nvPr/>
        </p:nvSpPr>
        <p:spPr>
          <a:xfrm>
            <a:off x="6401675" y="4915971"/>
            <a:ext cx="495212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Musíme kontrolovat i volitelná pole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>
                <a:solidFill>
                  <a:schemeClr val="tx1"/>
                </a:solidFill>
              </a:rPr>
              <a:t>Jen </a:t>
            </a:r>
            <a:r>
              <a:rPr lang="en-US" dirty="0" err="1">
                <a:solidFill>
                  <a:schemeClr val="tx1"/>
                </a:solidFill>
              </a:rPr>
              <a:t>nejprve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ov</a:t>
            </a:r>
            <a:r>
              <a:rPr lang="cs-CZ" dirty="0" err="1">
                <a:solidFill>
                  <a:schemeClr val="tx1"/>
                </a:solidFill>
              </a:rPr>
              <a:t>ěříme</a:t>
            </a:r>
            <a:r>
              <a:rPr lang="cs-CZ" dirty="0">
                <a:solidFill>
                  <a:schemeClr val="tx1"/>
                </a:solidFill>
              </a:rPr>
              <a:t>, jestli není dané pole prázdné.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1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B10FD0-1A39-4DC3-9BF8-E2A9A667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635BC-277D-448D-A12D-DF10E8FB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65E8BD9-15D1-4333-B655-4C775A26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367E3BC-D106-435E-9D61-5A04D147F3E5}"/>
              </a:ext>
            </a:extLst>
          </p:cNvPr>
          <p:cNvSpPr txBox="1"/>
          <p:nvPr/>
        </p:nvSpPr>
        <p:spPr>
          <a:xfrm>
            <a:off x="6096000" y="1825625"/>
            <a:ext cx="582569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Sbalili jsme sekci s kontrolou.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Následně kontrolujeme, jestli máme prázdné pole s chybami</a:t>
            </a:r>
          </a:p>
          <a:p>
            <a:r>
              <a:rPr lang="cs-CZ" dirty="0">
                <a:solidFill>
                  <a:schemeClr val="tx1"/>
                </a:solidFill>
                <a:sym typeface="Wingdings" panose="05000000000000000000" pitchFamily="2" charset="2"/>
              </a:rPr>
              <a:t> pokud ano, data budeme ukládat.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FAC4D-21E2-4C46-A6B3-90F21BDF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0BA3E4-AA98-43A6-9203-AD42695C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607DA72-8D6F-415A-9AE0-E0849F4F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8E59B40-9345-4943-9E55-E8FE215EEFD9}"/>
              </a:ext>
            </a:extLst>
          </p:cNvPr>
          <p:cNvSpPr txBox="1"/>
          <p:nvPr/>
        </p:nvSpPr>
        <p:spPr>
          <a:xfrm>
            <a:off x="5838825" y="3401129"/>
            <a:ext cx="49737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cs-CZ" dirty="0" err="1">
                <a:solidFill>
                  <a:schemeClr val="tx1"/>
                </a:solidFill>
              </a:rPr>
              <a:t>řipravíme</a:t>
            </a:r>
            <a:r>
              <a:rPr lang="cs-CZ" dirty="0">
                <a:solidFill>
                  <a:schemeClr val="tx1"/>
                </a:solidFill>
              </a:rPr>
              <a:t> si pole s daty, která budeme chtít uložit.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3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504471-1D92-44F4-9132-188DF4D4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6FE9C1-D2ED-4A2A-B56F-224735E8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2D143A8-5AB4-4A2D-BAF7-FBC32C3C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32B9070-68D5-492F-86A0-C49E64844128}"/>
              </a:ext>
            </a:extLst>
          </p:cNvPr>
          <p:cNvSpPr txBox="1"/>
          <p:nvPr/>
        </p:nvSpPr>
        <p:spPr>
          <a:xfrm>
            <a:off x="5947203" y="3429000"/>
            <a:ext cx="616296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Otev</a:t>
            </a:r>
            <a:r>
              <a:rPr lang="cs-CZ" dirty="0" err="1">
                <a:solidFill>
                  <a:schemeClr val="tx1"/>
                </a:solidFill>
              </a:rPr>
              <a:t>řeme</a:t>
            </a:r>
            <a:r>
              <a:rPr lang="cs-CZ" dirty="0">
                <a:solidFill>
                  <a:schemeClr val="tx1"/>
                </a:solidFill>
              </a:rPr>
              <a:t> soubor data.csv pro připojení souboru na jeho konec,</a:t>
            </a:r>
          </a:p>
          <a:p>
            <a:r>
              <a:rPr lang="cs-CZ" dirty="0">
                <a:solidFill>
                  <a:schemeClr val="tx1"/>
                </a:solidFill>
              </a:rPr>
              <a:t>zapíšeme data ve formátu CSV, oddělená středníkem</a:t>
            </a:r>
          </a:p>
          <a:p>
            <a:r>
              <a:rPr lang="cs-CZ" dirty="0">
                <a:solidFill>
                  <a:schemeClr val="tx1"/>
                </a:solidFill>
              </a:rPr>
              <a:t>a soubor samozřejmě zavřeme.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E5494CA-CA93-4DD5-8A2A-DBC219BC873E}"/>
              </a:ext>
            </a:extLst>
          </p:cNvPr>
          <p:cNvSpPr txBox="1"/>
          <p:nvPr/>
        </p:nvSpPr>
        <p:spPr>
          <a:xfrm>
            <a:off x="5759651" y="4710648"/>
            <a:ext cx="63505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Nezapomeňte daný soubor vytvořit na serveru a povolit mu zápis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0446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04FDAE-77DF-423F-88DA-D9065899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46AB05-A768-4744-B9B5-EB91FA49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17B54A-8E2D-47FE-94A3-1D4F7EE2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B7D095E-BA3F-4E97-9272-7A9775B58AF2}"/>
              </a:ext>
            </a:extLst>
          </p:cNvPr>
          <p:cNvSpPr txBox="1"/>
          <p:nvPr/>
        </p:nvSpPr>
        <p:spPr>
          <a:xfrm>
            <a:off x="6380003" y="4272666"/>
            <a:ext cx="385464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Jeliko</a:t>
            </a:r>
            <a:r>
              <a:rPr lang="cs-CZ" dirty="0">
                <a:solidFill>
                  <a:schemeClr val="tx1"/>
                </a:solidFill>
              </a:rPr>
              <a:t>ž jsme formulář odesílali </a:t>
            </a:r>
            <a:r>
              <a:rPr lang="cs-CZ" dirty="0" err="1">
                <a:solidFill>
                  <a:schemeClr val="tx1"/>
                </a:solidFill>
              </a:rPr>
              <a:t>POSTem</a:t>
            </a:r>
            <a:r>
              <a:rPr lang="cs-CZ" dirty="0">
                <a:solidFill>
                  <a:schemeClr val="tx1"/>
                </a:solidFill>
              </a:rPr>
              <a:t>,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tak musíme provést přesměrování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813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BDF50C-9AE8-4B21-8271-67FE7824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1F23BF-CE14-48C4-9388-843975EC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74B8147-AB5B-4ABA-9EDA-256592C6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58D9CBC-6B2B-4302-B7D7-8211C993EBB3}"/>
              </a:ext>
            </a:extLst>
          </p:cNvPr>
          <p:cNvSpPr txBox="1"/>
          <p:nvPr/>
        </p:nvSpPr>
        <p:spPr>
          <a:xfrm>
            <a:off x="5308440" y="4699635"/>
            <a:ext cx="667971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Jeliko</a:t>
            </a:r>
            <a:r>
              <a:rPr lang="cs-CZ" dirty="0">
                <a:solidFill>
                  <a:schemeClr val="tx1"/>
                </a:solidFill>
              </a:rPr>
              <a:t>ž jsme formulář odesílali </a:t>
            </a:r>
            <a:r>
              <a:rPr lang="cs-CZ" dirty="0" err="1">
                <a:solidFill>
                  <a:schemeClr val="tx1"/>
                </a:solidFill>
              </a:rPr>
              <a:t>POSTem</a:t>
            </a:r>
            <a:r>
              <a:rPr lang="cs-CZ" dirty="0">
                <a:solidFill>
                  <a:schemeClr val="tx1"/>
                </a:solidFill>
              </a:rPr>
              <a:t>,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tak musíme provést přesměrování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Pak můžeme skript ukončit (returnem, exitem atp.), </a:t>
            </a:r>
          </a:p>
          <a:p>
            <a:r>
              <a:rPr lang="cs-CZ" dirty="0">
                <a:solidFill>
                  <a:schemeClr val="tx1"/>
                </a:solidFill>
              </a:rPr>
              <a:t>nebo ho klidně nechme doběhnout, prohlížeč stejně obsah nevykreslí.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4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3F7A57-0DDF-4223-BE56-80EABD86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0CC989-E81B-435B-B426-586BF661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115AEFC-C63A-4B8F-BFF6-02C645E0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4CB037E-1C5A-4741-8ACF-BFF28CC50B0F}"/>
              </a:ext>
            </a:extLst>
          </p:cNvPr>
          <p:cNvSpPr txBox="1"/>
          <p:nvPr/>
        </p:nvSpPr>
        <p:spPr>
          <a:xfrm>
            <a:off x="6433011" y="1690688"/>
            <a:ext cx="551651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Většinu PHP máme hotovou (jen jsme sbalili dané bloky).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Nyní musíme vypsat chyby u formuláře.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6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20845-16C1-4CF4-8C39-0DE53151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2BA5EA-8B3D-47D3-9482-B047259D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EF9A087-BAE3-4372-BF46-07A60B4F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7E0F8EF-8843-47D2-905B-23A3E6A2736D}"/>
              </a:ext>
            </a:extLst>
          </p:cNvPr>
          <p:cNvSpPr txBox="1"/>
          <p:nvPr/>
        </p:nvSpPr>
        <p:spPr>
          <a:xfrm>
            <a:off x="5320108" y="4529297"/>
            <a:ext cx="645279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Nejprve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jednotliv</a:t>
            </a:r>
            <a:r>
              <a:rPr lang="cs-CZ" dirty="0" err="1">
                <a:solidFill>
                  <a:schemeClr val="tx1"/>
                </a:solidFill>
              </a:rPr>
              <a:t>ých</a:t>
            </a:r>
            <a:r>
              <a:rPr lang="cs-CZ" dirty="0">
                <a:solidFill>
                  <a:schemeClr val="tx1"/>
                </a:solidFill>
              </a:rPr>
              <a:t> polí vypíšeme data získaná z </a:t>
            </a:r>
            <a:r>
              <a:rPr lang="cs-CZ" dirty="0" err="1">
                <a:solidFill>
                  <a:schemeClr val="tx1"/>
                </a:solidFill>
              </a:rPr>
              <a:t>POSTu</a:t>
            </a:r>
            <a:r>
              <a:rPr lang="cs-CZ" dirty="0">
                <a:solidFill>
                  <a:schemeClr val="tx1"/>
                </a:solidFill>
              </a:rPr>
              <a:t>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Připomínám, že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 err="1">
                <a:solidFill>
                  <a:schemeClr val="tx1"/>
                </a:solidFill>
              </a:rPr>
              <a:t>skr</a:t>
            </a:r>
            <a:r>
              <a:rPr lang="cs-CZ" dirty="0" err="1">
                <a:solidFill>
                  <a:schemeClr val="tx1"/>
                </a:solidFill>
              </a:rPr>
              <a:t>ývá</a:t>
            </a:r>
            <a:r>
              <a:rPr lang="cs-CZ" dirty="0">
                <a:solidFill>
                  <a:schemeClr val="tx1"/>
                </a:solidFill>
              </a:rPr>
              <a:t> varování v situaci, kdy daná proměnná nebyla definována</a:t>
            </a:r>
          </a:p>
          <a:p>
            <a:r>
              <a:rPr lang="cs-CZ" dirty="0" err="1">
                <a:solidFill>
                  <a:schemeClr val="tx1"/>
                </a:solidFill>
              </a:rPr>
              <a:t>htmlspecialchars</a:t>
            </a:r>
            <a:r>
              <a:rPr lang="cs-CZ" dirty="0">
                <a:solidFill>
                  <a:schemeClr val="tx1"/>
                </a:solidFill>
              </a:rPr>
              <a:t> ošetřuje speciální znaky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97F56-BC30-46FB-AE83-452B2F0C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příkladu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7BE6C3-9C71-4D5D-BE20-4D3BC3FE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Budeme</a:t>
            </a:r>
            <a:r>
              <a:rPr lang="en-US" dirty="0"/>
              <a:t> </a:t>
            </a:r>
            <a:r>
              <a:rPr lang="en-US" dirty="0" err="1"/>
              <a:t>cht</a:t>
            </a:r>
            <a:r>
              <a:rPr lang="cs-CZ" dirty="0" err="1"/>
              <a:t>ít</a:t>
            </a:r>
            <a:r>
              <a:rPr lang="cs-CZ" dirty="0"/>
              <a:t> od uživatele získat pomocí formuláře:</a:t>
            </a:r>
          </a:p>
          <a:p>
            <a:pPr lvl="1"/>
            <a:r>
              <a:rPr lang="cs-CZ" dirty="0"/>
              <a:t>Jméno a příjmení (povinně)</a:t>
            </a:r>
          </a:p>
          <a:p>
            <a:pPr lvl="1"/>
            <a:r>
              <a:rPr lang="cs-CZ" dirty="0"/>
              <a:t>E-mail (povinně)</a:t>
            </a:r>
          </a:p>
          <a:p>
            <a:pPr lvl="1"/>
            <a:r>
              <a:rPr lang="cs-CZ" dirty="0"/>
              <a:t>Telefon (volitelně)</a:t>
            </a:r>
          </a:p>
          <a:p>
            <a:pPr lvl="1"/>
            <a:endParaRPr lang="cs-CZ" dirty="0"/>
          </a:p>
          <a:p>
            <a:r>
              <a:rPr lang="cs-CZ" dirty="0"/>
              <a:t>Získaná data chceme zapsat do CSV souboru umístěného na serveru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6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773523-1F0F-4683-A075-669B2592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4AAE1-7566-4E88-AA25-CFD392BA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F050458-4161-447F-8944-AC13C72F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B995566-B67D-450A-8860-2C77CF8A9A24}"/>
              </a:ext>
            </a:extLst>
          </p:cNvPr>
          <p:cNvSpPr txBox="1"/>
          <p:nvPr/>
        </p:nvSpPr>
        <p:spPr>
          <a:xfrm>
            <a:off x="4962300" y="3105834"/>
            <a:ext cx="551811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Jednodu</a:t>
            </a:r>
            <a:r>
              <a:rPr lang="cs-CZ" dirty="0" err="1">
                <a:solidFill>
                  <a:schemeClr val="tx1"/>
                </a:solidFill>
              </a:rPr>
              <a:t>šší</a:t>
            </a:r>
            <a:r>
              <a:rPr lang="cs-CZ" dirty="0">
                <a:solidFill>
                  <a:schemeClr val="tx1"/>
                </a:solidFill>
              </a:rPr>
              <a:t> variantou je vypsat chyby v podobě seznamu.</a:t>
            </a:r>
          </a:p>
          <a:p>
            <a:r>
              <a:rPr lang="cs-CZ" dirty="0" err="1">
                <a:solidFill>
                  <a:schemeClr val="tx1"/>
                </a:solidFill>
              </a:rPr>
              <a:t>Foreach</a:t>
            </a:r>
            <a:r>
              <a:rPr lang="cs-CZ" dirty="0">
                <a:solidFill>
                  <a:schemeClr val="tx1"/>
                </a:solidFill>
              </a:rPr>
              <a:t> určitě umíte </a:t>
            </a:r>
            <a:r>
              <a:rPr lang="cs-CZ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8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0B3B9-DDE3-4A81-9971-8A65B92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907274-DC8A-404D-AD89-2867857E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24A969-B3BD-4C0B-ADB0-B763E478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AAB97EB-BE39-404A-990C-4D2591FFFACD}"/>
              </a:ext>
            </a:extLst>
          </p:cNvPr>
          <p:cNvSpPr txBox="1"/>
          <p:nvPr/>
        </p:nvSpPr>
        <p:spPr>
          <a:xfrm>
            <a:off x="4576956" y="2304712"/>
            <a:ext cx="719594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Ale my máme chyby v poli indexovaném podle polí, kterých se chyby týkají.</a:t>
            </a:r>
          </a:p>
          <a:p>
            <a:r>
              <a:rPr lang="cs-CZ" dirty="0">
                <a:solidFill>
                  <a:schemeClr val="tx1"/>
                </a:solidFill>
              </a:rPr>
              <a:t>Můžeme tedy chyby vypsat i přímo k nim.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8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0B3B9-DDE3-4A81-9971-8A65B92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907274-DC8A-404D-AD89-2867857E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24A969-B3BD-4C0B-ADB0-B763E478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AAB97EB-BE39-404A-990C-4D2591FFFACD}"/>
              </a:ext>
            </a:extLst>
          </p:cNvPr>
          <p:cNvSpPr txBox="1"/>
          <p:nvPr/>
        </p:nvSpPr>
        <p:spPr>
          <a:xfrm>
            <a:off x="5843866" y="2969353"/>
            <a:ext cx="593367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Pro vypsání chyby ve formátování pomocí </a:t>
            </a:r>
            <a:r>
              <a:rPr lang="cs-CZ" dirty="0" err="1">
                <a:solidFill>
                  <a:schemeClr val="tx1"/>
                </a:solidFill>
              </a:rPr>
              <a:t>Bootstrapu</a:t>
            </a:r>
            <a:r>
              <a:rPr lang="cs-CZ" dirty="0">
                <a:solidFill>
                  <a:schemeClr val="tx1"/>
                </a:solidFill>
              </a:rPr>
              <a:t> 4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nejprve přidáme k chybně vyplněnému prvku třídu </a:t>
            </a:r>
            <a:r>
              <a:rPr lang="cs-CZ" b="1" dirty="0" err="1">
                <a:solidFill>
                  <a:schemeClr val="tx1"/>
                </a:solidFill>
              </a:rPr>
              <a:t>is</a:t>
            </a:r>
            <a:r>
              <a:rPr lang="cs-CZ" b="1" dirty="0">
                <a:solidFill>
                  <a:schemeClr val="tx1"/>
                </a:solidFill>
              </a:rPr>
              <a:t>-invalid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0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E75A1-E569-4DCC-848A-AF51505E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88F9AA-6E68-4FEE-8588-4730F69F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0A93D86-44BE-4321-8EAA-B83D533D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155AA7D-E383-4609-922D-AD8D431DADAE}"/>
              </a:ext>
            </a:extLst>
          </p:cNvPr>
          <p:cNvSpPr txBox="1"/>
          <p:nvPr/>
        </p:nvSpPr>
        <p:spPr>
          <a:xfrm>
            <a:off x="4217690" y="3429000"/>
            <a:ext cx="755521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Samotnou chybu pak vypíšeme pod dané pole v </a:t>
            </a:r>
            <a:r>
              <a:rPr lang="cs-CZ" dirty="0" err="1">
                <a:solidFill>
                  <a:schemeClr val="tx1"/>
                </a:solidFill>
              </a:rPr>
              <a:t>DIVu</a:t>
            </a:r>
            <a:r>
              <a:rPr lang="cs-CZ" dirty="0">
                <a:solidFill>
                  <a:schemeClr val="tx1"/>
                </a:solidFill>
              </a:rPr>
              <a:t> s třídou </a:t>
            </a:r>
            <a:r>
              <a:rPr lang="cs-CZ" b="1" dirty="0">
                <a:solidFill>
                  <a:schemeClr val="tx1"/>
                </a:solidFill>
              </a:rPr>
              <a:t>invalid-feedback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8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58205C-8D9D-43D4-B4A6-1FF3C41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43CB81-102E-4E9A-9E5E-9E2D8687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0F25DA9-9F93-4748-9723-83CC937D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88DA41B-A472-4501-BD3F-34929243029B}"/>
              </a:ext>
            </a:extLst>
          </p:cNvPr>
          <p:cNvSpPr txBox="1"/>
          <p:nvPr/>
        </p:nvSpPr>
        <p:spPr>
          <a:xfrm>
            <a:off x="6263294" y="1714017"/>
            <a:ext cx="537961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…a tohle celé zopakujeme pro všechna validovaná pole.</a:t>
            </a:r>
          </a:p>
          <a:p>
            <a:endParaRPr lang="cs-CZ" b="1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(Případně bychom mohli použít místo plné podmínky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zas jen zkrácenou s echem.)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15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51D018-E374-4BD8-8734-9988CFD7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to je vše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D15EB-94F8-40A1-95C2-F5A33B2A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Nahrajte daný soubor na server, připravte tam soubor data.csv a povolte do něj zápis (práva </a:t>
            </a:r>
            <a:r>
              <a:rPr lang="cs-CZ" dirty="0" err="1"/>
              <a:t>rw-rw-rw</a:t>
            </a:r>
            <a:r>
              <a:rPr lang="cs-CZ" dirty="0"/>
              <a:t>-, </a:t>
            </a:r>
            <a:r>
              <a:rPr lang="cs-CZ"/>
              <a:t>případně 666).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DC88A-2AE0-44F9-9537-EE9AA94E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248ABF-0DE5-470A-ACFB-C853F24E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ED88F70-0187-411F-8850-B1FAA780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E8E44E9-253E-4214-AB55-C4B0B2BBD3C4}"/>
              </a:ext>
            </a:extLst>
          </p:cNvPr>
          <p:cNvSpPr txBox="1"/>
          <p:nvPr/>
        </p:nvSpPr>
        <p:spPr>
          <a:xfrm>
            <a:off x="5660649" y="4211400"/>
            <a:ext cx="6112251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cs-CZ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cs-CZ" dirty="0"/>
              <a:t>Začneme prázdným HTML souborem,</a:t>
            </a:r>
          </a:p>
          <a:p>
            <a:r>
              <a:rPr lang="cs-CZ" dirty="0"/>
              <a:t>který uložíme jako </a:t>
            </a:r>
            <a:r>
              <a:rPr lang="cs-CZ" dirty="0" err="1"/>
              <a:t>formular.php</a:t>
            </a:r>
            <a:endParaRPr lang="cs-CZ" dirty="0"/>
          </a:p>
          <a:p>
            <a:endParaRPr lang="cs-CZ" dirty="0"/>
          </a:p>
          <a:p>
            <a:r>
              <a:rPr lang="cs-CZ" dirty="0"/>
              <a:t>Nejprve vytvoříme formulář</a:t>
            </a:r>
          </a:p>
          <a:p>
            <a:r>
              <a:rPr lang="cs-CZ" dirty="0"/>
              <a:t>a teprve poté k němu připojíme odpovídající PHP funkcionalitu.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1476CD-B1CB-41CF-ABE6-3774D9B1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805E8-DAE8-42BB-A19F-72D7CC77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9B7965-DA86-4F15-9C3E-C04E9864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0637091-314B-45E6-80E9-8021CBD1B11B}"/>
              </a:ext>
            </a:extLst>
          </p:cNvPr>
          <p:cNvSpPr txBox="1"/>
          <p:nvPr/>
        </p:nvSpPr>
        <p:spPr>
          <a:xfrm>
            <a:off x="6871237" y="2337058"/>
            <a:ext cx="49016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cs-CZ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Pro </a:t>
            </a:r>
            <a:r>
              <a:rPr lang="en-US" dirty="0" err="1"/>
              <a:t>jednodu</a:t>
            </a:r>
            <a:r>
              <a:rPr lang="cs-CZ" dirty="0" err="1"/>
              <a:t>ší</a:t>
            </a:r>
            <a:r>
              <a:rPr lang="cs-CZ" dirty="0"/>
              <a:t> formátování použijeme Bootstrap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2280070-1062-4ACD-A83B-4BE9EA3C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9B3A5E-6FB2-495D-842E-56C11DD0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F6B172-F957-4A41-B26D-CAAC4D83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268583B-436A-4A49-B15F-E8D903FD5857}"/>
              </a:ext>
            </a:extLst>
          </p:cNvPr>
          <p:cNvSpPr txBox="1"/>
          <p:nvPr/>
        </p:nvSpPr>
        <p:spPr>
          <a:xfrm>
            <a:off x="4969958" y="4461550"/>
            <a:ext cx="709784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Nejprve založíme formulář posílaný metodou post.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Následně do něj do vhodných formátovacích značek umístíme</a:t>
            </a:r>
          </a:p>
          <a:p>
            <a:r>
              <a:rPr lang="cs-CZ" dirty="0">
                <a:solidFill>
                  <a:schemeClr val="tx1"/>
                </a:solidFill>
              </a:rPr>
              <a:t>labely a inputy.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Připomínám, že hodnota atributu </a:t>
            </a:r>
            <a:r>
              <a:rPr lang="cs-CZ" i="1" dirty="0" err="1">
                <a:solidFill>
                  <a:schemeClr val="tx1"/>
                </a:solidFill>
              </a:rPr>
              <a:t>name</a:t>
            </a:r>
            <a:r>
              <a:rPr lang="cs-CZ" i="1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bude jménem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dané proměnné na serveru. Přes id je pak dané pole spárované s labelem.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956872-A5A0-467E-B9B6-777845B0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EC67A9-6F78-43C5-B9AA-CE3AEBD8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F6EA2E4-0DE7-484D-9254-51A9EE26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DE7950C-9C50-4EFC-A9D5-13AA3375C0F7}"/>
              </a:ext>
            </a:extLst>
          </p:cNvPr>
          <p:cNvSpPr txBox="1"/>
          <p:nvPr/>
        </p:nvSpPr>
        <p:spPr>
          <a:xfrm>
            <a:off x="7348932" y="5457895"/>
            <a:ext cx="44239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Doplníme další pole formuláře.</a:t>
            </a:r>
          </a:p>
          <a:p>
            <a:r>
              <a:rPr lang="cs-CZ" dirty="0">
                <a:solidFill>
                  <a:schemeClr val="tx1"/>
                </a:solidFill>
              </a:rPr>
              <a:t>K povinným polím doplníme atribut </a:t>
            </a:r>
            <a:r>
              <a:rPr lang="cs-CZ" dirty="0" err="1">
                <a:solidFill>
                  <a:schemeClr val="tx1"/>
                </a:solidFill>
              </a:rPr>
              <a:t>required</a:t>
            </a:r>
            <a:r>
              <a:rPr lang="cs-CZ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2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CB79FE-2D62-42B4-B260-00B1B19C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75D485-5EF8-4804-9FB9-6A170C33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0CB8256-0520-43E2-8246-AC0D6157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24B1BC7-6234-4B39-B3EF-A55095721949}"/>
              </a:ext>
            </a:extLst>
          </p:cNvPr>
          <p:cNvSpPr txBox="1"/>
          <p:nvPr/>
        </p:nvSpPr>
        <p:spPr>
          <a:xfrm>
            <a:off x="8149032" y="4386333"/>
            <a:ext cx="350339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Nakonec přidáme odesílací tlačítko.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… a můžeme přejít k PHP části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689F49-8680-4F54-87C7-B73EB5A4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E7770C-009E-47DF-AD27-B2F84D57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8A8B2F8-2086-4A6A-84B8-217FFCAD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DE60C9F-6BE9-4C5C-83CB-4BF4E97E5DE6}"/>
              </a:ext>
            </a:extLst>
          </p:cNvPr>
          <p:cNvSpPr txBox="1"/>
          <p:nvPr/>
        </p:nvSpPr>
        <p:spPr>
          <a:xfrm>
            <a:off x="4863049" y="1027906"/>
            <a:ext cx="649075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Odes</a:t>
            </a:r>
            <a:r>
              <a:rPr lang="cs-CZ" dirty="0" err="1">
                <a:solidFill>
                  <a:schemeClr val="tx1"/>
                </a:solidFill>
              </a:rPr>
              <a:t>ílaný</a:t>
            </a:r>
            <a:r>
              <a:rPr lang="cs-CZ" dirty="0">
                <a:solidFill>
                  <a:schemeClr val="tx1"/>
                </a:solidFill>
              </a:rPr>
              <a:t> formulář budeme zpracovávat ještě před začátkem HTML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6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C962E-BC2D-4776-B816-ACE55348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EBF6AB-AC61-4F9F-B08E-35AF6B44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B76D2DE-F612-46DE-9AA6-62F70074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8AFEA5A-C47C-48AA-901B-A28AD039CE0C}"/>
              </a:ext>
            </a:extLst>
          </p:cNvPr>
          <p:cNvSpPr txBox="1"/>
          <p:nvPr/>
        </p:nvSpPr>
        <p:spPr>
          <a:xfrm>
            <a:off x="6320374" y="1502459"/>
            <a:ext cx="516295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cs-CZ" dirty="0" err="1">
                <a:solidFill>
                  <a:schemeClr val="tx1"/>
                </a:solidFill>
              </a:rPr>
              <a:t>řipravíme</a:t>
            </a:r>
            <a:r>
              <a:rPr lang="cs-CZ" dirty="0">
                <a:solidFill>
                  <a:schemeClr val="tx1"/>
                </a:solidFill>
              </a:rPr>
              <a:t> si pomocnou proměnnou 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ch</a:t>
            </a:r>
            <a:r>
              <a:rPr lang="cs-CZ" dirty="0" err="1">
                <a:solidFill>
                  <a:schemeClr val="tx1"/>
                </a:solidFill>
              </a:rPr>
              <a:t>yby</a:t>
            </a:r>
            <a:r>
              <a:rPr lang="cs-CZ" dirty="0">
                <a:solidFill>
                  <a:schemeClr val="tx1"/>
                </a:solidFill>
              </a:rPr>
              <a:t>,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do </a:t>
            </a:r>
            <a:r>
              <a:rPr lang="en-US" dirty="0" err="1">
                <a:solidFill>
                  <a:schemeClr val="tx1"/>
                </a:solidFill>
              </a:rPr>
              <a:t>kter</a:t>
            </a:r>
            <a:r>
              <a:rPr lang="cs-CZ" dirty="0">
                <a:solidFill>
                  <a:schemeClr val="tx1"/>
                </a:solidFill>
              </a:rPr>
              <a:t>é budeme shromažďovat zprávy pro uživatele.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62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423</Words>
  <Application>Microsoft Office PowerPoint</Application>
  <PresentationFormat>Širokoúhlá obrazovka</PresentationFormat>
  <Paragraphs>65</Paragraphs>
  <Slides>25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Motiv Office</vt:lpstr>
      <vt:lpstr>Ukázka vytvoření jednoduchého formuláře s validací</vt:lpstr>
      <vt:lpstr>Zadání příkladu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to je vše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Ukázka vytvoření jednoduchého formuláře s validací</dc:title>
  <dc:creator>Stanislav Vojíř</dc:creator>
  <cp:lastModifiedBy>Stanislav Vojíř</cp:lastModifiedBy>
  <cp:revision>16</cp:revision>
  <dcterms:created xsi:type="dcterms:W3CDTF">2020-03-19T01:29:01Z</dcterms:created>
  <dcterms:modified xsi:type="dcterms:W3CDTF">2020-03-19T03:04:04Z</dcterms:modified>
</cp:coreProperties>
</file>