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5" r:id="rId6"/>
    <p:sldId id="260" r:id="rId7"/>
    <p:sldId id="27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6" r:id="rId16"/>
    <p:sldId id="297" r:id="rId17"/>
    <p:sldId id="268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B97BA2-43FB-4EDA-AC0F-811B0F39F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4710FA-191A-482D-9A2F-6158E1D5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CCE72F-1469-4302-863F-07A00642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97C5A6-0E48-484B-861D-FD00A6AB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DB5832-9617-40A7-A50E-A1F128DB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237671-CDB5-41B2-B78E-D5A71FC1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E80768C-D380-42DF-B947-4094AD694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0A8139-F62C-4CC6-BC60-97C2D6BC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0F0650-28F5-434C-9AAC-9E69277B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E8D020-3D37-4257-958C-B0B66F65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3FFE8ED-6001-4A13-8326-0059A8AA3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60566BC-B6E8-49A7-9BF5-77961BC38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8CECB4-B23F-498B-BB89-50C922FE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943831-CDAF-460B-BF7B-00B550AD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E6BD70F-CB77-4BF9-A98B-46F73C94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B6D314-452A-498E-BDC5-02898C59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2F6B1D-AD8C-42A0-927F-06AE119E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C5348E-790D-4A15-9F84-63AD050E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1DDBA1-495D-4A0F-9D24-56DFF818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F0BB28-25FE-4577-9387-18E01EAC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08E032-475C-454C-92E8-E37C4956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D17D9A1-3A60-4CC1-A8BC-E1BCCBFA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77C2A0-82A7-496C-B6CD-0ADE9F43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7B66C13-DA99-4D85-B225-B85E2BF8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A3753E8-E8B0-470B-A38E-04C533E2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0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1E1BDF-C785-473F-9F3C-0884C11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10D2E-81F0-49A0-A7EC-82B694FEB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48B6CC9-47DC-441D-8EEF-3E0503C3D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F617C0D-7879-4158-8BCE-3CF5919F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F0D63BC-3CB0-41D3-A836-0D8B0964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3F25CE1-202D-44F2-8399-511F7354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3500DC-FB3A-4965-A6C2-C27FEFEA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3258AB-B0C8-466A-B4EE-488142C3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2FCFC25-0CF3-4109-89A5-87125826B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54B2F00-0460-472E-9043-56B89D1D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CE6C1A5-AB1B-4E21-B78D-8E521F1D9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E6E9D2B-988B-4B6C-90B5-C5AD3CB5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5EC8608-E97A-4989-A8E4-5118EA40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74EAC30-2FAA-4867-B504-721EC043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90723F-C9C5-448E-AF32-8269FAA6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91C2F22-310F-4DEE-8478-D0FF2D43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D3A2026-C8F0-48E2-94C4-2D5F8B85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12DCCDD-59AB-40BF-A1A5-AFA0D6B6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6C711CB-45B2-448A-8306-E5BFACD8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50C0D54-3C50-409D-A99C-73410A44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C58B1A-88E4-4645-BF84-D3D7F537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9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0F8396-8680-463A-82E9-0CA5A178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72489B-768A-44C7-AC28-F0AC664D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B22BE36-6A9B-4C0A-BA49-75EC739E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034DFE8-748E-4B53-B774-B0908F82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2B2ACF-E94D-4261-9FBC-BEDD8D5B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DF647B4-D6AF-4DF5-A779-4056D2F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87730-E22B-4F3F-BE93-0526D9AC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B809868-DFD8-49C4-A32B-F041B1BCE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64ADDB-F6DB-4507-9A8C-9768BCA73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171B87C-F237-4838-8CE6-08B940B7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F002B1D-695B-4230-B43D-3ACF8B9A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614BCA6-FFEF-40F2-B3B9-2DFAB177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1E5189A-CDCC-4A5B-83D3-D31074A1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D0C32A-2CDB-4DE5-ADE1-0CEF15C6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92FCD1-D862-4DED-A84D-6B2C35095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7D71-9844-470F-AC9F-FDA45540977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16EE50-6582-4E64-A170-72BC3893C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1411A7-82D7-464F-A53C-B58DA7DE3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D1D084-DD7D-4A34-837B-D1D05E126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Ukázka použití nástroje </a:t>
            </a:r>
            <a:r>
              <a:rPr lang="cs-CZ" dirty="0" err="1"/>
              <a:t>phpMyAdmin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83DFC86-DE1C-41C2-A258-12D08290A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FE1C0E-EBCB-4133-91BB-92C69E6D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6C9234-8593-43A5-8B66-73331C00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8B351D4-9AEA-4B17-8452-A46C5021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1B0E301-587D-41A3-9C19-7F855A2072A0}"/>
              </a:ext>
            </a:extLst>
          </p:cNvPr>
          <p:cNvSpPr txBox="1"/>
          <p:nvPr/>
        </p:nvSpPr>
        <p:spPr>
          <a:xfrm>
            <a:off x="6809961" y="4001294"/>
            <a:ext cx="3964057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začneme sloupcem „</a:t>
            </a:r>
            <a:r>
              <a:rPr lang="cs-CZ" dirty="0" err="1"/>
              <a:t>user_id</a:t>
            </a:r>
            <a:r>
              <a:rPr lang="cs-CZ" dirty="0"/>
              <a:t>“, který bude obsahovat celá čísla.</a:t>
            </a:r>
          </a:p>
          <a:p>
            <a:endParaRPr lang="cs-CZ" dirty="0"/>
          </a:p>
          <a:p>
            <a:r>
              <a:rPr lang="cs-CZ" dirty="0"/>
              <a:t>V poli „Klíč“ jej označíme jako primární.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A8D2553-B9AE-4ADC-8098-866992218A5B}"/>
              </a:ext>
            </a:extLst>
          </p:cNvPr>
          <p:cNvSpPr/>
          <p:nvPr/>
        </p:nvSpPr>
        <p:spPr>
          <a:xfrm>
            <a:off x="106018" y="2142274"/>
            <a:ext cx="2637182" cy="38889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4C4A101-C25C-48B2-A427-40C2621AD0F0}"/>
              </a:ext>
            </a:extLst>
          </p:cNvPr>
          <p:cNvSpPr/>
          <p:nvPr/>
        </p:nvSpPr>
        <p:spPr>
          <a:xfrm>
            <a:off x="8554279" y="2142274"/>
            <a:ext cx="1490869" cy="38889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7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BC6A16-0AB3-4C47-994A-7C36A4C7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63511B-BBA4-400B-8810-D7B9E1D0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F67D16F-C76A-40A9-8CBE-8453A329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621C7A8-3C98-4524-94F4-48D1676F35BA}"/>
              </a:ext>
            </a:extLst>
          </p:cNvPr>
          <p:cNvSpPr txBox="1"/>
          <p:nvPr/>
        </p:nvSpPr>
        <p:spPr>
          <a:xfrm>
            <a:off x="7035248" y="5366268"/>
            <a:ext cx="35797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potvrdíme vytvoření daného klíče.</a:t>
            </a:r>
          </a:p>
        </p:txBody>
      </p:sp>
    </p:spTree>
    <p:extLst>
      <p:ext uri="{BB962C8B-B14F-4D97-AF65-F5344CB8AC3E}">
        <p14:creationId xmlns:p14="http://schemas.microsoft.com/office/powerpoint/2010/main" val="107018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B1AE66-C78A-4F2F-A8E8-5939FF80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89C2E0-2C9C-4B73-9739-1B21D379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298CB99-33EE-43ED-B0E0-80DB8057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59684AA7-7191-40A2-A473-EA201AAA79D6}"/>
              </a:ext>
            </a:extLst>
          </p:cNvPr>
          <p:cNvSpPr txBox="1"/>
          <p:nvPr/>
        </p:nvSpPr>
        <p:spPr>
          <a:xfrm>
            <a:off x="8082170" y="3816628"/>
            <a:ext cx="3579743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zvolíme pro daný sloupec vlastnost „auto </a:t>
            </a:r>
            <a:r>
              <a:rPr lang="cs-CZ" dirty="0" err="1"/>
              <a:t>increment</a:t>
            </a:r>
            <a:r>
              <a:rPr lang="cs-CZ" dirty="0"/>
              <a:t>“ – tj. chceme nové řádky označovat zvětšujícími se celými čísly.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5F36274-B463-4C24-B392-4FA390D0DC8B}"/>
              </a:ext>
            </a:extLst>
          </p:cNvPr>
          <p:cNvSpPr/>
          <p:nvPr/>
        </p:nvSpPr>
        <p:spPr>
          <a:xfrm>
            <a:off x="9872870" y="2155765"/>
            <a:ext cx="477078" cy="38889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6E1554-5E68-409F-885A-70A4A6B9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42C1BC-0069-4254-AC74-A2DCDB5D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57BF940-26E2-421F-92A3-2490321F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A3CDF70-B20C-45BA-B83A-211CC6FB5381}"/>
              </a:ext>
            </a:extLst>
          </p:cNvPr>
          <p:cNvSpPr txBox="1"/>
          <p:nvPr/>
        </p:nvSpPr>
        <p:spPr>
          <a:xfrm>
            <a:off x="3629439" y="3429000"/>
            <a:ext cx="3579743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Dalším sloupcem bude „</a:t>
            </a:r>
            <a:r>
              <a:rPr lang="cs-CZ" dirty="0" err="1"/>
              <a:t>name</a:t>
            </a:r>
            <a:r>
              <a:rPr lang="cs-CZ" dirty="0"/>
              <a:t>“, který bude obsahovat textové řetězce o maximální zvolené délce – tj. VARCHAR.</a:t>
            </a:r>
          </a:p>
        </p:txBody>
      </p:sp>
    </p:spTree>
    <p:extLst>
      <p:ext uri="{BB962C8B-B14F-4D97-AF65-F5344CB8AC3E}">
        <p14:creationId xmlns:p14="http://schemas.microsoft.com/office/powerpoint/2010/main" val="261208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448372-AB6F-442D-A0CD-EEAFD678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235D98-8790-49D9-A1E5-2E9F4A89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F5C9373-DA8C-4434-BD56-20B48242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9D37861-CDA6-4534-B2FC-EC60577DBCD7}"/>
              </a:ext>
            </a:extLst>
          </p:cNvPr>
          <p:cNvSpPr txBox="1"/>
          <p:nvPr/>
        </p:nvSpPr>
        <p:spPr>
          <a:xfrm>
            <a:off x="4702865" y="3535017"/>
            <a:ext cx="4414631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Požadovanou maximální délku poté vložíme do sloupce „Délka/množina“.</a:t>
            </a:r>
          </a:p>
          <a:p>
            <a:endParaRPr lang="cs-CZ" dirty="0"/>
          </a:p>
          <a:p>
            <a:r>
              <a:rPr lang="cs-CZ" dirty="0"/>
              <a:t>A stejným způsobem poté začneme definovat sloupec „email“.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EC6E153-61FF-4FF7-890F-7C5E22FFF3EB}"/>
              </a:ext>
            </a:extLst>
          </p:cNvPr>
          <p:cNvSpPr/>
          <p:nvPr/>
        </p:nvSpPr>
        <p:spPr>
          <a:xfrm>
            <a:off x="87796" y="2632843"/>
            <a:ext cx="4020377" cy="79615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448372-AB6F-442D-A0CD-EEAFD678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235D98-8790-49D9-A1E5-2E9F4A89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F5C9373-DA8C-4434-BD56-20B48242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9D37861-CDA6-4534-B2FC-EC60577DBCD7}"/>
              </a:ext>
            </a:extLst>
          </p:cNvPr>
          <p:cNvSpPr txBox="1"/>
          <p:nvPr/>
        </p:nvSpPr>
        <p:spPr>
          <a:xfrm>
            <a:off x="4769126" y="4157869"/>
            <a:ext cx="441463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Poté zkontrolujeme, že máme jako úložiště vybrané </a:t>
            </a:r>
            <a:r>
              <a:rPr lang="cs-CZ" dirty="0" err="1"/>
              <a:t>InnoDB</a:t>
            </a:r>
            <a:r>
              <a:rPr lang="cs-CZ" dirty="0"/>
              <a:t>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EC6E153-61FF-4FF7-890F-7C5E22FFF3EB}"/>
              </a:ext>
            </a:extLst>
          </p:cNvPr>
          <p:cNvSpPr/>
          <p:nvPr/>
        </p:nvSpPr>
        <p:spPr>
          <a:xfrm>
            <a:off x="5446643" y="3338398"/>
            <a:ext cx="1219200" cy="64633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448372-AB6F-442D-A0CD-EEAFD678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235D98-8790-49D9-A1E5-2E9F4A89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F5C9373-DA8C-4434-BD56-20B48242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9D37861-CDA6-4534-B2FC-EC60577DBCD7}"/>
              </a:ext>
            </a:extLst>
          </p:cNvPr>
          <p:cNvSpPr txBox="1"/>
          <p:nvPr/>
        </p:nvSpPr>
        <p:spPr>
          <a:xfrm>
            <a:off x="4769126" y="4157869"/>
            <a:ext cx="4414631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tlačítky v pravém dolním rohu máte možnost si buď jen nechat vygenerovat příslušný SQL CREATE, nebo nechat tabulku rovnou vytvořit.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EC6E153-61FF-4FF7-890F-7C5E22FFF3EB}"/>
              </a:ext>
            </a:extLst>
          </p:cNvPr>
          <p:cNvSpPr/>
          <p:nvPr/>
        </p:nvSpPr>
        <p:spPr>
          <a:xfrm>
            <a:off x="10310191" y="4711867"/>
            <a:ext cx="1653209" cy="64633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4BB425-183E-47F7-AC24-A913B269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94EA1A-D469-4FBB-B702-EB52D09B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8ADCD3C-9FCB-4A30-902F-A8D45E1D9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00A8E38-525E-44B3-B79D-9B16F0A54685}"/>
              </a:ext>
            </a:extLst>
          </p:cNvPr>
          <p:cNvSpPr txBox="1"/>
          <p:nvPr/>
        </p:nvSpPr>
        <p:spPr>
          <a:xfrm>
            <a:off x="5604012" y="4608443"/>
            <a:ext cx="441463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To, co generuje </a:t>
            </a:r>
            <a:r>
              <a:rPr lang="cs-CZ" dirty="0" err="1"/>
              <a:t>phpMyAdmin</a:t>
            </a:r>
            <a:r>
              <a:rPr lang="cs-CZ" dirty="0"/>
              <a:t>, je opravdu normální SQL (které bychom mohli napsat i ručně).</a:t>
            </a:r>
          </a:p>
        </p:txBody>
      </p:sp>
    </p:spTree>
    <p:extLst>
      <p:ext uri="{BB962C8B-B14F-4D97-AF65-F5344CB8AC3E}">
        <p14:creationId xmlns:p14="http://schemas.microsoft.com/office/powerpoint/2010/main" val="45835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BF56C-C19F-46A6-B380-7AC8B947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05CE44-73AB-4FC1-ADDA-C66869A7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6E2259E-A8CD-4FED-9366-037146EC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D02DAE7-6014-4CB6-B9ED-27CFA73C8C23}"/>
              </a:ext>
            </a:extLst>
          </p:cNvPr>
          <p:cNvSpPr txBox="1"/>
          <p:nvPr/>
        </p:nvSpPr>
        <p:spPr>
          <a:xfrm>
            <a:off x="6796708" y="4104861"/>
            <a:ext cx="4414631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Struktura vytvořené tabulky poté vypadá takto.</a:t>
            </a:r>
          </a:p>
          <a:p>
            <a:endParaRPr lang="cs-CZ" dirty="0"/>
          </a:p>
          <a:p>
            <a:r>
              <a:rPr lang="cs-CZ" dirty="0"/>
              <a:t>V zobrazeném přehledu máte možnost sloupce přidávat, odebírat i upravovat.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681DC8F-786E-4C12-8A72-0DF342240E79}"/>
              </a:ext>
            </a:extLst>
          </p:cNvPr>
          <p:cNvSpPr/>
          <p:nvPr/>
        </p:nvSpPr>
        <p:spPr>
          <a:xfrm>
            <a:off x="2186609" y="1825625"/>
            <a:ext cx="8189843" cy="195124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C7473B-9944-49C2-BAB9-02AB4C15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46A09F-96A7-493C-88A4-D081160A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2B63A9C-CB2D-4623-9B1B-8427446D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4B30866-2F9E-4D42-90FA-B74E5E0E931A}"/>
              </a:ext>
            </a:extLst>
          </p:cNvPr>
          <p:cNvSpPr txBox="1"/>
          <p:nvPr/>
        </p:nvSpPr>
        <p:spPr>
          <a:xfrm>
            <a:off x="7800561" y="4369905"/>
            <a:ext cx="3553239" cy="286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Jednoduše jim také můžete přidat další klíče (indexy).</a:t>
            </a:r>
          </a:p>
          <a:p>
            <a:endParaRPr lang="cs-CZ" dirty="0"/>
          </a:p>
          <a:p>
            <a:r>
              <a:rPr lang="cs-CZ" dirty="0"/>
              <a:t>Pro jeden sloupec tu k této operaci máme rovnou zobrazený odkaz.</a:t>
            </a:r>
          </a:p>
          <a:p>
            <a:endParaRPr lang="cs-CZ" dirty="0"/>
          </a:p>
          <a:p>
            <a:r>
              <a:rPr lang="cs-CZ" dirty="0"/>
              <a:t>Pokud chceme klíč složený, vybereme dané sloupce pomocí zatržítek a pro vytvoření klíče použijeme odkaz pod tabulkou.</a:t>
            </a:r>
          </a:p>
        </p:txBody>
      </p:sp>
    </p:spTree>
    <p:extLst>
      <p:ext uri="{BB962C8B-B14F-4D97-AF65-F5344CB8AC3E}">
        <p14:creationId xmlns:p14="http://schemas.microsoft.com/office/powerpoint/2010/main" val="314482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35AC16-4AD2-44BC-B2CB-58005EE0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5595AA-610A-4659-BC7A-27CB5A0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0804F63-90A3-4902-A4B2-2EEE9379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B07623F-9E89-4782-915B-45427E1B1FA3}"/>
              </a:ext>
            </a:extLst>
          </p:cNvPr>
          <p:cNvSpPr txBox="1"/>
          <p:nvPr/>
        </p:nvSpPr>
        <p:spPr>
          <a:xfrm>
            <a:off x="6533322" y="1825625"/>
            <a:ext cx="3723861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phpMyAdmin</a:t>
            </a:r>
            <a:r>
              <a:rPr lang="cs-CZ" dirty="0"/>
              <a:t> si budeme ukazovat na školním výukovém serveru eso.vse.cz</a:t>
            </a:r>
          </a:p>
          <a:p>
            <a:r>
              <a:rPr lang="cs-CZ" dirty="0"/>
              <a:t>Odkaz na něj najdete na </a:t>
            </a:r>
            <a:r>
              <a:rPr lang="cs-CZ" dirty="0" err="1"/>
              <a:t>homepage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Pokud s ním budete pracovat někde jinde, je možné, že budete mít trošku jinou verzi – základní vlastnosti ale budou stejné.</a:t>
            </a:r>
            <a:endParaRPr lang="en-US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6BC86D7-B095-4C65-A851-607DA014D333}"/>
              </a:ext>
            </a:extLst>
          </p:cNvPr>
          <p:cNvSpPr/>
          <p:nvPr/>
        </p:nvSpPr>
        <p:spPr>
          <a:xfrm>
            <a:off x="424069" y="3105703"/>
            <a:ext cx="1126435" cy="27781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DF78E4-6694-46DA-823F-47CF57C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6D8D41-95D1-4654-AF1D-90415499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7201B46-BDBC-4283-A38A-AA79CEC1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B666E55-92BB-4778-9508-B99340A25172}"/>
              </a:ext>
            </a:extLst>
          </p:cNvPr>
          <p:cNvSpPr txBox="1"/>
          <p:nvPr/>
        </p:nvSpPr>
        <p:spPr>
          <a:xfrm>
            <a:off x="6594613" y="2782669"/>
            <a:ext cx="355323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 potvrzení nám </a:t>
            </a:r>
            <a:r>
              <a:rPr lang="cs-CZ" dirty="0" err="1"/>
              <a:t>phpMyAdmin</a:t>
            </a:r>
            <a:r>
              <a:rPr lang="cs-CZ" dirty="0"/>
              <a:t> ukáže SQL kód, který spustil.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B05D47C-3DFA-421A-BC65-F3B344D1EF38}"/>
              </a:ext>
            </a:extLst>
          </p:cNvPr>
          <p:cNvSpPr/>
          <p:nvPr/>
        </p:nvSpPr>
        <p:spPr>
          <a:xfrm>
            <a:off x="2186609" y="1825625"/>
            <a:ext cx="5314121" cy="82210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D679E63-828E-492A-8015-92342383FE19}"/>
              </a:ext>
            </a:extLst>
          </p:cNvPr>
          <p:cNvSpPr txBox="1"/>
          <p:nvPr/>
        </p:nvSpPr>
        <p:spPr>
          <a:xfrm>
            <a:off x="7608404" y="5914182"/>
            <a:ext cx="355323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Pod přehledem sloupců tabulky poté najdete přehled jednotlivých klíčů.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313C32A6-741C-430F-8A54-6FD93E88F96E}"/>
              </a:ext>
            </a:extLst>
          </p:cNvPr>
          <p:cNvSpPr/>
          <p:nvPr/>
        </p:nvSpPr>
        <p:spPr>
          <a:xfrm>
            <a:off x="2186609" y="4957088"/>
            <a:ext cx="6917634" cy="82210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8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1DA1A5-BEC0-443A-B208-D07FEEF1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18C53A-C5D0-47CA-9CD4-1CE55073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216E1E8-5EEA-4AB7-82CE-A8DD87E8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D882535-5DEC-4CFE-899E-CD71F5D984E3}"/>
              </a:ext>
            </a:extLst>
          </p:cNvPr>
          <p:cNvSpPr txBox="1"/>
          <p:nvPr/>
        </p:nvSpPr>
        <p:spPr>
          <a:xfrm>
            <a:off x="6443042" y="2967335"/>
            <a:ext cx="355323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Při vybrané konkrétní tabulce máme na záložce „Vložit“ možnost přidávat nové záznamy.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F784D3F-EA15-4F8D-8284-2ABF11B47A24}"/>
              </a:ext>
            </a:extLst>
          </p:cNvPr>
          <p:cNvSpPr/>
          <p:nvPr/>
        </p:nvSpPr>
        <p:spPr>
          <a:xfrm>
            <a:off x="5671931" y="1037984"/>
            <a:ext cx="771112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7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F4174D-897D-4F5E-9951-E1D2E3B1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823584-4A24-4EDE-93FC-CAC32883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E4BED5-5F5C-4243-8E1B-0948569B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E37DF99-9FC0-4CBB-93E9-2FBC9652072D}"/>
              </a:ext>
            </a:extLst>
          </p:cNvPr>
          <p:cNvSpPr txBox="1"/>
          <p:nvPr/>
        </p:nvSpPr>
        <p:spPr>
          <a:xfrm>
            <a:off x="4561233" y="2954083"/>
            <a:ext cx="4224958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 záložce SQL pak můžeme psát příkazy ručně, si zde můžeme upravit příkazy vygenerované např. vkládacím formulářem.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3ED993D-3411-41D7-B9AD-A017E2B80172}"/>
              </a:ext>
            </a:extLst>
          </p:cNvPr>
          <p:cNvSpPr/>
          <p:nvPr/>
        </p:nvSpPr>
        <p:spPr>
          <a:xfrm>
            <a:off x="3790122" y="1024732"/>
            <a:ext cx="771112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1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3BCE7-37BC-41FC-95B3-E4275BE4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B45C77-B05F-4C9B-84D5-0729E29D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3B43D1F-23F0-479D-86AA-2AB466FD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8FC41D3-7AF1-489E-8584-11F35438210D}"/>
              </a:ext>
            </a:extLst>
          </p:cNvPr>
          <p:cNvSpPr txBox="1"/>
          <p:nvPr/>
        </p:nvSpPr>
        <p:spPr>
          <a:xfrm>
            <a:off x="3037233" y="1413968"/>
            <a:ext cx="355323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 záložce „Projít“ pak máte možnost procházet jednotlivé řádky tabulky, upravovat je a mazat.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1C40852-CDC6-4F7F-B768-0580126FFC56}"/>
              </a:ext>
            </a:extLst>
          </p:cNvPr>
          <p:cNvSpPr/>
          <p:nvPr/>
        </p:nvSpPr>
        <p:spPr>
          <a:xfrm>
            <a:off x="2199861" y="1061882"/>
            <a:ext cx="68911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5116E74-04FC-4308-B9D1-D130955EFD3F}"/>
              </a:ext>
            </a:extLst>
          </p:cNvPr>
          <p:cNvSpPr/>
          <p:nvPr/>
        </p:nvSpPr>
        <p:spPr>
          <a:xfrm>
            <a:off x="2199860" y="2791289"/>
            <a:ext cx="4545497" cy="77354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3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E643C8-77AE-4504-B6E0-671BF324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E15546-91A1-467C-A7BC-999A70C2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06A25BC-F762-4FEB-B1FD-A742B83E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07BF981-B9EA-48C5-9EFD-A2CFBCDC6320}"/>
              </a:ext>
            </a:extLst>
          </p:cNvPr>
          <p:cNvSpPr txBox="1"/>
          <p:nvPr/>
        </p:nvSpPr>
        <p:spPr>
          <a:xfrm>
            <a:off x="1645755" y="3124131"/>
            <a:ext cx="4450245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Když se přepneme zpět na databázi, najdeme v záložkách poté možnost pracovat s databází jako celkem.</a:t>
            </a:r>
          </a:p>
          <a:p>
            <a:endParaRPr lang="cs-CZ" dirty="0"/>
          </a:p>
          <a:p>
            <a:r>
              <a:rPr lang="cs-CZ" dirty="0"/>
              <a:t>Např. na záložce „Struktura“ najdeme všechny tabulky.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C89B3BD-E85E-414E-B210-E0E72CFD664A}"/>
              </a:ext>
            </a:extLst>
          </p:cNvPr>
          <p:cNvSpPr/>
          <p:nvPr/>
        </p:nvSpPr>
        <p:spPr>
          <a:xfrm>
            <a:off x="278295" y="2080590"/>
            <a:ext cx="689113" cy="25670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DBFBA1-D278-4B77-B1C7-6FC235F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4B2E91-73D5-41A1-81CD-A100D865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6FA6FC0-A674-41C8-90DE-1C67D1E8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9CA6BF5-C15B-42DB-9130-E5B2E4222D4D}"/>
              </a:ext>
            </a:extLst>
          </p:cNvPr>
          <p:cNvSpPr txBox="1"/>
          <p:nvPr/>
        </p:nvSpPr>
        <p:spPr>
          <a:xfrm>
            <a:off x="5555146" y="4925795"/>
            <a:ext cx="39069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Tady začneme s tvorbou další tabulky…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002EA67-7F55-410F-93D3-FC72BF6955E5}"/>
              </a:ext>
            </a:extLst>
          </p:cNvPr>
          <p:cNvSpPr/>
          <p:nvPr/>
        </p:nvSpPr>
        <p:spPr>
          <a:xfrm>
            <a:off x="2199861" y="3765326"/>
            <a:ext cx="3896139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5F6B9F-A13E-4BAC-A57F-EC47D6CE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DCA43C-6B69-4474-9945-E14FAA42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8335BAA-ABDB-4CAE-A2C5-A00275E5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830F94A-A3C8-40C3-A763-27C349301980}"/>
              </a:ext>
            </a:extLst>
          </p:cNvPr>
          <p:cNvSpPr txBox="1"/>
          <p:nvPr/>
        </p:nvSpPr>
        <p:spPr>
          <a:xfrm>
            <a:off x="5608155" y="3678128"/>
            <a:ext cx="355323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Půjde o tabulku „</a:t>
            </a:r>
            <a:r>
              <a:rPr lang="cs-CZ" dirty="0" err="1"/>
              <a:t>posts</a:t>
            </a:r>
            <a:r>
              <a:rPr lang="cs-CZ" dirty="0"/>
              <a:t>“, ve které je jako první sloupec opět umělý celočíselný klíč s </a:t>
            </a:r>
            <a:r>
              <a:rPr lang="cs-CZ" dirty="0" err="1"/>
              <a:t>autoincrementem</a:t>
            </a:r>
            <a:r>
              <a:rPr lang="cs-CZ" dirty="0"/>
              <a:t>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4ADE4DC-ABC4-46F5-816F-EFA1A5F5896F}"/>
              </a:ext>
            </a:extLst>
          </p:cNvPr>
          <p:cNvSpPr/>
          <p:nvPr/>
        </p:nvSpPr>
        <p:spPr>
          <a:xfrm>
            <a:off x="132522" y="2180088"/>
            <a:ext cx="10151165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41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8BDB0A-7F48-4248-9374-13A8A3AB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CD0D9D-1ADA-477E-BB2B-04BDBE7F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D537C27-4F6B-449B-8923-7C7D9A60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044568F-57A7-4353-BBD4-A83FEE33A806}"/>
              </a:ext>
            </a:extLst>
          </p:cNvPr>
          <p:cNvSpPr txBox="1"/>
          <p:nvPr/>
        </p:nvSpPr>
        <p:spPr>
          <a:xfrm>
            <a:off x="4097407" y="4451579"/>
            <a:ext cx="3553239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Dalším sloupcem bude „</a:t>
            </a:r>
            <a:r>
              <a:rPr lang="cs-CZ" dirty="0" err="1"/>
              <a:t>user_id</a:t>
            </a:r>
            <a:r>
              <a:rPr lang="cs-CZ" dirty="0"/>
              <a:t>“ a bude v něm zachycena vazba na tabulku s uživateli.</a:t>
            </a:r>
          </a:p>
          <a:p>
            <a:endParaRPr lang="cs-CZ" dirty="0"/>
          </a:p>
          <a:p>
            <a:r>
              <a:rPr lang="cs-CZ" dirty="0"/>
              <a:t>Aby mohl být klíč součástí </a:t>
            </a:r>
            <a:r>
              <a:rPr lang="cs-CZ" dirty="0" err="1"/>
              <a:t>foreign</a:t>
            </a:r>
            <a:r>
              <a:rPr lang="cs-CZ" dirty="0"/>
              <a:t> </a:t>
            </a:r>
            <a:r>
              <a:rPr lang="cs-CZ" dirty="0" err="1"/>
              <a:t>key</a:t>
            </a:r>
            <a:r>
              <a:rPr lang="cs-CZ" dirty="0"/>
              <a:t>, musí být zahrnut do klíče PRIMARY, UNIQUE nebo INDEX.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E7891AF-D612-439F-8554-E505C6C29A63}"/>
              </a:ext>
            </a:extLst>
          </p:cNvPr>
          <p:cNvSpPr/>
          <p:nvPr/>
        </p:nvSpPr>
        <p:spPr>
          <a:xfrm>
            <a:off x="106017" y="2615249"/>
            <a:ext cx="263718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B0B1BC-7C80-401E-B1A4-891E8694EDFA}"/>
              </a:ext>
            </a:extLst>
          </p:cNvPr>
          <p:cNvSpPr/>
          <p:nvPr/>
        </p:nvSpPr>
        <p:spPr>
          <a:xfrm>
            <a:off x="8527774" y="2595627"/>
            <a:ext cx="1464366" cy="173783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8AADA3-9694-4885-AB7D-6C2521FD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FEE295-5B57-4FDB-A138-1E27B45A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9044C39-EA5C-413E-9CD1-FFF509FE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EE2BE72E-4895-4535-8AA1-1418965C48B7}"/>
              </a:ext>
            </a:extLst>
          </p:cNvPr>
          <p:cNvSpPr/>
          <p:nvPr/>
        </p:nvSpPr>
        <p:spPr>
          <a:xfrm>
            <a:off x="79513" y="3115260"/>
            <a:ext cx="263718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271CF68-631D-4525-872C-B9E0E2563043}"/>
              </a:ext>
            </a:extLst>
          </p:cNvPr>
          <p:cNvSpPr txBox="1"/>
          <p:nvPr/>
        </p:nvSpPr>
        <p:spPr>
          <a:xfrm>
            <a:off x="2878207" y="3698301"/>
            <a:ext cx="3553239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tu bude sloupec „text“. Datový typ „text“ slouží pro ukládání dlouhých textů a je z technického hlediska uložen mimo hlavní tabulku.</a:t>
            </a:r>
          </a:p>
        </p:txBody>
      </p:sp>
    </p:spTree>
    <p:extLst>
      <p:ext uri="{BB962C8B-B14F-4D97-AF65-F5344CB8AC3E}">
        <p14:creationId xmlns:p14="http://schemas.microsoft.com/office/powerpoint/2010/main" val="548934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B2A105-AABF-446F-88E4-4A66D93E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2664BB-2F9B-49C2-AFE8-AD60E4EB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A2FD6CE-9984-41B9-BB9E-2898DA405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79BF1039-C56E-4A38-820A-BEB85C5FA1D5}"/>
              </a:ext>
            </a:extLst>
          </p:cNvPr>
          <p:cNvSpPr txBox="1"/>
          <p:nvPr/>
        </p:nvSpPr>
        <p:spPr>
          <a:xfrm>
            <a:off x="4097407" y="4451579"/>
            <a:ext cx="5218871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Posledním sloupcem bude „</a:t>
            </a:r>
            <a:r>
              <a:rPr lang="cs-CZ" dirty="0" err="1"/>
              <a:t>updated</a:t>
            </a:r>
            <a:r>
              <a:rPr lang="cs-CZ" dirty="0"/>
              <a:t>“, který bude typu TIMESTAMP a nastavíme ho tak, aby se aktualizoval při každé změně daného řádku.</a:t>
            </a:r>
          </a:p>
          <a:p>
            <a:endParaRPr lang="cs-CZ" dirty="0"/>
          </a:p>
          <a:p>
            <a:r>
              <a:rPr lang="cs-CZ" dirty="0"/>
              <a:t>Pozor, v tabulce může být jen jeden sloupec s automatickou aktualizací.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E1AE6B6-54CD-4D80-8A20-FEEEE2605FE1}"/>
              </a:ext>
            </a:extLst>
          </p:cNvPr>
          <p:cNvSpPr/>
          <p:nvPr/>
        </p:nvSpPr>
        <p:spPr>
          <a:xfrm>
            <a:off x="79514" y="3495260"/>
            <a:ext cx="8097077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2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EAA93-A443-491B-8A50-8AB57CA2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49C9E4-FFAD-41D3-9836-7E2B312B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237B950-D891-4402-B9E4-B6DF8E50D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6360AD97-7512-4ACC-A8CF-598F918B901A}"/>
              </a:ext>
            </a:extLst>
          </p:cNvPr>
          <p:cNvSpPr/>
          <p:nvPr/>
        </p:nvSpPr>
        <p:spPr>
          <a:xfrm>
            <a:off x="5777947" y="3518451"/>
            <a:ext cx="1934818" cy="78850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3A6F99A-0CCE-44C2-AFF7-2F9FE68867ED}"/>
              </a:ext>
            </a:extLst>
          </p:cNvPr>
          <p:cNvSpPr txBox="1"/>
          <p:nvPr/>
        </p:nvSpPr>
        <p:spPr>
          <a:xfrm>
            <a:off x="7712765" y="4441893"/>
            <a:ext cx="42672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se budete muset přihlásit.</a:t>
            </a:r>
          </a:p>
          <a:p>
            <a:endParaRPr lang="cs-CZ" dirty="0"/>
          </a:p>
          <a:p>
            <a:r>
              <a:rPr lang="cs-CZ" dirty="0"/>
              <a:t>Heslo najdete ve svém domovském adresáři na </a:t>
            </a:r>
            <a:r>
              <a:rPr lang="cs-CZ" dirty="0" err="1"/>
              <a:t>sftp</a:t>
            </a:r>
            <a:r>
              <a:rPr lang="cs-CZ" dirty="0"/>
              <a:t>, v souboru mysql-heslo.txt.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07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55DFB3-E20E-4B8B-829D-146A72E9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10E0D5-7416-4C32-9948-BD9B343E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F4B98A6-4E28-4F04-B9D2-F279FD09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22E95271-8907-4F40-95D1-E3920789E2AF}"/>
              </a:ext>
            </a:extLst>
          </p:cNvPr>
          <p:cNvSpPr txBox="1"/>
          <p:nvPr/>
        </p:nvSpPr>
        <p:spPr>
          <a:xfrm>
            <a:off x="4932294" y="3429000"/>
            <a:ext cx="5218871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Výsledkem bude normální tabulka, která sice má v sobě 2 klíče, ale není zde dosud definována žádná vazba na tabulku </a:t>
            </a:r>
            <a:r>
              <a:rPr lang="cs-CZ" dirty="0" err="1"/>
              <a:t>users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Pro přepnutí se do nastavení vazeb klikněte na „Zobrazení relací“.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1C756CC-0CB9-4EC9-B150-08EAF498730F}"/>
              </a:ext>
            </a:extLst>
          </p:cNvPr>
          <p:cNvSpPr/>
          <p:nvPr/>
        </p:nvSpPr>
        <p:spPr>
          <a:xfrm>
            <a:off x="1537253" y="1389303"/>
            <a:ext cx="1537251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1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3778E6-FF31-4214-91CD-7DD34312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100120-734B-4C1F-BD00-32814EAB6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47F6A6E-9F81-426B-A7A8-1CB0A544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233CB48B-C901-4C0C-9C57-2CD929948572}"/>
              </a:ext>
            </a:extLst>
          </p:cNvPr>
          <p:cNvSpPr/>
          <p:nvPr/>
        </p:nvSpPr>
        <p:spPr>
          <a:xfrm>
            <a:off x="478737" y="2514600"/>
            <a:ext cx="10971141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EC340CF-583D-4443-9E25-EFCF580D015B}"/>
              </a:ext>
            </a:extLst>
          </p:cNvPr>
          <p:cNvSpPr txBox="1"/>
          <p:nvPr/>
        </p:nvSpPr>
        <p:spPr>
          <a:xfrm>
            <a:off x="4932294" y="3429000"/>
            <a:ext cx="521887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 této stránce pak máme možnost naklikat nastavení cizích klíčů.</a:t>
            </a:r>
          </a:p>
        </p:txBody>
      </p:sp>
    </p:spTree>
    <p:extLst>
      <p:ext uri="{BB962C8B-B14F-4D97-AF65-F5344CB8AC3E}">
        <p14:creationId xmlns:p14="http://schemas.microsoft.com/office/powerpoint/2010/main" val="3663669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81874F-B5CF-4A3B-814C-3B81DFAD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159BDB-5F5C-4090-8BAE-F24F4229E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2BE5B3F-BAA7-403D-86E2-C818418C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915774B-C374-443D-89EC-C0CA7AD6B5F1}"/>
              </a:ext>
            </a:extLst>
          </p:cNvPr>
          <p:cNvSpPr txBox="1"/>
          <p:nvPr/>
        </p:nvSpPr>
        <p:spPr>
          <a:xfrm>
            <a:off x="4932294" y="3429000"/>
            <a:ext cx="5218871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POZOR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cs-CZ" dirty="0" err="1"/>
              <a:t>zby</a:t>
            </a:r>
            <a:r>
              <a:rPr lang="cs-CZ" dirty="0"/>
              <a:t> definujeme v nastavení té tabulky, která si má půjčovat hodnoty odjinud.</a:t>
            </a:r>
          </a:p>
          <a:p>
            <a:endParaRPr lang="cs-CZ" dirty="0"/>
          </a:p>
          <a:p>
            <a:r>
              <a:rPr lang="cs-CZ" dirty="0"/>
              <a:t>Z hlediska nastavení chování:</a:t>
            </a:r>
          </a:p>
          <a:p>
            <a:pPr marL="285750" indent="-285750">
              <a:buFontTx/>
              <a:buChar char="-"/>
            </a:pPr>
            <a:r>
              <a:rPr lang="cs-CZ" dirty="0"/>
              <a:t>RESTRICT zakáže odstranění či změnu hodnoty ve využívané tabulce (tady zakáže smazání uživatele s alespoň 1 příspěvkem)</a:t>
            </a:r>
          </a:p>
          <a:p>
            <a:pPr marL="285750" indent="-285750">
              <a:buFontTx/>
              <a:buChar char="-"/>
            </a:pPr>
            <a:r>
              <a:rPr lang="cs-CZ" dirty="0"/>
              <a:t>CASCADE zařídí propagaci změny daného </a:t>
            </a:r>
            <a:r>
              <a:rPr lang="cs-CZ" dirty="0" err="1"/>
              <a:t>user_id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44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7781BD-592E-4B89-8102-5BD49B1C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011EA2-0AD0-414B-884B-971E0FF0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4D1EB0E-BCBD-4E80-84CC-BFD97A56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D3AE7F1-97A6-4770-ADE5-EC4FB85DD060}"/>
              </a:ext>
            </a:extLst>
          </p:cNvPr>
          <p:cNvSpPr txBox="1"/>
          <p:nvPr/>
        </p:nvSpPr>
        <p:spPr>
          <a:xfrm>
            <a:off x="4150416" y="2223052"/>
            <a:ext cx="521887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opět si můžete prohlédnout SQL příkaz, který se spustil.</a:t>
            </a:r>
          </a:p>
        </p:txBody>
      </p:sp>
    </p:spTree>
    <p:extLst>
      <p:ext uri="{BB962C8B-B14F-4D97-AF65-F5344CB8AC3E}">
        <p14:creationId xmlns:p14="http://schemas.microsoft.com/office/powerpoint/2010/main" val="1453546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A9596-F6BE-4E98-B1EC-DDA61DE6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648239-85B0-4C65-AFD1-6B89950F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ED3AA55-EFB7-4C21-B196-89855F52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7362BE8-A896-449B-940F-D31235F6F4BE}"/>
              </a:ext>
            </a:extLst>
          </p:cNvPr>
          <p:cNvSpPr txBox="1"/>
          <p:nvPr/>
        </p:nvSpPr>
        <p:spPr>
          <a:xfrm>
            <a:off x="5727424" y="2525868"/>
            <a:ext cx="521887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Při vkládání hodnot poté najdeme u </a:t>
            </a:r>
            <a:r>
              <a:rPr lang="cs-CZ" dirty="0" err="1"/>
              <a:t>user_id</a:t>
            </a:r>
            <a:r>
              <a:rPr lang="cs-CZ" dirty="0"/>
              <a:t> rozbalovací pole (</a:t>
            </a:r>
            <a:r>
              <a:rPr lang="cs-CZ" dirty="0" err="1"/>
              <a:t>select</a:t>
            </a:r>
            <a:r>
              <a:rPr lang="cs-CZ" dirty="0"/>
              <a:t>) s dostupnými hodnotami.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952449D-3A53-4B67-983E-304BAE9F6B5A}"/>
              </a:ext>
            </a:extLst>
          </p:cNvPr>
          <p:cNvSpPr/>
          <p:nvPr/>
        </p:nvSpPr>
        <p:spPr>
          <a:xfrm>
            <a:off x="5526156" y="1997679"/>
            <a:ext cx="954157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16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209071-EB6C-4A17-A99A-574464DF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813CC-18D6-4D1B-938C-3BA73534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054C3B0-D177-47ED-8C27-3B42AA92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D2CA2268-E7FA-45E7-ABF7-A60229BFC20A}"/>
              </a:ext>
            </a:extLst>
          </p:cNvPr>
          <p:cNvSpPr/>
          <p:nvPr/>
        </p:nvSpPr>
        <p:spPr>
          <a:xfrm>
            <a:off x="5579165" y="1027906"/>
            <a:ext cx="99391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F072993-B767-4C37-A6A6-5131AE8CCA30}"/>
              </a:ext>
            </a:extLst>
          </p:cNvPr>
          <p:cNvSpPr txBox="1"/>
          <p:nvPr/>
        </p:nvSpPr>
        <p:spPr>
          <a:xfrm>
            <a:off x="5727424" y="2525868"/>
            <a:ext cx="5218871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 dokončení návrhu databáze ji doporučuji </a:t>
            </a:r>
            <a:r>
              <a:rPr lang="cs-CZ" dirty="0" err="1"/>
              <a:t>zazálohovat</a:t>
            </a:r>
            <a:r>
              <a:rPr lang="cs-CZ" dirty="0"/>
              <a:t> – na záložce „Export“ najdete možnost vygenerovat soubor s obsahem celé tabulky či databáze.</a:t>
            </a:r>
          </a:p>
          <a:p>
            <a:endParaRPr lang="cs-CZ" dirty="0"/>
          </a:p>
          <a:p>
            <a:r>
              <a:rPr lang="cs-CZ" dirty="0"/>
              <a:t>Při podrobném (vlastním) nastavení si budete moct vybrat jen konkrétní tabulky či jejich hodnoty.</a:t>
            </a:r>
          </a:p>
        </p:txBody>
      </p:sp>
    </p:spTree>
    <p:extLst>
      <p:ext uri="{BB962C8B-B14F-4D97-AF65-F5344CB8AC3E}">
        <p14:creationId xmlns:p14="http://schemas.microsoft.com/office/powerpoint/2010/main" val="3504322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FE222A-450E-40EB-9C0A-1698711B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410D62-51A9-4392-BE4F-74E94341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1563764-E70A-427C-96C2-B506F300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596A51B-96C2-4305-ACD4-9F1F542B21D2}"/>
              </a:ext>
            </a:extLst>
          </p:cNvPr>
          <p:cNvSpPr txBox="1"/>
          <p:nvPr/>
        </p:nvSpPr>
        <p:spPr>
          <a:xfrm>
            <a:off x="6766063" y="1875633"/>
            <a:ext cx="500683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už zálohu máte, máte možnost ji nahrát zpět na záložce „Import“.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51F13DF-869B-41E7-8DDC-E0F8F1F91721}"/>
              </a:ext>
            </a:extLst>
          </p:cNvPr>
          <p:cNvSpPr/>
          <p:nvPr/>
        </p:nvSpPr>
        <p:spPr>
          <a:xfrm>
            <a:off x="6387548" y="1027906"/>
            <a:ext cx="99391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6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80847C-A560-40C3-A7E7-57183A30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44A460-F8B7-4A97-B5C9-6D4D7718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9915CD0-7B21-4CB7-B2F5-993D8C18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176FCEE-DDD6-4B10-A767-CA273F23F363}"/>
              </a:ext>
            </a:extLst>
          </p:cNvPr>
          <p:cNvSpPr txBox="1"/>
          <p:nvPr/>
        </p:nvSpPr>
        <p:spPr>
          <a:xfrm>
            <a:off x="6766063" y="1875633"/>
            <a:ext cx="500683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Případně je tu samozřejmě také možnost ručního vkládání SQL příkazů – obsah malého souboru s exportem můžete klidně nakopírovat rovnou sem.</a:t>
            </a:r>
          </a:p>
        </p:txBody>
      </p:sp>
    </p:spTree>
    <p:extLst>
      <p:ext uri="{BB962C8B-B14F-4D97-AF65-F5344CB8AC3E}">
        <p14:creationId xmlns:p14="http://schemas.microsoft.com/office/powerpoint/2010/main" val="3634635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2B8790-13C3-4FFB-B30D-4380DA94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63D5C7-B386-48AC-8E84-867DB59A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D072D1C-3661-404E-A2BC-DC18DAD6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B6005E3-219D-4233-AD56-3AB9308D5987}"/>
              </a:ext>
            </a:extLst>
          </p:cNvPr>
          <p:cNvSpPr txBox="1"/>
          <p:nvPr/>
        </p:nvSpPr>
        <p:spPr>
          <a:xfrm>
            <a:off x="6448011" y="3077964"/>
            <a:ext cx="5006837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už tabulky v databázi nechcete, máte možnost je odstranit na kartě „Struktura“.</a:t>
            </a:r>
          </a:p>
          <a:p>
            <a:endParaRPr lang="cs-CZ" dirty="0"/>
          </a:p>
          <a:p>
            <a:r>
              <a:rPr lang="cs-CZ" dirty="0"/>
              <a:t>Chcete-li smazat tabulky provázané cizími klíči, doporučuji vám vybrat je pomocí zatržítek všechny najednou.</a:t>
            </a:r>
          </a:p>
        </p:txBody>
      </p:sp>
    </p:spTree>
    <p:extLst>
      <p:ext uri="{BB962C8B-B14F-4D97-AF65-F5344CB8AC3E}">
        <p14:creationId xmlns:p14="http://schemas.microsoft.com/office/powerpoint/2010/main" val="2996388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0E941E-EA20-48E3-A96D-778E2703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CA4475-89CC-4CB0-9C7F-34F618A9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0C6DFF8-F3DB-4658-B183-1BDAC531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DA12115-EF97-47A2-AF17-C406D4E88980}"/>
              </a:ext>
            </a:extLst>
          </p:cNvPr>
          <p:cNvSpPr txBox="1"/>
          <p:nvPr/>
        </p:nvSpPr>
        <p:spPr>
          <a:xfrm>
            <a:off x="6448011" y="3077964"/>
            <a:ext cx="500683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Potvrdíme připravený SQL příkaz…</a:t>
            </a:r>
          </a:p>
        </p:txBody>
      </p:sp>
    </p:spTree>
    <p:extLst>
      <p:ext uri="{BB962C8B-B14F-4D97-AF65-F5344CB8AC3E}">
        <p14:creationId xmlns:p14="http://schemas.microsoft.com/office/powerpoint/2010/main" val="314846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8B16C-FA73-4DC8-AAE0-E9A68D43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748703-9614-4E7F-848E-686C2A8F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E365BCE-2894-4AA7-B079-1C9A6E08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465E705-B665-4992-9DEE-05105A71CD4D}"/>
              </a:ext>
            </a:extLst>
          </p:cNvPr>
          <p:cNvSpPr txBox="1"/>
          <p:nvPr/>
        </p:nvSpPr>
        <p:spPr>
          <a:xfrm>
            <a:off x="1530626" y="4001294"/>
            <a:ext cx="9130748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 přihlášení se vám zobrazí hlavní rozhraní programu.</a:t>
            </a:r>
          </a:p>
          <a:p>
            <a:endParaRPr lang="cs-CZ" dirty="0"/>
          </a:p>
          <a:p>
            <a:r>
              <a:rPr lang="cs-CZ" dirty="0"/>
              <a:t>V levém sloupci najdete přehled všech dostupných databází a v nich umístěných tabulek a </a:t>
            </a:r>
            <a:r>
              <a:rPr lang="cs-CZ" dirty="0" err="1"/>
              <a:t>view</a:t>
            </a:r>
            <a:r>
              <a:rPr lang="cs-CZ" dirty="0"/>
              <a:t>.</a:t>
            </a:r>
          </a:p>
          <a:p>
            <a:r>
              <a:rPr lang="cs-CZ" dirty="0"/>
              <a:t>Na server eso máte 2 databáze:</a:t>
            </a:r>
          </a:p>
          <a:p>
            <a:pPr marL="285750" indent="-285750">
              <a:buFontTx/>
              <a:buChar char="-"/>
            </a:pPr>
            <a:r>
              <a:rPr lang="cs-CZ" dirty="0"/>
              <a:t>jednu pojmenovanou dle vašeho uživatelského jména (tu budeme používat)</a:t>
            </a:r>
          </a:p>
          <a:p>
            <a:pPr marL="285750" indent="-285750">
              <a:buFontTx/>
              <a:buChar char="-"/>
            </a:pPr>
            <a:r>
              <a:rPr lang="cs-CZ" dirty="0"/>
              <a:t>a poté databázi test – k té mají přístup všichni uživatelé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r>
              <a:rPr lang="cs-CZ" dirty="0"/>
              <a:t>V pravé části pak najdete záložky, ve kterých můžete pracovat s vybranou DB, tabulkou atp.</a:t>
            </a:r>
          </a:p>
        </p:txBody>
      </p:sp>
    </p:spTree>
    <p:extLst>
      <p:ext uri="{BB962C8B-B14F-4D97-AF65-F5344CB8AC3E}">
        <p14:creationId xmlns:p14="http://schemas.microsoft.com/office/powerpoint/2010/main" val="4061826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CB91F0-7A79-4771-BD4B-BEAAD7F0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EDA9E6-91AF-4BF6-9435-FC2E685A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E87D27F-C6F6-4E37-B977-4848A6CE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12331E6-B88D-4E86-A1EE-0C747F460F6D}"/>
              </a:ext>
            </a:extLst>
          </p:cNvPr>
          <p:cNvSpPr txBox="1"/>
          <p:nvPr/>
        </p:nvSpPr>
        <p:spPr>
          <a:xfrm>
            <a:off x="6686551" y="3816628"/>
            <a:ext cx="326583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máme opět prázdnou databázi.</a:t>
            </a:r>
          </a:p>
        </p:txBody>
      </p:sp>
    </p:spTree>
    <p:extLst>
      <p:ext uri="{BB962C8B-B14F-4D97-AF65-F5344CB8AC3E}">
        <p14:creationId xmlns:p14="http://schemas.microsoft.com/office/powerpoint/2010/main" val="28075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8B16C-FA73-4DC8-AAE0-E9A68D43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748703-9614-4E7F-848E-686C2A8F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E365BCE-2894-4AA7-B079-1C9A6E08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D5110F9-6AB7-45F1-AF92-5003B76BD396}"/>
              </a:ext>
            </a:extLst>
          </p:cNvPr>
          <p:cNvSpPr txBox="1"/>
          <p:nvPr/>
        </p:nvSpPr>
        <p:spPr>
          <a:xfrm>
            <a:off x="1729409" y="2583311"/>
            <a:ext cx="6553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tedy klikněte na název databáze, se kterou chcete pracovat.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D547693-69D5-44A2-8654-248633128000}"/>
              </a:ext>
            </a:extLst>
          </p:cNvPr>
          <p:cNvSpPr/>
          <p:nvPr/>
        </p:nvSpPr>
        <p:spPr>
          <a:xfrm>
            <a:off x="185530" y="2054122"/>
            <a:ext cx="808383" cy="31801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D4B7F9-7E44-4DD1-94FD-9271DD46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88914E-8B8B-454D-AA61-EFC8471C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053F689-6FB3-4005-A079-23E99AF8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97C6813-AE89-48BC-9679-64C6CEB4D039}"/>
              </a:ext>
            </a:extLst>
          </p:cNvPr>
          <p:cNvSpPr txBox="1"/>
          <p:nvPr/>
        </p:nvSpPr>
        <p:spPr>
          <a:xfrm>
            <a:off x="2781300" y="3429000"/>
            <a:ext cx="8324022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Zatím v ní pravděpodobně nemáte žádné tabulky. Ale k těm až za chvíli…</a:t>
            </a:r>
          </a:p>
          <a:p>
            <a:endParaRPr lang="cs-CZ" dirty="0"/>
          </a:p>
          <a:p>
            <a:r>
              <a:rPr lang="cs-CZ" dirty="0"/>
              <a:t>Jako první operaci, kterou URČITĚ PROVEĎTE, je ZMĚNA VÝCHOZÍHO KÓDOVÁNÍ.</a:t>
            </a:r>
          </a:p>
          <a:p>
            <a:r>
              <a:rPr lang="cs-CZ" dirty="0"/>
              <a:t>Klikněte na záložku „Úpravy“.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B1B0537-7507-4870-A3FB-3B08EF8A4870}"/>
              </a:ext>
            </a:extLst>
          </p:cNvPr>
          <p:cNvSpPr/>
          <p:nvPr/>
        </p:nvSpPr>
        <p:spPr>
          <a:xfrm>
            <a:off x="7288696" y="1027906"/>
            <a:ext cx="808383" cy="31801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6C9669-64F0-42E5-8FE4-7EFF7DAD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357ABE-E63C-4645-B330-50ED5097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1C25AE2-1E99-45DD-85BE-33383B30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24209CDF-E4E7-46DE-94B2-3E835E63DC1D}"/>
              </a:ext>
            </a:extLst>
          </p:cNvPr>
          <p:cNvSpPr/>
          <p:nvPr/>
        </p:nvSpPr>
        <p:spPr>
          <a:xfrm>
            <a:off x="2279374" y="5194852"/>
            <a:ext cx="2160104" cy="31805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F5AE2FC-68E4-4183-B8B0-82C999609024}"/>
              </a:ext>
            </a:extLst>
          </p:cNvPr>
          <p:cNvSpPr txBox="1"/>
          <p:nvPr/>
        </p:nvSpPr>
        <p:spPr>
          <a:xfrm>
            <a:off x="2781300" y="3429000"/>
            <a:ext cx="8324022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Vyberte si kódování utf8mb4.</a:t>
            </a:r>
            <a:br>
              <a:rPr lang="cs-CZ" sz="1600" dirty="0"/>
            </a:br>
            <a:r>
              <a:rPr lang="cs-CZ" sz="1600" dirty="0"/>
              <a:t>(jde o plnohodnotnou sadu UTF-8, starší kódování zde označené jako „utf8“ nepodporuje některé nové znaky – např. smajlíky)</a:t>
            </a:r>
          </a:p>
          <a:p>
            <a:endParaRPr lang="cs-CZ" sz="1600" dirty="0"/>
          </a:p>
          <a:p>
            <a:r>
              <a:rPr lang="cs-CZ" dirty="0"/>
              <a:t>Poté změny potvrďte příslušným tlačítkem „Proveď“.</a:t>
            </a:r>
            <a:endParaRPr lang="cs-CZ" sz="20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AEB0F537-094B-48DF-90A1-0568015F5D1B}"/>
              </a:ext>
            </a:extLst>
          </p:cNvPr>
          <p:cNvSpPr/>
          <p:nvPr/>
        </p:nvSpPr>
        <p:spPr>
          <a:xfrm>
            <a:off x="11065566" y="6096085"/>
            <a:ext cx="775252" cy="31805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847B4B-CC25-47ED-BBA8-1FA9C4CA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21300D-13AA-40C3-8171-62ED9DC0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D5C3B44-90E2-4689-B12A-5DB39C5D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A763B6A-6C75-4EFF-A6C0-A4C906DA20E0}"/>
              </a:ext>
            </a:extLst>
          </p:cNvPr>
          <p:cNvSpPr txBox="1"/>
          <p:nvPr/>
        </p:nvSpPr>
        <p:spPr>
          <a:xfrm>
            <a:off x="4172778" y="3678128"/>
            <a:ext cx="6455465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zpátky na záložku „Struktura“, kde si ukážeme vytváření tabulek.</a:t>
            </a:r>
          </a:p>
          <a:p>
            <a:r>
              <a:rPr lang="cs-CZ" dirty="0"/>
              <a:t>Budeme vytvářet tabulku „</a:t>
            </a:r>
            <a:r>
              <a:rPr lang="cs-CZ" dirty="0" err="1"/>
              <a:t>users</a:t>
            </a:r>
            <a:r>
              <a:rPr lang="cs-CZ" dirty="0"/>
              <a:t>“ se 3 sloupci.</a:t>
            </a:r>
          </a:p>
          <a:p>
            <a:endParaRPr lang="cs-CZ" dirty="0"/>
          </a:p>
          <a:p>
            <a:r>
              <a:rPr lang="cs-CZ" dirty="0"/>
              <a:t>Pokud si nejste jisti, kolik sloupců chcete mít, doporučuji zde zadat počet menší – jejich doplnění je jednodušší, než případné odebírání.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1B7803C-018C-42A9-A716-DEFAA7C3DA54}"/>
              </a:ext>
            </a:extLst>
          </p:cNvPr>
          <p:cNvSpPr/>
          <p:nvPr/>
        </p:nvSpPr>
        <p:spPr>
          <a:xfrm>
            <a:off x="2239618" y="2208535"/>
            <a:ext cx="9766852" cy="90247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BE22E-B55A-40FE-AD0F-BCDB4AD8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248F39-9421-4760-9268-7300C032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16CD434-CD2E-40FF-BB7C-25CB22CC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99AC30E-EA47-4DD9-8F6F-5C3EC3494EE7}"/>
              </a:ext>
            </a:extLst>
          </p:cNvPr>
          <p:cNvSpPr txBox="1"/>
          <p:nvPr/>
        </p:nvSpPr>
        <p:spPr>
          <a:xfrm>
            <a:off x="6809961" y="4001294"/>
            <a:ext cx="396405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Zobrazí se vám tabulka, ve které můžete jednotlivé sloupce nastavit.</a:t>
            </a:r>
          </a:p>
        </p:txBody>
      </p:sp>
    </p:spTree>
    <p:extLst>
      <p:ext uri="{BB962C8B-B14F-4D97-AF65-F5344CB8AC3E}">
        <p14:creationId xmlns:p14="http://schemas.microsoft.com/office/powerpoint/2010/main" val="82684136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936</Words>
  <Application>Microsoft Office PowerPoint</Application>
  <PresentationFormat>Širokoúhlá obrazovka</PresentationFormat>
  <Paragraphs>87</Paragraphs>
  <Slides>40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Motiv Office</vt:lpstr>
      <vt:lpstr>Ukázka použití nástroje phpMyAdmin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Ukázka použití nástroje phpMyAdmin</dc:title>
  <dc:creator>Stanislav Vojíř</dc:creator>
  <cp:lastModifiedBy>Stanislav Vojíř</cp:lastModifiedBy>
  <cp:revision>12</cp:revision>
  <dcterms:created xsi:type="dcterms:W3CDTF">2020-03-21T00:19:25Z</dcterms:created>
  <dcterms:modified xsi:type="dcterms:W3CDTF">2020-03-25T16:46:07Z</dcterms:modified>
</cp:coreProperties>
</file>