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C67EB5-2E25-4270-8418-3052BFF6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ADC2AF-C157-40B6-ADB0-B125C4BC5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2F96F5-28B2-4F4A-A705-25385596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CB21C2-EE51-47E5-BE71-417FD74A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28BE55-8516-4CCE-9892-FA7E8C37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724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42CAC3-A122-4D35-9164-226ED3E0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BBCB0B-9C65-4D1F-901A-5159D59C5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691B09-DEBC-4A54-8B9E-368AD12C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FF7DCA-12F7-4772-B065-9E54DFB7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B41BAA4-BE6F-486C-8C6F-2EF942CD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77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A9CA2A2-4070-4DD2-A3E1-9C4E1163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5163406-3229-4841-861B-193DDB4B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511129A-9980-4725-BD55-0490FF97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2DB88B-52B8-4FCE-A79A-10553EB3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DD5F1F-C717-4252-A54A-52D84AA8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898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29E464-9B3F-4A42-9B46-2499FAE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3088D2-F7B3-491E-9CCA-4366600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353659-6822-4E35-81C7-54A26780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B1E398-FD8B-499A-B2A5-4A9804C4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4ED559-5BC7-406C-833B-4668C319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815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4732EA-4A0D-4727-9BB2-CD8B3972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9A239CD-39B3-49E9-8D7E-6C89AB45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3EAE3E-0D89-4B3E-9CCD-E3A27852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CDAE06-82F6-48F2-B736-DB0E830F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939AE7-DF11-494C-9106-37676095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02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16352C-0EF6-4EFE-B3E5-66733051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D552ED-2218-4970-9A5E-AB67CC066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6F775C-D81B-4ECC-BF06-BA57ABEA3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7E0F9E8-6D88-4D01-9E17-E219C86D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B088E11-B755-4EAF-A453-EC190AB9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7B824AE-6A73-4537-9766-2D8A3E60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13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21F10D-8C93-4074-9832-8A7B56DE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CF6326-809B-4866-9085-94268C0B6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5C6B026-DDB0-41A8-B65A-45044145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DFA853A-35E6-44CC-B9CD-9B2F71AFF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7CDED19-AACD-4FBA-8734-04DE7244B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6BE5C35-F51B-4057-B339-26E9BF36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C923A6B-2466-49D7-8889-1F6F3EB3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EAE6E72-73AF-4018-89C6-FC436BB4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64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DF3862-5F96-4D56-B923-092970E0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EFB2F7E-7397-43A9-BE22-ED44191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060221E-BAFB-40C8-9632-719E7F3B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CEAE6BA-417A-4F8F-A0CB-68AE7760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13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3DFCEA-07CF-487E-A089-48DAE3E6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294250A-F146-4429-BB20-3527FF9B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12C1A1-96E4-4976-BA1A-0361C560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82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604474-AAE0-4773-BEA3-641FE80B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C39BF9-7D67-41B3-B359-D60B8219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004F960-2B48-4945-881E-C3C2C88F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83E0D4-80BB-4F95-BF94-AA905B5D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094AECB-4525-4DDC-898C-650FDA31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C720291-4712-43C2-A2AB-1F83416E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988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AB3AA-FFC1-4F53-A1FD-44ADEEA7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A8FCF4B-1E6B-4D9D-A272-138A12FB1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CBA896-473E-4DF6-B2A4-8A2CD2F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A35DBF4-24CA-4900-8882-AC6CD5B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CF89255-D6FF-4587-8D70-3CE6350F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2AE19A-211C-4E33-9B32-519DE46A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310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080E10A-E917-4272-9CAC-799D2D59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F26679-DCF2-47D3-888E-BB398463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E2C1230-71EE-47ED-A8D5-59DE52C7D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DB11-F443-4527-A45B-9126C23EB236}" type="datetimeFigureOut">
              <a:rPr lang="cs-CZ" smtClean="0"/>
              <a:t>24.02.2022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244DA8-CB24-4B53-B129-C5C5CBB1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7D92C2-7F80-4111-AD62-60A96046E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8A35-75D0-4BEE-81D5-726ECD40A0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33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0A6C47-3275-41E9-BD0E-CFE16AF7B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Jednoduchá kniha návštěv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4497BDE-2679-4BEB-880B-BE806C438A14}"/>
              </a:ext>
            </a:extLst>
          </p:cNvPr>
          <p:cNvSpPr txBox="1"/>
          <p:nvPr/>
        </p:nvSpPr>
        <p:spPr>
          <a:xfrm>
            <a:off x="6654019" y="5083012"/>
            <a:ext cx="513470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 r</a:t>
            </a:r>
            <a:r>
              <a:rPr lang="cs-CZ" dirty="0" err="1"/>
              <a:t>ámci</a:t>
            </a:r>
            <a:r>
              <a:rPr lang="cs-CZ" dirty="0"/>
              <a:t> tohoto postupu si procvičíme získávání dat z formuláře, vybavíme formulář kontrolami vstupních dat a následně vytvoříme velmi jednoduchou knihu návštěv.</a:t>
            </a:r>
          </a:p>
        </p:txBody>
      </p:sp>
    </p:spTree>
    <p:extLst>
      <p:ext uri="{BB962C8B-B14F-4D97-AF65-F5344CB8AC3E}">
        <p14:creationId xmlns:p14="http://schemas.microsoft.com/office/powerpoint/2010/main" val="368512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516F7-95FF-4D81-8641-36C2D1A1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F888EE-E593-4D7B-B6F3-80D9D043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5F539C8-C9D9-4B30-B702-E56F35474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433731A-4516-4541-8FE0-A10627DCA215}"/>
              </a:ext>
            </a:extLst>
          </p:cNvPr>
          <p:cNvSpPr txBox="1"/>
          <p:nvPr/>
        </p:nvSpPr>
        <p:spPr>
          <a:xfrm>
            <a:off x="6096000" y="3004289"/>
            <a:ext cx="3076135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bychom naopak nějaké chyby našli, musíme o nich dát vědět uživateli. Nejjednodušší variantou je vypsat formou seznamu nad formulářem.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9ADB756-DED3-445E-8954-03E4D54BF1D8}"/>
              </a:ext>
            </a:extLst>
          </p:cNvPr>
          <p:cNvSpPr/>
          <p:nvPr/>
        </p:nvSpPr>
        <p:spPr>
          <a:xfrm>
            <a:off x="3562643" y="3084760"/>
            <a:ext cx="2402059" cy="131842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4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2B79CC-83FB-4FDA-9EF6-57B5673D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57E5A7-B256-4BEF-93F5-6F36F15F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7F3D1A4-421E-4541-ADC1-338A2684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2FE7E5F2-000A-462E-934C-68722353A24E}"/>
              </a:ext>
            </a:extLst>
          </p:cNvPr>
          <p:cNvSpPr txBox="1"/>
          <p:nvPr/>
        </p:nvSpPr>
        <p:spPr>
          <a:xfrm>
            <a:off x="7104183" y="582971"/>
            <a:ext cx="4933071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uživatel musí opravit nějaké chyby, měli bychom mu zároveň nechat ve formuláři vyplněná data, která do něj vyplnil.</a:t>
            </a:r>
          </a:p>
          <a:p>
            <a:endParaRPr lang="cs-CZ" dirty="0"/>
          </a:p>
          <a:p>
            <a:r>
              <a:rPr lang="cs-CZ" dirty="0"/>
              <a:t>Vypíšeme je tedy jako výchozí hodnoty formuláře, pro ošetření nebezpečných znaků použijeme funkci </a:t>
            </a:r>
            <a:r>
              <a:rPr lang="cs-CZ" b="1" dirty="0" err="1"/>
              <a:t>htmlspecialchars</a:t>
            </a:r>
            <a:r>
              <a:rPr lang="cs-CZ" dirty="0"/>
              <a:t>. Zavináč před názvem proměnných skryje chybu v situaci, kdy by daná proměnná nebyla definovaná.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FCB1925-1E66-4C42-86B1-F30F072B65EF}"/>
              </a:ext>
            </a:extLst>
          </p:cNvPr>
          <p:cNvSpPr/>
          <p:nvPr/>
        </p:nvSpPr>
        <p:spPr>
          <a:xfrm>
            <a:off x="7357402" y="4754880"/>
            <a:ext cx="3010485" cy="25965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DF1214D-16AE-424E-B306-194990987706}"/>
              </a:ext>
            </a:extLst>
          </p:cNvPr>
          <p:cNvSpPr/>
          <p:nvPr/>
        </p:nvSpPr>
        <p:spPr>
          <a:xfrm>
            <a:off x="6342184" y="4215910"/>
            <a:ext cx="3589607" cy="25965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9DB5AAC5-0B04-4EEC-9AA6-0B060E7C5F5C}"/>
              </a:ext>
            </a:extLst>
          </p:cNvPr>
          <p:cNvSpPr/>
          <p:nvPr/>
        </p:nvSpPr>
        <p:spPr>
          <a:xfrm>
            <a:off x="6834549" y="3676940"/>
            <a:ext cx="3589607" cy="25965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29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FB10C-01B5-4944-851D-9E0D3B57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DBE2B5-F25C-4011-BB6E-AC62A64F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B5C4A40-8410-427F-9B5E-2676B958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ED95B5F-8CFF-4BDD-BA39-52A6A085B042}"/>
              </a:ext>
            </a:extLst>
          </p:cNvPr>
          <p:cNvSpPr txBox="1"/>
          <p:nvPr/>
        </p:nvSpPr>
        <p:spPr>
          <a:xfrm>
            <a:off x="5950633" y="309105"/>
            <a:ext cx="5822267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Vrátíme se ke zpracování dat z formuláře. Data budeme ukládat rovnou v HTML, které jen vložíme do příslušného místa na stránce. Sestavíme si tedy </a:t>
            </a:r>
            <a:r>
              <a:rPr lang="en-US" dirty="0" err="1"/>
              <a:t>obsah</a:t>
            </a:r>
            <a:r>
              <a:rPr lang="en-US" dirty="0"/>
              <a:t> v </a:t>
            </a:r>
            <a:r>
              <a:rPr lang="cs-CZ" dirty="0"/>
              <a:t>proměnné </a:t>
            </a:r>
            <a:r>
              <a:rPr lang="en-US" b="1" dirty="0"/>
              <a:t>$</a:t>
            </a:r>
            <a:r>
              <a:rPr lang="en-US" b="1" dirty="0" err="1"/>
              <a:t>prispevek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Pokud</a:t>
            </a:r>
            <a:r>
              <a:rPr lang="en-US" dirty="0"/>
              <a:t> u</a:t>
            </a:r>
            <a:r>
              <a:rPr lang="cs-CZ" dirty="0" err="1"/>
              <a:t>živatel</a:t>
            </a:r>
            <a:r>
              <a:rPr lang="cs-CZ" dirty="0"/>
              <a:t> vyplnil také e-mail, zobrazíme jeho jméno jako odkaz.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511D3DC-02E6-44C7-B753-491190A2FC83}"/>
              </a:ext>
            </a:extLst>
          </p:cNvPr>
          <p:cNvSpPr/>
          <p:nvPr/>
        </p:nvSpPr>
        <p:spPr>
          <a:xfrm>
            <a:off x="3419622" y="2465781"/>
            <a:ext cx="6596575" cy="309095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600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A306BE-184A-44E4-B985-92EDD9D3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877F23-ECB7-4807-9FE0-A0F15F4F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0E756D6-1E60-4098-967E-35A95051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56540A5-0F32-4F7C-BE4E-DFDE1825CFA7}"/>
              </a:ext>
            </a:extLst>
          </p:cNvPr>
          <p:cNvSpPr txBox="1"/>
          <p:nvPr/>
        </p:nvSpPr>
        <p:spPr>
          <a:xfrm>
            <a:off x="8070752" y="3668752"/>
            <a:ext cx="3816448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další část výpisu uvedeme text příspěvku. Funkce </a:t>
            </a:r>
            <a:r>
              <a:rPr lang="cs-CZ" b="1" dirty="0" err="1"/>
              <a:t>htmlspecialchars</a:t>
            </a:r>
            <a:r>
              <a:rPr lang="cs-CZ" dirty="0"/>
              <a:t> nejprve ošetří speciální znak zadané uživatelem (např. HTML značky), následně pomocí funkce </a:t>
            </a:r>
            <a:r>
              <a:rPr lang="cs-CZ" b="1" dirty="0"/>
              <a:t>nl2br</a:t>
            </a:r>
            <a:r>
              <a:rPr lang="cs-CZ" dirty="0"/>
              <a:t> změníme konce řádků na značku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&gt;.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854295DF-61FC-4B46-A2A2-D756D4D3D84E}"/>
              </a:ext>
            </a:extLst>
          </p:cNvPr>
          <p:cNvSpPr/>
          <p:nvPr/>
        </p:nvSpPr>
        <p:spPr>
          <a:xfrm>
            <a:off x="3576711" y="4431323"/>
            <a:ext cx="4371535" cy="22918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09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DBCD15-81B2-4151-B592-1F65BEEB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500107-CBF4-4068-8466-D6908E29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F208CD0-4BFC-48CE-BF9F-C66B3336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3022B4F-F7FD-4783-8385-431645125FD4}"/>
              </a:ext>
            </a:extLst>
          </p:cNvPr>
          <p:cNvSpPr txBox="1"/>
          <p:nvPr/>
        </p:nvSpPr>
        <p:spPr>
          <a:xfrm>
            <a:off x="6839829" y="4061500"/>
            <a:ext cx="4933071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posledn</a:t>
            </a:r>
            <a:r>
              <a:rPr lang="cs-CZ" dirty="0"/>
              <a:t>í část doplníme do textu příspěvku informaci o aktuálním datu a čase. K jejich výpisu použijeme funkci </a:t>
            </a:r>
            <a:r>
              <a:rPr lang="cs-CZ" b="1" dirty="0" err="1"/>
              <a:t>date</a:t>
            </a:r>
            <a:r>
              <a:rPr lang="cs-CZ" b="1" dirty="0"/>
              <a:t>.</a:t>
            </a:r>
          </a:p>
          <a:p>
            <a:endParaRPr lang="cs-CZ" b="1" dirty="0"/>
          </a:p>
          <a:p>
            <a:r>
              <a:rPr lang="cs-CZ" i="1" dirty="0">
                <a:solidFill>
                  <a:srgbClr val="FFFF00"/>
                </a:solidFill>
              </a:rPr>
              <a:t>Podívejte se na funkci </a:t>
            </a:r>
            <a:r>
              <a:rPr lang="cs-CZ" i="1" dirty="0" err="1">
                <a:solidFill>
                  <a:srgbClr val="FFFF00"/>
                </a:solidFill>
              </a:rPr>
              <a:t>date</a:t>
            </a:r>
            <a:r>
              <a:rPr lang="en-US" i="1" dirty="0">
                <a:solidFill>
                  <a:srgbClr val="FFFF00"/>
                </a:solidFill>
              </a:rPr>
              <a:t>()</a:t>
            </a:r>
            <a:r>
              <a:rPr lang="cs-CZ" i="1" dirty="0">
                <a:solidFill>
                  <a:srgbClr val="FFFF00"/>
                </a:solidFill>
              </a:rPr>
              <a:t> do </a:t>
            </a:r>
            <a:r>
              <a:rPr lang="en-US" i="1" dirty="0">
                <a:solidFill>
                  <a:srgbClr val="FFFF00"/>
                </a:solidFill>
              </a:rPr>
              <a:t>PHP </a:t>
            </a:r>
            <a:r>
              <a:rPr lang="en-US" i="1" dirty="0" err="1">
                <a:solidFill>
                  <a:srgbClr val="FFFF00"/>
                </a:solidFill>
              </a:rPr>
              <a:t>manu</a:t>
            </a:r>
            <a:r>
              <a:rPr lang="cs-CZ" i="1" dirty="0" err="1">
                <a:solidFill>
                  <a:srgbClr val="FFFF00"/>
                </a:solidFill>
              </a:rPr>
              <a:t>álu</a:t>
            </a:r>
            <a:r>
              <a:rPr lang="cs-CZ" i="1" dirty="0">
                <a:solidFill>
                  <a:srgbClr val="FFFF00"/>
                </a:solidFill>
              </a:rPr>
              <a:t> </a:t>
            </a:r>
            <a:r>
              <a:rPr lang="cs-CZ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cs-CZ" dirty="0">
              <a:solidFill>
                <a:srgbClr val="FFFF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6247E04-A120-443F-9AF1-AD277A95A29C}"/>
              </a:ext>
            </a:extLst>
          </p:cNvPr>
          <p:cNvSpPr/>
          <p:nvPr/>
        </p:nvSpPr>
        <p:spPr>
          <a:xfrm>
            <a:off x="3599570" y="4061500"/>
            <a:ext cx="2618350" cy="24321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600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850FD-0987-41E6-8EB8-F6A0837B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B1BAB7-D8C0-41D2-84B9-4BAB261C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AFD7688-A022-47B5-8048-CFED8846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67F121B2-9A83-48DC-B2FD-3D3A42C321F8}"/>
              </a:ext>
            </a:extLst>
          </p:cNvPr>
          <p:cNvSpPr txBox="1"/>
          <p:nvPr/>
        </p:nvSpPr>
        <p:spPr>
          <a:xfrm>
            <a:off x="6255435" y="1925075"/>
            <a:ext cx="5257800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 zpracování dat zaslaných na server metodou POST musí vždy následovat přesměrování. </a:t>
            </a:r>
          </a:p>
          <a:p>
            <a:endParaRPr lang="cs-CZ" dirty="0"/>
          </a:p>
          <a:p>
            <a:r>
              <a:rPr lang="cs-CZ" dirty="0"/>
              <a:t>Funkce </a:t>
            </a:r>
            <a:r>
              <a:rPr lang="cs-CZ" b="1" dirty="0" err="1"/>
              <a:t>header</a:t>
            </a:r>
            <a:r>
              <a:rPr lang="en-US" b="1" dirty="0"/>
              <a:t>()</a:t>
            </a:r>
            <a:r>
              <a:rPr lang="en-US" dirty="0"/>
              <a:t> odes</a:t>
            </a:r>
            <a:r>
              <a:rPr lang="cs-CZ" dirty="0" err="1"/>
              <a:t>ílá</a:t>
            </a:r>
            <a:r>
              <a:rPr lang="cs-CZ" dirty="0"/>
              <a:t> HTTP hlavičku. Hlavička </a:t>
            </a:r>
            <a:r>
              <a:rPr lang="cs-CZ" b="1" dirty="0" err="1"/>
              <a:t>Location</a:t>
            </a:r>
            <a:r>
              <a:rPr lang="cs-CZ" dirty="0"/>
              <a:t> uvádí přesměrování na jinou adresu (uvedená hodnota ./ označuje aktuální adresář, můžeme tu ale uvést také celou URL či jméno konkrétního PHP souboru)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45C00B2-660D-4EB6-A6CD-FC4F63D65623}"/>
              </a:ext>
            </a:extLst>
          </p:cNvPr>
          <p:cNvSpPr/>
          <p:nvPr/>
        </p:nvSpPr>
        <p:spPr>
          <a:xfrm>
            <a:off x="3562642" y="4332849"/>
            <a:ext cx="3611881" cy="41457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62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BE35AD-D6F7-4DD2-A1B4-20DDD2E9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8A75D2-5683-41C6-B2F9-ED500739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43D5BC-6440-4A51-9E07-873C60363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BC842B83-187E-45B2-A39B-B926F1EFDC4F}"/>
              </a:ext>
            </a:extLst>
          </p:cNvPr>
          <p:cNvSpPr txBox="1"/>
          <p:nvPr/>
        </p:nvSpPr>
        <p:spPr>
          <a:xfrm>
            <a:off x="7024468" y="226318"/>
            <a:ext cx="5003409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Dalším krokem bude vytvoření souboru, do kterého budeme ukládat data. Na většině serverů je nutné tento soubor vytvořit předem a nastavit mu příslušná uživatelská práva. </a:t>
            </a:r>
          </a:p>
          <a:p>
            <a:endParaRPr lang="cs-CZ" dirty="0"/>
          </a:p>
          <a:p>
            <a:r>
              <a:rPr lang="cs-CZ" dirty="0"/>
              <a:t>Vytvoříme soubor </a:t>
            </a:r>
            <a:r>
              <a:rPr lang="cs-CZ" b="1" dirty="0"/>
              <a:t>prispevky.html</a:t>
            </a:r>
            <a:r>
              <a:rPr lang="cs-CZ" dirty="0"/>
              <a:t>, nahrajeme jej na server a následně se k serveru připojíme pro úpravu práv.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8F58F03-FB80-4DB4-AAEE-552EBC0878EF}"/>
              </a:ext>
            </a:extLst>
          </p:cNvPr>
          <p:cNvSpPr/>
          <p:nvPr/>
        </p:nvSpPr>
        <p:spPr>
          <a:xfrm>
            <a:off x="467752" y="1281903"/>
            <a:ext cx="1037492" cy="26554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597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D3CFD1-2269-45F2-913F-5EF73624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D3C21B-DFD9-40B8-9DCE-52021EB8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B7AF290-E514-4A22-AE0E-DC17AD1C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22E06A3-672E-4428-BBA4-38F00590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355020"/>
            <a:ext cx="3505200" cy="245745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3ADC88F7-CF3E-44B3-B485-BFB8ED16546A}"/>
              </a:ext>
            </a:extLst>
          </p:cNvPr>
          <p:cNvCxnSpPr/>
          <p:nvPr/>
        </p:nvCxnSpPr>
        <p:spPr>
          <a:xfrm flipH="1">
            <a:off x="7962314" y="2489982"/>
            <a:ext cx="872197" cy="3657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C9FEA200-E7CC-46A6-BF37-E98C0E42B087}"/>
              </a:ext>
            </a:extLst>
          </p:cNvPr>
          <p:cNvSpPr txBox="1"/>
          <p:nvPr/>
        </p:nvSpPr>
        <p:spPr>
          <a:xfrm>
            <a:off x="6223781" y="5200492"/>
            <a:ext cx="4848665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Je nutné nastavit souboru </a:t>
            </a:r>
            <a:r>
              <a:rPr lang="cs-CZ" b="1" dirty="0"/>
              <a:t>prispevky.html </a:t>
            </a:r>
            <a:r>
              <a:rPr lang="cs-CZ" dirty="0"/>
              <a:t>nastavit práva zápisu pro všechny (hodnota </a:t>
            </a:r>
            <a:r>
              <a:rPr lang="cs-CZ" b="1" dirty="0"/>
              <a:t>666</a:t>
            </a:r>
            <a:r>
              <a:rPr lang="cs-CZ" dirty="0"/>
              <a:t>). Obdobně jako v </a:t>
            </a:r>
            <a:r>
              <a:rPr lang="cs-CZ" dirty="0" err="1"/>
              <a:t>phpStormu</a:t>
            </a:r>
            <a:r>
              <a:rPr lang="cs-CZ" dirty="0"/>
              <a:t> je možné práva změnit také v ostatních aplikacích pro nahrávání souborů na server (</a:t>
            </a:r>
            <a:r>
              <a:rPr lang="cs-CZ" dirty="0" err="1"/>
              <a:t>winscp</a:t>
            </a:r>
            <a:r>
              <a:rPr lang="cs-CZ" dirty="0"/>
              <a:t> atp.)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17C464D5-5B97-4848-9674-93EA21706957}"/>
              </a:ext>
            </a:extLst>
          </p:cNvPr>
          <p:cNvSpPr/>
          <p:nvPr/>
        </p:nvSpPr>
        <p:spPr>
          <a:xfrm>
            <a:off x="5278901" y="4007302"/>
            <a:ext cx="2402059" cy="32639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74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73F48C-0DEC-4F75-B073-4480ECC5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84254-C7A4-476B-9B54-6ACBD0F5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79F264A-C9A2-4319-AFF6-63D903C2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A0DCFF4-2BC8-48E4-A716-4CD4CA2E5819}"/>
              </a:ext>
            </a:extLst>
          </p:cNvPr>
          <p:cNvSpPr txBox="1"/>
          <p:nvPr/>
        </p:nvSpPr>
        <p:spPr>
          <a:xfrm>
            <a:off x="4999892" y="2964906"/>
            <a:ext cx="4848665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můžeme se vrhnout na ukládání dat do souboru. V tomto případě nám bude stačit zápis dat na konec souboru, k čemuž můžeme využít jednoduchou funkci </a:t>
            </a:r>
            <a:r>
              <a:rPr lang="cs-CZ" b="1" dirty="0" err="1"/>
              <a:t>file_put_contents</a:t>
            </a:r>
            <a:r>
              <a:rPr lang="cs-CZ" dirty="0"/>
              <a:t>. </a:t>
            </a:r>
          </a:p>
          <a:p>
            <a:endParaRPr lang="cs-CZ" dirty="0"/>
          </a:p>
          <a:p>
            <a:r>
              <a:rPr lang="cs-CZ" dirty="0">
                <a:solidFill>
                  <a:srgbClr val="FFFF00"/>
                </a:solidFill>
              </a:rPr>
              <a:t>Podívejme se na tuto funkci do PHP manuálu. </a:t>
            </a:r>
            <a:r>
              <a:rPr lang="cs-CZ" dirty="0"/>
              <a:t>Umožňuje buď zapsat celý obsah souboru, nebo jen připojit obsah na jeho konec.</a:t>
            </a:r>
          </a:p>
        </p:txBody>
      </p:sp>
    </p:spTree>
    <p:extLst>
      <p:ext uri="{BB962C8B-B14F-4D97-AF65-F5344CB8AC3E}">
        <p14:creationId xmlns:p14="http://schemas.microsoft.com/office/powerpoint/2010/main" val="268527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E927AD-C8FD-4986-84C1-B5047CCA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74EA62-9FDF-49BC-874C-C0F33AC8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FE60BC4-255B-424B-993C-2E4385FC5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243C9372-90E8-4DA7-8C76-567D15888267}"/>
              </a:ext>
            </a:extLst>
          </p:cNvPr>
          <p:cNvSpPr txBox="1"/>
          <p:nvPr/>
        </p:nvSpPr>
        <p:spPr>
          <a:xfrm>
            <a:off x="7196238" y="1117836"/>
            <a:ext cx="4848665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 konec souboru prispevky.html zapíšeme obsah příspěvku, který jsme sestavili na základě dat z formuláře.</a:t>
            </a:r>
          </a:p>
          <a:p>
            <a:endParaRPr lang="cs-CZ" dirty="0"/>
          </a:p>
          <a:p>
            <a:r>
              <a:rPr lang="cs-CZ" dirty="0"/>
              <a:t>Konstanta </a:t>
            </a:r>
            <a:r>
              <a:rPr lang="en-US" dirty="0"/>
              <a:t>__DIR__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cestu</a:t>
            </a:r>
            <a:r>
              <a:rPr lang="en-US" dirty="0"/>
              <a:t> k </a:t>
            </a:r>
            <a:r>
              <a:rPr lang="en-US" dirty="0" err="1"/>
              <a:t>adres</a:t>
            </a:r>
            <a:r>
              <a:rPr lang="cs-CZ" dirty="0" err="1"/>
              <a:t>áři</a:t>
            </a:r>
            <a:r>
              <a:rPr lang="cs-CZ" dirty="0"/>
              <a:t>, ve kterém je umístěn aktuální PHP soubor.</a:t>
            </a:r>
          </a:p>
          <a:p>
            <a:endParaRPr lang="cs-CZ" dirty="0"/>
          </a:p>
          <a:p>
            <a:r>
              <a:rPr lang="cs-CZ" dirty="0"/>
              <a:t>Konstanta FILE_APPEND zařídí, že připojujeme obsah až na konec souboru.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5F49B52-434D-4D90-8DD0-1149BF293EAE}"/>
              </a:ext>
            </a:extLst>
          </p:cNvPr>
          <p:cNvSpPr/>
          <p:nvPr/>
        </p:nvSpPr>
        <p:spPr>
          <a:xfrm>
            <a:off x="3566215" y="3838096"/>
            <a:ext cx="4503728" cy="42910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85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03039A-6027-4BC9-8DA4-0930AE36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6B0A93-B04C-4DA4-8874-8DB31DEB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04DEC54-BB04-454F-B8C2-5BD5D769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E05B5CF-267C-4A32-B7EC-97771C82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8F465A8B-4B6E-40F4-8479-7BD9C4E084E8}"/>
              </a:ext>
            </a:extLst>
          </p:cNvPr>
          <p:cNvSpPr txBox="1"/>
          <p:nvPr/>
        </p:nvSpPr>
        <p:spPr>
          <a:xfrm>
            <a:off x="6879102" y="3591640"/>
            <a:ext cx="5134707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Začneme vytvořením prázdného HTML souboru,  do kterého jsme zatím doplnili jen nadpis a uložíme jej pod názvem </a:t>
            </a:r>
            <a:r>
              <a:rPr lang="cs-CZ" dirty="0" err="1"/>
              <a:t>index.php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Následně soubor nahrajeme do samostatného podadresáře ve svém profilu na eso.vse.cz.</a:t>
            </a:r>
          </a:p>
          <a:p>
            <a:r>
              <a:rPr lang="cs-CZ" dirty="0"/>
              <a:t>Doporučuji nastavit </a:t>
            </a:r>
            <a:r>
              <a:rPr lang="cs-CZ" dirty="0" err="1"/>
              <a:t>deployment</a:t>
            </a:r>
            <a:r>
              <a:rPr lang="cs-CZ" dirty="0"/>
              <a:t> v rámci </a:t>
            </a:r>
            <a:r>
              <a:rPr lang="cs-CZ" dirty="0" err="1"/>
              <a:t>phpStormu</a:t>
            </a:r>
            <a:r>
              <a:rPr lang="cs-CZ" dirty="0"/>
              <a:t>, ale můžete samozřejmě použít také např. </a:t>
            </a:r>
            <a:r>
              <a:rPr lang="cs-CZ" dirty="0" err="1"/>
              <a:t>WinSCP</a:t>
            </a:r>
            <a:r>
              <a:rPr lang="cs-CZ" dirty="0"/>
              <a:t>, </a:t>
            </a:r>
            <a:r>
              <a:rPr lang="cs-CZ" dirty="0" err="1"/>
              <a:t>FileZillu</a:t>
            </a:r>
            <a:r>
              <a:rPr lang="cs-CZ" dirty="0"/>
              <a:t> atp.</a:t>
            </a:r>
          </a:p>
        </p:txBody>
      </p:sp>
    </p:spTree>
    <p:extLst>
      <p:ext uri="{BB962C8B-B14F-4D97-AF65-F5344CB8AC3E}">
        <p14:creationId xmlns:p14="http://schemas.microsoft.com/office/powerpoint/2010/main" val="278974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790D7-31B0-4091-AFF5-5D003F4D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07A9EC-57EA-44BD-9251-DF9B0C21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CF00FD5-AD54-429B-8319-8947ECB5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54E49F33-4DC9-467F-9B06-BDA477773A07}"/>
              </a:ext>
            </a:extLst>
          </p:cNvPr>
          <p:cNvSpPr/>
          <p:nvPr/>
        </p:nvSpPr>
        <p:spPr>
          <a:xfrm>
            <a:off x="3421966" y="3632695"/>
            <a:ext cx="2528668" cy="61574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973BF37-19AB-4A58-9A2C-3FB672B8D6AB}"/>
              </a:ext>
            </a:extLst>
          </p:cNvPr>
          <p:cNvSpPr txBox="1"/>
          <p:nvPr/>
        </p:nvSpPr>
        <p:spPr>
          <a:xfrm>
            <a:off x="6227884" y="3340404"/>
            <a:ext cx="4848665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Vložení obsahu souboru prispevky.html do stránky již bude velmi jednoduché. Jelikož v něm máme připravený kompletní HTML, můžeme soubor jen načíst příkazem </a:t>
            </a:r>
            <a:r>
              <a:rPr lang="cs-CZ" b="1" dirty="0" err="1"/>
              <a:t>include</a:t>
            </a:r>
            <a:r>
              <a:rPr lang="cs-CZ" dirty="0"/>
              <a:t> (či případně </a:t>
            </a:r>
            <a:r>
              <a:rPr lang="cs-CZ" b="1" dirty="0" err="1"/>
              <a:t>require</a:t>
            </a:r>
            <a:r>
              <a:rPr lang="cs-CZ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873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DAD74-68A5-4618-948C-3CE07650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0DBAE6-AC78-4071-9504-857671BB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70A4D5E-51D7-400B-B4D9-B85FA580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CE2F6A0-9854-4BDD-94AF-8D7159A66C96}"/>
              </a:ext>
            </a:extLst>
          </p:cNvPr>
          <p:cNvSpPr txBox="1"/>
          <p:nvPr/>
        </p:nvSpPr>
        <p:spPr>
          <a:xfrm>
            <a:off x="2654690" y="2299395"/>
            <a:ext cx="484866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můžeme vyzkoušet kompletní funkčnost…</a:t>
            </a:r>
          </a:p>
        </p:txBody>
      </p:sp>
    </p:spTree>
    <p:extLst>
      <p:ext uri="{BB962C8B-B14F-4D97-AF65-F5344CB8AC3E}">
        <p14:creationId xmlns:p14="http://schemas.microsoft.com/office/powerpoint/2010/main" val="282784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66E645-FB40-47F5-9321-3F14062F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5A1C70-CF6E-4AD3-BF8F-5F07BE68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911607A-0BB3-4395-BEEC-EA0CCC27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7603E2E-3F73-4D5A-B4EE-5C1059AD5B34}"/>
              </a:ext>
            </a:extLst>
          </p:cNvPr>
          <p:cNvSpPr txBox="1"/>
          <p:nvPr/>
        </p:nvSpPr>
        <p:spPr>
          <a:xfrm>
            <a:off x="7805811" y="1229302"/>
            <a:ext cx="396708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Nahrání souboru do správné složky ověříme jeho načtením přes prohlížeč.</a:t>
            </a:r>
          </a:p>
        </p:txBody>
      </p:sp>
    </p:spTree>
    <p:extLst>
      <p:ext uri="{BB962C8B-B14F-4D97-AF65-F5344CB8AC3E}">
        <p14:creationId xmlns:p14="http://schemas.microsoft.com/office/powerpoint/2010/main" val="66844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B2F386-2207-4FA2-A119-B08DF529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949C8B-5C92-4217-968E-A41EDCF3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89B6DC6-4930-4A3E-9996-FC4AF1D2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735A0C6-15B4-4D89-B472-4F0F14604CA7}"/>
              </a:ext>
            </a:extLst>
          </p:cNvPr>
          <p:cNvSpPr txBox="1"/>
          <p:nvPr/>
        </p:nvSpPr>
        <p:spPr>
          <a:xfrm>
            <a:off x="7057293" y="3565070"/>
            <a:ext cx="5134707" cy="286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můžeme se vrhnout na začátek programování. </a:t>
            </a:r>
          </a:p>
          <a:p>
            <a:endParaRPr lang="cs-CZ" dirty="0"/>
          </a:p>
          <a:p>
            <a:r>
              <a:rPr lang="cs-CZ" dirty="0"/>
              <a:t>Začneme HTML částí – ve stránce budeme potřebovat formulář, pomocí kterého půjde zadat nový příspěvek.</a:t>
            </a:r>
          </a:p>
          <a:p>
            <a:endParaRPr lang="cs-CZ" dirty="0"/>
          </a:p>
          <a:p>
            <a:r>
              <a:rPr lang="cs-CZ" dirty="0"/>
              <a:t>Jelikož očekáváme i delší textové příspěvky, budeme data na server odesílat metodou POST. Atribut „</a:t>
            </a:r>
            <a:r>
              <a:rPr lang="cs-CZ" dirty="0" err="1"/>
              <a:t>action</a:t>
            </a:r>
            <a:r>
              <a:rPr lang="cs-CZ" dirty="0"/>
              <a:t>“ u formuláře uvádět nemusíme, stránka bude data posílat sama sobě.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13A4421-9EA3-4C91-A294-CD3AD6483B20}"/>
              </a:ext>
            </a:extLst>
          </p:cNvPr>
          <p:cNvSpPr/>
          <p:nvPr/>
        </p:nvSpPr>
        <p:spPr>
          <a:xfrm>
            <a:off x="3362178" y="3010486"/>
            <a:ext cx="1702191" cy="66118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063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5D2B8-D03B-4AF1-AE87-31AB6367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D6CF3D-069A-4B39-86B5-DD429B90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7FC8CE5-E96D-4FC3-9B71-19927636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B19A0E4-DAE8-40D4-950A-B38B8619C56D}"/>
              </a:ext>
            </a:extLst>
          </p:cNvPr>
          <p:cNvSpPr txBox="1"/>
          <p:nvPr/>
        </p:nvSpPr>
        <p:spPr>
          <a:xfrm>
            <a:off x="7563732" y="1648483"/>
            <a:ext cx="3971776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 formuláře doplníme vstupní pole pro jméno, e-mail a text příspěvku.</a:t>
            </a:r>
          </a:p>
          <a:p>
            <a:r>
              <a:rPr lang="cs-CZ" dirty="0"/>
              <a:t>Jméno a text budou povinné, e-mail bude volitelný. Nezapomeneme na popisky a odesílací tlačítko.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A0DBB7B-3D16-4DCC-9102-068C149DDBBA}"/>
              </a:ext>
            </a:extLst>
          </p:cNvPr>
          <p:cNvSpPr/>
          <p:nvPr/>
        </p:nvSpPr>
        <p:spPr>
          <a:xfrm>
            <a:off x="3539784" y="3260748"/>
            <a:ext cx="4675748" cy="178955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77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ED3D59-14D3-43D1-B621-29FAB282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07F8E7-3119-468B-87FD-601D49FB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B3206E-40EB-4997-BC2F-D702D852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8CCD4C4-E29F-41CA-8A6E-26DB3776BBBD}"/>
              </a:ext>
            </a:extLst>
          </p:cNvPr>
          <p:cNvSpPr txBox="1"/>
          <p:nvPr/>
        </p:nvSpPr>
        <p:spPr>
          <a:xfrm>
            <a:off x="6638193" y="1324768"/>
            <a:ext cx="5134707" cy="3693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se podíváme na PHP kód, který bude umět data z formuláře zpracovat. Získání dat už jsme si ukazovali, v tomto případě je budeme číst z pole </a:t>
            </a:r>
            <a:r>
              <a:rPr lang="en-US" b="1" dirty="0"/>
              <a:t>$_POST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 </a:t>
            </a:r>
            <a:r>
              <a:rPr lang="en-US" dirty="0" err="1"/>
              <a:t>ohledem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odesl</a:t>
            </a:r>
            <a:r>
              <a:rPr lang="cs-CZ" dirty="0" err="1"/>
              <a:t>ání</a:t>
            </a:r>
            <a:r>
              <a:rPr lang="cs-CZ" dirty="0"/>
              <a:t> dat metodou POST musíme uvést kód pro jejich zpracování ještě před DOCTYPE, abychom po jejich zpracování mohli provést přesměrování (a data se při obnovení stránky neodesílala znovu).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i="1" dirty="0"/>
              <a:t>(pokračování na dalším slidu)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77A1DEA-EF4A-4CF9-BE08-488E0B50B675}"/>
              </a:ext>
            </a:extLst>
          </p:cNvPr>
          <p:cNvSpPr/>
          <p:nvPr/>
        </p:nvSpPr>
        <p:spPr>
          <a:xfrm>
            <a:off x="3235569" y="914013"/>
            <a:ext cx="3179299" cy="417849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831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ED3D59-14D3-43D1-B621-29FAB282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07F8E7-3119-468B-87FD-601D49FB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B3206E-40EB-4997-BC2F-D702D852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8CCD4C4-E29F-41CA-8A6E-26DB3776BBBD}"/>
              </a:ext>
            </a:extLst>
          </p:cNvPr>
          <p:cNvSpPr txBox="1"/>
          <p:nvPr/>
        </p:nvSpPr>
        <p:spPr>
          <a:xfrm>
            <a:off x="2599592" y="4826675"/>
            <a:ext cx="9592408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rámci zpracování nejprve ověříme, jestli nám přišla nějaká data metodou POST. </a:t>
            </a:r>
          </a:p>
          <a:p>
            <a:endParaRPr lang="cs-CZ" dirty="0"/>
          </a:p>
          <a:p>
            <a:r>
              <a:rPr lang="cs-CZ" dirty="0"/>
              <a:t>Vytvoříme si pole </a:t>
            </a:r>
            <a:r>
              <a:rPr lang="en-US" b="1" dirty="0"/>
              <a:t>$</a:t>
            </a:r>
            <a:r>
              <a:rPr lang="en-US" b="1" dirty="0" err="1"/>
              <a:t>chyby</a:t>
            </a:r>
            <a:r>
              <a:rPr lang="en-US" dirty="0"/>
              <a:t>, do </a:t>
            </a:r>
            <a:r>
              <a:rPr lang="en-US" dirty="0" err="1"/>
              <a:t>kte</a:t>
            </a:r>
            <a:r>
              <a:rPr lang="cs-CZ" dirty="0" err="1"/>
              <a:t>rého</a:t>
            </a:r>
            <a:r>
              <a:rPr lang="cs-CZ" dirty="0"/>
              <a:t> budeme ukládat informace o chybách ve vstupních datech. </a:t>
            </a:r>
          </a:p>
          <a:p>
            <a:r>
              <a:rPr lang="cs-CZ" dirty="0"/>
              <a:t>Následně provedeme kontroly všech vstupních dat. Pokud jsme nenašli žádné chyby (pole s jejich popisy je prázdné), bude možné data uložit.</a:t>
            </a:r>
          </a:p>
          <a:p>
            <a:endParaRPr lang="cs-CZ" dirty="0"/>
          </a:p>
          <a:p>
            <a:r>
              <a:rPr lang="cs-CZ" dirty="0"/>
              <a:t>V rámci uvedených kontrol ověřujeme zadání jméno a délky textu příspěvku. 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77A1DEA-EF4A-4CF9-BE08-488E0B50B675}"/>
              </a:ext>
            </a:extLst>
          </p:cNvPr>
          <p:cNvSpPr/>
          <p:nvPr/>
        </p:nvSpPr>
        <p:spPr>
          <a:xfrm>
            <a:off x="3235569" y="1195754"/>
            <a:ext cx="5148776" cy="345074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97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397A45-0856-469A-850D-7E21855E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A12598-F5B4-4C9B-B553-A9C8033B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A77A987-7507-4B99-B534-1F4A6D01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184BB8F-B032-4B1D-A578-1010A6806E61}"/>
              </a:ext>
            </a:extLst>
          </p:cNvPr>
          <p:cNvSpPr txBox="1"/>
          <p:nvPr/>
        </p:nvSpPr>
        <p:spPr>
          <a:xfrm>
            <a:off x="8556088" y="1027906"/>
            <a:ext cx="3413760" cy="3970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Kromě kontrol pomocí funkcí pro práci s textem budeme potřebovat zkontrolovat také zadání e-mailu. Pokud je e-mail zadán, musí být validní (aby ho uživatel nezadal např. jen půlku).</a:t>
            </a:r>
          </a:p>
          <a:p>
            <a:endParaRPr lang="cs-CZ" dirty="0"/>
          </a:p>
          <a:p>
            <a:r>
              <a:rPr lang="cs-CZ" dirty="0"/>
              <a:t>Mohli bychom zkoušet napsat nějaký regulární výraz, ale jednodušší je kontrola pomocí funkce </a:t>
            </a:r>
            <a:r>
              <a:rPr lang="cs-CZ" b="1" dirty="0" err="1"/>
              <a:t>filter_var</a:t>
            </a:r>
            <a:r>
              <a:rPr lang="cs-CZ" dirty="0"/>
              <a:t>, u které zvolíme jako filtr </a:t>
            </a:r>
            <a:r>
              <a:rPr lang="cs-CZ" b="1" dirty="0"/>
              <a:t>FILTER_VALIDATE_EMAIL</a:t>
            </a:r>
            <a:r>
              <a:rPr lang="cs-CZ" dirty="0"/>
              <a:t>, který ověří platnost e-mailové adresy.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80174F9-8A99-495B-A042-65972FF6087F}"/>
              </a:ext>
            </a:extLst>
          </p:cNvPr>
          <p:cNvSpPr/>
          <p:nvPr/>
        </p:nvSpPr>
        <p:spPr>
          <a:xfrm>
            <a:off x="3235569" y="2504048"/>
            <a:ext cx="5148776" cy="99529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49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DA78EE-73FB-4B12-B6F6-CB7ECC2B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50EE7A-F03F-4E64-9DF9-753CB410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449A46D-92FA-4BF2-AE09-6A05C51B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71630C8-E984-4A34-A7BB-767A73027CB8}"/>
              </a:ext>
            </a:extLst>
          </p:cNvPr>
          <p:cNvSpPr txBox="1"/>
          <p:nvPr/>
        </p:nvSpPr>
        <p:spPr>
          <a:xfrm>
            <a:off x="7627620" y="4113800"/>
            <a:ext cx="3638843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Kontrol</a:t>
            </a:r>
            <a:r>
              <a:rPr lang="en-US" dirty="0"/>
              <a:t>y </a:t>
            </a:r>
            <a:r>
              <a:rPr lang="cs-CZ" dirty="0"/>
              <a:t>máme hotové. Pokud nebudou po jejich provedení zaznamenány žádné chyby, bude možné data uložit a provést potřebné přesměrování. Zatím si tu poznamenáme TODO komentář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C680D2A-0D87-4DDB-9077-830C64F1E31D}"/>
              </a:ext>
            </a:extLst>
          </p:cNvPr>
          <p:cNvSpPr/>
          <p:nvPr/>
        </p:nvSpPr>
        <p:spPr>
          <a:xfrm>
            <a:off x="3474720" y="4445391"/>
            <a:ext cx="4065564" cy="82999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50110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894</Words>
  <Application>Microsoft Office PowerPoint</Application>
  <PresentationFormat>Širokoúhlá obrazovka</PresentationFormat>
  <Paragraphs>58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Motiv Office</vt:lpstr>
      <vt:lpstr>Jednoduchá kniha návštěv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Jednoduchá kniha návštěv</dc:title>
  <dc:creator>Stanislav Vojíř</dc:creator>
  <cp:lastModifiedBy>Stanislav Vojíř</cp:lastModifiedBy>
  <cp:revision>14</cp:revision>
  <dcterms:created xsi:type="dcterms:W3CDTF">2022-02-24T22:45:05Z</dcterms:created>
  <dcterms:modified xsi:type="dcterms:W3CDTF">2022-02-25T00:26:14Z</dcterms:modified>
</cp:coreProperties>
</file>