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5" r:id="rId1"/>
  </p:sldMasterIdLst>
  <p:notesMasterIdLst>
    <p:notesMasterId r:id="rId3"/>
  </p:notesMasterIdLst>
  <p:sldIdLst>
    <p:sldId id="256" r:id="rId2"/>
  </p:sldIdLst>
  <p:sldSz cx="43891200" cy="329184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79BA0A5-42E8-4BB1-9031-3034AA20625E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836">
          <p15:clr>
            <a:srgbClr val="A4A3A4"/>
          </p15:clr>
        </p15:guide>
        <p15:guide id="2" orient="horz" pos="20196">
          <p15:clr>
            <a:srgbClr val="A4A3A4"/>
          </p15:clr>
        </p15:guide>
        <p15:guide id="3" orient="horz" pos="2148">
          <p15:clr>
            <a:srgbClr val="A4A3A4"/>
          </p15:clr>
        </p15:guide>
        <p15:guide id="4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A7FF"/>
    <a:srgbClr val="69C6FF"/>
    <a:srgbClr val="85D1FF"/>
    <a:srgbClr val="9E8EFC"/>
    <a:srgbClr val="630956"/>
    <a:srgbClr val="F69CE9"/>
    <a:srgbClr val="CBE3FF"/>
    <a:srgbClr val="0046D2"/>
    <a:srgbClr val="003266"/>
    <a:srgbClr val="063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0819" autoAdjust="0"/>
    <p:restoredTop sz="94660"/>
  </p:normalViewPr>
  <p:slideViewPr>
    <p:cSldViewPr snapToGrid="0">
      <p:cViewPr varScale="1">
        <p:scale>
          <a:sx n="23" d="100"/>
          <a:sy n="23" d="100"/>
        </p:scale>
        <p:origin x="2178" y="102"/>
      </p:cViewPr>
      <p:guideLst>
        <p:guide orient="horz" pos="4836"/>
        <p:guide orient="horz" pos="20196"/>
        <p:guide orient="horz" pos="214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39" tIns="48470" rIns="96939" bIns="48470" numCol="1" anchor="t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51" y="0"/>
            <a:ext cx="3169920" cy="480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39" tIns="48470" rIns="96939" bIns="48470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1395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39" tIns="48470" rIns="96939" bIns="484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91"/>
            <a:ext cx="3169920" cy="480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39" tIns="48470" rIns="96939" bIns="48470" numCol="1" anchor="b" anchorCtr="0" compatLnSpc="1">
            <a:prstTxWarp prst="textNoShape">
              <a:avLst/>
            </a:prstTxWarp>
          </a:bodyPr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51" y="9119491"/>
            <a:ext cx="3169920" cy="480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939" tIns="48470" rIns="96939" bIns="48470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FB84CA5-7362-492D-8EBC-472296314F2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22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4D40FB-8398-4C90-906C-C9755161D6CD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4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32D4-464B-48A6-8AD3-F4FBCA3C0FC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CDCF-D3BF-44E0-A6A7-6A5C5C63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32D4-464B-48A6-8AD3-F4FBCA3C0FC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CDCF-D3BF-44E0-A6A7-6A5C5C63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3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32D4-464B-48A6-8AD3-F4FBCA3C0FC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CDCF-D3BF-44E0-A6A7-6A5C5C63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3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01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32D4-464B-48A6-8AD3-F4FBCA3C0FC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CDCF-D3BF-44E0-A6A7-6A5C5C63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6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32D4-464B-48A6-8AD3-F4FBCA3C0FC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CDCF-D3BF-44E0-A6A7-6A5C5C63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8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32D4-464B-48A6-8AD3-F4FBCA3C0FC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CDCF-D3BF-44E0-A6A7-6A5C5C63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2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12024360"/>
            <a:ext cx="18568033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32D4-464B-48A6-8AD3-F4FBCA3C0FC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CDCF-D3BF-44E0-A6A7-6A5C5C63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4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32D4-464B-48A6-8AD3-F4FBCA3C0FC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CDCF-D3BF-44E0-A6A7-6A5C5C63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3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32D4-464B-48A6-8AD3-F4FBCA3C0FC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CDCF-D3BF-44E0-A6A7-6A5C5C63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8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32D4-464B-48A6-8AD3-F4FBCA3C0FC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CDCF-D3BF-44E0-A6A7-6A5C5C63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1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32D4-464B-48A6-8AD3-F4FBCA3C0FC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CDCF-D3BF-44E0-A6A7-6A5C5C634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8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://www.megaprint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332D4-464B-48A6-8AD3-F4FBCA3C0FC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4CDCF-D3BF-44E0-A6A7-6A5C5C634F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35828446" y="32395636"/>
            <a:ext cx="41417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39926520" y="32308800"/>
            <a:ext cx="2383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www.postersession.com</a:t>
            </a:r>
          </a:p>
        </p:txBody>
      </p:sp>
    </p:spTree>
    <p:extLst>
      <p:ext uri="{BB962C8B-B14F-4D97-AF65-F5344CB8AC3E}">
        <p14:creationId xmlns:p14="http://schemas.microsoft.com/office/powerpoint/2010/main" val="263990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" y="3654"/>
            <a:ext cx="43891199" cy="538609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ts val="0"/>
              </a:spcBef>
            </a:pPr>
            <a:r>
              <a:rPr lang="en-US" sz="115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Machine Learning Enhancing the Design of</a:t>
            </a:r>
          </a:p>
          <a:p>
            <a:pPr defTabSz="4389438">
              <a:spcBef>
                <a:spcPts val="0"/>
              </a:spcBef>
            </a:pPr>
            <a:r>
              <a:rPr lang="en-US" sz="115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Biosensors for the Detection of Dopamine</a:t>
            </a:r>
          </a:p>
          <a:p>
            <a:pPr defTabSz="4389438">
              <a:spcBef>
                <a:spcPts val="0"/>
              </a:spcBef>
            </a:pPr>
            <a:r>
              <a:rPr lang="en-US" sz="6600" b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James Craven, Matthew Lindsey, Dr. Zachary Abernathy, and Dr. Kristen Abernathy</a:t>
            </a:r>
          </a:p>
          <a:p>
            <a:pPr defTabSz="4389438"/>
            <a:r>
              <a:rPr lang="en-US" sz="4800" b="1" i="1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Winthrop University, Rock Hill, South Carolina 29733</a:t>
            </a:r>
            <a:endParaRPr lang="en-US" sz="8800" b="1" dirty="0"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6" name="Text Box 38"/>
          <p:cNvSpPr txBox="1">
            <a:spLocks noChangeArrowheads="1"/>
          </p:cNvSpPr>
          <p:nvPr/>
        </p:nvSpPr>
        <p:spPr bwMode="auto">
          <a:xfrm rot="10800000" flipV="1">
            <a:off x="144022" y="30832953"/>
            <a:ext cx="11921484" cy="1933047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61170" tIns="30584" rIns="61170" bIns="30584">
            <a:spAutoFit/>
          </a:bodyPr>
          <a:lstStyle/>
          <a:p>
            <a:pPr indent="-342900" algn="l" defTabSz="612775" eaLnBrk="0" hangingPunct="0">
              <a:lnSpc>
                <a:spcPct val="95000"/>
              </a:lnSpc>
            </a:pP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Support for this research was provided by the National Science Foundation </a:t>
            </a:r>
            <a:r>
              <a:rPr lang="en-US" sz="3200" dirty="0" err="1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EPSCoR</a:t>
            </a:r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Program, Dr. Zachary Abernathy, Dr. Kristen Abernathy, and the Winthrop University Department of Mathematics.</a:t>
            </a:r>
          </a:p>
        </p:txBody>
      </p:sp>
      <p:sp>
        <p:nvSpPr>
          <p:cNvPr id="2097" name="Text Box 49"/>
          <p:cNvSpPr txBox="1">
            <a:spLocks noChangeArrowheads="1"/>
          </p:cNvSpPr>
          <p:nvPr/>
        </p:nvSpPr>
        <p:spPr bwMode="auto">
          <a:xfrm>
            <a:off x="39393813" y="2238375"/>
            <a:ext cx="3657600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389438">
              <a:spcBef>
                <a:spcPct val="50000"/>
              </a:spcBef>
            </a:pPr>
            <a:endParaRPr lang="en-US" b="1" dirty="0">
              <a:solidFill>
                <a:srgbClr val="003266"/>
              </a:solidFill>
              <a:latin typeface="Adobe Garamond Pro"/>
              <a:cs typeface="Adobe Garamond Pro"/>
            </a:endParaRPr>
          </a:p>
          <a:p>
            <a:pPr defTabSz="4389438">
              <a:spcBef>
                <a:spcPct val="50000"/>
              </a:spcBef>
            </a:pPr>
            <a:endParaRPr lang="en-US" sz="2800" dirty="0">
              <a:solidFill>
                <a:srgbClr val="003266"/>
              </a:solidFill>
              <a:latin typeface="Adobe Garamond Pro"/>
              <a:cs typeface="Adobe Garamond Pr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398614"/>
            <a:ext cx="21996401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996401" y="5398615"/>
            <a:ext cx="21894799" cy="92332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Data Preparation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735" y="20746574"/>
            <a:ext cx="10293021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dobe Garamond Pro"/>
              </a:rPr>
              <a:t>To better understand how machine learning is currently used in synthetic biology, we came across the work of </a:t>
            </a:r>
            <a:r>
              <a:rPr lang="en-US" sz="4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dobe Garamond Pro"/>
              </a:rPr>
              <a:t>Angenent</a:t>
            </a:r>
            <a:r>
              <a:rPr lang="en-US" sz="40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dobe Garamond Pro"/>
              </a:rPr>
              <a:t>-Mari et al. [1]. Results from this work include: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Creation of a dataset of over 90,000 toehold switches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Training of a multilayer perceptron (MLP) to adequately predict fluorescence for the toehold switch data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The MLP outperforms other regression-based models in predicting fluorescence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All models tested performed better when trained on nucleotide sequences instead of derived thermodynamic parameters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6476036" y="17373599"/>
            <a:ext cx="17415164" cy="92332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latin typeface="Cambria Math" panose="02040503050406030204" pitchFamily="18" charset="0"/>
                <a:ea typeface="Cambria Math" panose="02040503050406030204" pitchFamily="18" charset="0"/>
              </a:rPr>
              <a:t>Coefficient of Determination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27204" y="18387057"/>
            <a:ext cx="141695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Summary of Results: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Sequence data appears to be better for model training due to potential information loss in calculating thermodynamic parameters.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Neural Networks are effective models for this type of problem.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There is either not enough similarity between the datasets or there is not enough data, in general, to do cross-training between the two.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16FA6D-E500-4EA1-AF7A-4553E2D4A77A}"/>
              </a:ext>
            </a:extLst>
          </p:cNvPr>
          <p:cNvSpPr txBox="1"/>
          <p:nvPr/>
        </p:nvSpPr>
        <p:spPr>
          <a:xfrm>
            <a:off x="322592" y="6781831"/>
            <a:ext cx="11255406" cy="1178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Dopamine is a neurotransmitter and plays a role in a variety of functions such as memory, learning, and reward systems. Detecting dopamine levels could help with diagnosing: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Addiction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Mental Illness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Neurodegenerative Disorders</a:t>
            </a:r>
          </a:p>
          <a:p>
            <a:pPr algn="l"/>
            <a:endParaRPr lang="en-US" sz="4000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algn="l"/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Research Questions: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Using both the toehold switch dataset and the Fernandez lab data, do models perform better when trained on nucleotide sequences than thermodynamic parameters? Additionally, does the MLP outperform other regression-based models for both datasets?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Can we leverage the 90,000+ labeled toehold switch dataset to train a ML model and make accurate predictions on the Fernandez </a:t>
            </a:r>
            <a:r>
              <a:rPr lang="en-U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ribosensor</a:t>
            </a: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data?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D522E1-B17E-4E8D-88A0-29587E2E44AD}"/>
              </a:ext>
            </a:extLst>
          </p:cNvPr>
          <p:cNvSpPr txBox="1"/>
          <p:nvPr/>
        </p:nvSpPr>
        <p:spPr>
          <a:xfrm>
            <a:off x="26478217" y="29669188"/>
            <a:ext cx="1741298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[1] 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Nicolaas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M 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Angenent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-Mari, Alexander S 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Garruss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, Luis R 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Soenksen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, George Church, and James J Collins. A deep learning approach to programmable 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rna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switches. Nature communications, 11(1):5057, 2020.</a:t>
            </a:r>
          </a:p>
          <a:p>
            <a:pPr algn="l"/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[2] Ann-Christin 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Groher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, Sven Jager, Christopher Schneider, Florian 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Groher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, Kay 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Hamacher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, and Beatrix Suess. Tuning the performance of synthetic riboswitches using machine Learning. ACS synthetic biology, 8(1):34–44, 2018.</a:t>
            </a:r>
          </a:p>
          <a:p>
            <a:pPr algn="l"/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[3] Jacqueline A Valeri, Katherine M Collins, Pradeep Ramesh, Miguel A 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Alcantar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, Bianca A Lepe, Timothy K Lu, and Diogo M Camacho. Sequence-to-function deep learning frameworks for engineered 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riboregulators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. Nature communications, 11(1):5058, 2020.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83AB61-6E47-4944-991B-53F599D53CF7}"/>
              </a:ext>
            </a:extLst>
          </p:cNvPr>
          <p:cNvSpPr txBox="1"/>
          <p:nvPr/>
        </p:nvSpPr>
        <p:spPr>
          <a:xfrm>
            <a:off x="26478217" y="28415452"/>
            <a:ext cx="17412983" cy="92332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Works Cited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160948" y="26461961"/>
            <a:ext cx="14258976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Future Project Directions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19451781"/>
            <a:ext cx="12136582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Understanding the Problem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-58294" y="29822763"/>
            <a:ext cx="12219243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Acknowledgements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445509" y="10547729"/>
            <a:ext cx="20314957" cy="114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 algn="l" defTabSz="612775" eaLnBrk="0" hangingPunct="0">
              <a:lnSpc>
                <a:spcPct val="95000"/>
              </a:lnSpc>
            </a:pP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In addition, sequence data must be adequately formatted before being used to train a machine learning model. Plain-text characters can’t be used directly, so one-hot-encoding was used to format the data.</a:t>
            </a:r>
          </a:p>
        </p:txBody>
      </p:sp>
      <p:sp>
        <p:nvSpPr>
          <p:cNvPr id="4" name="Rectangle 3"/>
          <p:cNvSpPr/>
          <p:nvPr/>
        </p:nvSpPr>
        <p:spPr>
          <a:xfrm>
            <a:off x="26811656" y="18828327"/>
            <a:ext cx="164976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We utilize scikit-</a:t>
            </a:r>
            <a:r>
              <a:rPr lang="en-US" sz="4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learn’s</a:t>
            </a: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 implementation of the coefficient of determination: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279715" y="14690599"/>
            <a:ext cx="95310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Figure 1: Dopamine biosensor with fused-design</a:t>
            </a:r>
          </a:p>
          <a:p>
            <a:r>
              <a:rPr lang="en-US" sz="3000" b="0" i="0" u="none" strike="noStrike" cap="none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adapted from Su, Y. and Hammond, M.C. </a:t>
            </a:r>
            <a:r>
              <a:rPr lang="en-US" sz="3000" b="0" i="1" u="none" strike="noStrike" cap="none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Curr. </a:t>
            </a:r>
            <a:r>
              <a:rPr lang="en-US" sz="3000" b="0" i="1" u="none" strike="noStrike" cap="none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Opin</a:t>
            </a:r>
            <a:r>
              <a:rPr lang="en-US" sz="3000" b="0" i="1" u="none" strike="noStrike" cap="none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. </a:t>
            </a:r>
            <a:r>
              <a:rPr lang="en-US" sz="3000" b="0" i="1" u="none" strike="noStrike" cap="none" dirty="0" err="1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Biotechnol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.</a:t>
            </a:r>
            <a:r>
              <a:rPr lang="en-US" sz="3000" b="0" i="1" u="none" strike="noStrike" cap="none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 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2020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/>
                <a:sym typeface="Arial"/>
              </a:rPr>
              <a:t>.</a:t>
            </a:r>
            <a:endParaRPr lang="en-US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21996401" y="6321944"/>
            <a:ext cx="0" cy="10469765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460416" y="6449322"/>
            <a:ext cx="21430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Most machine learning models require the input data to have the same dimensionality. An option to handle sequences of variable length is to pad them to the same length.</a:t>
            </a:r>
          </a:p>
        </p:txBody>
      </p:sp>
      <p:pic>
        <p:nvPicPr>
          <p:cNvPr id="15" name="Picture 14" descr="A diagram of a machine&#10;&#10;Description automatically generated">
            <a:extLst>
              <a:ext uri="{FF2B5EF4-FFF2-40B4-BE49-F238E27FC236}">
                <a16:creationId xmlns:a16="http://schemas.microsoft.com/office/drawing/2014/main" id="{E6EE8C11-0CCD-47D2-9E5A-439C42A36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945" y="6402280"/>
            <a:ext cx="8312601" cy="70643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CE96C06-6C4E-1967-875D-81C7776CB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3346" y="13531544"/>
            <a:ext cx="10861701" cy="60009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388E3C2-CE0B-9557-4B49-C77E006B2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29906" y="7796999"/>
            <a:ext cx="13774367" cy="22198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F11F04C-8C71-E233-D991-97A8199374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15087" y="12517963"/>
            <a:ext cx="16598126" cy="18630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4D4EC2-BD31-362B-6ABD-9BF8401711B5}"/>
              </a:ext>
            </a:extLst>
          </p:cNvPr>
          <p:cNvSpPr txBox="1"/>
          <p:nvPr/>
        </p:nvSpPr>
        <p:spPr>
          <a:xfrm>
            <a:off x="22518252" y="14921346"/>
            <a:ext cx="19544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The two data sets also have two distinct target values, namely fold increase and on/off ratio. To properly compare the results of the data sets, these two values were normalized using range-based normalization.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C221F6-E5A3-5C98-A0A9-D36AF7BC6735}"/>
              </a:ext>
            </a:extLst>
          </p:cNvPr>
          <p:cNvCxnSpPr>
            <a:cxnSpLocks/>
          </p:cNvCxnSpPr>
          <p:nvPr/>
        </p:nvCxnSpPr>
        <p:spPr>
          <a:xfrm>
            <a:off x="12131965" y="17406851"/>
            <a:ext cx="0" cy="15511549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1A4257F-75EB-E1CF-5EF6-F38119559F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49598" y="20199928"/>
            <a:ext cx="8278656" cy="1649265"/>
          </a:xfrm>
          <a:prstGeom prst="rect">
            <a:avLst/>
          </a:prstGeom>
        </p:spPr>
      </p:pic>
      <p:pic>
        <p:nvPicPr>
          <p:cNvPr id="22" name="Picture 21" descr="A graph with a line&#10;&#10;Description automatically generated">
            <a:extLst>
              <a:ext uri="{FF2B5EF4-FFF2-40B4-BE49-F238E27FC236}">
                <a16:creationId xmlns:a16="http://schemas.microsoft.com/office/drawing/2014/main" id="{22428A1D-8419-CC3A-E761-5B3998C1B9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2290" y="22652182"/>
            <a:ext cx="16929523" cy="554492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D3CBC94-C85C-0FBC-95AC-E072E1EED644}"/>
              </a:ext>
            </a:extLst>
          </p:cNvPr>
          <p:cNvCxnSpPr>
            <a:cxnSpLocks/>
          </p:cNvCxnSpPr>
          <p:nvPr/>
        </p:nvCxnSpPr>
        <p:spPr>
          <a:xfrm>
            <a:off x="26471419" y="17373600"/>
            <a:ext cx="0" cy="1187334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254E7C7-693C-86F9-3B84-AAE377C164F7}"/>
              </a:ext>
            </a:extLst>
          </p:cNvPr>
          <p:cNvSpPr txBox="1"/>
          <p:nvPr/>
        </p:nvSpPr>
        <p:spPr>
          <a:xfrm>
            <a:off x="12153207" y="17378920"/>
            <a:ext cx="14298780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400" b="1" u="sng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7CD150-AD8F-E504-C370-07798E4EF2BA}"/>
              </a:ext>
            </a:extLst>
          </p:cNvPr>
          <p:cNvSpPr txBox="1"/>
          <p:nvPr/>
        </p:nvSpPr>
        <p:spPr>
          <a:xfrm>
            <a:off x="12335160" y="27515128"/>
            <a:ext cx="138914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Future Directions of the Project: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Pre-training the neural net on Harvard data and then unfreezing layers and retraining on a portion of Fernandez data.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Semi-supervised learning by generating millions of sensor sequences and using Large Language Models (LLM) to learn general RNA patterns that can be applied to the smaller labeled dataset.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Revisiting the literature to see if other data sources are closer in design to our dopamine sensors.</a:t>
            </a:r>
          </a:p>
        </p:txBody>
      </p:sp>
      <p:pic>
        <p:nvPicPr>
          <p:cNvPr id="42" name="Picture 41" descr="A graph with red and blue bars&#10;&#10;Description automatically generated">
            <a:extLst>
              <a:ext uri="{FF2B5EF4-FFF2-40B4-BE49-F238E27FC236}">
                <a16:creationId xmlns:a16="http://schemas.microsoft.com/office/drawing/2014/main" id="{199F0F62-0B91-63C4-EE9E-5AB50BFF47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5998" y="22028728"/>
            <a:ext cx="4697849" cy="4075834"/>
          </a:xfrm>
          <a:prstGeom prst="rect">
            <a:avLst/>
          </a:prstGeom>
        </p:spPr>
      </p:pic>
      <p:pic>
        <p:nvPicPr>
          <p:cNvPr id="44" name="Picture 43" descr="A graph with red and blue bars&#10;&#10;Description automatically generated">
            <a:extLst>
              <a:ext uri="{FF2B5EF4-FFF2-40B4-BE49-F238E27FC236}">
                <a16:creationId xmlns:a16="http://schemas.microsoft.com/office/drawing/2014/main" id="{45FC4BA4-D63D-EADC-E3E1-B7EB83EE62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3276" y="22065981"/>
            <a:ext cx="4710978" cy="4051929"/>
          </a:xfrm>
          <a:prstGeom prst="rect">
            <a:avLst/>
          </a:prstGeom>
        </p:spPr>
      </p:pic>
      <p:pic>
        <p:nvPicPr>
          <p:cNvPr id="46" name="Picture 4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83E0E0D1-A297-6B83-78D5-9147B38F40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87" y="316923"/>
            <a:ext cx="4213514" cy="421351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72D6A00-2F2A-5A32-4D7C-5710CA966836}"/>
              </a:ext>
            </a:extLst>
          </p:cNvPr>
          <p:cNvSpPr txBox="1"/>
          <p:nvPr/>
        </p:nvSpPr>
        <p:spPr>
          <a:xfrm>
            <a:off x="1828799" y="4613564"/>
            <a:ext cx="3034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GitHub Repo</a:t>
            </a:r>
          </a:p>
        </p:txBody>
      </p:sp>
      <p:pic>
        <p:nvPicPr>
          <p:cNvPr id="49" name="Picture 48" descr="A logo for a university&#10;&#10;Description automatically generated">
            <a:extLst>
              <a:ext uri="{FF2B5EF4-FFF2-40B4-BE49-F238E27FC236}">
                <a16:creationId xmlns:a16="http://schemas.microsoft.com/office/drawing/2014/main" id="{C3FCA1B1-6647-EB43-79CF-5FDB2F7B1E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2740" y="334584"/>
            <a:ext cx="6182459" cy="41958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3520</TotalTime>
  <Words>681</Words>
  <Application>Microsoft Office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Adobe Garamond Pro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Horizontal Poster</dc:title>
  <dc:creator>Ethan Shulda</dc:creator>
  <dc:description>©MegaPrint Inc. 2009</dc:description>
  <cp:lastModifiedBy>Lindsey, Matthew N</cp:lastModifiedBy>
  <cp:revision>296</cp:revision>
  <cp:lastPrinted>2014-07-23T15:27:33Z</cp:lastPrinted>
  <dcterms:created xsi:type="dcterms:W3CDTF">2014-07-18T19:40:42Z</dcterms:created>
  <dcterms:modified xsi:type="dcterms:W3CDTF">2024-09-22T18:01:49Z</dcterms:modified>
  <cp:category>Research Poster</cp:category>
</cp:coreProperties>
</file>