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9BA0A5-42E8-4BB1-9031-3034AA20625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7FF"/>
    <a:srgbClr val="69C6FF"/>
    <a:srgbClr val="85D1FF"/>
    <a:srgbClr val="9E8EFC"/>
    <a:srgbClr val="630956"/>
    <a:srgbClr val="F69CE9"/>
    <a:srgbClr val="CBE3FF"/>
    <a:srgbClr val="0046D2"/>
    <a:srgbClr val="003266"/>
    <a:srgbClr val="06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819" autoAdjust="0"/>
    <p:restoredTop sz="94660"/>
  </p:normalViewPr>
  <p:slideViewPr>
    <p:cSldViewPr snapToGrid="0">
      <p:cViewPr>
        <p:scale>
          <a:sx n="33" d="100"/>
          <a:sy n="33" d="100"/>
        </p:scale>
        <p:origin x="906" y="114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51" y="0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395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91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51" y="9119491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0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32D4-464B-48A6-8AD3-F4FBCA3C0FC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</p:spTree>
    <p:extLst>
      <p:ext uri="{BB962C8B-B14F-4D97-AF65-F5344CB8AC3E}">
        <p14:creationId xmlns:p14="http://schemas.microsoft.com/office/powerpoint/2010/main" val="26399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" y="3654"/>
            <a:ext cx="43891199" cy="53860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0"/>
              </a:spcBef>
            </a:pPr>
            <a:r>
              <a:rPr lang="en-US" sz="115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115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115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 Enhance </a:t>
            </a:r>
            <a:r>
              <a:rPr lang="en-US" sz="115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Design of</a:t>
            </a:r>
          </a:p>
          <a:p>
            <a:pPr defTabSz="4389438">
              <a:spcBef>
                <a:spcPts val="0"/>
              </a:spcBef>
            </a:pPr>
            <a:r>
              <a:rPr lang="en-US" sz="115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Biosensors for the Detection of Dopamine</a:t>
            </a:r>
          </a:p>
          <a:p>
            <a:pPr defTabSz="4389438">
              <a:spcBef>
                <a:spcPts val="0"/>
              </a:spcBef>
            </a:pPr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James Craven, Matthew Lindsey, Dr. Zachary Abernathy, </a:t>
            </a:r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Dr</a:t>
            </a:r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Kristen </a:t>
            </a:r>
            <a:r>
              <a:rPr lang="en-US" sz="54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Abernathy, and Dr. Timea Fernandez</a:t>
            </a:r>
            <a:endParaRPr lang="en-US" sz="54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defTabSz="4389438"/>
            <a:r>
              <a:rPr lang="en-US" sz="48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Winthrop University, Rock Hill, South Carolina 29733</a:t>
            </a:r>
            <a:endParaRPr lang="en-US" sz="8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 rot="10800000" flipV="1">
            <a:off x="144022" y="30753439"/>
            <a:ext cx="11921484" cy="193304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indent="-342900" algn="l" defTabSz="612775" eaLnBrk="0" hangingPunct="0">
              <a:lnSpc>
                <a:spcPct val="95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Support for this research was provided by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ADAPT in SC, an </a:t>
            </a:r>
            <a:r>
              <a:rPr lang="en-US" sz="32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EPSCoR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program supported by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NSF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Award #OIA-2242812. We also wish to thank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Winthrop University Department of </a:t>
            </a:r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Mathematics and the SURE program.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39393813" y="2238375"/>
            <a:ext cx="36576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endParaRPr lang="en-US" b="1" dirty="0">
              <a:solidFill>
                <a:srgbClr val="003266"/>
              </a:solidFill>
              <a:latin typeface="Adobe Garamond Pro"/>
              <a:cs typeface="Adobe Garamond Pro"/>
            </a:endParaRPr>
          </a:p>
          <a:p>
            <a:pPr defTabSz="4389438">
              <a:spcBef>
                <a:spcPct val="50000"/>
              </a:spcBef>
            </a:pPr>
            <a:endParaRPr lang="en-US" sz="2800" dirty="0">
              <a:solidFill>
                <a:srgbClr val="003266"/>
              </a:solidFill>
              <a:latin typeface="Adobe Garamond Pro"/>
              <a:cs typeface="Adobe Garamond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98614"/>
            <a:ext cx="21996401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96401" y="5398615"/>
            <a:ext cx="21894799" cy="923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5214" y="20746574"/>
            <a:ext cx="1029302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A similar approach for deploying </a:t>
            </a:r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machine learning </a:t>
            </a:r>
            <a:r>
              <a:rPr lang="en-US" sz="4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to inform synthetic biology problems can be found in </a:t>
            </a:r>
            <a:r>
              <a:rPr lang="en-US" sz="4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Angenent</a:t>
            </a:r>
            <a:r>
              <a:rPr lang="en-US" sz="4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-Mari </a:t>
            </a:r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et al. [1]. Results from this work include: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Creation of a dataset of over 90,000 toehold switches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Training of a multilayer perceptron (MLP) to adequately predict fluorescence for the toehold switch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MLP outperforms other regression-based models in predicting fluorescence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All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tested models performed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better when trained on nucleotide sequences instead of derived thermodynamic parameters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471273" y="17378361"/>
            <a:ext cx="17415164" cy="923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Coefficient of Determination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27204" y="18387057"/>
            <a:ext cx="14169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Summary of Results: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Sequence data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(blue) appears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to be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more predictive due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to potential information loss in calculating thermodynamic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parameters (red)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Networks are effective models for this type of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is either not enough similarity between the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two datasets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or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not yet enough biosensor data to achieve adequate cross-training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6FA6D-E500-4EA1-AF7A-4553E2D4A77A}"/>
              </a:ext>
            </a:extLst>
          </p:cNvPr>
          <p:cNvSpPr txBox="1"/>
          <p:nvPr/>
        </p:nvSpPr>
        <p:spPr>
          <a:xfrm>
            <a:off x="322591" y="6781831"/>
            <a:ext cx="11308765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Dopamine is a neurotransmitter and plays a role in a variety of functions such as memory, learning, and reward systems. Detecting dopamine levels could help with diagnosing: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Addiction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Mental Illness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Neurodegenerative Disorders</a:t>
            </a:r>
          </a:p>
          <a:p>
            <a:pPr algn="l"/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 Questions: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How can we utilize machine learning (ML) to inform the design of biosensors to emit a strong fluorescence in the presence of dopamine?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both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published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toehold switch dataset and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Fernandez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lab data, do models perform better when trained on nucleotide sequences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or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thermodynamic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parameters?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Can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we leverage the 90,000+ labeled toehold switch dataset to train a ML model and make accurate predictions on the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smaller Fernandez biosensor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data?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522E1-B17E-4E8D-88A0-29587E2E44AD}"/>
              </a:ext>
            </a:extLst>
          </p:cNvPr>
          <p:cNvSpPr txBox="1"/>
          <p:nvPr/>
        </p:nvSpPr>
        <p:spPr>
          <a:xfrm>
            <a:off x="26478217" y="29669188"/>
            <a:ext cx="174129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[1]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Nicolaas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M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Angenent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-Mari, Alexander S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Garruss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Luis R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Soenksen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George Church, and James J Collins. A deep learning approach to programmable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rna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switches. Nature communications, 11(1):5057, 2020.</a:t>
            </a:r>
          </a:p>
          <a:p>
            <a:pPr algn="l"/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[2] Ann-Christin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Groher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Sven Jager, Christopher Schneider, Florian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Groher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Kay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Hamacher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Beatrix Suess. Tuning the performance of synthetic riboswitches using machine Learning. ACS synthetic biology, 8(1):34–44, 2018.</a:t>
            </a:r>
          </a:p>
          <a:p>
            <a:pPr algn="l"/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[3] Jacqueline A Valeri, Katherine M Collins, Pradeep Ramesh, Miguel A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Alcantar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Bianca A Lepe, Timothy K Lu, and Diogo M Camacho. Sequence-to-function deep learning frameworks for engineered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riboregulators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. Nature communications, 11(1):5058, 2020.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83AB61-6E47-4944-991B-53F599D53CF7}"/>
              </a:ext>
            </a:extLst>
          </p:cNvPr>
          <p:cNvSpPr txBox="1"/>
          <p:nvPr/>
        </p:nvSpPr>
        <p:spPr>
          <a:xfrm>
            <a:off x="26466803" y="28415452"/>
            <a:ext cx="17424397" cy="923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Works Cited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31965" y="26461961"/>
            <a:ext cx="1433945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Future Project Directions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9451781"/>
            <a:ext cx="12131965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Background</a:t>
            </a:r>
            <a:endParaRPr lang="en-US" sz="5400" b="1" u="sng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" y="29623978"/>
            <a:ext cx="1213196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45509" y="10547729"/>
            <a:ext cx="20314957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l" defTabSz="612775" eaLnBrk="0" hangingPunct="0">
              <a:lnSpc>
                <a:spcPct val="95000"/>
              </a:lnSpc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addition, sequence data must be adequately formatted before being used to train a machine learning model. Plain-text characters can’t be used directly, so one-hot-encoding was used to format the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11656" y="18828327"/>
            <a:ext cx="16497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We utilize scikit-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learn’s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implementation of the coefficient of determination: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79715" y="14690599"/>
            <a:ext cx="953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Figure 1: Dopamine biosensor with fused-design</a:t>
            </a:r>
          </a:p>
          <a:p>
            <a:r>
              <a:rPr lang="en-US" sz="3000" b="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adapted from Su, Y. and Hammond, M.C. 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Curr. </a:t>
            </a:r>
            <a:r>
              <a:rPr lang="en-US" sz="3000" b="0" i="1" u="none" strike="noStrike" cap="none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Opin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. </a:t>
            </a:r>
            <a:r>
              <a:rPr lang="en-US" sz="3000" b="0" i="1" u="none" strike="noStrike" cap="none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Biotechnol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.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2020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.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996401" y="6321944"/>
            <a:ext cx="0" cy="10469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460416" y="6449322"/>
            <a:ext cx="2143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Most machine learning models require the input data to have the same dimensionality.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One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option to handle sequences of variable length is to pad them to the same length.</a:t>
            </a:r>
          </a:p>
        </p:txBody>
      </p:sp>
      <p:pic>
        <p:nvPicPr>
          <p:cNvPr id="15" name="Picture 14" descr="A diagram of a machine&#10;&#10;Description automatically generated">
            <a:extLst>
              <a:ext uri="{FF2B5EF4-FFF2-40B4-BE49-F238E27FC236}">
                <a16:creationId xmlns:a16="http://schemas.microsoft.com/office/drawing/2014/main" id="{E6EE8C11-0CCD-47D2-9E5A-439C42A36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5" y="6402280"/>
            <a:ext cx="8312601" cy="7064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E96C06-6C4E-1967-875D-81C7776C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310" y="13546954"/>
            <a:ext cx="10582766" cy="5846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88E3C2-CE0B-9557-4B49-C77E006B2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9906" y="7796999"/>
            <a:ext cx="13774367" cy="22198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F11F04C-8C71-E233-D991-97A81993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5087" y="12517963"/>
            <a:ext cx="16598126" cy="1863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4D4EC2-BD31-362B-6ABD-9BF8401711B5}"/>
              </a:ext>
            </a:extLst>
          </p:cNvPr>
          <p:cNvSpPr txBox="1"/>
          <p:nvPr/>
        </p:nvSpPr>
        <p:spPr>
          <a:xfrm>
            <a:off x="22518252" y="14921346"/>
            <a:ext cx="19544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 two data sets also have two distinct target values, namely fold increase and on/off ratio. To properly compare the results of the data sets, these two values were normalized using range-based normalization.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C221F6-E5A3-5C98-A0A9-D36AF7BC6735}"/>
              </a:ext>
            </a:extLst>
          </p:cNvPr>
          <p:cNvCxnSpPr>
            <a:cxnSpLocks/>
          </p:cNvCxnSpPr>
          <p:nvPr/>
        </p:nvCxnSpPr>
        <p:spPr>
          <a:xfrm>
            <a:off x="12131965" y="17406851"/>
            <a:ext cx="0" cy="155115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graph with a line&#10;&#10;Description automatically generated">
            <a:extLst>
              <a:ext uri="{FF2B5EF4-FFF2-40B4-BE49-F238E27FC236}">
                <a16:creationId xmlns:a16="http://schemas.microsoft.com/office/drawing/2014/main" id="{22428A1D-8419-CC3A-E761-5B3998C1B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290" y="22652182"/>
            <a:ext cx="16929523" cy="55449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3CBC94-C85C-0FBC-95AC-E072E1EED644}"/>
              </a:ext>
            </a:extLst>
          </p:cNvPr>
          <p:cNvCxnSpPr>
            <a:cxnSpLocks/>
          </p:cNvCxnSpPr>
          <p:nvPr/>
        </p:nvCxnSpPr>
        <p:spPr>
          <a:xfrm>
            <a:off x="26471419" y="17373600"/>
            <a:ext cx="0" cy="118733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54E7C7-693C-86F9-3B84-AAE377C164F7}"/>
              </a:ext>
            </a:extLst>
          </p:cNvPr>
          <p:cNvSpPr txBox="1"/>
          <p:nvPr/>
        </p:nvSpPr>
        <p:spPr>
          <a:xfrm>
            <a:off x="12131965" y="17378920"/>
            <a:ext cx="1433945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CD150-AD8F-E504-C370-07798E4EF2BA}"/>
              </a:ext>
            </a:extLst>
          </p:cNvPr>
          <p:cNvSpPr txBox="1"/>
          <p:nvPr/>
        </p:nvSpPr>
        <p:spPr>
          <a:xfrm>
            <a:off x="12335160" y="27515128"/>
            <a:ext cx="13891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Future Directions of the Project: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Pre-training the neural net on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toehold switch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data and then unfreezing layers and retraining on a portion of Fernandez data.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Semi-supervised learning by generating millions of sensor sequences and using Large Language Models (LLM) to learn general RNA patterns that can be applied to the smaller labeled dataset.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Revisiting the literature to see if other data sources are closer in design to </a:t>
            </a:r>
            <a:r>
              <a:rPr lang="en-US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Fernandez lab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dopamine sensors.</a:t>
            </a:r>
          </a:p>
        </p:txBody>
      </p:sp>
      <p:pic>
        <p:nvPicPr>
          <p:cNvPr id="42" name="Picture 41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199F0F62-0B91-63C4-EE9E-5AB50BFF4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998" y="22028728"/>
            <a:ext cx="4697849" cy="4075834"/>
          </a:xfrm>
          <a:prstGeom prst="rect">
            <a:avLst/>
          </a:prstGeom>
        </p:spPr>
      </p:pic>
      <p:pic>
        <p:nvPicPr>
          <p:cNvPr id="44" name="Picture 43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45FC4BA4-D63D-EADC-E3E1-B7EB83EE62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276" y="22065981"/>
            <a:ext cx="4710978" cy="4051929"/>
          </a:xfrm>
          <a:prstGeom prst="rect">
            <a:avLst/>
          </a:prstGeom>
        </p:spPr>
      </p:pic>
      <p:pic>
        <p:nvPicPr>
          <p:cNvPr id="46" name="Picture 4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3E0E0D1-A297-6B83-78D5-9147B38F4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87" y="316923"/>
            <a:ext cx="4213514" cy="421351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72D6A00-2F2A-5A32-4D7C-5710CA966836}"/>
              </a:ext>
            </a:extLst>
          </p:cNvPr>
          <p:cNvSpPr txBox="1"/>
          <p:nvPr/>
        </p:nvSpPr>
        <p:spPr>
          <a:xfrm>
            <a:off x="1828799" y="4613564"/>
            <a:ext cx="3034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GitHub Repo</a:t>
            </a:r>
          </a:p>
        </p:txBody>
      </p:sp>
      <p:pic>
        <p:nvPicPr>
          <p:cNvPr id="49" name="Picture 48" descr="A logo for a university&#10;&#10;Description automatically generated">
            <a:extLst>
              <a:ext uri="{FF2B5EF4-FFF2-40B4-BE49-F238E27FC236}">
                <a16:creationId xmlns:a16="http://schemas.microsoft.com/office/drawing/2014/main" id="{C3FCA1B1-6647-EB43-79CF-5FDB2F7B1E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740" y="334584"/>
            <a:ext cx="6182459" cy="419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1088013" y="20257730"/>
                <a:ext cx="8181975" cy="14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8013" y="20257730"/>
                <a:ext cx="8181975" cy="14707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</TotalTime>
  <Words>764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Garamond Pro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Abernathy, Zachary John</cp:lastModifiedBy>
  <cp:revision>308</cp:revision>
  <cp:lastPrinted>2014-07-23T15:27:33Z</cp:lastPrinted>
  <dcterms:created xsi:type="dcterms:W3CDTF">2014-07-18T19:40:42Z</dcterms:created>
  <dcterms:modified xsi:type="dcterms:W3CDTF">2024-09-25T14:53:38Z</dcterms:modified>
  <cp:category>Research Poster</cp:category>
</cp:coreProperties>
</file>