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20"/>
  </p:notesMasterIdLst>
  <p:sldIdLst>
    <p:sldId id="257" r:id="rId4"/>
    <p:sldId id="256" r:id="rId5"/>
    <p:sldId id="263" r:id="rId6"/>
    <p:sldId id="264" r:id="rId7"/>
    <p:sldId id="270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86" r:id="rId17"/>
    <p:sldId id="287" r:id="rId18"/>
    <p:sldId id="288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me" initials="A" lastIdx="1" clrIdx="0">
    <p:extLst>
      <p:ext uri="{19B8F6BF-5375-455C-9EA6-DF929625EA0E}">
        <p15:presenceInfo xmlns:p15="http://schemas.microsoft.com/office/powerpoint/2012/main" userId="Ak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D5570-1466-4B53-962E-EFFC9B012807}" v="1609" dt="2023-06-07T20:51:24.916"/>
    <p1510:client id="{55B1DCF1-B5EA-4B3C-97B0-F537CED62384}" v="4199" dt="2023-06-07T03:39:47.074"/>
    <p1510:client id="{8B8A5545-92CD-4010-A21E-76457C668563}" v="220" dt="2023-06-07T18:02:38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7T22:52:38.25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s-E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2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33"/>
              <a:buFont typeface="Arial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Font typeface="Arial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2pPr>
            <a:lvl3pPr marL="1371600" lvl="2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3pPr>
            <a:lvl4pPr marL="1828800" lvl="3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4pPr>
            <a:lvl5pPr marL="2286000" lvl="4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5pPr>
            <a:lvl6pPr marL="2743200" lvl="5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6pPr>
            <a:lvl7pPr marL="3200400" lvl="6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7pPr>
            <a:lvl8pPr marL="3657600" lvl="7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8pPr>
            <a:lvl9pPr marL="4114800" lvl="8" indent="-347154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67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99554" algn="l">
              <a:lnSpc>
                <a:spcPct val="115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564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79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79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9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Título y objetos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99554" algn="l">
              <a:lnSpc>
                <a:spcPct val="115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>
              <a:lnSpc>
                <a:spcPct val="115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33"/>
              <a:buFont typeface="Arial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6933"/>
              <a:buNone/>
              <a:defRPr sz="6933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33"/>
              <a:buFont typeface="Arial"/>
              <a:buNone/>
              <a:defRPr sz="3733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2pPr>
            <a:lvl3pPr marL="1371600" lvl="2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3pPr>
            <a:lvl4pPr marL="1828800" lvl="3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4pPr>
            <a:lvl5pPr marL="2286000" lvl="4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5pPr>
            <a:lvl6pPr marL="2743200" lvl="5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6pPr>
            <a:lvl7pPr marL="3200400" lvl="6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7pPr>
            <a:lvl8pPr marL="3657600" lvl="7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8pPr>
            <a:lvl9pPr marL="4114800" lvl="8" indent="-347154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67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71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Char char="●"/>
              <a:defRPr sz="1867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71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Char char="●"/>
              <a:defRPr sz="1867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Arial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Arial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2pPr>
            <a:lvl3pPr marL="1371600" lvl="2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3pPr>
            <a:lvl4pPr marL="1828800" lvl="3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4pPr>
            <a:lvl5pPr marL="2286000" lvl="4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5pPr>
            <a:lvl6pPr marL="2743200" lvl="5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6pPr>
            <a:lvl7pPr marL="3200400" lvl="6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7pPr>
            <a:lvl8pPr marL="3657600" lvl="7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8pPr>
            <a:lvl9pPr marL="4114800" lvl="8" indent="-347154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67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Font typeface="Arial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2pPr>
            <a:lvl3pPr marL="1371600" lvl="2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3pPr>
            <a:lvl4pPr marL="1828800" lvl="3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4pPr>
            <a:lvl5pPr marL="2286000" lvl="4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5pPr>
            <a:lvl6pPr marL="2743200" lvl="5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6pPr>
            <a:lvl7pPr marL="3200400" lvl="6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7pPr>
            <a:lvl8pPr marL="3657600" lvl="7" indent="-34715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8pPr>
            <a:lvl9pPr marL="4114800" lvl="8" indent="-347154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67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99554" algn="l">
              <a:lnSpc>
                <a:spcPct val="115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564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79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79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9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Título y objetos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99554" algn="l">
              <a:lnSpc>
                <a:spcPct val="115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>
              <a:lnSpc>
                <a:spcPct val="115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263352" y="1301644"/>
            <a:ext cx="1137726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ftr" idx="11"/>
          </p:nvPr>
        </p:nvSpPr>
        <p:spPr>
          <a:xfrm>
            <a:off x="-22355" y="6569248"/>
            <a:ext cx="113724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sldNum" idx="12"/>
          </p:nvPr>
        </p:nvSpPr>
        <p:spPr>
          <a:xfrm>
            <a:off x="9473480" y="65592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2pPr>
            <a:lvl3pPr marL="1371600" lvl="2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3pPr>
            <a:lvl4pPr marL="1828800" lvl="3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4pPr>
            <a:lvl5pPr marL="2286000" lvl="4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5pPr>
            <a:lvl6pPr marL="2743200" lvl="5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6pPr>
            <a:lvl7pPr marL="3200400" lvl="6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7pPr>
            <a:lvl8pPr marL="3657600" lvl="7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8pPr>
            <a:lvl9pPr marL="4114800" lvl="8" indent="-347154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67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71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Char char="●"/>
              <a:defRPr sz="1867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715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Char char="●"/>
              <a:defRPr sz="1867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Arial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Arial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2pPr>
            <a:lvl3pPr marL="1371600" lvl="2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3pPr>
            <a:lvl4pPr marL="1828800" lvl="3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4pPr>
            <a:lvl5pPr marL="2286000" lvl="4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5pPr>
            <a:lvl6pPr marL="2743200" lvl="5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■"/>
              <a:defRPr/>
            </a:lvl6pPr>
            <a:lvl7pPr marL="3200400" lvl="6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●"/>
              <a:defRPr/>
            </a:lvl7pPr>
            <a:lvl8pPr marL="3657600" lvl="7" indent="-34715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67"/>
              <a:buFont typeface="Arial"/>
              <a:buChar char="○"/>
              <a:defRPr/>
            </a:lvl8pPr>
            <a:lvl9pPr marL="4114800" lvl="8" indent="-347154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67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7154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67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715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7154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67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6833" y="6377634"/>
            <a:ext cx="1237800" cy="253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43"/>
          <p:cNvCxnSpPr/>
          <p:nvPr/>
        </p:nvCxnSpPr>
        <p:spPr>
          <a:xfrm>
            <a:off x="3142200" y="6297117"/>
            <a:ext cx="0" cy="414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3"/>
          <p:cNvSpPr txBox="1"/>
          <p:nvPr/>
        </p:nvSpPr>
        <p:spPr>
          <a:xfrm>
            <a:off x="3366697" y="6263117"/>
            <a:ext cx="1694800" cy="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PROGRAMA DE ADMINISTRACIÓN DE  EMPRESAS</a:t>
            </a:r>
            <a:endParaRPr sz="8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43"/>
          <p:cNvSpPr/>
          <p:nvPr/>
        </p:nvSpPr>
        <p:spPr>
          <a:xfrm>
            <a:off x="6096000" y="0"/>
            <a:ext cx="493031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5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808080"/>
                </a:highlight>
              </a:rPr>
              <a:t>PROYECTO INTEGRADOR</a:t>
            </a:r>
            <a:endParaRPr lang="es-ES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808080"/>
              </a:highlight>
              <a:latin typeface="Arial"/>
              <a:ea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CD33127-1784-8353-4FF0-70937F7FDEF8}"/>
              </a:ext>
            </a:extLst>
          </p:cNvPr>
          <p:cNvSpPr txBox="1"/>
          <p:nvPr/>
        </p:nvSpPr>
        <p:spPr>
          <a:xfrm>
            <a:off x="1451799" y="2692942"/>
            <a:ext cx="35215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5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HENSAMI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BC7243-ED00-4230-AC2D-8A1BEF7070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91794" y="1754326"/>
            <a:ext cx="5103673" cy="51036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7C5939-D5F9-4CAE-BA30-766B1F2263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48E29A3-1E9A-40C5-81D3-64F6C216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814" y="940210"/>
            <a:ext cx="4060371" cy="209321"/>
          </a:xfrm>
        </p:spPr>
        <p:txBody>
          <a:bodyPr/>
          <a:lstStyle/>
          <a:p>
            <a:r>
              <a:rPr lang="es-CO" sz="2800" b="1" dirty="0"/>
              <a:t>TERCER REQUERIMIENTO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694CC9FA-A490-4CCA-BB30-633A89E7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7" y="1397726"/>
            <a:ext cx="4204063" cy="4700860"/>
          </a:xfrm>
        </p:spPr>
        <p:txBody>
          <a:bodyPr/>
          <a:lstStyle/>
          <a:p>
            <a:pPr marL="50800" indent="0" algn="ctr">
              <a:buNone/>
            </a:pPr>
            <a:r>
              <a:rPr lang="es-CO" sz="2400" b="1" dirty="0"/>
              <a:t>Base De Datos</a:t>
            </a:r>
            <a:endParaRPr lang="en-US" sz="2400" b="1" dirty="0"/>
          </a:p>
          <a:p>
            <a:pPr marL="50800" indent="0">
              <a:buNone/>
            </a:pPr>
            <a:r>
              <a:rPr lang="en-US" sz="2400" dirty="0"/>
              <a:t>Para cumplir con el tercer requerimiento en base de datos se tuvo que crear una tabla Productos que llevase atributos como codigoProducto, nombreProducto, cantidadProducto, precioProducto, esta tabla nos ayudara a saber a que productos hace referencia mediante el codigoProducto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7E9342-46F2-405E-A616-E84C91192829}"/>
              </a:ext>
            </a:extLst>
          </p:cNvPr>
          <p:cNvSpPr txBox="1"/>
          <p:nvPr/>
        </p:nvSpPr>
        <p:spPr>
          <a:xfrm>
            <a:off x="4404904" y="1397726"/>
            <a:ext cx="4060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PROGRAMACION II</a:t>
            </a:r>
          </a:p>
          <a:p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Para cumplir con el tercer requerimiento en programación se tuvo que crear un método que realizara una consulta a la base de datos y mostrase el producto mediante su código en un dataGridView, esto nos dará mas información acerca de el producto.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DE470A-68A4-4864-BC5F-ED11C3BCB12D}"/>
              </a:ext>
            </a:extLst>
          </p:cNvPr>
          <p:cNvSpPr txBox="1"/>
          <p:nvPr/>
        </p:nvSpPr>
        <p:spPr>
          <a:xfrm>
            <a:off x="8610600" y="1397726"/>
            <a:ext cx="3394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INGENIERIA SOFTWARE</a:t>
            </a:r>
          </a:p>
          <a:p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Para cumplir con el tercer requerimiento en ingeniería de software se algunos principios de la ingeniería del software como fueron modularidad y abstracción, los cuales nos sirvieron para entender mejor el problema</a:t>
            </a:r>
          </a:p>
        </p:txBody>
      </p:sp>
    </p:spTree>
    <p:extLst>
      <p:ext uri="{BB962C8B-B14F-4D97-AF65-F5344CB8AC3E}">
        <p14:creationId xmlns:p14="http://schemas.microsoft.com/office/powerpoint/2010/main" val="102506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4A15CB-8A98-4D5C-A0EA-E6CE8F18E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B53AEE-F77D-4BAD-88CE-D1381FFE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593" y="1028159"/>
            <a:ext cx="4321629" cy="370336"/>
          </a:xfrm>
        </p:spPr>
        <p:txBody>
          <a:bodyPr/>
          <a:lstStyle/>
          <a:p>
            <a:r>
              <a:rPr lang="es-CO" sz="2800" b="1" dirty="0">
                <a:hlinkClick r:id="rId2" action="ppaction://hlinksldjump"/>
              </a:rPr>
              <a:t>TERCER REQUERIMIENTO</a:t>
            </a:r>
            <a:endParaRPr lang="es-CO" sz="2800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E4288EC3-771F-463D-BE80-AC4119EC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2965" y="4507404"/>
            <a:ext cx="2200835" cy="605116"/>
          </a:xfrm>
        </p:spPr>
        <p:txBody>
          <a:bodyPr/>
          <a:lstStyle/>
          <a:p>
            <a:pPr marL="50800" indent="0">
              <a:buNone/>
            </a:pPr>
            <a:r>
              <a:rPr lang="es-CO" b="1" dirty="0"/>
              <a:t>BASE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C0560B-C4CD-4FC5-926F-138C4C5D1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918" y="5196377"/>
            <a:ext cx="5020376" cy="11812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D44835A-96AF-49CB-A457-0ED41560F4F7}"/>
              </a:ext>
            </a:extLst>
          </p:cNvPr>
          <p:cNvSpPr txBox="1"/>
          <p:nvPr/>
        </p:nvSpPr>
        <p:spPr>
          <a:xfrm>
            <a:off x="198616" y="1424677"/>
            <a:ext cx="414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PROGRAMACION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024AA3-9E71-4CD1-8297-17838B68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8291" y="1865421"/>
            <a:ext cx="8791966" cy="29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3C1DC7-9C25-47B5-9761-F7F074DA3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952968-4830-4C2F-B73A-D7D6D107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814" y="940211"/>
            <a:ext cx="4204063" cy="149002"/>
          </a:xfrm>
        </p:spPr>
        <p:txBody>
          <a:bodyPr/>
          <a:lstStyle/>
          <a:p>
            <a:r>
              <a:rPr lang="es-CO" sz="2800" b="1" dirty="0"/>
              <a:t>CUARTO REQUERIMIENTO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E13F394-AC94-4F6F-8280-38D9EF46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7" y="1397726"/>
            <a:ext cx="4204063" cy="4700860"/>
          </a:xfrm>
        </p:spPr>
        <p:txBody>
          <a:bodyPr/>
          <a:lstStyle/>
          <a:p>
            <a:pPr marL="50800" indent="0" algn="ctr">
              <a:buNone/>
            </a:pPr>
            <a:r>
              <a:rPr lang="es-CO" sz="2400" b="1" dirty="0"/>
              <a:t>Base De Datos</a:t>
            </a:r>
            <a:endParaRPr lang="en-US" sz="2400" b="1" dirty="0"/>
          </a:p>
          <a:p>
            <a:pPr marL="50800" indent="0">
              <a:buNone/>
            </a:pPr>
            <a:r>
              <a:rPr lang="en-US" sz="2400" dirty="0"/>
              <a:t>Para cumplir con el cuarto requerimiento no se utilizo base de datos, pues no hacia falta.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5A35B2-00C8-45E7-AF05-6D94F134861A}"/>
              </a:ext>
            </a:extLst>
          </p:cNvPr>
          <p:cNvSpPr txBox="1"/>
          <p:nvPr/>
        </p:nvSpPr>
        <p:spPr>
          <a:xfrm>
            <a:off x="4404904" y="1397726"/>
            <a:ext cx="4060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PROGRAMACION II</a:t>
            </a:r>
          </a:p>
          <a:p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Para cumplir con el cuarto requerimiento en programación se utilizo la lógica en la programación y algo de matemática básica.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8E7A6A-7F92-4778-A66B-D95C6195D628}"/>
              </a:ext>
            </a:extLst>
          </p:cNvPr>
          <p:cNvSpPr txBox="1"/>
          <p:nvPr/>
        </p:nvSpPr>
        <p:spPr>
          <a:xfrm>
            <a:off x="8610600" y="1397726"/>
            <a:ext cx="3394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INGENIERIA SOFTWARE</a:t>
            </a:r>
          </a:p>
          <a:p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Para cumplir con el cuarto requerimiento no se utilizo Ingeniería Software, pues no hacia falta.</a:t>
            </a:r>
          </a:p>
        </p:txBody>
      </p:sp>
    </p:spTree>
    <p:extLst>
      <p:ext uri="{BB962C8B-B14F-4D97-AF65-F5344CB8AC3E}">
        <p14:creationId xmlns:p14="http://schemas.microsoft.com/office/powerpoint/2010/main" val="149982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2A48FA-E193-483A-A846-B9B8D8D353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AE91A2C-1532-424A-B1FD-D3D3E51D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593" y="1028159"/>
            <a:ext cx="4321629" cy="370336"/>
          </a:xfrm>
        </p:spPr>
        <p:txBody>
          <a:bodyPr/>
          <a:lstStyle/>
          <a:p>
            <a:r>
              <a:rPr lang="es-CO" sz="2800" b="1" dirty="0">
                <a:hlinkClick r:id="rId2" action="ppaction://hlinksldjump"/>
              </a:rPr>
              <a:t>CUARTO REQUERIMIENTO</a:t>
            </a:r>
            <a:endParaRPr lang="es-CO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4C3426-84CE-499C-8E75-C6E2BE569E38}"/>
              </a:ext>
            </a:extLst>
          </p:cNvPr>
          <p:cNvSpPr txBox="1"/>
          <p:nvPr/>
        </p:nvSpPr>
        <p:spPr>
          <a:xfrm>
            <a:off x="4287291" y="1897637"/>
            <a:ext cx="414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PROGRAMACION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C2E13C-78BE-451B-A861-E33EE188B5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1574" y="2420857"/>
            <a:ext cx="7730626" cy="29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B8F66-36AA-9DE3-0E25-11DA6736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55" y="1161421"/>
            <a:ext cx="13161032" cy="1339940"/>
          </a:xfrm>
        </p:spPr>
        <p:txBody>
          <a:bodyPr/>
          <a:lstStyle/>
          <a:p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FUNCIONANDO COMPLETAMENTE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792E7A-CF0B-A802-00D6-5320FB39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8805" y="1991909"/>
            <a:ext cx="7900851" cy="1753139"/>
          </a:xfrm>
        </p:spPr>
        <p:txBody>
          <a:bodyPr/>
          <a:lstStyle/>
          <a:p>
            <a:pPr marL="5080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DONDE SE MUESTRA LA APLICACIÓN FUNCIONANDO</a:t>
            </a:r>
          </a:p>
          <a:p>
            <a:pPr marL="5080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7CE61B-0AAE-4F99-9731-F84340D6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95" y="2501361"/>
            <a:ext cx="3552009" cy="35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9150C-6742-CC7E-A207-D02F8D0E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738" y="1314839"/>
            <a:ext cx="5256362" cy="488561"/>
          </a:xfrm>
        </p:spPr>
        <p:txBody>
          <a:bodyPr/>
          <a:lstStyle/>
          <a:p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BAEB7-663D-EC3F-D0AB-2136A0E7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2644775"/>
            <a:ext cx="10096500" cy="1568449"/>
          </a:xfrm>
        </p:spPr>
        <p:txBody>
          <a:bodyPr/>
          <a:lstStyle/>
          <a:p>
            <a:pPr marL="5080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el presente proyecto se pudo llegar a la conclusión de que debemos aprovechar al máximo las herramientas tecnológicas que nos brinda la vida y acostumbrarnos al cambio constante para no volvernos obsoletos.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BF6D87-D2B5-984F-0CDC-59718744A0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9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18A6C-9DF8-A05B-84D4-9E166C33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47" y="1040863"/>
            <a:ext cx="10515600" cy="605373"/>
          </a:xfrm>
        </p:spPr>
        <p:txBody>
          <a:bodyPr/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C4482C-5DA4-E781-65A8-BC2C03326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747" y="2526075"/>
            <a:ext cx="10515600" cy="1805849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 uso adecuado de la arquitectura de tres capas.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 una metodología de trabajo como "Scrum“.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 comentarios en el código que nos oriente.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Tratar de crear un código limpio. 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D1CB95-A53E-5488-29E8-0F1930AA0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95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/>
          <p:nvPr/>
        </p:nvSpPr>
        <p:spPr>
          <a:xfrm>
            <a:off x="7942643" y="3864707"/>
            <a:ext cx="2667397" cy="65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algn="ctr"/>
            <a:r>
              <a:rPr lang="es-ES" sz="185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HENSAMI</a:t>
            </a:r>
            <a:endParaRPr lang="es-ES" sz="185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90" name="Google Shape;190;p42"/>
          <p:cNvSpPr txBox="1"/>
          <p:nvPr/>
        </p:nvSpPr>
        <p:spPr>
          <a:xfrm>
            <a:off x="7145538" y="1020026"/>
            <a:ext cx="4589262" cy="260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000" b="1" dirty="0">
                <a:solidFill>
                  <a:srgbClr val="3F3F3F"/>
                </a:solidFill>
                <a:ea typeface="Raleway"/>
                <a:cs typeface="Raleway"/>
              </a:rPr>
              <a:t>Jhon Carreño Castro</a:t>
            </a:r>
            <a:endParaRPr lang="es-ES" dirty="0"/>
          </a:p>
          <a:p>
            <a:endParaRPr lang="es-ES" sz="2000" b="1" dirty="0">
              <a:solidFill>
                <a:srgbClr val="3F3F3F"/>
              </a:solidFill>
              <a:ea typeface="Raleway"/>
              <a:cs typeface="Raleway"/>
            </a:endParaRPr>
          </a:p>
          <a:p>
            <a:r>
              <a:rPr lang="es-ES" sz="2000" b="1" dirty="0">
                <a:solidFill>
                  <a:srgbClr val="3F3F3F"/>
                </a:solidFill>
              </a:rPr>
              <a:t>Henry Pacheco Peinado</a:t>
            </a:r>
          </a:p>
          <a:p>
            <a:endParaRPr lang="es-ES" sz="2000" b="1" dirty="0">
              <a:solidFill>
                <a:srgbClr val="3F3F3F"/>
              </a:solidFill>
              <a:ea typeface="Raleway"/>
              <a:cs typeface="Raleway"/>
            </a:endParaRPr>
          </a:p>
          <a:p>
            <a:r>
              <a:rPr lang="es-ES" sz="2000" b="1" dirty="0">
                <a:solidFill>
                  <a:srgbClr val="3F3F3F"/>
                </a:solidFill>
                <a:ea typeface="Raleway"/>
                <a:cs typeface="Raleway"/>
              </a:rPr>
              <a:t>Daniel Santiago Vera</a:t>
            </a:r>
          </a:p>
          <a:p>
            <a:endParaRPr lang="es-ES" sz="2000" b="1" dirty="0">
              <a:solidFill>
                <a:srgbClr val="3F3F3F"/>
              </a:solidFill>
              <a:ea typeface="Raleway"/>
              <a:cs typeface="Raleway"/>
            </a:endParaRPr>
          </a:p>
          <a:p>
            <a:pPr algn="ctr"/>
            <a:endParaRPr lang="es-ES" sz="2000" b="1" dirty="0">
              <a:solidFill>
                <a:srgbClr val="3F3F3F"/>
              </a:solidFill>
              <a:ea typeface="Raleway"/>
              <a:cs typeface="Raleway"/>
            </a:endParaRPr>
          </a:p>
        </p:txBody>
      </p:sp>
      <p:sp>
        <p:nvSpPr>
          <p:cNvPr id="192" name="Google Shape;192;p42"/>
          <p:cNvSpPr txBox="1"/>
          <p:nvPr/>
        </p:nvSpPr>
        <p:spPr>
          <a:xfrm>
            <a:off x="7598566" y="4091085"/>
            <a:ext cx="3291839" cy="104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2023</a:t>
            </a:r>
            <a:endParaRPr sz="16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3" name="Google Shape;193;p42"/>
          <p:cNvCxnSpPr/>
          <p:nvPr/>
        </p:nvCxnSpPr>
        <p:spPr>
          <a:xfrm rot="10800000">
            <a:off x="7885133" y="3693687"/>
            <a:ext cx="240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42"/>
          <p:cNvSpPr txBox="1"/>
          <p:nvPr/>
        </p:nvSpPr>
        <p:spPr>
          <a:xfrm>
            <a:off x="3257820" y="5431175"/>
            <a:ext cx="2104000" cy="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5" name="Google Shape;19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0898" y="5363852"/>
            <a:ext cx="3011633" cy="61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4074" y="1773383"/>
            <a:ext cx="3653257" cy="20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776C69E-A02F-584E-5575-77C3D946A20F}"/>
              </a:ext>
            </a:extLst>
          </p:cNvPr>
          <p:cNvSpPr txBox="1"/>
          <p:nvPr/>
        </p:nvSpPr>
        <p:spPr>
          <a:xfrm>
            <a:off x="330926" y="1970273"/>
            <a:ext cx="11726091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CO" sz="2800" dirty="0">
              <a:latin typeface="Times New Roman"/>
              <a:cs typeface="Times New Roman"/>
            </a:endParaRPr>
          </a:p>
          <a:p>
            <a:r>
              <a:rPr lang="es-CO" sz="2800" dirty="0">
                <a:latin typeface="Times New Roman"/>
                <a:cs typeface="Times New Roman"/>
              </a:rPr>
              <a:t>En la actualidad, se ha podido evidenciar cómo la tecnología nos facilita la vida y nos permite solucionar una cantidad de problemas que enfrentamos diariamente; Para realizar este proyecto se escogió la pime HENSAMI, ubicada en Simiti Bolívar, es una pequeña empresa de propiedad única que se dedica a la venta minorista de productos básicos y artículos de primera necesidad. </a:t>
            </a:r>
            <a:endParaRPr lang="es-ES" sz="2800" dirty="0">
              <a:latin typeface="Times New Roman"/>
              <a:cs typeface="Times New Roman"/>
            </a:endParaRPr>
          </a:p>
          <a:p>
            <a:endParaRPr lang="es-ES" sz="2000" dirty="0">
              <a:latin typeface="Times New Roman"/>
              <a:cs typeface="Times New Roman"/>
            </a:endParaRPr>
          </a:p>
          <a:p>
            <a:endParaRPr lang="es-ES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8EA749-BC64-BF7C-8948-B49A87983283}"/>
              </a:ext>
            </a:extLst>
          </p:cNvPr>
          <p:cNvSpPr txBox="1"/>
          <p:nvPr/>
        </p:nvSpPr>
        <p:spPr>
          <a:xfrm>
            <a:off x="1441667" y="992869"/>
            <a:ext cx="85314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/>
        </p:nvSpPr>
        <p:spPr>
          <a:xfrm>
            <a:off x="973347" y="797834"/>
            <a:ext cx="9842738" cy="119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PROBLEMATICA A SOLUCIONAR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562EC95-3B94-9810-A62F-F0A8F347C0DF}"/>
              </a:ext>
            </a:extLst>
          </p:cNvPr>
          <p:cNvSpPr txBox="1"/>
          <p:nvPr/>
        </p:nvSpPr>
        <p:spPr>
          <a:xfrm>
            <a:off x="305526" y="2273931"/>
            <a:ext cx="1178559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de las mayores dificultades que Sandra propietaria de la tienda HENSAMI, ha enfrentado es la gestión ineficiente de inventario y ventas, la tienda no cuenta con un sistema automatizado, lo que hace que llevar un registro adecuado de las ventas diarias y controlar el inventario sea una tarea manual. Esto ha llevado a problemas de sobre stock y falta de stock, lo que ha afectado su rentabilidad y ha resultado en pérdidas financieras.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Solucionar este problema que ha venido presentando la tienda HENSAMI, traería algunos beneficios como lo son: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Tener un mayor control financiero.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Tener una administración en los productos más optimizado.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solución integral para administrar su tienda de manera más eficiente.</a:t>
            </a:r>
          </a:p>
          <a:p>
            <a:endParaRPr lang="es-E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/>
        </p:nvSpPr>
        <p:spPr>
          <a:xfrm>
            <a:off x="492063" y="826819"/>
            <a:ext cx="11437909" cy="103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4400"/>
            </a:pPr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REQUERIMIENTOS DEL SOFTWARE</a:t>
            </a:r>
          </a:p>
        </p:txBody>
      </p:sp>
      <p:sp>
        <p:nvSpPr>
          <p:cNvPr id="322" name="Google Shape;322;p56"/>
          <p:cNvSpPr txBox="1"/>
          <p:nvPr/>
        </p:nvSpPr>
        <p:spPr>
          <a:xfrm>
            <a:off x="640632" y="1964481"/>
            <a:ext cx="11059305" cy="45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Requerimientos Funcionales: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Mostrar un inventario de los productos que están disponible y cual es la cantidad máxima que hay de cada producto.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4" action="ppaction://hlinksldjump"/>
              </a:rPr>
              <a:t>La interfaz principal debe mostrar el precio de la compra </a:t>
            </a:r>
            <a:endParaRPr lang="es-CO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La interfaz principal debe permitir al usuario agregar y ver los productos comprados en una lista.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La interfaz de balance de saldo debe permitir al usuario ingresar su inversión y gastos para calcular las ganancias o pérdidas.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Requerimientos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Deseables</a:t>
            </a:r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debe ser fácil de usar y comprender para el usuario.</a:t>
            </a:r>
          </a:p>
          <a:p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deberá permitir realizar un documento que permita ver el histórico de ventas.</a:t>
            </a:r>
          </a:p>
          <a:p>
            <a:endParaRPr lang="es-CO" sz="2400" b="1" dirty="0">
              <a:solidFill>
                <a:schemeClr val="tx1"/>
              </a:solidFill>
              <a:cs typeface="Times New Roman"/>
            </a:endParaRPr>
          </a:p>
          <a:p>
            <a:pPr>
              <a:buSzPts val="1800"/>
            </a:pPr>
            <a:endParaRPr lang="es-E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EA002-CC9F-462D-8975-CA48DC4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814" y="940210"/>
            <a:ext cx="4060371" cy="209321"/>
          </a:xfrm>
        </p:spPr>
        <p:txBody>
          <a:bodyPr/>
          <a:lstStyle/>
          <a:p>
            <a:r>
              <a:rPr lang="es-CO" sz="2800" b="1" dirty="0"/>
              <a:t>PRIMER REQUERIMIENTO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1AEC2-D53C-4EEE-B4E0-5C66D286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7" y="1397726"/>
            <a:ext cx="4204063" cy="4700860"/>
          </a:xfrm>
        </p:spPr>
        <p:txBody>
          <a:bodyPr/>
          <a:lstStyle/>
          <a:p>
            <a:pPr marL="50800" indent="0" algn="ctr">
              <a:buNone/>
            </a:pPr>
            <a:r>
              <a:rPr lang="es-CO" sz="2400" b="1" dirty="0"/>
              <a:t>Base De Datos</a:t>
            </a:r>
            <a:endParaRPr lang="en-US" sz="2400" b="1" dirty="0"/>
          </a:p>
          <a:p>
            <a:pPr marL="50800" indent="0">
              <a:buNone/>
            </a:pPr>
            <a:r>
              <a:rPr lang="en-US" sz="2400" dirty="0"/>
              <a:t>Para cumplir con el primer requerimiento en base de datos se tuvo que crear una tabla Productos que llevase atributos como codigoProducto, nombreProducto, cantidadProducto, precioProducto, esta tabla nos ayudara a saber que productos estan disponibles y que cantidad de productos quedan.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FB2BF-7BBD-4FB8-A09D-C41652495B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07F2DF-5935-4641-855D-6698213A13FC}"/>
              </a:ext>
            </a:extLst>
          </p:cNvPr>
          <p:cNvSpPr txBox="1"/>
          <p:nvPr/>
        </p:nvSpPr>
        <p:spPr>
          <a:xfrm>
            <a:off x="4404904" y="1397726"/>
            <a:ext cx="4060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PROGRAMACION II</a:t>
            </a:r>
          </a:p>
          <a:p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Para cumplir con el primer requerimiento en programación se tuvo que crear un método que realizara una consulta a la base de datos y mostrase los productos en un dataGridView, esto nos ayudara de forma visual a saber la el producto y cantidad existente de un producto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5D3840-DA62-4BD2-9ED1-58BB7F5E78C5}"/>
              </a:ext>
            </a:extLst>
          </p:cNvPr>
          <p:cNvSpPr txBox="1"/>
          <p:nvPr/>
        </p:nvSpPr>
        <p:spPr>
          <a:xfrm>
            <a:off x="8610600" y="1397726"/>
            <a:ext cx="3394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INGENIERIA SOFTWARE</a:t>
            </a:r>
          </a:p>
          <a:p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Para cumplir con el primer requerimiento en ingeniería de software se algunos principios de la ingeniería del software como fueron modularidad y abstracción, los cuales nos sirvieron para entender mejor el problema</a:t>
            </a:r>
          </a:p>
        </p:txBody>
      </p:sp>
    </p:spTree>
    <p:extLst>
      <p:ext uri="{BB962C8B-B14F-4D97-AF65-F5344CB8AC3E}">
        <p14:creationId xmlns:p14="http://schemas.microsoft.com/office/powerpoint/2010/main" val="79235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5C5CB-A9DF-4424-9F3A-21349633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594" y="1028159"/>
            <a:ext cx="4023488" cy="370336"/>
          </a:xfrm>
        </p:spPr>
        <p:txBody>
          <a:bodyPr/>
          <a:lstStyle/>
          <a:p>
            <a:r>
              <a:rPr lang="es-CO" sz="2800" b="1" dirty="0">
                <a:hlinkClick r:id="rId2" action="ppaction://hlinksldjump"/>
              </a:rPr>
              <a:t>PRIMER REQUERIMIENTO</a:t>
            </a:r>
            <a:endParaRPr lang="es-CO" sz="28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250B9C-62EC-49AC-AEDF-5685E6E56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6413"/>
            <a:ext cx="2200835" cy="605116"/>
          </a:xfrm>
        </p:spPr>
        <p:txBody>
          <a:bodyPr/>
          <a:lstStyle/>
          <a:p>
            <a:pPr marL="50800" indent="0">
              <a:buNone/>
            </a:pPr>
            <a:r>
              <a:rPr lang="es-CO" b="1" dirty="0"/>
              <a:t>BASE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4E32FF-7415-4D06-936C-0B73E23219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DEE24C-BD51-44BA-A235-A5FA5A90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4" y="2266325"/>
            <a:ext cx="5020376" cy="11812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FEFB38B-DE8E-4696-A79B-0BE47D19644D}"/>
              </a:ext>
            </a:extLst>
          </p:cNvPr>
          <p:cNvSpPr txBox="1"/>
          <p:nvPr/>
        </p:nvSpPr>
        <p:spPr>
          <a:xfrm>
            <a:off x="6763871" y="1546413"/>
            <a:ext cx="414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PROGRAMACION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CED1C07-7E80-4F77-8C37-B29F8C152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126" y="2151529"/>
            <a:ext cx="5896751" cy="36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D547A5-7C8A-4541-94E3-880E9386D4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BA37767-1E72-4512-825E-13561390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814" y="940211"/>
            <a:ext cx="4399461" cy="157070"/>
          </a:xfrm>
        </p:spPr>
        <p:txBody>
          <a:bodyPr/>
          <a:lstStyle/>
          <a:p>
            <a:r>
              <a:rPr lang="es-CO" sz="2800" b="1" dirty="0"/>
              <a:t>SEGUNDO REQUERIMIENTO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196FA82-20F8-400A-A8AC-5758B7B1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7" y="1397726"/>
            <a:ext cx="4204063" cy="4700860"/>
          </a:xfrm>
        </p:spPr>
        <p:txBody>
          <a:bodyPr/>
          <a:lstStyle/>
          <a:p>
            <a:pPr marL="50800" indent="0" algn="ctr">
              <a:buNone/>
            </a:pPr>
            <a:r>
              <a:rPr lang="es-CO" sz="2400" b="1" dirty="0"/>
              <a:t>Base De Datos</a:t>
            </a:r>
            <a:endParaRPr lang="en-US" sz="2400" b="1" dirty="0"/>
          </a:p>
          <a:p>
            <a:pPr marL="50800" indent="0">
              <a:buNone/>
            </a:pPr>
            <a:r>
              <a:rPr lang="en-US" sz="2400" dirty="0"/>
              <a:t>Para cumplir con el  segundo requerimiento en base de datos se tuvo que utilizar la misma tabla product que anteriormente se habia creado para que almacenara el precio del producto.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31CF39-DD6C-4497-A5ED-5237BC64F306}"/>
              </a:ext>
            </a:extLst>
          </p:cNvPr>
          <p:cNvSpPr txBox="1"/>
          <p:nvPr/>
        </p:nvSpPr>
        <p:spPr>
          <a:xfrm>
            <a:off x="4404904" y="1397726"/>
            <a:ext cx="40603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PROGRAMACION II</a:t>
            </a:r>
          </a:p>
          <a:p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Para cumplir con el segundo requerimiento en programación se tuvo que crear un método que realizara una consulta a la base de datos y mostrase el precio en un dataGridView, esto nos ayudara de forma visual a saber el precio de el producto.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DFE724-906D-46E4-8731-9D5E83158201}"/>
              </a:ext>
            </a:extLst>
          </p:cNvPr>
          <p:cNvSpPr txBox="1"/>
          <p:nvPr/>
        </p:nvSpPr>
        <p:spPr>
          <a:xfrm>
            <a:off x="8610600" y="1397726"/>
            <a:ext cx="3394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INGENIERIA SOFTWARE</a:t>
            </a:r>
          </a:p>
          <a:p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Para cumplir con el segundo requerimiento en ingeniería de software se algunos principios de la ingeniería del software como fueron modularidad y abstracción, los cuales nos sirvieron para entender mejor el problema</a:t>
            </a:r>
          </a:p>
        </p:txBody>
      </p:sp>
    </p:spTree>
    <p:extLst>
      <p:ext uri="{BB962C8B-B14F-4D97-AF65-F5344CB8AC3E}">
        <p14:creationId xmlns:p14="http://schemas.microsoft.com/office/powerpoint/2010/main" val="86562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097A65-D693-4E18-BE19-A483C46A1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0A79827-A7E8-4B18-9D5B-EBA67A0C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593" y="1028159"/>
            <a:ext cx="4321629" cy="370336"/>
          </a:xfrm>
        </p:spPr>
        <p:txBody>
          <a:bodyPr/>
          <a:lstStyle/>
          <a:p>
            <a:r>
              <a:rPr lang="es-CO" sz="2800" b="1" dirty="0">
                <a:hlinkClick r:id="rId2" action="ppaction://hlinksldjump"/>
              </a:rPr>
              <a:t>SEGUNDO REQUERIMIENTO</a:t>
            </a:r>
            <a:endParaRPr lang="es-CO" sz="2800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257722D-2E8B-47E3-96B1-1B84BE4DC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6413"/>
            <a:ext cx="2200835" cy="605116"/>
          </a:xfrm>
        </p:spPr>
        <p:txBody>
          <a:bodyPr/>
          <a:lstStyle/>
          <a:p>
            <a:pPr marL="50800" indent="0">
              <a:buNone/>
            </a:pPr>
            <a:r>
              <a:rPr lang="es-CO" b="1" dirty="0"/>
              <a:t>BASE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3997B7-D614-4A86-87C4-02CE6884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4" y="2266325"/>
            <a:ext cx="5020376" cy="11812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1245639-6682-42EF-A886-068197A56CEC}"/>
              </a:ext>
            </a:extLst>
          </p:cNvPr>
          <p:cNvSpPr txBox="1"/>
          <p:nvPr/>
        </p:nvSpPr>
        <p:spPr>
          <a:xfrm>
            <a:off x="6763871" y="1546413"/>
            <a:ext cx="414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PROGRAMACION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642715-8BF3-4F21-8C6D-D57CC6ABEB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70937" y="2301437"/>
            <a:ext cx="5896751" cy="8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3451"/>
      </p:ext>
    </p:extLst>
  </p:cSld>
  <p:clrMapOvr>
    <a:masterClrMapping/>
  </p:clrMapOvr>
</p:sld>
</file>

<file path=ppt/theme/theme1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882</Words>
  <Application>Microsoft Office PowerPoint</Application>
  <PresentationFormat>Panorámica</PresentationFormat>
  <Paragraphs>91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Times New Roman</vt:lpstr>
      <vt:lpstr>Symbol</vt:lpstr>
      <vt:lpstr>Calibri</vt:lpstr>
      <vt:lpstr>Raleway</vt:lpstr>
      <vt:lpstr>2_Simple Light</vt:lpstr>
      <vt:lpstr>Simple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PRIMER REQUERIMIENTO</vt:lpstr>
      <vt:lpstr>PRIMER REQUERIMIENTO</vt:lpstr>
      <vt:lpstr>SEGUNDO REQUERIMIENTO</vt:lpstr>
      <vt:lpstr>SEGUNDO REQUERIMIENTO</vt:lpstr>
      <vt:lpstr>TERCER REQUERIMIENTO</vt:lpstr>
      <vt:lpstr>TERCER REQUERIMIENTO</vt:lpstr>
      <vt:lpstr>CUARTO REQUERIMIENTO</vt:lpstr>
      <vt:lpstr>CUARTO REQUERIMIENTO</vt:lpstr>
      <vt:lpstr>APLICACIÓN FUNCIONANDO COMPLETAMENTE</vt:lpstr>
      <vt:lpstr>CONCLUSIONES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Akame</cp:lastModifiedBy>
  <cp:revision>832</cp:revision>
  <dcterms:modified xsi:type="dcterms:W3CDTF">2023-06-08T11:36:36Z</dcterms:modified>
</cp:coreProperties>
</file>