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2399288" cy="43200638"/>
  <p:notesSz cx="6858000" cy="9144000"/>
  <p:defaultTextStyle>
    <a:defPPr>
      <a:defRPr lang="en-US"/>
    </a:defPPr>
    <a:lvl1pPr marL="0" algn="l" defTabSz="2098195" rtl="0" eaLnBrk="1" latinLnBrk="0" hangingPunct="1">
      <a:defRPr sz="8232" kern="1200">
        <a:solidFill>
          <a:schemeClr val="tx1"/>
        </a:solidFill>
        <a:latin typeface="+mn-lt"/>
        <a:ea typeface="+mn-ea"/>
        <a:cs typeface="+mn-cs"/>
      </a:defRPr>
    </a:lvl1pPr>
    <a:lvl2pPr marL="2098195" algn="l" defTabSz="2098195" rtl="0" eaLnBrk="1" latinLnBrk="0" hangingPunct="1">
      <a:defRPr sz="8232" kern="1200">
        <a:solidFill>
          <a:schemeClr val="tx1"/>
        </a:solidFill>
        <a:latin typeface="+mn-lt"/>
        <a:ea typeface="+mn-ea"/>
        <a:cs typeface="+mn-cs"/>
      </a:defRPr>
    </a:lvl2pPr>
    <a:lvl3pPr marL="4196390" algn="l" defTabSz="2098195" rtl="0" eaLnBrk="1" latinLnBrk="0" hangingPunct="1">
      <a:defRPr sz="8232" kern="1200">
        <a:solidFill>
          <a:schemeClr val="tx1"/>
        </a:solidFill>
        <a:latin typeface="+mn-lt"/>
        <a:ea typeface="+mn-ea"/>
        <a:cs typeface="+mn-cs"/>
      </a:defRPr>
    </a:lvl3pPr>
    <a:lvl4pPr marL="6294586" algn="l" defTabSz="2098195" rtl="0" eaLnBrk="1" latinLnBrk="0" hangingPunct="1">
      <a:defRPr sz="8232" kern="1200">
        <a:solidFill>
          <a:schemeClr val="tx1"/>
        </a:solidFill>
        <a:latin typeface="+mn-lt"/>
        <a:ea typeface="+mn-ea"/>
        <a:cs typeface="+mn-cs"/>
      </a:defRPr>
    </a:lvl4pPr>
    <a:lvl5pPr marL="8392781" algn="l" defTabSz="2098195" rtl="0" eaLnBrk="1" latinLnBrk="0" hangingPunct="1">
      <a:defRPr sz="8232" kern="1200">
        <a:solidFill>
          <a:schemeClr val="tx1"/>
        </a:solidFill>
        <a:latin typeface="+mn-lt"/>
        <a:ea typeface="+mn-ea"/>
        <a:cs typeface="+mn-cs"/>
      </a:defRPr>
    </a:lvl5pPr>
    <a:lvl6pPr marL="10490976" algn="l" defTabSz="2098195" rtl="0" eaLnBrk="1" latinLnBrk="0" hangingPunct="1">
      <a:defRPr sz="8232" kern="1200">
        <a:solidFill>
          <a:schemeClr val="tx1"/>
        </a:solidFill>
        <a:latin typeface="+mn-lt"/>
        <a:ea typeface="+mn-ea"/>
        <a:cs typeface="+mn-cs"/>
      </a:defRPr>
    </a:lvl6pPr>
    <a:lvl7pPr marL="12589171" algn="l" defTabSz="2098195" rtl="0" eaLnBrk="1" latinLnBrk="0" hangingPunct="1">
      <a:defRPr sz="8232" kern="1200">
        <a:solidFill>
          <a:schemeClr val="tx1"/>
        </a:solidFill>
        <a:latin typeface="+mn-lt"/>
        <a:ea typeface="+mn-ea"/>
        <a:cs typeface="+mn-cs"/>
      </a:defRPr>
    </a:lvl7pPr>
    <a:lvl8pPr marL="14687367" algn="l" defTabSz="2098195" rtl="0" eaLnBrk="1" latinLnBrk="0" hangingPunct="1">
      <a:defRPr sz="8232" kern="1200">
        <a:solidFill>
          <a:schemeClr val="tx1"/>
        </a:solidFill>
        <a:latin typeface="+mn-lt"/>
        <a:ea typeface="+mn-ea"/>
        <a:cs typeface="+mn-cs"/>
      </a:defRPr>
    </a:lvl8pPr>
    <a:lvl9pPr marL="16785562" algn="l" defTabSz="2098195" rtl="0" eaLnBrk="1" latinLnBrk="0" hangingPunct="1">
      <a:defRPr sz="823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7" userDrawn="1">
          <p15:clr>
            <a:srgbClr val="A4A3A4"/>
          </p15:clr>
        </p15:guide>
        <p15:guide id="2" pos="1020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89D"/>
    <a:srgbClr val="FCCD45"/>
    <a:srgbClr val="0C64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 snapToObjects="1">
      <p:cViewPr>
        <p:scale>
          <a:sx n="25" d="100"/>
          <a:sy n="25" d="100"/>
        </p:scale>
        <p:origin x="108" y="-972"/>
      </p:cViewPr>
      <p:guideLst>
        <p:guide orient="horz" pos="13607"/>
        <p:guide pos="1020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4DB687-5FFB-48A2-B53A-822B4ACC6CF4}" type="doc">
      <dgm:prSet loTypeId="urn:microsoft.com/office/officeart/2005/8/layout/hList7" loCatId="list" qsTypeId="urn:microsoft.com/office/officeart/2005/8/quickstyle/simple1" qsCatId="simple" csTypeId="urn:microsoft.com/office/officeart/2005/8/colors/accent1_1" csCatId="accent1" phldr="1"/>
      <dgm:spPr/>
    </dgm:pt>
    <dgm:pt modelId="{F2D53124-9E0B-4D5F-8217-B5EBC2B38B48}">
      <dgm:prSet phldrT="[Texto]" custT="1"/>
      <dgm:spPr/>
      <dgm:t>
        <a:bodyPr/>
        <a:lstStyle/>
        <a:p>
          <a:r>
            <a:rPr lang="es-CO" sz="3200" dirty="0" smtClean="0"/>
            <a:t>El software cuenta con un área para el control de las ventas</a:t>
          </a:r>
          <a:endParaRPr lang="es-CO" sz="3200" dirty="0"/>
        </a:p>
      </dgm:t>
    </dgm:pt>
    <dgm:pt modelId="{E5D8A059-4020-4D92-AEF7-6D81623C49A2}" type="parTrans" cxnId="{420A8DDE-6723-40CE-A2AA-03C351661130}">
      <dgm:prSet/>
      <dgm:spPr/>
      <dgm:t>
        <a:bodyPr/>
        <a:lstStyle/>
        <a:p>
          <a:endParaRPr lang="es-CO" sz="3200"/>
        </a:p>
      </dgm:t>
    </dgm:pt>
    <dgm:pt modelId="{AB0C244E-11E7-4981-BEE1-E01A90B88442}" type="sibTrans" cxnId="{420A8DDE-6723-40CE-A2AA-03C351661130}">
      <dgm:prSet/>
      <dgm:spPr/>
      <dgm:t>
        <a:bodyPr/>
        <a:lstStyle/>
        <a:p>
          <a:endParaRPr lang="es-CO" sz="3200"/>
        </a:p>
      </dgm:t>
    </dgm:pt>
    <dgm:pt modelId="{F5A36492-E5F5-4AA6-BCAF-7C2C5AE3888B}">
      <dgm:prSet phldrT="[Texto]" custT="1"/>
      <dgm:spPr/>
      <dgm:t>
        <a:bodyPr/>
        <a:lstStyle/>
        <a:p>
          <a:r>
            <a:rPr lang="es-CO" sz="3200" dirty="0" smtClean="0"/>
            <a:t>El software es seguro, solo la encargada tiene acceso a el</a:t>
          </a:r>
          <a:endParaRPr lang="es-CO" sz="3200" dirty="0"/>
        </a:p>
      </dgm:t>
    </dgm:pt>
    <dgm:pt modelId="{3FF3A74B-0030-4A76-9A30-ABDA42DFF3F7}" type="parTrans" cxnId="{96B28677-A701-4D9D-BBB7-35C278FE342B}">
      <dgm:prSet/>
      <dgm:spPr/>
      <dgm:t>
        <a:bodyPr/>
        <a:lstStyle/>
        <a:p>
          <a:endParaRPr lang="es-CO" sz="3200"/>
        </a:p>
      </dgm:t>
    </dgm:pt>
    <dgm:pt modelId="{15678CDD-A376-4B64-83E1-4DD8E82BA110}" type="sibTrans" cxnId="{96B28677-A701-4D9D-BBB7-35C278FE342B}">
      <dgm:prSet/>
      <dgm:spPr/>
      <dgm:t>
        <a:bodyPr/>
        <a:lstStyle/>
        <a:p>
          <a:endParaRPr lang="es-CO" sz="3200"/>
        </a:p>
      </dgm:t>
    </dgm:pt>
    <dgm:pt modelId="{C8ECCE0F-7CC8-4A56-8981-6FE7B8396F4A}">
      <dgm:prSet phldrT="[Texto]" custT="1"/>
      <dgm:spPr/>
      <dgm:t>
        <a:bodyPr/>
        <a:lstStyle/>
        <a:p>
          <a:r>
            <a:rPr lang="es-CO" sz="3200" dirty="0" smtClean="0"/>
            <a:t>El aplicativo cuenta con un área para llevar el control de los productos</a:t>
          </a:r>
          <a:endParaRPr lang="es-CO" sz="3200" dirty="0"/>
        </a:p>
      </dgm:t>
    </dgm:pt>
    <dgm:pt modelId="{9E5CE6A3-B13E-4C0C-A06D-E7452073F99E}" type="sibTrans" cxnId="{2DA0921E-2A13-4C81-9BBC-4E89EB991D23}">
      <dgm:prSet/>
      <dgm:spPr/>
      <dgm:t>
        <a:bodyPr/>
        <a:lstStyle/>
        <a:p>
          <a:endParaRPr lang="es-CO" sz="3200"/>
        </a:p>
      </dgm:t>
    </dgm:pt>
    <dgm:pt modelId="{3B3E2922-124F-4B63-A283-9B24EBB4F68D}" type="parTrans" cxnId="{2DA0921E-2A13-4C81-9BBC-4E89EB991D23}">
      <dgm:prSet/>
      <dgm:spPr/>
      <dgm:t>
        <a:bodyPr/>
        <a:lstStyle/>
        <a:p>
          <a:endParaRPr lang="es-CO" sz="3200"/>
        </a:p>
      </dgm:t>
    </dgm:pt>
    <dgm:pt modelId="{8EBC04E8-CBFF-47F9-9951-289EE6C51F99}" type="pres">
      <dgm:prSet presAssocID="{C64DB687-5FFB-48A2-B53A-822B4ACC6CF4}" presName="Name0" presStyleCnt="0">
        <dgm:presLayoutVars>
          <dgm:dir/>
          <dgm:resizeHandles val="exact"/>
        </dgm:presLayoutVars>
      </dgm:prSet>
      <dgm:spPr/>
    </dgm:pt>
    <dgm:pt modelId="{EB2F83FC-56D3-406E-B16D-B686D27118EE}" type="pres">
      <dgm:prSet presAssocID="{C64DB687-5FFB-48A2-B53A-822B4ACC6CF4}" presName="fgShape" presStyleLbl="fgShp" presStyleIdx="0" presStyleCnt="1"/>
      <dgm:spPr/>
    </dgm:pt>
    <dgm:pt modelId="{6B86558C-77E0-407C-AE3D-918FDEBB5941}" type="pres">
      <dgm:prSet presAssocID="{C64DB687-5FFB-48A2-B53A-822B4ACC6CF4}" presName="linComp" presStyleCnt="0"/>
      <dgm:spPr/>
    </dgm:pt>
    <dgm:pt modelId="{D27242AA-63CC-4480-A92F-E78D4C7F9B1B}" type="pres">
      <dgm:prSet presAssocID="{F2D53124-9E0B-4D5F-8217-B5EBC2B38B48}" presName="compNode" presStyleCnt="0"/>
      <dgm:spPr/>
    </dgm:pt>
    <dgm:pt modelId="{39F58D44-46A6-4FCD-B2DC-9E59D6DF5B71}" type="pres">
      <dgm:prSet presAssocID="{F2D53124-9E0B-4D5F-8217-B5EBC2B38B48}" presName="bkgdShape" presStyleLbl="node1" presStyleIdx="0" presStyleCnt="3"/>
      <dgm:spPr/>
      <dgm:t>
        <a:bodyPr/>
        <a:lstStyle/>
        <a:p>
          <a:endParaRPr lang="es-ES"/>
        </a:p>
      </dgm:t>
    </dgm:pt>
    <dgm:pt modelId="{F708AD6F-AD0D-4884-B053-F81DF43F87B4}" type="pres">
      <dgm:prSet presAssocID="{F2D53124-9E0B-4D5F-8217-B5EBC2B38B48}" presName="nodeTx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7B60D6A-9FB1-4CEE-87DF-E948B0B19C77}" type="pres">
      <dgm:prSet presAssocID="{F2D53124-9E0B-4D5F-8217-B5EBC2B38B48}" presName="invisiNode" presStyleLbl="node1" presStyleIdx="0" presStyleCnt="3"/>
      <dgm:spPr/>
    </dgm:pt>
    <dgm:pt modelId="{8ACEA7C9-FDDF-49ED-AB28-2D7DFA9BA9BC}" type="pres">
      <dgm:prSet presAssocID="{F2D53124-9E0B-4D5F-8217-B5EBC2B38B48}" presName="imagNode" presStyleLbl="fgImgPlace1" presStyleIdx="0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8AD74F7F-99E5-4FE2-84E2-61D1FC325523}" type="pres">
      <dgm:prSet presAssocID="{AB0C244E-11E7-4981-BEE1-E01A90B88442}" presName="sibTrans" presStyleLbl="sibTrans2D1" presStyleIdx="0" presStyleCnt="0"/>
      <dgm:spPr/>
      <dgm:t>
        <a:bodyPr/>
        <a:lstStyle/>
        <a:p>
          <a:endParaRPr lang="es-ES"/>
        </a:p>
      </dgm:t>
    </dgm:pt>
    <dgm:pt modelId="{688D9B6A-CEE2-454D-8459-8419D8EB8763}" type="pres">
      <dgm:prSet presAssocID="{C8ECCE0F-7CC8-4A56-8981-6FE7B8396F4A}" presName="compNode" presStyleCnt="0"/>
      <dgm:spPr/>
    </dgm:pt>
    <dgm:pt modelId="{B9848348-C95C-4E0E-B3DA-45D295AE008D}" type="pres">
      <dgm:prSet presAssocID="{C8ECCE0F-7CC8-4A56-8981-6FE7B8396F4A}" presName="bkgdShape" presStyleLbl="node1" presStyleIdx="1" presStyleCnt="3"/>
      <dgm:spPr/>
      <dgm:t>
        <a:bodyPr/>
        <a:lstStyle/>
        <a:p>
          <a:endParaRPr lang="es-ES"/>
        </a:p>
      </dgm:t>
    </dgm:pt>
    <dgm:pt modelId="{33303C48-AFAC-4151-8D28-F81088009C21}" type="pres">
      <dgm:prSet presAssocID="{C8ECCE0F-7CC8-4A56-8981-6FE7B8396F4A}" presName="node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C860C8B-4574-4234-B63B-9F0C7EC4A9C2}" type="pres">
      <dgm:prSet presAssocID="{C8ECCE0F-7CC8-4A56-8981-6FE7B8396F4A}" presName="invisiNode" presStyleLbl="node1" presStyleIdx="1" presStyleCnt="3"/>
      <dgm:spPr/>
    </dgm:pt>
    <dgm:pt modelId="{F8CFA270-D789-4621-8A09-01FEAB8E1BBE}" type="pres">
      <dgm:prSet presAssocID="{C8ECCE0F-7CC8-4A56-8981-6FE7B8396F4A}" presName="imagNode" presStyleLbl="fgImgPlace1" presStyleIdx="1" presStyleCnt="3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38CBC7F1-AC2C-4CAF-8FD3-33EDB46F5EC1}" type="pres">
      <dgm:prSet presAssocID="{9E5CE6A3-B13E-4C0C-A06D-E7452073F99E}" presName="sibTrans" presStyleLbl="sibTrans2D1" presStyleIdx="0" presStyleCnt="0"/>
      <dgm:spPr/>
      <dgm:t>
        <a:bodyPr/>
        <a:lstStyle/>
        <a:p>
          <a:endParaRPr lang="es-ES"/>
        </a:p>
      </dgm:t>
    </dgm:pt>
    <dgm:pt modelId="{668330AD-09E3-44B8-914E-FF686A55C766}" type="pres">
      <dgm:prSet presAssocID="{F5A36492-E5F5-4AA6-BCAF-7C2C5AE3888B}" presName="compNode" presStyleCnt="0"/>
      <dgm:spPr/>
    </dgm:pt>
    <dgm:pt modelId="{F3853CE9-9CC4-4E0D-A2D3-41A02F845EAD}" type="pres">
      <dgm:prSet presAssocID="{F5A36492-E5F5-4AA6-BCAF-7C2C5AE3888B}" presName="bkgdShape" presStyleLbl="node1" presStyleIdx="2" presStyleCnt="3" custLinFactNeighborY="-4654"/>
      <dgm:spPr/>
      <dgm:t>
        <a:bodyPr/>
        <a:lstStyle/>
        <a:p>
          <a:endParaRPr lang="es-ES"/>
        </a:p>
      </dgm:t>
    </dgm:pt>
    <dgm:pt modelId="{FA5878E0-DA84-43DE-8D8F-5B8A7315D3E7}" type="pres">
      <dgm:prSet presAssocID="{F5A36492-E5F5-4AA6-BCAF-7C2C5AE3888B}" presName="node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51377CF-2545-4C40-979F-4CC705924B89}" type="pres">
      <dgm:prSet presAssocID="{F5A36492-E5F5-4AA6-BCAF-7C2C5AE3888B}" presName="invisiNode" presStyleLbl="node1" presStyleIdx="2" presStyleCnt="3"/>
      <dgm:spPr/>
    </dgm:pt>
    <dgm:pt modelId="{8F50A0AA-EE3C-481C-A48E-E7D03D5F350F}" type="pres">
      <dgm:prSet presAssocID="{F5A36492-E5F5-4AA6-BCAF-7C2C5AE3888B}" presName="imagNode" presStyleLbl="fgImgPlace1" presStyleIdx="2" presStyleCnt="3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</dgm:ptLst>
  <dgm:cxnLst>
    <dgm:cxn modelId="{38CA72D8-A18E-4830-8292-E4FAB20CBE78}" type="presOf" srcId="{F2D53124-9E0B-4D5F-8217-B5EBC2B38B48}" destId="{39F58D44-46A6-4FCD-B2DC-9E59D6DF5B71}" srcOrd="0" destOrd="0" presId="urn:microsoft.com/office/officeart/2005/8/layout/hList7"/>
    <dgm:cxn modelId="{96B28677-A701-4D9D-BBB7-35C278FE342B}" srcId="{C64DB687-5FFB-48A2-B53A-822B4ACC6CF4}" destId="{F5A36492-E5F5-4AA6-BCAF-7C2C5AE3888B}" srcOrd="2" destOrd="0" parTransId="{3FF3A74B-0030-4A76-9A30-ABDA42DFF3F7}" sibTransId="{15678CDD-A376-4B64-83E1-4DD8E82BA110}"/>
    <dgm:cxn modelId="{9F05B7A5-306F-4068-814B-6DE8E8D6C7D5}" type="presOf" srcId="{AB0C244E-11E7-4981-BEE1-E01A90B88442}" destId="{8AD74F7F-99E5-4FE2-84E2-61D1FC325523}" srcOrd="0" destOrd="0" presId="urn:microsoft.com/office/officeart/2005/8/layout/hList7"/>
    <dgm:cxn modelId="{420A8DDE-6723-40CE-A2AA-03C351661130}" srcId="{C64DB687-5FFB-48A2-B53A-822B4ACC6CF4}" destId="{F2D53124-9E0B-4D5F-8217-B5EBC2B38B48}" srcOrd="0" destOrd="0" parTransId="{E5D8A059-4020-4D92-AEF7-6D81623C49A2}" sibTransId="{AB0C244E-11E7-4981-BEE1-E01A90B88442}"/>
    <dgm:cxn modelId="{6A33FA52-F14F-4F48-BB35-DF873856678A}" type="presOf" srcId="{C8ECCE0F-7CC8-4A56-8981-6FE7B8396F4A}" destId="{B9848348-C95C-4E0E-B3DA-45D295AE008D}" srcOrd="0" destOrd="0" presId="urn:microsoft.com/office/officeart/2005/8/layout/hList7"/>
    <dgm:cxn modelId="{1D7EC7BA-5919-4E35-BBF0-C81D3E816A6D}" type="presOf" srcId="{C64DB687-5FFB-48A2-B53A-822B4ACC6CF4}" destId="{8EBC04E8-CBFF-47F9-9951-289EE6C51F99}" srcOrd="0" destOrd="0" presId="urn:microsoft.com/office/officeart/2005/8/layout/hList7"/>
    <dgm:cxn modelId="{2DA0921E-2A13-4C81-9BBC-4E89EB991D23}" srcId="{C64DB687-5FFB-48A2-B53A-822B4ACC6CF4}" destId="{C8ECCE0F-7CC8-4A56-8981-6FE7B8396F4A}" srcOrd="1" destOrd="0" parTransId="{3B3E2922-124F-4B63-A283-9B24EBB4F68D}" sibTransId="{9E5CE6A3-B13E-4C0C-A06D-E7452073F99E}"/>
    <dgm:cxn modelId="{4DD5E071-0DDF-463B-BE48-6C18EA920C89}" type="presOf" srcId="{F5A36492-E5F5-4AA6-BCAF-7C2C5AE3888B}" destId="{FA5878E0-DA84-43DE-8D8F-5B8A7315D3E7}" srcOrd="1" destOrd="0" presId="urn:microsoft.com/office/officeart/2005/8/layout/hList7"/>
    <dgm:cxn modelId="{FFC0856A-036A-4623-9836-9F9AA2CCCB82}" type="presOf" srcId="{C8ECCE0F-7CC8-4A56-8981-6FE7B8396F4A}" destId="{33303C48-AFAC-4151-8D28-F81088009C21}" srcOrd="1" destOrd="0" presId="urn:microsoft.com/office/officeart/2005/8/layout/hList7"/>
    <dgm:cxn modelId="{E3AB440B-A174-443E-9F9C-0905CC3A1151}" type="presOf" srcId="{F5A36492-E5F5-4AA6-BCAF-7C2C5AE3888B}" destId="{F3853CE9-9CC4-4E0D-A2D3-41A02F845EAD}" srcOrd="0" destOrd="0" presId="urn:microsoft.com/office/officeart/2005/8/layout/hList7"/>
    <dgm:cxn modelId="{01886F9C-D55B-438E-8A76-2FCFDF3BE0A8}" type="presOf" srcId="{F2D53124-9E0B-4D5F-8217-B5EBC2B38B48}" destId="{F708AD6F-AD0D-4884-B053-F81DF43F87B4}" srcOrd="1" destOrd="0" presId="urn:microsoft.com/office/officeart/2005/8/layout/hList7"/>
    <dgm:cxn modelId="{F7C5BC8E-FAD6-4932-9DB9-A69305968453}" type="presOf" srcId="{9E5CE6A3-B13E-4C0C-A06D-E7452073F99E}" destId="{38CBC7F1-AC2C-4CAF-8FD3-33EDB46F5EC1}" srcOrd="0" destOrd="0" presId="urn:microsoft.com/office/officeart/2005/8/layout/hList7"/>
    <dgm:cxn modelId="{FEBBAEBA-724C-49D6-9C2B-37CFB57F9BAB}" type="presParOf" srcId="{8EBC04E8-CBFF-47F9-9951-289EE6C51F99}" destId="{EB2F83FC-56D3-406E-B16D-B686D27118EE}" srcOrd="0" destOrd="0" presId="urn:microsoft.com/office/officeart/2005/8/layout/hList7"/>
    <dgm:cxn modelId="{664E4A32-1D73-442E-A4AB-AB160DCEBBCD}" type="presParOf" srcId="{8EBC04E8-CBFF-47F9-9951-289EE6C51F99}" destId="{6B86558C-77E0-407C-AE3D-918FDEBB5941}" srcOrd="1" destOrd="0" presId="urn:microsoft.com/office/officeart/2005/8/layout/hList7"/>
    <dgm:cxn modelId="{45E74367-2146-4ABD-A929-83B08D13731A}" type="presParOf" srcId="{6B86558C-77E0-407C-AE3D-918FDEBB5941}" destId="{D27242AA-63CC-4480-A92F-E78D4C7F9B1B}" srcOrd="0" destOrd="0" presId="urn:microsoft.com/office/officeart/2005/8/layout/hList7"/>
    <dgm:cxn modelId="{35756396-38B1-4CB3-8E24-B5BD796C9487}" type="presParOf" srcId="{D27242AA-63CC-4480-A92F-E78D4C7F9B1B}" destId="{39F58D44-46A6-4FCD-B2DC-9E59D6DF5B71}" srcOrd="0" destOrd="0" presId="urn:microsoft.com/office/officeart/2005/8/layout/hList7"/>
    <dgm:cxn modelId="{1116D498-A054-4726-B398-8F3015C631C2}" type="presParOf" srcId="{D27242AA-63CC-4480-A92F-E78D4C7F9B1B}" destId="{F708AD6F-AD0D-4884-B053-F81DF43F87B4}" srcOrd="1" destOrd="0" presId="urn:microsoft.com/office/officeart/2005/8/layout/hList7"/>
    <dgm:cxn modelId="{7CFA9A29-91EA-4E6D-B989-7C997726F85F}" type="presParOf" srcId="{D27242AA-63CC-4480-A92F-E78D4C7F9B1B}" destId="{07B60D6A-9FB1-4CEE-87DF-E948B0B19C77}" srcOrd="2" destOrd="0" presId="urn:microsoft.com/office/officeart/2005/8/layout/hList7"/>
    <dgm:cxn modelId="{4E55ABA2-81AA-484C-B923-5FB0081A90EA}" type="presParOf" srcId="{D27242AA-63CC-4480-A92F-E78D4C7F9B1B}" destId="{8ACEA7C9-FDDF-49ED-AB28-2D7DFA9BA9BC}" srcOrd="3" destOrd="0" presId="urn:microsoft.com/office/officeart/2005/8/layout/hList7"/>
    <dgm:cxn modelId="{F0745BAE-7783-4338-918E-35A05CF37885}" type="presParOf" srcId="{6B86558C-77E0-407C-AE3D-918FDEBB5941}" destId="{8AD74F7F-99E5-4FE2-84E2-61D1FC325523}" srcOrd="1" destOrd="0" presId="urn:microsoft.com/office/officeart/2005/8/layout/hList7"/>
    <dgm:cxn modelId="{0D6641AC-6ED0-4A3E-AAD9-416AE8E7F5F5}" type="presParOf" srcId="{6B86558C-77E0-407C-AE3D-918FDEBB5941}" destId="{688D9B6A-CEE2-454D-8459-8419D8EB8763}" srcOrd="2" destOrd="0" presId="urn:microsoft.com/office/officeart/2005/8/layout/hList7"/>
    <dgm:cxn modelId="{CDE0F40C-0744-4A76-84C0-3F3F6CAB2570}" type="presParOf" srcId="{688D9B6A-CEE2-454D-8459-8419D8EB8763}" destId="{B9848348-C95C-4E0E-B3DA-45D295AE008D}" srcOrd="0" destOrd="0" presId="urn:microsoft.com/office/officeart/2005/8/layout/hList7"/>
    <dgm:cxn modelId="{1256234B-7CFD-4D80-A0E6-1815B638E84A}" type="presParOf" srcId="{688D9B6A-CEE2-454D-8459-8419D8EB8763}" destId="{33303C48-AFAC-4151-8D28-F81088009C21}" srcOrd="1" destOrd="0" presId="urn:microsoft.com/office/officeart/2005/8/layout/hList7"/>
    <dgm:cxn modelId="{32F4EC39-0784-4775-A891-C33D8BFDA97C}" type="presParOf" srcId="{688D9B6A-CEE2-454D-8459-8419D8EB8763}" destId="{9C860C8B-4574-4234-B63B-9F0C7EC4A9C2}" srcOrd="2" destOrd="0" presId="urn:microsoft.com/office/officeart/2005/8/layout/hList7"/>
    <dgm:cxn modelId="{C5B56073-CC45-4251-AA8E-8A3B86745637}" type="presParOf" srcId="{688D9B6A-CEE2-454D-8459-8419D8EB8763}" destId="{F8CFA270-D789-4621-8A09-01FEAB8E1BBE}" srcOrd="3" destOrd="0" presId="urn:microsoft.com/office/officeart/2005/8/layout/hList7"/>
    <dgm:cxn modelId="{B83BBFB5-819F-4495-97B9-912EC7D74C98}" type="presParOf" srcId="{6B86558C-77E0-407C-AE3D-918FDEBB5941}" destId="{38CBC7F1-AC2C-4CAF-8FD3-33EDB46F5EC1}" srcOrd="3" destOrd="0" presId="urn:microsoft.com/office/officeart/2005/8/layout/hList7"/>
    <dgm:cxn modelId="{617F96A3-7458-41E8-AAA4-90489CD92E70}" type="presParOf" srcId="{6B86558C-77E0-407C-AE3D-918FDEBB5941}" destId="{668330AD-09E3-44B8-914E-FF686A55C766}" srcOrd="4" destOrd="0" presId="urn:microsoft.com/office/officeart/2005/8/layout/hList7"/>
    <dgm:cxn modelId="{F3D9F696-CDA9-4573-B00F-2D1BFB6FBC84}" type="presParOf" srcId="{668330AD-09E3-44B8-914E-FF686A55C766}" destId="{F3853CE9-9CC4-4E0D-A2D3-41A02F845EAD}" srcOrd="0" destOrd="0" presId="urn:microsoft.com/office/officeart/2005/8/layout/hList7"/>
    <dgm:cxn modelId="{2FEABAF9-6090-4DF0-8854-844894E04998}" type="presParOf" srcId="{668330AD-09E3-44B8-914E-FF686A55C766}" destId="{FA5878E0-DA84-43DE-8D8F-5B8A7315D3E7}" srcOrd="1" destOrd="0" presId="urn:microsoft.com/office/officeart/2005/8/layout/hList7"/>
    <dgm:cxn modelId="{7FD4FC66-B9DA-42C4-8D73-8C9E035F92F0}" type="presParOf" srcId="{668330AD-09E3-44B8-914E-FF686A55C766}" destId="{851377CF-2545-4C40-979F-4CC705924B89}" srcOrd="2" destOrd="0" presId="urn:microsoft.com/office/officeart/2005/8/layout/hList7"/>
    <dgm:cxn modelId="{C4F3EE51-6AF6-4BC4-B304-355E76BA8D2C}" type="presParOf" srcId="{668330AD-09E3-44B8-914E-FF686A55C766}" destId="{8F50A0AA-EE3C-481C-A48E-E7D03D5F350F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F58D44-46A6-4FCD-B2DC-9E59D6DF5B71}">
      <dsp:nvSpPr>
        <dsp:cNvPr id="0" name=""/>
        <dsp:cNvSpPr/>
      </dsp:nvSpPr>
      <dsp:spPr>
        <a:xfrm>
          <a:off x="2040" y="0"/>
          <a:ext cx="3175065" cy="50711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200" kern="1200" dirty="0" smtClean="0"/>
            <a:t>El software cuenta con un área para el control de las ventas</a:t>
          </a:r>
          <a:endParaRPr lang="es-CO" sz="3200" kern="1200" dirty="0"/>
        </a:p>
      </dsp:txBody>
      <dsp:txXfrm>
        <a:off x="2040" y="2028476"/>
        <a:ext cx="3175065" cy="2028476"/>
      </dsp:txXfrm>
    </dsp:sp>
    <dsp:sp modelId="{8ACEA7C9-FDDF-49ED-AB28-2D7DFA9BA9BC}">
      <dsp:nvSpPr>
        <dsp:cNvPr id="0" name=""/>
        <dsp:cNvSpPr/>
      </dsp:nvSpPr>
      <dsp:spPr>
        <a:xfrm>
          <a:off x="745220" y="304271"/>
          <a:ext cx="1688706" cy="1688706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848348-C95C-4E0E-B3DA-45D295AE008D}">
      <dsp:nvSpPr>
        <dsp:cNvPr id="0" name=""/>
        <dsp:cNvSpPr/>
      </dsp:nvSpPr>
      <dsp:spPr>
        <a:xfrm>
          <a:off x="3272358" y="0"/>
          <a:ext cx="3175065" cy="50711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200" kern="1200" dirty="0" smtClean="0"/>
            <a:t>El aplicativo cuenta con un área para llevar el control de los productos</a:t>
          </a:r>
          <a:endParaRPr lang="es-CO" sz="3200" kern="1200" dirty="0"/>
        </a:p>
      </dsp:txBody>
      <dsp:txXfrm>
        <a:off x="3272358" y="2028476"/>
        <a:ext cx="3175065" cy="2028476"/>
      </dsp:txXfrm>
    </dsp:sp>
    <dsp:sp modelId="{F8CFA270-D789-4621-8A09-01FEAB8E1BBE}">
      <dsp:nvSpPr>
        <dsp:cNvPr id="0" name=""/>
        <dsp:cNvSpPr/>
      </dsp:nvSpPr>
      <dsp:spPr>
        <a:xfrm>
          <a:off x="4015538" y="304271"/>
          <a:ext cx="1688706" cy="1688706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853CE9-9CC4-4E0D-A2D3-41A02F845EAD}">
      <dsp:nvSpPr>
        <dsp:cNvPr id="0" name=""/>
        <dsp:cNvSpPr/>
      </dsp:nvSpPr>
      <dsp:spPr>
        <a:xfrm>
          <a:off x="6542676" y="0"/>
          <a:ext cx="3175065" cy="50711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200" kern="1200" dirty="0" smtClean="0"/>
            <a:t>El software es seguro, solo la encargada tiene acceso a el</a:t>
          </a:r>
          <a:endParaRPr lang="es-CO" sz="3200" kern="1200" dirty="0"/>
        </a:p>
      </dsp:txBody>
      <dsp:txXfrm>
        <a:off x="6542676" y="2028476"/>
        <a:ext cx="3175065" cy="2028476"/>
      </dsp:txXfrm>
    </dsp:sp>
    <dsp:sp modelId="{8F50A0AA-EE3C-481C-A48E-E7D03D5F350F}">
      <dsp:nvSpPr>
        <dsp:cNvPr id="0" name=""/>
        <dsp:cNvSpPr/>
      </dsp:nvSpPr>
      <dsp:spPr>
        <a:xfrm>
          <a:off x="7285856" y="304271"/>
          <a:ext cx="1688706" cy="1688706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2F83FC-56D3-406E-B16D-B686D27118EE}">
      <dsp:nvSpPr>
        <dsp:cNvPr id="0" name=""/>
        <dsp:cNvSpPr/>
      </dsp:nvSpPr>
      <dsp:spPr>
        <a:xfrm>
          <a:off x="388791" y="4056952"/>
          <a:ext cx="8942200" cy="760678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8" y="13420203"/>
            <a:ext cx="27539395" cy="92601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59893" y="24480361"/>
            <a:ext cx="22679502" cy="110401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44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0886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132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177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221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265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310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354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D2820-0D82-454D-80AC-966B62AB1E49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123E-F9A8-7344-9623-84C7A01C48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189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D2820-0D82-454D-80AC-966B62AB1E49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123E-F9A8-7344-9623-84C7A01C48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87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564393" y="10150155"/>
            <a:ext cx="26240051" cy="21624319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33002" y="10150155"/>
            <a:ext cx="78191404" cy="2162431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D2820-0D82-454D-80AC-966B62AB1E49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123E-F9A8-7344-9623-84C7A01C48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18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D2820-0D82-454D-80AC-966B62AB1E49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123E-F9A8-7344-9623-84C7A01C48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9322" y="27760412"/>
            <a:ext cx="27539395" cy="8580127"/>
          </a:xfrm>
        </p:spPr>
        <p:txBody>
          <a:bodyPr anchor="t"/>
          <a:lstStyle>
            <a:lvl1pPr algn="l">
              <a:defRPr sz="17899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59322" y="18310278"/>
            <a:ext cx="27539395" cy="9450136"/>
          </a:xfrm>
        </p:spPr>
        <p:txBody>
          <a:bodyPr anchor="b"/>
          <a:lstStyle>
            <a:lvl1pPr marL="0" indent="0">
              <a:buNone/>
              <a:defRPr sz="8902">
                <a:solidFill>
                  <a:schemeClr val="tx1">
                    <a:tint val="75000"/>
                  </a:schemeClr>
                </a:solidFill>
              </a:defRPr>
            </a:lvl1pPr>
            <a:lvl2pPr marL="2044309" indent="0">
              <a:buNone/>
              <a:defRPr sz="8020">
                <a:solidFill>
                  <a:schemeClr val="tx1">
                    <a:tint val="75000"/>
                  </a:schemeClr>
                </a:solidFill>
              </a:defRPr>
            </a:lvl2pPr>
            <a:lvl3pPr marL="4088619" indent="0">
              <a:buNone/>
              <a:defRPr sz="7141">
                <a:solidFill>
                  <a:schemeClr val="tx1">
                    <a:tint val="75000"/>
                  </a:schemeClr>
                </a:solidFill>
              </a:defRPr>
            </a:lvl3pPr>
            <a:lvl4pPr marL="6132928" indent="0">
              <a:buNone/>
              <a:defRPr sz="6260">
                <a:solidFill>
                  <a:schemeClr val="tx1">
                    <a:tint val="75000"/>
                  </a:schemeClr>
                </a:solidFill>
              </a:defRPr>
            </a:lvl4pPr>
            <a:lvl5pPr marL="8177237" indent="0">
              <a:buNone/>
              <a:defRPr sz="6260">
                <a:solidFill>
                  <a:schemeClr val="tx1">
                    <a:tint val="75000"/>
                  </a:schemeClr>
                </a:solidFill>
              </a:defRPr>
            </a:lvl5pPr>
            <a:lvl6pPr marL="10221546" indent="0">
              <a:buNone/>
              <a:defRPr sz="6260">
                <a:solidFill>
                  <a:schemeClr val="tx1">
                    <a:tint val="75000"/>
                  </a:schemeClr>
                </a:solidFill>
              </a:defRPr>
            </a:lvl6pPr>
            <a:lvl7pPr marL="12265856" indent="0">
              <a:buNone/>
              <a:defRPr sz="6260">
                <a:solidFill>
                  <a:schemeClr val="tx1">
                    <a:tint val="75000"/>
                  </a:schemeClr>
                </a:solidFill>
              </a:defRPr>
            </a:lvl7pPr>
            <a:lvl8pPr marL="14310166" indent="0">
              <a:buNone/>
              <a:defRPr sz="6260">
                <a:solidFill>
                  <a:schemeClr val="tx1">
                    <a:tint val="75000"/>
                  </a:schemeClr>
                </a:solidFill>
              </a:defRPr>
            </a:lvl8pPr>
            <a:lvl9pPr marL="16354476" indent="0">
              <a:buNone/>
              <a:defRPr sz="6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D2820-0D82-454D-80AC-966B62AB1E49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123E-F9A8-7344-9623-84C7A01C48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90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33001" y="59140873"/>
            <a:ext cx="52215726" cy="167252474"/>
          </a:xfrm>
        </p:spPr>
        <p:txBody>
          <a:bodyPr/>
          <a:lstStyle>
            <a:lvl1pPr>
              <a:defRPr sz="12520"/>
            </a:lvl1pPr>
            <a:lvl2pPr>
              <a:defRPr sz="10759"/>
            </a:lvl2pPr>
            <a:lvl3pPr>
              <a:defRPr sz="8902"/>
            </a:lvl3pPr>
            <a:lvl4pPr>
              <a:defRPr sz="8020"/>
            </a:lvl4pPr>
            <a:lvl5pPr>
              <a:defRPr sz="8020"/>
            </a:lvl5pPr>
            <a:lvl6pPr>
              <a:defRPr sz="8020"/>
            </a:lvl6pPr>
            <a:lvl7pPr>
              <a:defRPr sz="8020"/>
            </a:lvl7pPr>
            <a:lvl8pPr>
              <a:defRPr sz="8020"/>
            </a:lvl8pPr>
            <a:lvl9pPr>
              <a:defRPr sz="80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588715" y="59140873"/>
            <a:ext cx="52215730" cy="167252474"/>
          </a:xfrm>
        </p:spPr>
        <p:txBody>
          <a:bodyPr/>
          <a:lstStyle>
            <a:lvl1pPr>
              <a:defRPr sz="12520"/>
            </a:lvl1pPr>
            <a:lvl2pPr>
              <a:defRPr sz="10759"/>
            </a:lvl2pPr>
            <a:lvl3pPr>
              <a:defRPr sz="8902"/>
            </a:lvl3pPr>
            <a:lvl4pPr>
              <a:defRPr sz="8020"/>
            </a:lvl4pPr>
            <a:lvl5pPr>
              <a:defRPr sz="8020"/>
            </a:lvl5pPr>
            <a:lvl6pPr>
              <a:defRPr sz="8020"/>
            </a:lvl6pPr>
            <a:lvl7pPr>
              <a:defRPr sz="8020"/>
            </a:lvl7pPr>
            <a:lvl8pPr>
              <a:defRPr sz="8020"/>
            </a:lvl8pPr>
            <a:lvl9pPr>
              <a:defRPr sz="80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D2820-0D82-454D-80AC-966B62AB1E49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123E-F9A8-7344-9623-84C7A01C48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044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966" y="1730029"/>
            <a:ext cx="29159359" cy="720010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966" y="9670146"/>
            <a:ext cx="14315313" cy="4030056"/>
          </a:xfrm>
        </p:spPr>
        <p:txBody>
          <a:bodyPr anchor="b"/>
          <a:lstStyle>
            <a:lvl1pPr marL="0" indent="0">
              <a:buNone/>
              <a:defRPr sz="10759" b="1"/>
            </a:lvl1pPr>
            <a:lvl2pPr marL="2044309" indent="0">
              <a:buNone/>
              <a:defRPr sz="8902" b="1"/>
            </a:lvl2pPr>
            <a:lvl3pPr marL="4088619" indent="0">
              <a:buNone/>
              <a:defRPr sz="8020" b="1"/>
            </a:lvl3pPr>
            <a:lvl4pPr marL="6132928" indent="0">
              <a:buNone/>
              <a:defRPr sz="7141" b="1"/>
            </a:lvl4pPr>
            <a:lvl5pPr marL="8177237" indent="0">
              <a:buNone/>
              <a:defRPr sz="7141" b="1"/>
            </a:lvl5pPr>
            <a:lvl6pPr marL="10221546" indent="0">
              <a:buNone/>
              <a:defRPr sz="7141" b="1"/>
            </a:lvl6pPr>
            <a:lvl7pPr marL="12265856" indent="0">
              <a:buNone/>
              <a:defRPr sz="7141" b="1"/>
            </a:lvl7pPr>
            <a:lvl8pPr marL="14310166" indent="0">
              <a:buNone/>
              <a:defRPr sz="7141" b="1"/>
            </a:lvl8pPr>
            <a:lvl9pPr marL="16354476" indent="0">
              <a:buNone/>
              <a:defRPr sz="714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966" y="13700203"/>
            <a:ext cx="14315313" cy="24890371"/>
          </a:xfrm>
        </p:spPr>
        <p:txBody>
          <a:bodyPr/>
          <a:lstStyle>
            <a:lvl1pPr>
              <a:defRPr sz="10759"/>
            </a:lvl1pPr>
            <a:lvl2pPr>
              <a:defRPr sz="8902"/>
            </a:lvl2pPr>
            <a:lvl3pPr>
              <a:defRPr sz="8020"/>
            </a:lvl3pPr>
            <a:lvl4pPr>
              <a:defRPr sz="7141"/>
            </a:lvl4pPr>
            <a:lvl5pPr>
              <a:defRPr sz="7141"/>
            </a:lvl5pPr>
            <a:lvl6pPr>
              <a:defRPr sz="7141"/>
            </a:lvl6pPr>
            <a:lvl7pPr>
              <a:defRPr sz="7141"/>
            </a:lvl7pPr>
            <a:lvl8pPr>
              <a:defRPr sz="7141"/>
            </a:lvl8pPr>
            <a:lvl9pPr>
              <a:defRPr sz="714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58389" y="9670146"/>
            <a:ext cx="14320936" cy="4030056"/>
          </a:xfrm>
        </p:spPr>
        <p:txBody>
          <a:bodyPr anchor="b"/>
          <a:lstStyle>
            <a:lvl1pPr marL="0" indent="0">
              <a:buNone/>
              <a:defRPr sz="10759" b="1"/>
            </a:lvl1pPr>
            <a:lvl2pPr marL="2044309" indent="0">
              <a:buNone/>
              <a:defRPr sz="8902" b="1"/>
            </a:lvl2pPr>
            <a:lvl3pPr marL="4088619" indent="0">
              <a:buNone/>
              <a:defRPr sz="8020" b="1"/>
            </a:lvl3pPr>
            <a:lvl4pPr marL="6132928" indent="0">
              <a:buNone/>
              <a:defRPr sz="7141" b="1"/>
            </a:lvl4pPr>
            <a:lvl5pPr marL="8177237" indent="0">
              <a:buNone/>
              <a:defRPr sz="7141" b="1"/>
            </a:lvl5pPr>
            <a:lvl6pPr marL="10221546" indent="0">
              <a:buNone/>
              <a:defRPr sz="7141" b="1"/>
            </a:lvl6pPr>
            <a:lvl7pPr marL="12265856" indent="0">
              <a:buNone/>
              <a:defRPr sz="7141" b="1"/>
            </a:lvl7pPr>
            <a:lvl8pPr marL="14310166" indent="0">
              <a:buNone/>
              <a:defRPr sz="7141" b="1"/>
            </a:lvl8pPr>
            <a:lvl9pPr marL="16354476" indent="0">
              <a:buNone/>
              <a:defRPr sz="714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58389" y="13700203"/>
            <a:ext cx="14320936" cy="24890371"/>
          </a:xfrm>
        </p:spPr>
        <p:txBody>
          <a:bodyPr/>
          <a:lstStyle>
            <a:lvl1pPr>
              <a:defRPr sz="10759"/>
            </a:lvl1pPr>
            <a:lvl2pPr>
              <a:defRPr sz="8902"/>
            </a:lvl2pPr>
            <a:lvl3pPr>
              <a:defRPr sz="8020"/>
            </a:lvl3pPr>
            <a:lvl4pPr>
              <a:defRPr sz="7141"/>
            </a:lvl4pPr>
            <a:lvl5pPr>
              <a:defRPr sz="7141"/>
            </a:lvl5pPr>
            <a:lvl6pPr>
              <a:defRPr sz="7141"/>
            </a:lvl6pPr>
            <a:lvl7pPr>
              <a:defRPr sz="7141"/>
            </a:lvl7pPr>
            <a:lvl8pPr>
              <a:defRPr sz="7141"/>
            </a:lvl8pPr>
            <a:lvl9pPr>
              <a:defRPr sz="714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D2820-0D82-454D-80AC-966B62AB1E49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123E-F9A8-7344-9623-84C7A01C48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3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D2820-0D82-454D-80AC-966B62AB1E49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123E-F9A8-7344-9623-84C7A01C48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27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D2820-0D82-454D-80AC-966B62AB1E49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123E-F9A8-7344-9623-84C7A01C48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65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967" y="1720026"/>
            <a:ext cx="10659142" cy="7320109"/>
          </a:xfrm>
        </p:spPr>
        <p:txBody>
          <a:bodyPr anchor="b"/>
          <a:lstStyle>
            <a:lvl1pPr algn="l">
              <a:defRPr sz="8902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67223" y="1720031"/>
            <a:ext cx="18112102" cy="36870548"/>
          </a:xfrm>
        </p:spPr>
        <p:txBody>
          <a:bodyPr/>
          <a:lstStyle>
            <a:lvl1pPr>
              <a:defRPr sz="14281"/>
            </a:lvl1pPr>
            <a:lvl2pPr>
              <a:defRPr sz="12520"/>
            </a:lvl2pPr>
            <a:lvl3pPr>
              <a:defRPr sz="10759"/>
            </a:lvl3pPr>
            <a:lvl4pPr>
              <a:defRPr sz="8902"/>
            </a:lvl4pPr>
            <a:lvl5pPr>
              <a:defRPr sz="8902"/>
            </a:lvl5pPr>
            <a:lvl6pPr>
              <a:defRPr sz="8902"/>
            </a:lvl6pPr>
            <a:lvl7pPr>
              <a:defRPr sz="8902"/>
            </a:lvl7pPr>
            <a:lvl8pPr>
              <a:defRPr sz="8902"/>
            </a:lvl8pPr>
            <a:lvl9pPr>
              <a:defRPr sz="89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9967" y="9040138"/>
            <a:ext cx="10659142" cy="29550439"/>
          </a:xfrm>
        </p:spPr>
        <p:txBody>
          <a:bodyPr/>
          <a:lstStyle>
            <a:lvl1pPr marL="0" indent="0">
              <a:buNone/>
              <a:defRPr sz="6260"/>
            </a:lvl1pPr>
            <a:lvl2pPr marL="2044309" indent="0">
              <a:buNone/>
              <a:defRPr sz="5379"/>
            </a:lvl2pPr>
            <a:lvl3pPr marL="4088619" indent="0">
              <a:buNone/>
              <a:defRPr sz="4500"/>
            </a:lvl3pPr>
            <a:lvl4pPr marL="6132928" indent="0">
              <a:buNone/>
              <a:defRPr sz="4011"/>
            </a:lvl4pPr>
            <a:lvl5pPr marL="8177237" indent="0">
              <a:buNone/>
              <a:defRPr sz="4011"/>
            </a:lvl5pPr>
            <a:lvl6pPr marL="10221546" indent="0">
              <a:buNone/>
              <a:defRPr sz="4011"/>
            </a:lvl6pPr>
            <a:lvl7pPr marL="12265856" indent="0">
              <a:buNone/>
              <a:defRPr sz="4011"/>
            </a:lvl7pPr>
            <a:lvl8pPr marL="14310166" indent="0">
              <a:buNone/>
              <a:defRPr sz="4011"/>
            </a:lvl8pPr>
            <a:lvl9pPr marL="16354476" indent="0">
              <a:buNone/>
              <a:defRPr sz="40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D2820-0D82-454D-80AC-966B62AB1E49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123E-F9A8-7344-9623-84C7A01C48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6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488" y="30240449"/>
            <a:ext cx="19439573" cy="3570056"/>
          </a:xfrm>
        </p:spPr>
        <p:txBody>
          <a:bodyPr anchor="b"/>
          <a:lstStyle>
            <a:lvl1pPr algn="l">
              <a:defRPr sz="8902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350488" y="3860059"/>
            <a:ext cx="19439573" cy="25920383"/>
          </a:xfrm>
        </p:spPr>
        <p:txBody>
          <a:bodyPr/>
          <a:lstStyle>
            <a:lvl1pPr marL="0" indent="0">
              <a:buNone/>
              <a:defRPr sz="14281"/>
            </a:lvl1pPr>
            <a:lvl2pPr marL="2044309" indent="0">
              <a:buNone/>
              <a:defRPr sz="12520"/>
            </a:lvl2pPr>
            <a:lvl3pPr marL="4088619" indent="0">
              <a:buNone/>
              <a:defRPr sz="10759"/>
            </a:lvl3pPr>
            <a:lvl4pPr marL="6132928" indent="0">
              <a:buNone/>
              <a:defRPr sz="8902"/>
            </a:lvl4pPr>
            <a:lvl5pPr marL="8177237" indent="0">
              <a:buNone/>
              <a:defRPr sz="8902"/>
            </a:lvl5pPr>
            <a:lvl6pPr marL="10221546" indent="0">
              <a:buNone/>
              <a:defRPr sz="8902"/>
            </a:lvl6pPr>
            <a:lvl7pPr marL="12265856" indent="0">
              <a:buNone/>
              <a:defRPr sz="8902"/>
            </a:lvl7pPr>
            <a:lvl8pPr marL="14310166" indent="0">
              <a:buNone/>
              <a:defRPr sz="8902"/>
            </a:lvl8pPr>
            <a:lvl9pPr marL="16354476" indent="0">
              <a:buNone/>
              <a:defRPr sz="8902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0488" y="33810503"/>
            <a:ext cx="19439573" cy="5070072"/>
          </a:xfrm>
        </p:spPr>
        <p:txBody>
          <a:bodyPr/>
          <a:lstStyle>
            <a:lvl1pPr marL="0" indent="0">
              <a:buNone/>
              <a:defRPr sz="6260"/>
            </a:lvl1pPr>
            <a:lvl2pPr marL="2044309" indent="0">
              <a:buNone/>
              <a:defRPr sz="5379"/>
            </a:lvl2pPr>
            <a:lvl3pPr marL="4088619" indent="0">
              <a:buNone/>
              <a:defRPr sz="4500"/>
            </a:lvl3pPr>
            <a:lvl4pPr marL="6132928" indent="0">
              <a:buNone/>
              <a:defRPr sz="4011"/>
            </a:lvl4pPr>
            <a:lvl5pPr marL="8177237" indent="0">
              <a:buNone/>
              <a:defRPr sz="4011"/>
            </a:lvl5pPr>
            <a:lvl6pPr marL="10221546" indent="0">
              <a:buNone/>
              <a:defRPr sz="4011"/>
            </a:lvl6pPr>
            <a:lvl7pPr marL="12265856" indent="0">
              <a:buNone/>
              <a:defRPr sz="4011"/>
            </a:lvl7pPr>
            <a:lvl8pPr marL="14310166" indent="0">
              <a:buNone/>
              <a:defRPr sz="4011"/>
            </a:lvl8pPr>
            <a:lvl9pPr marL="16354476" indent="0">
              <a:buNone/>
              <a:defRPr sz="40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D2820-0D82-454D-80AC-966B62AB1E49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123E-F9A8-7344-9623-84C7A01C48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2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966" y="1730029"/>
            <a:ext cx="29159359" cy="7200107"/>
          </a:xfrm>
          <a:prstGeom prst="rect">
            <a:avLst/>
          </a:prstGeom>
        </p:spPr>
        <p:txBody>
          <a:bodyPr vert="horz" lIns="418009" tIns="209004" rIns="418009" bIns="209004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966" y="10080152"/>
            <a:ext cx="29159359" cy="28510424"/>
          </a:xfrm>
          <a:prstGeom prst="rect">
            <a:avLst/>
          </a:prstGeom>
        </p:spPr>
        <p:txBody>
          <a:bodyPr vert="horz" lIns="418009" tIns="209004" rIns="418009" bIns="20900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19965" y="40040595"/>
            <a:ext cx="7559834" cy="2300034"/>
          </a:xfrm>
          <a:prstGeom prst="rect">
            <a:avLst/>
          </a:prstGeom>
        </p:spPr>
        <p:txBody>
          <a:bodyPr vert="horz" lIns="418009" tIns="209004" rIns="418009" bIns="209004" rtlCol="0" anchor="ctr"/>
          <a:lstStyle>
            <a:lvl1pPr algn="l">
              <a:defRPr sz="53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D2820-0D82-454D-80AC-966B62AB1E49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69757" y="40040595"/>
            <a:ext cx="10259774" cy="2300034"/>
          </a:xfrm>
          <a:prstGeom prst="rect">
            <a:avLst/>
          </a:prstGeom>
        </p:spPr>
        <p:txBody>
          <a:bodyPr vert="horz" lIns="418009" tIns="209004" rIns="418009" bIns="209004" rtlCol="0" anchor="ctr"/>
          <a:lstStyle>
            <a:lvl1pPr algn="ctr">
              <a:defRPr sz="53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19491" y="40040595"/>
            <a:ext cx="7559834" cy="2300034"/>
          </a:xfrm>
          <a:prstGeom prst="rect">
            <a:avLst/>
          </a:prstGeom>
        </p:spPr>
        <p:txBody>
          <a:bodyPr vert="horz" lIns="418009" tIns="209004" rIns="418009" bIns="209004" rtlCol="0" anchor="ctr"/>
          <a:lstStyle>
            <a:lvl1pPr algn="r">
              <a:defRPr sz="53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4123E-F9A8-7344-9623-84C7A01C48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927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44309" rtl="0" eaLnBrk="1" latinLnBrk="0" hangingPunct="1">
        <a:spcBef>
          <a:spcPct val="0"/>
        </a:spcBef>
        <a:buNone/>
        <a:defRPr sz="196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33233" indent="-1533233" algn="l" defTabSz="2044309" rtl="0" eaLnBrk="1" latinLnBrk="0" hangingPunct="1">
        <a:spcBef>
          <a:spcPct val="20000"/>
        </a:spcBef>
        <a:buFont typeface="Arial"/>
        <a:buChar char="•"/>
        <a:defRPr sz="14281" kern="1200">
          <a:solidFill>
            <a:schemeClr val="tx1"/>
          </a:solidFill>
          <a:latin typeface="+mn-lt"/>
          <a:ea typeface="+mn-ea"/>
          <a:cs typeface="+mn-cs"/>
        </a:defRPr>
      </a:lvl1pPr>
      <a:lvl2pPr marL="3322003" indent="-1277694" algn="l" defTabSz="2044309" rtl="0" eaLnBrk="1" latinLnBrk="0" hangingPunct="1">
        <a:spcBef>
          <a:spcPct val="20000"/>
        </a:spcBef>
        <a:buFont typeface="Arial"/>
        <a:buChar char="–"/>
        <a:defRPr sz="12520" kern="1200">
          <a:solidFill>
            <a:schemeClr val="tx1"/>
          </a:solidFill>
          <a:latin typeface="+mn-lt"/>
          <a:ea typeface="+mn-ea"/>
          <a:cs typeface="+mn-cs"/>
        </a:defRPr>
      </a:lvl2pPr>
      <a:lvl3pPr marL="5110774" indent="-1022155" algn="l" defTabSz="2044309" rtl="0" eaLnBrk="1" latinLnBrk="0" hangingPunct="1">
        <a:spcBef>
          <a:spcPct val="20000"/>
        </a:spcBef>
        <a:buFont typeface="Arial"/>
        <a:buChar char="•"/>
        <a:defRPr sz="10759" kern="1200">
          <a:solidFill>
            <a:schemeClr val="tx1"/>
          </a:solidFill>
          <a:latin typeface="+mn-lt"/>
          <a:ea typeface="+mn-ea"/>
          <a:cs typeface="+mn-cs"/>
        </a:defRPr>
      </a:lvl3pPr>
      <a:lvl4pPr marL="7155083" indent="-1022155" algn="l" defTabSz="2044309" rtl="0" eaLnBrk="1" latinLnBrk="0" hangingPunct="1">
        <a:spcBef>
          <a:spcPct val="20000"/>
        </a:spcBef>
        <a:buFont typeface="Arial"/>
        <a:buChar char="–"/>
        <a:defRPr sz="8902" kern="1200">
          <a:solidFill>
            <a:schemeClr val="tx1"/>
          </a:solidFill>
          <a:latin typeface="+mn-lt"/>
          <a:ea typeface="+mn-ea"/>
          <a:cs typeface="+mn-cs"/>
        </a:defRPr>
      </a:lvl4pPr>
      <a:lvl5pPr marL="9199393" indent="-1022155" algn="l" defTabSz="2044309" rtl="0" eaLnBrk="1" latinLnBrk="0" hangingPunct="1">
        <a:spcBef>
          <a:spcPct val="20000"/>
        </a:spcBef>
        <a:buFont typeface="Arial"/>
        <a:buChar char="»"/>
        <a:defRPr sz="8902" kern="1200">
          <a:solidFill>
            <a:schemeClr val="tx1"/>
          </a:solidFill>
          <a:latin typeface="+mn-lt"/>
          <a:ea typeface="+mn-ea"/>
          <a:cs typeface="+mn-cs"/>
        </a:defRPr>
      </a:lvl5pPr>
      <a:lvl6pPr marL="11243702" indent="-1022155" algn="l" defTabSz="2044309" rtl="0" eaLnBrk="1" latinLnBrk="0" hangingPunct="1">
        <a:spcBef>
          <a:spcPct val="20000"/>
        </a:spcBef>
        <a:buFont typeface="Arial"/>
        <a:buChar char="•"/>
        <a:defRPr sz="8902" kern="1200">
          <a:solidFill>
            <a:schemeClr val="tx1"/>
          </a:solidFill>
          <a:latin typeface="+mn-lt"/>
          <a:ea typeface="+mn-ea"/>
          <a:cs typeface="+mn-cs"/>
        </a:defRPr>
      </a:lvl6pPr>
      <a:lvl7pPr marL="13288013" indent="-1022155" algn="l" defTabSz="2044309" rtl="0" eaLnBrk="1" latinLnBrk="0" hangingPunct="1">
        <a:spcBef>
          <a:spcPct val="20000"/>
        </a:spcBef>
        <a:buFont typeface="Arial"/>
        <a:buChar char="•"/>
        <a:defRPr sz="8902" kern="1200">
          <a:solidFill>
            <a:schemeClr val="tx1"/>
          </a:solidFill>
          <a:latin typeface="+mn-lt"/>
          <a:ea typeface="+mn-ea"/>
          <a:cs typeface="+mn-cs"/>
        </a:defRPr>
      </a:lvl7pPr>
      <a:lvl8pPr marL="15332321" indent="-1022155" algn="l" defTabSz="2044309" rtl="0" eaLnBrk="1" latinLnBrk="0" hangingPunct="1">
        <a:spcBef>
          <a:spcPct val="20000"/>
        </a:spcBef>
        <a:buFont typeface="Arial"/>
        <a:buChar char="•"/>
        <a:defRPr sz="8902" kern="1200">
          <a:solidFill>
            <a:schemeClr val="tx1"/>
          </a:solidFill>
          <a:latin typeface="+mn-lt"/>
          <a:ea typeface="+mn-ea"/>
          <a:cs typeface="+mn-cs"/>
        </a:defRPr>
      </a:lvl8pPr>
      <a:lvl9pPr marL="17376631" indent="-1022155" algn="l" defTabSz="2044309" rtl="0" eaLnBrk="1" latinLnBrk="0" hangingPunct="1">
        <a:spcBef>
          <a:spcPct val="20000"/>
        </a:spcBef>
        <a:buFont typeface="Arial"/>
        <a:buChar char="•"/>
        <a:defRPr sz="89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44309" rtl="0" eaLnBrk="1" latinLnBrk="0" hangingPunct="1">
        <a:defRPr sz="8020" kern="1200">
          <a:solidFill>
            <a:schemeClr val="tx1"/>
          </a:solidFill>
          <a:latin typeface="+mn-lt"/>
          <a:ea typeface="+mn-ea"/>
          <a:cs typeface="+mn-cs"/>
        </a:defRPr>
      </a:lvl1pPr>
      <a:lvl2pPr marL="2044309" algn="l" defTabSz="2044309" rtl="0" eaLnBrk="1" latinLnBrk="0" hangingPunct="1">
        <a:defRPr sz="8020" kern="1200">
          <a:solidFill>
            <a:schemeClr val="tx1"/>
          </a:solidFill>
          <a:latin typeface="+mn-lt"/>
          <a:ea typeface="+mn-ea"/>
          <a:cs typeface="+mn-cs"/>
        </a:defRPr>
      </a:lvl2pPr>
      <a:lvl3pPr marL="4088619" algn="l" defTabSz="2044309" rtl="0" eaLnBrk="1" latinLnBrk="0" hangingPunct="1">
        <a:defRPr sz="8020" kern="1200">
          <a:solidFill>
            <a:schemeClr val="tx1"/>
          </a:solidFill>
          <a:latin typeface="+mn-lt"/>
          <a:ea typeface="+mn-ea"/>
          <a:cs typeface="+mn-cs"/>
        </a:defRPr>
      </a:lvl3pPr>
      <a:lvl4pPr marL="6132928" algn="l" defTabSz="2044309" rtl="0" eaLnBrk="1" latinLnBrk="0" hangingPunct="1">
        <a:defRPr sz="8020" kern="1200">
          <a:solidFill>
            <a:schemeClr val="tx1"/>
          </a:solidFill>
          <a:latin typeface="+mn-lt"/>
          <a:ea typeface="+mn-ea"/>
          <a:cs typeface="+mn-cs"/>
        </a:defRPr>
      </a:lvl4pPr>
      <a:lvl5pPr marL="8177237" algn="l" defTabSz="2044309" rtl="0" eaLnBrk="1" latinLnBrk="0" hangingPunct="1">
        <a:defRPr sz="8020" kern="1200">
          <a:solidFill>
            <a:schemeClr val="tx1"/>
          </a:solidFill>
          <a:latin typeface="+mn-lt"/>
          <a:ea typeface="+mn-ea"/>
          <a:cs typeface="+mn-cs"/>
        </a:defRPr>
      </a:lvl5pPr>
      <a:lvl6pPr marL="10221546" algn="l" defTabSz="2044309" rtl="0" eaLnBrk="1" latinLnBrk="0" hangingPunct="1">
        <a:defRPr sz="8020" kern="1200">
          <a:solidFill>
            <a:schemeClr val="tx1"/>
          </a:solidFill>
          <a:latin typeface="+mn-lt"/>
          <a:ea typeface="+mn-ea"/>
          <a:cs typeface="+mn-cs"/>
        </a:defRPr>
      </a:lvl6pPr>
      <a:lvl7pPr marL="12265856" algn="l" defTabSz="2044309" rtl="0" eaLnBrk="1" latinLnBrk="0" hangingPunct="1">
        <a:defRPr sz="8020" kern="1200">
          <a:solidFill>
            <a:schemeClr val="tx1"/>
          </a:solidFill>
          <a:latin typeface="+mn-lt"/>
          <a:ea typeface="+mn-ea"/>
          <a:cs typeface="+mn-cs"/>
        </a:defRPr>
      </a:lvl7pPr>
      <a:lvl8pPr marL="14310166" algn="l" defTabSz="2044309" rtl="0" eaLnBrk="1" latinLnBrk="0" hangingPunct="1">
        <a:defRPr sz="8020" kern="1200">
          <a:solidFill>
            <a:schemeClr val="tx1"/>
          </a:solidFill>
          <a:latin typeface="+mn-lt"/>
          <a:ea typeface="+mn-ea"/>
          <a:cs typeface="+mn-cs"/>
        </a:defRPr>
      </a:lvl8pPr>
      <a:lvl9pPr marL="16354476" algn="l" defTabSz="2044309" rtl="0" eaLnBrk="1" latinLnBrk="0" hangingPunct="1">
        <a:defRPr sz="80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1"/>
          <p:cNvSpPr>
            <a:spLocks noChangeArrowheads="1"/>
          </p:cNvSpPr>
          <p:nvPr/>
        </p:nvSpPr>
        <p:spPr bwMode="auto">
          <a:xfrm>
            <a:off x="5742375" y="343635"/>
            <a:ext cx="20923984" cy="4604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7388" tIns="93694" rIns="187388" bIns="93694" anchor="ctr"/>
          <a:lstStyle/>
          <a:p>
            <a:pPr algn="ctr" defTabSz="4496126">
              <a:defRPr/>
            </a:pPr>
            <a:r>
              <a:rPr lang="es-CO" sz="7826" b="1" dirty="0" smtClean="0">
                <a:solidFill>
                  <a:srgbClr val="0D0C0C"/>
                </a:solidFill>
                <a:latin typeface="Helvetica"/>
                <a:cs typeface="Helvetica"/>
              </a:rPr>
              <a:t>Proyecto tienda HENSAMI</a:t>
            </a:r>
            <a:r>
              <a:rPr lang="es-CO" sz="13303" b="1" dirty="0">
                <a:solidFill>
                  <a:srgbClr val="2163A1"/>
                </a:solidFill>
                <a:latin typeface="Helvetica"/>
                <a:cs typeface="Helvetica"/>
              </a:rPr>
              <a:t/>
            </a:r>
            <a:br>
              <a:rPr lang="es-CO" sz="13303" b="1" dirty="0">
                <a:solidFill>
                  <a:srgbClr val="2163A1"/>
                </a:solidFill>
                <a:latin typeface="Helvetica"/>
                <a:cs typeface="Helvetica"/>
              </a:rPr>
            </a:br>
            <a:r>
              <a:rPr lang="es-CO" sz="4304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Daniel Santiago Vera</a:t>
            </a:r>
          </a:p>
          <a:p>
            <a:pPr algn="ctr" defTabSz="4496126">
              <a:defRPr/>
            </a:pPr>
            <a:r>
              <a:rPr lang="es-CO" altLang="ja-JP" sz="4304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Henry Miguel Pacheco</a:t>
            </a:r>
          </a:p>
          <a:p>
            <a:pPr algn="ctr" defTabSz="4496126">
              <a:defRPr/>
            </a:pPr>
            <a:r>
              <a:rPr lang="es-CO" altLang="ja-JP" sz="4304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Jhon</a:t>
            </a:r>
            <a:r>
              <a:rPr lang="es-CO" altLang="ja-JP" sz="4304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 Carreño</a:t>
            </a:r>
            <a:endParaRPr lang="es-CO" altLang="ja-JP" sz="4304" i="1" dirty="0">
              <a:solidFill>
                <a:schemeClr val="tx1">
                  <a:lumMod val="75000"/>
                  <a:lumOff val="25000"/>
                </a:schemeClr>
              </a:solidFill>
              <a:latin typeface="Helvetica"/>
              <a:cs typeface="Helvetica"/>
            </a:endParaRPr>
          </a:p>
          <a:p>
            <a:pPr algn="ctr" defTabSz="4496126">
              <a:defRPr/>
            </a:pPr>
            <a:r>
              <a:rPr lang="es-CO" altLang="ja-JP" sz="4304" i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Materias integradas</a:t>
            </a:r>
            <a:r>
              <a:rPr lang="es-CO" altLang="ja-JP" sz="4304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: Bases de datos II, Programación II, Ingeniería del Software I</a:t>
            </a:r>
            <a:endParaRPr lang="es-CO" altLang="ja-JP" sz="4304" i="1" dirty="0">
              <a:solidFill>
                <a:schemeClr val="tx1">
                  <a:lumMod val="75000"/>
                  <a:lumOff val="2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-553626" y="6784064"/>
            <a:ext cx="5193855" cy="1091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7388" tIns="93694" rIns="187388" bIns="93694">
            <a:spAutoFit/>
          </a:bodyPr>
          <a:lstStyle>
            <a:lvl1pPr defTabSz="2193925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2193925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marL="1143000" indent="-228600" defTabSz="2193925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marL="1600200" indent="-228600" defTabSz="2193925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marL="2057400" indent="-228600" defTabSz="2193925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5868" b="1" dirty="0">
                <a:solidFill>
                  <a:srgbClr val="0D0C0C"/>
                </a:solidFill>
                <a:latin typeface="Helvetica" charset="0"/>
                <a:cs typeface="Helvetica" charset="0"/>
              </a:rPr>
              <a:t>Resumen</a:t>
            </a:r>
          </a:p>
        </p:txBody>
      </p:sp>
      <p:pic>
        <p:nvPicPr>
          <p:cNvPr id="12" name="Picture 5" descr="Call4Posters_whit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4560" y="61239758"/>
            <a:ext cx="4046999" cy="1021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27"/>
          <p:cNvSpPr>
            <a:spLocks noChangeArrowheads="1"/>
          </p:cNvSpPr>
          <p:nvPr/>
        </p:nvSpPr>
        <p:spPr bwMode="auto">
          <a:xfrm>
            <a:off x="5394907" y="41078186"/>
            <a:ext cx="22406752" cy="2186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7388" tIns="93694" rIns="187388" bIns="93694" anchor="ctr"/>
          <a:lstStyle/>
          <a:p>
            <a:pPr algn="ctr" defTabSz="4495247"/>
            <a:r>
              <a:rPr lang="es-CO" sz="3522" b="1" i="1" dirty="0">
                <a:solidFill>
                  <a:srgbClr val="0D0C0C"/>
                </a:solidFill>
                <a:latin typeface="Helvetica" charset="0"/>
                <a:cs typeface="Helvetica" charset="0"/>
              </a:rPr>
              <a:t>II Encuentro de Proyectos Integradores de Investigación- Facultad de Ingenierías- UDI </a:t>
            </a:r>
          </a:p>
          <a:p>
            <a:pPr algn="ctr" defTabSz="4495247"/>
            <a:r>
              <a:rPr lang="es-CO" sz="3522" b="1" i="1" dirty="0">
                <a:solidFill>
                  <a:srgbClr val="0D0C0C"/>
                </a:solidFill>
                <a:latin typeface="Helvetica" charset="0"/>
                <a:cs typeface="Helvetica" charset="0"/>
              </a:rPr>
              <a:t>Ingeniería Industrial - 2023</a:t>
            </a:r>
          </a:p>
        </p:txBody>
      </p:sp>
      <p:sp>
        <p:nvSpPr>
          <p:cNvPr id="20" name="Rectangle 52"/>
          <p:cNvSpPr>
            <a:spLocks noChangeArrowheads="1"/>
          </p:cNvSpPr>
          <p:nvPr/>
        </p:nvSpPr>
        <p:spPr bwMode="auto">
          <a:xfrm>
            <a:off x="11635114" y="12387090"/>
            <a:ext cx="9000000" cy="108000"/>
          </a:xfrm>
          <a:prstGeom prst="rect">
            <a:avLst/>
          </a:prstGeom>
          <a:solidFill>
            <a:srgbClr val="FCCD4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2145916"/>
            <a:endParaRPr lang="en-US" sz="10368"/>
          </a:p>
        </p:txBody>
      </p:sp>
      <p:sp>
        <p:nvSpPr>
          <p:cNvPr id="21" name="Rectangle 44"/>
          <p:cNvSpPr>
            <a:spLocks noChangeArrowheads="1"/>
          </p:cNvSpPr>
          <p:nvPr/>
        </p:nvSpPr>
        <p:spPr bwMode="auto">
          <a:xfrm>
            <a:off x="-19374" y="4996590"/>
            <a:ext cx="32400000" cy="288000"/>
          </a:xfrm>
          <a:prstGeom prst="rect">
            <a:avLst/>
          </a:prstGeom>
          <a:solidFill>
            <a:srgbClr val="00689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7416" tIns="93708" rIns="187416" bIns="93708"/>
          <a:lstStyle/>
          <a:p>
            <a:pPr defTabSz="4495247"/>
            <a:endParaRPr lang="en-US" sz="8053">
              <a:latin typeface="Helvetica" charset="0"/>
              <a:cs typeface="Helvetica" charset="0"/>
            </a:endParaRPr>
          </a:p>
        </p:txBody>
      </p:sp>
      <p:sp>
        <p:nvSpPr>
          <p:cNvPr id="22" name="TextBox 6"/>
          <p:cNvSpPr txBox="1">
            <a:spLocks noChangeArrowheads="1"/>
          </p:cNvSpPr>
          <p:nvPr/>
        </p:nvSpPr>
        <p:spPr bwMode="auto">
          <a:xfrm>
            <a:off x="4315364" y="5970792"/>
            <a:ext cx="27134036" cy="2718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CO" sz="2935" dirty="0" smtClean="0">
                <a:latin typeface="Helvetica" charset="0"/>
                <a:cs typeface="Helvetica" charset="0"/>
              </a:rPr>
              <a:t>La aplicación de escritorio para la tienda HENSAMI permitirá optimizar el control de ventas, registro de productos y balance de ganancias o pérdidas, esto permitirá a la tienda mejorar su eficiencia y rentabilidad, lo que es crucial para mantenerse competitivo en un mercado cada vez más saturado. Además, la aplicación permitirá a los usuarios de la tienda llevar a cabo tareas de forma mas rápida y precisa, lo que mejorará la satisfacción del cliente y reducirá la cantidad de errores humanos.</a:t>
            </a:r>
            <a:endParaRPr lang="es-CO" sz="2935" dirty="0">
              <a:latin typeface="Helvetica" charset="0"/>
              <a:cs typeface="Helvetica" charset="0"/>
            </a:endParaRPr>
          </a:p>
        </p:txBody>
      </p:sp>
      <p:cxnSp>
        <p:nvCxnSpPr>
          <p:cNvPr id="52" name="Straight Connector 59"/>
          <p:cNvCxnSpPr>
            <a:cxnSpLocks noChangeShapeType="1"/>
          </p:cNvCxnSpPr>
          <p:nvPr/>
        </p:nvCxnSpPr>
        <p:spPr bwMode="auto">
          <a:xfrm>
            <a:off x="10832634" y="11495245"/>
            <a:ext cx="0" cy="28065841"/>
          </a:xfrm>
          <a:prstGeom prst="line">
            <a:avLst/>
          </a:prstGeom>
          <a:noFill/>
          <a:ln w="76200">
            <a:solidFill>
              <a:srgbClr val="00689D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3" name="Straight Connector 62"/>
          <p:cNvCxnSpPr>
            <a:cxnSpLocks noChangeShapeType="1"/>
          </p:cNvCxnSpPr>
          <p:nvPr/>
        </p:nvCxnSpPr>
        <p:spPr bwMode="auto">
          <a:xfrm>
            <a:off x="21566654" y="11495245"/>
            <a:ext cx="0" cy="28065841"/>
          </a:xfrm>
          <a:prstGeom prst="line">
            <a:avLst/>
          </a:prstGeom>
          <a:noFill/>
          <a:ln w="76200">
            <a:solidFill>
              <a:srgbClr val="00689D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" name="CuadroTexto 2"/>
          <p:cNvSpPr txBox="1"/>
          <p:nvPr/>
        </p:nvSpPr>
        <p:spPr>
          <a:xfrm>
            <a:off x="1478219" y="2561592"/>
            <a:ext cx="5802225" cy="2380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717" b="1" dirty="0">
                <a:solidFill>
                  <a:srgbClr val="0C649A"/>
                </a:solidFill>
              </a:rPr>
              <a:t> II Encuentro de Proyectos Integradores de Investigación</a:t>
            </a:r>
          </a:p>
          <a:p>
            <a:pPr algn="ctr"/>
            <a:r>
              <a:rPr lang="es-CO" sz="3717" b="1" dirty="0">
                <a:solidFill>
                  <a:srgbClr val="0C649A"/>
                </a:solidFill>
              </a:rPr>
              <a:t>Junio de 2023</a:t>
            </a:r>
          </a:p>
        </p:txBody>
      </p:sp>
      <p:sp>
        <p:nvSpPr>
          <p:cNvPr id="62" name="Rectangle 44"/>
          <p:cNvSpPr>
            <a:spLocks noChangeArrowheads="1"/>
          </p:cNvSpPr>
          <p:nvPr/>
        </p:nvSpPr>
        <p:spPr bwMode="auto">
          <a:xfrm>
            <a:off x="4241" y="41094915"/>
            <a:ext cx="32400000" cy="288000"/>
          </a:xfrm>
          <a:prstGeom prst="rect">
            <a:avLst/>
          </a:prstGeom>
          <a:solidFill>
            <a:srgbClr val="FCCD4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7416" tIns="93708" rIns="187416" bIns="93708"/>
          <a:lstStyle/>
          <a:p>
            <a:pPr defTabSz="4495247"/>
            <a:endParaRPr lang="en-US" sz="8053">
              <a:latin typeface="Helvetica" charset="0"/>
              <a:cs typeface="Helvetica" charset="0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748194" y="10832022"/>
            <a:ext cx="8945018" cy="1112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7388" tIns="93694" rIns="187388" bIns="93694">
            <a:spAutoFit/>
          </a:bodyPr>
          <a:lstStyle>
            <a:lvl1pPr defTabSz="2193925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2193925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marL="1143000" indent="-228600" defTabSz="2193925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marL="1600200" indent="-228600" defTabSz="2193925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marL="2057400" indent="-228600" defTabSz="2193925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5868" b="1" dirty="0">
                <a:solidFill>
                  <a:srgbClr val="0D0C0C"/>
                </a:solidFill>
                <a:latin typeface="Helvetica" charset="0"/>
                <a:cs typeface="Helvetica" charset="0"/>
              </a:rPr>
              <a:t>Introducción</a:t>
            </a:r>
          </a:p>
        </p:txBody>
      </p:sp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749239" y="12906833"/>
            <a:ext cx="9156317" cy="1598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CO" sz="3129" dirty="0" smtClean="0">
                <a:latin typeface="Helvetica" charset="0"/>
                <a:cs typeface="Helvetica" charset="0"/>
              </a:rPr>
              <a:t>En la actualidad, se ha podido evidenciar como la tecnología nos facilita la vida y nos permite solucionar una cantidad de problemas que enfrentamos diariamente. Para realizar este proyecto se escogió la </a:t>
            </a:r>
            <a:r>
              <a:rPr lang="es-CO" sz="3129" dirty="0" err="1">
                <a:latin typeface="Helvetica" charset="0"/>
                <a:cs typeface="Helvetica" charset="0"/>
              </a:rPr>
              <a:t>p</a:t>
            </a:r>
            <a:r>
              <a:rPr lang="es-CO" sz="3129" dirty="0" err="1" smtClean="0">
                <a:latin typeface="Helvetica" charset="0"/>
                <a:cs typeface="Helvetica" charset="0"/>
              </a:rPr>
              <a:t>ime</a:t>
            </a:r>
            <a:r>
              <a:rPr lang="es-CO" sz="3129" dirty="0" smtClean="0">
                <a:latin typeface="Helvetica" charset="0"/>
                <a:cs typeface="Helvetica" charset="0"/>
              </a:rPr>
              <a:t> HENSAMI, ubicada en </a:t>
            </a:r>
            <a:r>
              <a:rPr lang="es-CO" sz="3129" dirty="0" err="1" smtClean="0">
                <a:latin typeface="Helvetica" charset="0"/>
                <a:cs typeface="Helvetica" charset="0"/>
              </a:rPr>
              <a:t>Simití</a:t>
            </a:r>
            <a:r>
              <a:rPr lang="es-CO" sz="3129" dirty="0" smtClean="0">
                <a:latin typeface="Helvetica" charset="0"/>
                <a:cs typeface="Helvetica" charset="0"/>
              </a:rPr>
              <a:t> </a:t>
            </a:r>
            <a:r>
              <a:rPr lang="es-CO" sz="3129" dirty="0" smtClean="0">
                <a:latin typeface="Helvetica" charset="0"/>
                <a:cs typeface="Helvetica" charset="0"/>
              </a:rPr>
              <a:t>Bolívar, es una pequeña empresa de propiedad única que se dedica a la venta minorista de productos básicos y artículos de primera necesidad. Una de las mayores dificultades que Sandra ha enfrentado es la gestión ineficiente de inventario y ventas, la tienda no cuenta con un sistema automatizado, lo que hace llevar un registro adecuado de las ventas diarias y controlar el inventario sea una tarea manual. Esto ha llevado a problemas de stock y falta de ella, lo que ha afectado su rentabilidad y ha resultado en perdidas financieras.</a:t>
            </a:r>
          </a:p>
          <a:p>
            <a:pPr algn="just" eaLnBrk="1" hangingPunct="1">
              <a:lnSpc>
                <a:spcPct val="150000"/>
              </a:lnSpc>
            </a:pPr>
            <a:r>
              <a:rPr lang="es-CO" sz="3129" dirty="0" smtClean="0">
                <a:latin typeface="Helvetica" charset="0"/>
                <a:cs typeface="Helvetica" charset="0"/>
              </a:rPr>
              <a:t>En este proyecto, se propone una solución que ayude a optimizar y tener un mayor con administración de los productos y el balance financiero.</a:t>
            </a:r>
          </a:p>
          <a:p>
            <a:pPr algn="just" eaLnBrk="1" hangingPunct="1">
              <a:lnSpc>
                <a:spcPct val="150000"/>
              </a:lnSpc>
            </a:pPr>
            <a:endParaRPr lang="en-US" sz="3129" dirty="0">
              <a:latin typeface="Helvetica" charset="0"/>
              <a:cs typeface="Helvetica" charset="0"/>
            </a:endParaRP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854888" y="30079113"/>
            <a:ext cx="8945018" cy="1112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7388" tIns="93694" rIns="187388" bIns="93694">
            <a:spAutoFit/>
          </a:bodyPr>
          <a:lstStyle>
            <a:lvl1pPr defTabSz="2193925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2193925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marL="1143000" indent="-228600" defTabSz="2193925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marL="1600200" indent="-228600" defTabSz="2193925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marL="2057400" indent="-228600" defTabSz="2193925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5868" b="1" dirty="0" err="1">
                <a:solidFill>
                  <a:srgbClr val="0D0C0C"/>
                </a:solidFill>
                <a:latin typeface="Helvetica" charset="0"/>
                <a:cs typeface="Helvetica" charset="0"/>
              </a:rPr>
              <a:t>Metodología</a:t>
            </a:r>
            <a:endParaRPr lang="en-US" sz="5868" b="1" dirty="0">
              <a:solidFill>
                <a:srgbClr val="0D0C0C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23" name="TextBox 6"/>
          <p:cNvSpPr txBox="1">
            <a:spLocks noChangeArrowheads="1"/>
          </p:cNvSpPr>
          <p:nvPr/>
        </p:nvSpPr>
        <p:spPr bwMode="auto">
          <a:xfrm>
            <a:off x="854889" y="32022806"/>
            <a:ext cx="8945016" cy="4157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CO" sz="2935" dirty="0" smtClean="0">
                <a:latin typeface="Helvetica" charset="0"/>
                <a:cs typeface="Helvetica" charset="0"/>
              </a:rPr>
              <a:t>Para el desarrollo de este sistema se utiliza como lenguaje principal C# utilizando </a:t>
            </a:r>
            <a:r>
              <a:rPr lang="es-CO" sz="2935" dirty="0" err="1" smtClean="0">
                <a:latin typeface="Helvetica" charset="0"/>
                <a:cs typeface="Helvetica" charset="0"/>
              </a:rPr>
              <a:t>wpf</a:t>
            </a:r>
            <a:r>
              <a:rPr lang="es-CO" sz="2935" dirty="0" smtClean="0">
                <a:latin typeface="Helvetica" charset="0"/>
                <a:cs typeface="Helvetica" charset="0"/>
              </a:rPr>
              <a:t> de </a:t>
            </a:r>
            <a:r>
              <a:rPr lang="es-CO" sz="2935" dirty="0" err="1" smtClean="0">
                <a:latin typeface="Helvetica" charset="0"/>
                <a:cs typeface="Helvetica" charset="0"/>
              </a:rPr>
              <a:t>.net</a:t>
            </a:r>
            <a:r>
              <a:rPr lang="es-CO" sz="2935" dirty="0" smtClean="0">
                <a:latin typeface="Helvetica" charset="0"/>
                <a:cs typeface="Helvetica" charset="0"/>
              </a:rPr>
              <a:t>. Este aplicativo esta construido bajo una arquitectura de 3 capas, las cuales son: Presentación, datos y lógica.</a:t>
            </a:r>
          </a:p>
          <a:p>
            <a:pPr algn="just" eaLnBrk="1" hangingPunct="1">
              <a:lnSpc>
                <a:spcPct val="150000"/>
              </a:lnSpc>
            </a:pPr>
            <a:r>
              <a:rPr lang="es-CO" sz="2935" dirty="0" smtClean="0">
                <a:latin typeface="Helvetica" charset="0"/>
                <a:cs typeface="Helvetica" charset="0"/>
              </a:rPr>
              <a:t>Esto</a:t>
            </a:r>
            <a:r>
              <a:rPr lang="en-US" sz="2935" dirty="0" smtClean="0">
                <a:latin typeface="Helvetica" charset="0"/>
                <a:cs typeface="Helvetica" charset="0"/>
              </a:rPr>
              <a:t> </a:t>
            </a:r>
            <a:r>
              <a:rPr lang="es-CO" sz="2935" dirty="0" smtClean="0">
                <a:latin typeface="Helvetica" charset="0"/>
                <a:cs typeface="Helvetica" charset="0"/>
              </a:rPr>
              <a:t>permite</a:t>
            </a:r>
            <a:r>
              <a:rPr lang="en-US" sz="2935" dirty="0" smtClean="0">
                <a:latin typeface="Helvetica" charset="0"/>
                <a:cs typeface="Helvetica" charset="0"/>
              </a:rPr>
              <a:t> </a:t>
            </a:r>
            <a:r>
              <a:rPr lang="en-US" sz="2935" dirty="0" smtClean="0">
                <a:latin typeface="Helvetica" charset="0"/>
                <a:cs typeface="Helvetica" charset="0"/>
              </a:rPr>
              <a:t>que el software </a:t>
            </a:r>
            <a:r>
              <a:rPr lang="es-CO" sz="2935" dirty="0" smtClean="0">
                <a:latin typeface="Helvetica" charset="0"/>
                <a:cs typeface="Helvetica" charset="0"/>
              </a:rPr>
              <a:t>pueda</a:t>
            </a:r>
            <a:r>
              <a:rPr lang="en-US" sz="2935" dirty="0" smtClean="0">
                <a:latin typeface="Helvetica" charset="0"/>
                <a:cs typeface="Helvetica" charset="0"/>
              </a:rPr>
              <a:t> </a:t>
            </a:r>
            <a:r>
              <a:rPr lang="es-CO" sz="2935" dirty="0" smtClean="0">
                <a:latin typeface="Helvetica" charset="0"/>
                <a:cs typeface="Helvetica" charset="0"/>
              </a:rPr>
              <a:t>ser</a:t>
            </a:r>
            <a:r>
              <a:rPr lang="en-US" sz="2935" dirty="0" smtClean="0">
                <a:latin typeface="Helvetica" charset="0"/>
                <a:cs typeface="Helvetica" charset="0"/>
              </a:rPr>
              <a:t> </a:t>
            </a:r>
            <a:r>
              <a:rPr lang="en-US" sz="2935" dirty="0" err="1" smtClean="0">
                <a:latin typeface="Helvetica" charset="0"/>
                <a:cs typeface="Helvetica" charset="0"/>
              </a:rPr>
              <a:t>más</a:t>
            </a:r>
            <a:r>
              <a:rPr lang="en-US" sz="2935" dirty="0">
                <a:latin typeface="Helvetica" charset="0"/>
                <a:cs typeface="Helvetica" charset="0"/>
              </a:rPr>
              <a:t> </a:t>
            </a:r>
            <a:r>
              <a:rPr lang="es-CO" sz="2935" dirty="0" smtClean="0">
                <a:latin typeface="Helvetica" charset="0"/>
                <a:cs typeface="Helvetica" charset="0"/>
              </a:rPr>
              <a:t>escalable</a:t>
            </a:r>
            <a:r>
              <a:rPr lang="en-US" sz="2935" dirty="0" smtClean="0">
                <a:latin typeface="Helvetica" charset="0"/>
                <a:cs typeface="Helvetica" charset="0"/>
              </a:rPr>
              <a:t> </a:t>
            </a:r>
            <a:r>
              <a:rPr lang="en-US" sz="2935" dirty="0" smtClean="0">
                <a:latin typeface="Helvetica" charset="0"/>
                <a:cs typeface="Helvetica" charset="0"/>
              </a:rPr>
              <a:t>y </a:t>
            </a:r>
            <a:r>
              <a:rPr lang="es-CO" sz="2935" dirty="0" smtClean="0">
                <a:latin typeface="Helvetica" charset="0"/>
                <a:cs typeface="Helvetica" charset="0"/>
              </a:rPr>
              <a:t>tenga</a:t>
            </a:r>
            <a:r>
              <a:rPr lang="en-US" sz="2935" dirty="0" smtClean="0">
                <a:latin typeface="Helvetica" charset="0"/>
                <a:cs typeface="Helvetica" charset="0"/>
              </a:rPr>
              <a:t> </a:t>
            </a:r>
            <a:r>
              <a:rPr lang="en-US" sz="2935" dirty="0" smtClean="0">
                <a:latin typeface="Helvetica" charset="0"/>
                <a:cs typeface="Helvetica" charset="0"/>
              </a:rPr>
              <a:t>un mayor </a:t>
            </a:r>
            <a:r>
              <a:rPr lang="es-CO" sz="2935" dirty="0" smtClean="0">
                <a:latin typeface="Helvetica" charset="0"/>
                <a:cs typeface="Helvetica" charset="0"/>
              </a:rPr>
              <a:t>rendimiento</a:t>
            </a:r>
            <a:r>
              <a:rPr lang="en-US" sz="2935" dirty="0" smtClean="0">
                <a:latin typeface="Helvetica" charset="0"/>
                <a:cs typeface="Helvetica" charset="0"/>
              </a:rPr>
              <a:t>.</a:t>
            </a:r>
            <a:endParaRPr lang="en-US" sz="2935" dirty="0">
              <a:latin typeface="Helvetica" charset="0"/>
              <a:cs typeface="Helvetica" charset="0"/>
            </a:endParaRP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11635117" y="10832022"/>
            <a:ext cx="8945018" cy="1112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7388" tIns="93694" rIns="187388" bIns="93694">
            <a:spAutoFit/>
          </a:bodyPr>
          <a:lstStyle>
            <a:lvl1pPr defTabSz="2193925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2193925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marL="1143000" indent="-228600" defTabSz="2193925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marL="1600200" indent="-228600" defTabSz="2193925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marL="2057400" indent="-228600" defTabSz="2193925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CO" sz="5868" b="1" dirty="0" smtClean="0">
                <a:solidFill>
                  <a:srgbClr val="0D0C0C"/>
                </a:solidFill>
                <a:latin typeface="Helvetica" charset="0"/>
                <a:cs typeface="Helvetica" charset="0"/>
              </a:rPr>
              <a:t>Resultados</a:t>
            </a:r>
            <a:endParaRPr lang="es-CO" sz="5868" b="1" dirty="0">
              <a:solidFill>
                <a:srgbClr val="0D0C0C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26" name="TextBox 6"/>
          <p:cNvSpPr txBox="1">
            <a:spLocks noChangeArrowheads="1"/>
          </p:cNvSpPr>
          <p:nvPr/>
        </p:nvSpPr>
        <p:spPr bwMode="auto">
          <a:xfrm>
            <a:off x="11529465" y="12963332"/>
            <a:ext cx="9156317" cy="9482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s-CO" sz="3129" dirty="0" smtClean="0">
                <a:latin typeface="Helvetica" charset="0"/>
                <a:cs typeface="Helvetica" charset="0"/>
              </a:rPr>
              <a:t>La automatización del control de las ventas ha mejorado la eficacia y rentabilidad de HENSAMI. La tienda al ser pequeña y contar con solo una empleada, se enfrenta a una gran carga de trabajo y dificultades para realizar un seguimiento adecuado sobre las ventas</a:t>
            </a:r>
            <a:r>
              <a:rPr lang="es-CO" sz="3129" dirty="0" smtClean="0">
                <a:latin typeface="Helvetica" charset="0"/>
                <a:cs typeface="Helvetica" charset="0"/>
              </a:rPr>
              <a:t>, inventario y finanzas. </a:t>
            </a:r>
          </a:p>
          <a:p>
            <a:pPr algn="l" eaLnBrk="1" hangingPunct="1">
              <a:lnSpc>
                <a:spcPct val="150000"/>
              </a:lnSpc>
            </a:pPr>
            <a:r>
              <a:rPr lang="es-CO" sz="3129" dirty="0" smtClean="0">
                <a:latin typeface="Helvetica" charset="0"/>
                <a:cs typeface="Helvetica" charset="0"/>
              </a:rPr>
              <a:t>Con el software entregado, la carga ha reducido notablemente puesto que esta automatización de procesos ha mejorado y solucionado de una forma optima las problemáticas expuestas anteriormente. Se ha mejorado la gestión del inventario y ha disminuido el riesgo de robos o fraudes</a:t>
            </a:r>
            <a:r>
              <a:rPr lang="es-CO" sz="3129" dirty="0" smtClean="0">
                <a:latin typeface="Helvetica" charset="0"/>
                <a:cs typeface="Helvetica" charset="0"/>
              </a:rPr>
              <a:t>.</a:t>
            </a:r>
            <a:endParaRPr lang="es-CO" sz="3129" dirty="0">
              <a:latin typeface="Helvetica" charset="0"/>
              <a:cs typeface="Helvetica" charset="0"/>
            </a:endParaRP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22504382" y="21971756"/>
            <a:ext cx="8945018" cy="1112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7388" tIns="93694" rIns="187388" bIns="93694">
            <a:spAutoFit/>
          </a:bodyPr>
          <a:lstStyle>
            <a:lvl1pPr defTabSz="2193925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2193925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marL="1143000" indent="-228600" defTabSz="2193925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marL="1600200" indent="-228600" defTabSz="2193925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marL="2057400" indent="-228600" defTabSz="2193925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5868" b="1" dirty="0">
                <a:solidFill>
                  <a:srgbClr val="0D0C0C"/>
                </a:solidFill>
                <a:latin typeface="Helvetica" charset="0"/>
                <a:cs typeface="Helvetica" charset="0"/>
              </a:rPr>
              <a:t>Conclusiones</a:t>
            </a:r>
          </a:p>
        </p:txBody>
      </p:sp>
      <p:sp>
        <p:nvSpPr>
          <p:cNvPr id="29" name="TextBox 6"/>
          <p:cNvSpPr txBox="1">
            <a:spLocks noChangeArrowheads="1"/>
          </p:cNvSpPr>
          <p:nvPr/>
        </p:nvSpPr>
        <p:spPr bwMode="auto">
          <a:xfrm>
            <a:off x="22398733" y="23915450"/>
            <a:ext cx="9156317" cy="2259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CO" sz="3129" dirty="0" smtClean="0">
                <a:latin typeface="Helvetica" charset="0"/>
                <a:cs typeface="Helvetica" charset="0"/>
              </a:rPr>
              <a:t>En conclusión, el software que se ha desarrollado cumple completamente con los requerimientos y necesidades especificadas por el cliente.</a:t>
            </a:r>
            <a:endParaRPr lang="es-CO" sz="3129" dirty="0">
              <a:latin typeface="Helvetica" charset="0"/>
              <a:cs typeface="Helvetica" charset="0"/>
            </a:endParaRPr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22504382" y="30918682"/>
            <a:ext cx="8945018" cy="1112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7388" tIns="93694" rIns="187388" bIns="93694">
            <a:spAutoFit/>
          </a:bodyPr>
          <a:lstStyle>
            <a:lvl1pPr defTabSz="2193925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2193925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marL="1143000" indent="-228600" defTabSz="2193925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marL="1600200" indent="-228600" defTabSz="2193925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marL="2057400" indent="-228600" defTabSz="2193925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CO" sz="5868" b="1" dirty="0" smtClean="0">
                <a:solidFill>
                  <a:srgbClr val="0D0C0C"/>
                </a:solidFill>
                <a:latin typeface="Helvetica" charset="0"/>
                <a:cs typeface="Helvetica" charset="0"/>
              </a:rPr>
              <a:t>Referencias</a:t>
            </a:r>
            <a:endParaRPr lang="es-CO" sz="5868" b="1" dirty="0">
              <a:solidFill>
                <a:srgbClr val="0D0C0C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32" name="TextBox 6"/>
          <p:cNvSpPr txBox="1">
            <a:spLocks noChangeArrowheads="1"/>
          </p:cNvSpPr>
          <p:nvPr/>
        </p:nvSpPr>
        <p:spPr bwMode="auto">
          <a:xfrm>
            <a:off x="22398733" y="32862375"/>
            <a:ext cx="9156317" cy="1536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3129" dirty="0" smtClean="0">
                <a:latin typeface="Helvetica" charset="0"/>
                <a:cs typeface="Helvetica" charset="0"/>
              </a:rPr>
              <a:t>https</a:t>
            </a:r>
            <a:r>
              <a:rPr lang="es-MX" sz="3129" dirty="0">
                <a:latin typeface="Helvetica" charset="0"/>
                <a:cs typeface="Helvetica" charset="0"/>
              </a:rPr>
              <a:t>://learn.microsoft.com/es-ES/dotnet/csharp/</a:t>
            </a:r>
          </a:p>
          <a:p>
            <a:pPr algn="just" eaLnBrk="1" hangingPunct="1">
              <a:lnSpc>
                <a:spcPct val="150000"/>
              </a:lnSpc>
            </a:pPr>
            <a:endParaRPr lang="es-MX" sz="3129" dirty="0">
              <a:latin typeface="Helvetica" charset="0"/>
              <a:cs typeface="Helvetica" charset="0"/>
            </a:endParaRPr>
          </a:p>
        </p:txBody>
      </p:sp>
      <p:sp>
        <p:nvSpPr>
          <p:cNvPr id="38" name="Rectangle 52"/>
          <p:cNvSpPr>
            <a:spLocks noChangeArrowheads="1"/>
          </p:cNvSpPr>
          <p:nvPr/>
        </p:nvSpPr>
        <p:spPr bwMode="auto">
          <a:xfrm>
            <a:off x="748195" y="12346911"/>
            <a:ext cx="9000000" cy="108000"/>
          </a:xfrm>
          <a:prstGeom prst="rect">
            <a:avLst/>
          </a:prstGeom>
          <a:solidFill>
            <a:srgbClr val="FCCD4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2145916"/>
            <a:endParaRPr lang="en-US" sz="10368"/>
          </a:p>
        </p:txBody>
      </p:sp>
      <p:sp>
        <p:nvSpPr>
          <p:cNvPr id="40" name="TextBox 6"/>
          <p:cNvSpPr txBox="1">
            <a:spLocks noChangeArrowheads="1"/>
          </p:cNvSpPr>
          <p:nvPr/>
        </p:nvSpPr>
        <p:spPr bwMode="auto">
          <a:xfrm>
            <a:off x="11529465" y="30330916"/>
            <a:ext cx="9156317" cy="10204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marL="514350" indent="-514350" algn="just" eaLnBrk="1" hangingPunct="1">
              <a:lnSpc>
                <a:spcPct val="150000"/>
              </a:lnSpc>
              <a:buAutoNum type="arabicPeriod"/>
            </a:pPr>
            <a:r>
              <a:rPr lang="es-CO" sz="3129" dirty="0" smtClean="0">
                <a:latin typeface="Helvetica" charset="0"/>
                <a:cs typeface="Helvetica" charset="0"/>
              </a:rPr>
              <a:t>Ventas y productos: Existe una relación directa entre las ventas realizadas y los productos que se venden. Cada venta está asociada a uno o varios productos específicos que se registran en el sistema. El control de productos implica llevar un inventario actualizado de los productos disponibles, registrar las ventas de productos y ajustar el stock según las transacciones realizadas.</a:t>
            </a:r>
          </a:p>
          <a:p>
            <a:pPr marL="514350" indent="-514350" algn="just" eaLnBrk="1" hangingPunct="1">
              <a:lnSpc>
                <a:spcPct val="150000"/>
              </a:lnSpc>
              <a:buAutoNum type="arabicPeriod"/>
            </a:pPr>
            <a:r>
              <a:rPr lang="es-CO" sz="3129" dirty="0" smtClean="0">
                <a:latin typeface="Helvetica" charset="0"/>
                <a:cs typeface="Helvetica" charset="0"/>
              </a:rPr>
              <a:t>Control de inventario y gestión de productos: El control de inventario se relaciona con la gestión de productos en el sentido que implica supervisar y actualizar la disponibilidad de estos en la tienda.</a:t>
            </a:r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778852"/>
              </p:ext>
            </p:extLst>
          </p:nvPr>
        </p:nvGraphicFramePr>
        <p:xfrm>
          <a:off x="22182663" y="15869928"/>
          <a:ext cx="9452828" cy="47509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3632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6320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36320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36320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1311936">
                <a:tc>
                  <a:txBody>
                    <a:bodyPr/>
                    <a:lstStyle/>
                    <a:p>
                      <a:r>
                        <a:rPr lang="es-CO" sz="3000" dirty="0" smtClean="0"/>
                        <a:t>Precisión</a:t>
                      </a:r>
                      <a:r>
                        <a:rPr lang="es-CO" sz="3000" baseline="0" dirty="0" smtClean="0"/>
                        <a:t> en el calculo de ganancias</a:t>
                      </a:r>
                      <a:endParaRPr lang="es-CO" sz="3000" dirty="0"/>
                    </a:p>
                  </a:txBody>
                  <a:tcPr marL="89450" marR="89450" marT="44725" marB="44725"/>
                </a:tc>
                <a:tc>
                  <a:txBody>
                    <a:bodyPr/>
                    <a:lstStyle/>
                    <a:p>
                      <a:r>
                        <a:rPr lang="es-CO" sz="3000" dirty="0" smtClean="0"/>
                        <a:t>Facilidad de uso</a:t>
                      </a:r>
                      <a:endParaRPr lang="es-CO" sz="3000" dirty="0"/>
                    </a:p>
                  </a:txBody>
                  <a:tcPr marL="89450" marR="89450" marT="44725" marB="44725"/>
                </a:tc>
                <a:tc>
                  <a:txBody>
                    <a:bodyPr/>
                    <a:lstStyle/>
                    <a:p>
                      <a:r>
                        <a:rPr lang="es-CO" sz="3000" dirty="0" smtClean="0"/>
                        <a:t>Estabilidad</a:t>
                      </a:r>
                      <a:r>
                        <a:rPr lang="es-CO" sz="3000" baseline="0" dirty="0" smtClean="0"/>
                        <a:t> y rendimiento</a:t>
                      </a:r>
                      <a:endParaRPr lang="es-CO" sz="3000" dirty="0"/>
                    </a:p>
                  </a:txBody>
                  <a:tcPr marL="89450" marR="89450" marT="44725" marB="44725"/>
                </a:tc>
                <a:tc>
                  <a:txBody>
                    <a:bodyPr/>
                    <a:lstStyle/>
                    <a:p>
                      <a:r>
                        <a:rPr lang="es-CO" sz="3000" dirty="0" smtClean="0"/>
                        <a:t>Confiabilidad</a:t>
                      </a:r>
                      <a:endParaRPr lang="es-CO" sz="3000" dirty="0"/>
                    </a:p>
                  </a:txBody>
                  <a:tcPr marL="89450" marR="89450" marT="44725" marB="44725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311936">
                <a:tc>
                  <a:txBody>
                    <a:bodyPr/>
                    <a:lstStyle/>
                    <a:p>
                      <a:r>
                        <a:rPr lang="es-CO" sz="3000" dirty="0" smtClean="0"/>
                        <a:t>El software calcula de manera precisa el</a:t>
                      </a:r>
                      <a:r>
                        <a:rPr lang="es-CO" sz="3000" baseline="0" dirty="0" smtClean="0"/>
                        <a:t> calculo de ganancias de la tienda</a:t>
                      </a:r>
                      <a:endParaRPr lang="es-CO" sz="3000" dirty="0"/>
                    </a:p>
                  </a:txBody>
                  <a:tcPr marL="89450" marR="89450" marT="44725" marB="44725"/>
                </a:tc>
                <a:tc>
                  <a:txBody>
                    <a:bodyPr/>
                    <a:lstStyle/>
                    <a:p>
                      <a:r>
                        <a:rPr lang="es-CO" sz="3000" dirty="0" smtClean="0"/>
                        <a:t>El software es fácil</a:t>
                      </a:r>
                      <a:r>
                        <a:rPr lang="es-CO" sz="3000" baseline="0" dirty="0" smtClean="0"/>
                        <a:t> e intuitivo en su uso</a:t>
                      </a:r>
                      <a:endParaRPr lang="es-CO" sz="3000" dirty="0"/>
                    </a:p>
                  </a:txBody>
                  <a:tcPr marL="89450" marR="89450" marT="44725" marB="44725"/>
                </a:tc>
                <a:tc>
                  <a:txBody>
                    <a:bodyPr/>
                    <a:lstStyle/>
                    <a:p>
                      <a:r>
                        <a:rPr lang="es-CO" sz="3000" dirty="0" smtClean="0"/>
                        <a:t>El aplicativo es estable</a:t>
                      </a:r>
                      <a:r>
                        <a:rPr lang="es-CO" sz="3000" baseline="0" dirty="0" smtClean="0"/>
                        <a:t> y su rendimiento es optimo, no presenta fallas.</a:t>
                      </a:r>
                      <a:endParaRPr lang="es-CO" sz="3000" dirty="0"/>
                    </a:p>
                  </a:txBody>
                  <a:tcPr marL="89450" marR="89450" marT="44725" marB="44725"/>
                </a:tc>
                <a:tc>
                  <a:txBody>
                    <a:bodyPr/>
                    <a:lstStyle/>
                    <a:p>
                      <a:r>
                        <a:rPr lang="es-CO" sz="3000" dirty="0" smtClean="0"/>
                        <a:t>El software es seguro</a:t>
                      </a:r>
                      <a:r>
                        <a:rPr lang="es-CO" sz="3000" baseline="0" dirty="0" smtClean="0"/>
                        <a:t> y confiable.</a:t>
                      </a:r>
                      <a:endParaRPr lang="es-CO" sz="3000" dirty="0"/>
                    </a:p>
                  </a:txBody>
                  <a:tcPr marL="89450" marR="89450" marT="44725" marB="44725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" name="Text Box 5"/>
          <p:cNvSpPr txBox="1">
            <a:spLocks noChangeArrowheads="1"/>
          </p:cNvSpPr>
          <p:nvPr/>
        </p:nvSpPr>
        <p:spPr bwMode="auto">
          <a:xfrm>
            <a:off x="21978506" y="14450229"/>
            <a:ext cx="9156317" cy="681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7388" tIns="93694" rIns="187388" bIns="93694">
            <a:spAutoFit/>
          </a:bodyPr>
          <a:lstStyle>
            <a:lvl1pPr defTabSz="2193925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2193925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marL="1143000" indent="-228600" defTabSz="2193925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marL="1600200" indent="-228600" defTabSz="2193925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marL="2057400" indent="-228600" defTabSz="2193925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129" b="1" dirty="0">
                <a:solidFill>
                  <a:srgbClr val="0D0C0C"/>
                </a:solidFill>
                <a:latin typeface="Helvetica" charset="0"/>
                <a:cs typeface="Helvetica" charset="0"/>
              </a:rPr>
              <a:t>Tabla 1. Resultados de pruebas xxxx</a:t>
            </a:r>
          </a:p>
        </p:txBody>
      </p:sp>
      <p:sp>
        <p:nvSpPr>
          <p:cNvPr id="45" name="Text Box 5"/>
          <p:cNvSpPr txBox="1">
            <a:spLocks noChangeArrowheads="1"/>
          </p:cNvSpPr>
          <p:nvPr/>
        </p:nvSpPr>
        <p:spPr bwMode="auto">
          <a:xfrm>
            <a:off x="11377609" y="29245043"/>
            <a:ext cx="9156317" cy="681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7388" tIns="93694" rIns="187388" bIns="93694">
            <a:spAutoFit/>
          </a:bodyPr>
          <a:lstStyle>
            <a:lvl1pPr defTabSz="2193925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2193925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marL="1143000" indent="-228600" defTabSz="2193925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marL="1600200" indent="-228600" defTabSz="2193925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marL="2057400" indent="-228600" defTabSz="2193925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CO" sz="3129" b="1" dirty="0" smtClean="0">
                <a:solidFill>
                  <a:srgbClr val="0D0C0C"/>
                </a:solidFill>
                <a:latin typeface="Helvetica" charset="0"/>
                <a:cs typeface="Helvetica" charset="0"/>
              </a:rPr>
              <a:t>Relación</a:t>
            </a:r>
            <a:r>
              <a:rPr lang="en-US" sz="3129" b="1" dirty="0" smtClean="0">
                <a:solidFill>
                  <a:srgbClr val="0D0C0C"/>
                </a:solidFill>
                <a:latin typeface="Helvetica" charset="0"/>
                <a:cs typeface="Helvetica" charset="0"/>
              </a:rPr>
              <a:t> </a:t>
            </a:r>
            <a:r>
              <a:rPr lang="en-US" sz="3129" b="1" dirty="0">
                <a:solidFill>
                  <a:srgbClr val="0D0C0C"/>
                </a:solidFill>
                <a:latin typeface="Helvetica" charset="0"/>
                <a:cs typeface="Helvetica" charset="0"/>
              </a:rPr>
              <a:t>entre </a:t>
            </a:r>
            <a:r>
              <a:rPr lang="es-CO" sz="3129" b="1" dirty="0" smtClean="0">
                <a:solidFill>
                  <a:srgbClr val="0D0C0C"/>
                </a:solidFill>
                <a:latin typeface="Helvetica" charset="0"/>
                <a:cs typeface="Helvetica" charset="0"/>
              </a:rPr>
              <a:t>factores</a:t>
            </a:r>
            <a:endParaRPr lang="es-CO" sz="3129" b="1" dirty="0">
              <a:solidFill>
                <a:srgbClr val="0D0C0C"/>
              </a:solidFill>
              <a:latin typeface="Helvetica" charset="0"/>
              <a:cs typeface="Helvetica" charset="0"/>
            </a:endParaRPr>
          </a:p>
        </p:txBody>
      </p:sp>
      <p:graphicFrame>
        <p:nvGraphicFramePr>
          <p:cNvPr id="13" name="Diagrama 12"/>
          <p:cNvGraphicFramePr/>
          <p:nvPr>
            <p:extLst>
              <p:ext uri="{D42A27DB-BD31-4B8C-83A1-F6EECF244321}">
                <p14:modId xmlns:p14="http://schemas.microsoft.com/office/powerpoint/2010/main" val="973316156"/>
              </p:ext>
            </p:extLst>
          </p:nvPr>
        </p:nvGraphicFramePr>
        <p:xfrm>
          <a:off x="11247731" y="23705544"/>
          <a:ext cx="9719783" cy="50711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2" name="TextBox 6"/>
          <p:cNvSpPr txBox="1">
            <a:spLocks noChangeArrowheads="1"/>
          </p:cNvSpPr>
          <p:nvPr/>
        </p:nvSpPr>
        <p:spPr bwMode="auto">
          <a:xfrm>
            <a:off x="22263485" y="10750847"/>
            <a:ext cx="9156317" cy="2802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CO" sz="2935" dirty="0" smtClean="0">
                <a:latin typeface="Helvetica" charset="0"/>
                <a:cs typeface="Helvetica" charset="0"/>
              </a:rPr>
              <a:t>3. Ventas y cálculo de ganancias: Cada venta realizada tiene un impacto directo en las ganancias de la tienda. El software calcula de forma precisa las ganancias de la tienda.</a:t>
            </a:r>
            <a:endParaRPr lang="en-US" sz="3129" dirty="0">
              <a:latin typeface="Helvetica" charset="0"/>
              <a:cs typeface="Helvetica" charset="0"/>
            </a:endParaRPr>
          </a:p>
        </p:txBody>
      </p:sp>
      <p:sp>
        <p:nvSpPr>
          <p:cNvPr id="41" name="Rectangle 52"/>
          <p:cNvSpPr>
            <a:spLocks noChangeArrowheads="1"/>
          </p:cNvSpPr>
          <p:nvPr/>
        </p:nvSpPr>
        <p:spPr bwMode="auto">
          <a:xfrm>
            <a:off x="22449400" y="23206706"/>
            <a:ext cx="9000000" cy="108000"/>
          </a:xfrm>
          <a:prstGeom prst="rect">
            <a:avLst/>
          </a:prstGeom>
          <a:solidFill>
            <a:srgbClr val="FCCD4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2145916"/>
            <a:endParaRPr lang="en-US" sz="10368"/>
          </a:p>
        </p:txBody>
      </p:sp>
      <p:sp>
        <p:nvSpPr>
          <p:cNvPr id="43" name="Rectangle 52"/>
          <p:cNvSpPr>
            <a:spLocks noChangeArrowheads="1"/>
          </p:cNvSpPr>
          <p:nvPr/>
        </p:nvSpPr>
        <p:spPr bwMode="auto">
          <a:xfrm>
            <a:off x="22287223" y="32167209"/>
            <a:ext cx="9000000" cy="108000"/>
          </a:xfrm>
          <a:prstGeom prst="rect">
            <a:avLst/>
          </a:prstGeom>
          <a:solidFill>
            <a:srgbClr val="FCCD4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2145916"/>
            <a:endParaRPr lang="en-US" sz="10368"/>
          </a:p>
        </p:txBody>
      </p:sp>
      <p:sp>
        <p:nvSpPr>
          <p:cNvPr id="46" name="Rectangle 52"/>
          <p:cNvSpPr>
            <a:spLocks noChangeArrowheads="1"/>
          </p:cNvSpPr>
          <p:nvPr/>
        </p:nvSpPr>
        <p:spPr bwMode="auto">
          <a:xfrm>
            <a:off x="894907" y="31403840"/>
            <a:ext cx="9000000" cy="108000"/>
          </a:xfrm>
          <a:prstGeom prst="rect">
            <a:avLst/>
          </a:prstGeom>
          <a:solidFill>
            <a:srgbClr val="FCCD4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2145916"/>
            <a:endParaRPr lang="en-US" sz="10368"/>
          </a:p>
        </p:txBody>
      </p:sp>
      <p:sp>
        <p:nvSpPr>
          <p:cNvPr id="47" name="Rectangle 44"/>
          <p:cNvSpPr>
            <a:spLocks noChangeArrowheads="1"/>
          </p:cNvSpPr>
          <p:nvPr/>
        </p:nvSpPr>
        <p:spPr bwMode="auto">
          <a:xfrm>
            <a:off x="-92378" y="9644529"/>
            <a:ext cx="32400000" cy="288000"/>
          </a:xfrm>
          <a:prstGeom prst="rect">
            <a:avLst/>
          </a:prstGeom>
          <a:solidFill>
            <a:srgbClr val="00689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7416" tIns="93708" rIns="187416" bIns="93708"/>
          <a:lstStyle/>
          <a:p>
            <a:pPr defTabSz="4495247"/>
            <a:endParaRPr lang="en-US" sz="8053">
              <a:latin typeface="Helvetica" charset="0"/>
              <a:cs typeface="Helvetica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45988" y="987020"/>
            <a:ext cx="5788481" cy="1357051"/>
          </a:xfrm>
          <a:prstGeom prst="rect">
            <a:avLst/>
          </a:prstGeom>
        </p:spPr>
      </p:pic>
      <p:pic>
        <p:nvPicPr>
          <p:cNvPr id="2" name="Picture 2" descr="https://www.udi.edu.co/images/investigaciones/grupos/Gidsaw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6359" y="987020"/>
            <a:ext cx="2910988" cy="2910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0"/>
            <a:ext cx="32399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Microsoft. (s.f). </a:t>
            </a:r>
            <a:r>
              <a:rPr kumimoji="0" lang="es-CO" altLang="es-CO" sz="12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Documentaci</a:t>
            </a:r>
            <a:r>
              <a:rPr kumimoji="0" lang="es-CO" altLang="es-CO" sz="12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ó</a:t>
            </a:r>
            <a:r>
              <a:rPr kumimoji="0" lang="es-CO" altLang="es-CO" sz="12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 de C#.</a:t>
            </a:r>
            <a:r>
              <a:rPr kumimoji="0" lang="es-CO" altLang="es-CO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Obtenido de https://learn.microsoft.com/es-ES/dotnet/csharp/</a:t>
            </a:r>
            <a:endParaRPr kumimoji="0" lang="es-CO" altLang="es-CO" sz="2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52400" y="152400"/>
            <a:ext cx="32399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Microsoft. (s.f). </a:t>
            </a:r>
            <a:r>
              <a:rPr kumimoji="0" lang="es-CO" altLang="es-CO" sz="12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Documentaci</a:t>
            </a:r>
            <a:r>
              <a:rPr kumimoji="0" lang="es-CO" altLang="es-CO" sz="12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ó</a:t>
            </a:r>
            <a:r>
              <a:rPr kumimoji="0" lang="es-CO" altLang="es-CO" sz="12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 de C#.</a:t>
            </a:r>
            <a:r>
              <a:rPr kumimoji="0" lang="es-CO" altLang="es-CO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Obtenido de https://learn.microsoft.com/es-ES/dotnet/csharp/</a:t>
            </a:r>
            <a:endParaRPr kumimoji="0" lang="es-CO" altLang="es-CO" sz="2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334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1532</TotalTime>
  <Words>729</Words>
  <Application>Microsoft Office PowerPoint</Application>
  <PresentationFormat>Personalizado</PresentationFormat>
  <Paragraphs>41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MS PGothic</vt:lpstr>
      <vt:lpstr>Arial</vt:lpstr>
      <vt:lpstr>Calibri</vt:lpstr>
      <vt:lpstr>Helvetica</vt:lpstr>
      <vt:lpstr>Times New Roman</vt:lpstr>
      <vt:lpstr>Office Theme</vt:lpstr>
      <vt:lpstr>Presentación de PowerPoint</vt:lpstr>
    </vt:vector>
  </TitlesOfParts>
  <Company>SPIE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Escher</dc:creator>
  <cp:lastModifiedBy>DALIA MAYERLYN ANAYA</cp:lastModifiedBy>
  <cp:revision>78</cp:revision>
  <dcterms:created xsi:type="dcterms:W3CDTF">2016-03-21T16:40:14Z</dcterms:created>
  <dcterms:modified xsi:type="dcterms:W3CDTF">2023-06-07T15:24:23Z</dcterms:modified>
</cp:coreProperties>
</file>