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AA633C-8FF8-49AB-B8AF-6CE7D5170B43}" v="3" dt="2024-04-03T09:14:24.119"/>
    <p1510:client id="{D1E4A13F-5371-4EFA-86C4-4D531BBA5B64}" v="1406" dt="2024-04-03T11:02:28.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75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179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968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1118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0380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9801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061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502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5391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9022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924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05772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843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073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9143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182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836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872872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hyperlink" Target="https://djon.es/blog/2009/10/12/the-indicators-project-and-what-it-means-for-me/" TargetMode="External"/><Relationship Id="rId5" Type="http://schemas.openxmlformats.org/officeDocument/2006/relationships/image" Target="../media/image1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hyperlink" Target="http://technofaq.org/posts/2017/05/how-cdn-works-and-why-you-should-use-it/" TargetMode="External"/><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hyperlink" Target="https://creativecommons.org/licenses/by-nc-sa/3.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4.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hyperlink" Target="https://creativecommons.org/licenses/by-nc-sa/3.0/" TargetMode="External"/><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hyperlink" Target="https://2019-20ticescolapiosgranada24.blogspot.com/" TargetMode="External"/><Relationship Id="rId5" Type="http://schemas.openxmlformats.org/officeDocument/2006/relationships/image" Target="../media/image15.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3E1A19-2862-042A-83ED-0C6E0C739737}"/>
              </a:ext>
            </a:extLst>
          </p:cNvPr>
          <p:cNvSpPr txBox="1"/>
          <p:nvPr/>
        </p:nvSpPr>
        <p:spPr>
          <a:xfrm>
            <a:off x="1285426" y="1541745"/>
            <a:ext cx="920014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NAME                             :    KAVITHA C A</a:t>
            </a:r>
          </a:p>
          <a:p>
            <a:endParaRPr lang="en-US" dirty="0"/>
          </a:p>
          <a:p>
            <a:r>
              <a:rPr lang="en-US" dirty="0"/>
              <a:t>REG NO                         :    513121104708</a:t>
            </a:r>
          </a:p>
          <a:p>
            <a:endParaRPr lang="en-US" dirty="0"/>
          </a:p>
          <a:p>
            <a:r>
              <a:rPr lang="en-US" dirty="0"/>
              <a:t>COLLEGE NAME         :    THANTHAI PERIYAR GOVERNMENT INSTITUTE OF                                                              TECHNOLOGY</a:t>
            </a:r>
          </a:p>
          <a:p>
            <a:endParaRPr lang="en-US" dirty="0"/>
          </a:p>
          <a:p>
            <a:r>
              <a:rPr lang="en-US" dirty="0"/>
              <a:t>DEPARTMENT             :     COMPUTER SCIENCE AND ENGINEERING</a:t>
            </a:r>
          </a:p>
          <a:p>
            <a:endParaRPr lang="en-US" dirty="0"/>
          </a:p>
          <a:p>
            <a:r>
              <a:rPr lang="en-US" dirty="0"/>
              <a:t>YEAR                             :      THIRD YEAR</a:t>
            </a:r>
          </a:p>
          <a:p>
            <a:endParaRPr lang="en-US" dirty="0"/>
          </a:p>
          <a:p>
            <a:r>
              <a:rPr lang="en-US" dirty="0"/>
              <a:t>NM ID                            :      </a:t>
            </a:r>
            <a:r>
              <a:rPr lang="en-US" dirty="0">
                <a:ea typeface="+mn-lt"/>
                <a:cs typeface="+mn-lt"/>
              </a:rPr>
              <a:t>au2161350058</a:t>
            </a:r>
          </a:p>
          <a:p>
            <a:endParaRPr lang="en-US" dirty="0"/>
          </a:p>
          <a:p>
            <a:r>
              <a:rPr lang="en-US" dirty="0"/>
              <a:t>SKILLS BUILD ID        :      cakavitha2004@gmail.com</a:t>
            </a:r>
          </a:p>
          <a:p>
            <a:endParaRPr lang="en-US" dirty="0"/>
          </a:p>
          <a:p>
            <a:r>
              <a:rPr lang="en-US" dirty="0"/>
              <a:t>PROJECT TITLE          :      TWITTER SENTIMENT CLASSIFICATION USING LSTM</a:t>
            </a:r>
          </a:p>
          <a:p>
            <a:endParaRPr lang="en-US" dirty="0"/>
          </a:p>
        </p:txBody>
      </p:sp>
    </p:spTree>
    <p:extLst>
      <p:ext uri="{BB962C8B-B14F-4D97-AF65-F5344CB8AC3E}">
        <p14:creationId xmlns:p14="http://schemas.microsoft.com/office/powerpoint/2010/main" val="178860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68D3EAE6-5AC4-4EF7-BA5E-FF047F0576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34" name="Picture 33">
              <a:extLst>
                <a:ext uri="{FF2B5EF4-FFF2-40B4-BE49-F238E27FC236}">
                  <a16:creationId xmlns:a16="http://schemas.microsoft.com/office/drawing/2014/main" id="{25223CC4-CEF2-43BE-A268-7574A7F572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5" name="Rectangle 34">
              <a:extLst>
                <a:ext uri="{FF2B5EF4-FFF2-40B4-BE49-F238E27FC236}">
                  <a16:creationId xmlns:a16="http://schemas.microsoft.com/office/drawing/2014/main" id="{0AD518D9-DA34-42A4-AE7C-2449A29A2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36" name="Picture 35">
              <a:extLst>
                <a:ext uri="{FF2B5EF4-FFF2-40B4-BE49-F238E27FC236}">
                  <a16:creationId xmlns:a16="http://schemas.microsoft.com/office/drawing/2014/main" id="{F57E9183-A8C2-4E29-854A-122252F8C7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7" name="Picture 36">
              <a:extLst>
                <a:ext uri="{FF2B5EF4-FFF2-40B4-BE49-F238E27FC236}">
                  <a16:creationId xmlns:a16="http://schemas.microsoft.com/office/drawing/2014/main" id="{427F9D8B-907D-42F0-8748-A986C12C509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61" name="Straight Connector 60">
            <a:extLst>
              <a:ext uri="{FF2B5EF4-FFF2-40B4-BE49-F238E27FC236}">
                <a16:creationId xmlns:a16="http://schemas.microsoft.com/office/drawing/2014/main" id="{2127D324-ED99-4DAD-96B2-75E77B6EE6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62" name="Rectangle 61">
            <a:extLst>
              <a:ext uri="{FF2B5EF4-FFF2-40B4-BE49-F238E27FC236}">
                <a16:creationId xmlns:a16="http://schemas.microsoft.com/office/drawing/2014/main" id="{E3D83BB5-436A-43DA-9214-7AC62ACE4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D9479F50-C6F0-4F04-93DC-109BF07783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44" name="Picture 43">
              <a:extLst>
                <a:ext uri="{FF2B5EF4-FFF2-40B4-BE49-F238E27FC236}">
                  <a16:creationId xmlns:a16="http://schemas.microsoft.com/office/drawing/2014/main" id="{BB25D3A2-3329-4FF0-9A24-8EE5BCAB7B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4" name="Rectangle 63">
              <a:extLst>
                <a:ext uri="{FF2B5EF4-FFF2-40B4-BE49-F238E27FC236}">
                  <a16:creationId xmlns:a16="http://schemas.microsoft.com/office/drawing/2014/main" id="{53877143-4D78-4631-9262-1B2BE798D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6" name="Picture 45">
              <a:extLst>
                <a:ext uri="{FF2B5EF4-FFF2-40B4-BE49-F238E27FC236}">
                  <a16:creationId xmlns:a16="http://schemas.microsoft.com/office/drawing/2014/main" id="{8E84ED41-D8D6-43FE-9864-B2F1F00240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7" name="Picture 46">
              <a:extLst>
                <a:ext uri="{FF2B5EF4-FFF2-40B4-BE49-F238E27FC236}">
                  <a16:creationId xmlns:a16="http://schemas.microsoft.com/office/drawing/2014/main" id="{D63B5BC6-DF3D-4891-A44C-7071D61AD54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885FDE0-02FC-1F2C-630E-2D80A83DF155}"/>
              </a:ext>
            </a:extLst>
          </p:cNvPr>
          <p:cNvSpPr>
            <a:spLocks noGrp="1"/>
          </p:cNvSpPr>
          <p:nvPr>
            <p:ph type="title"/>
          </p:nvPr>
        </p:nvSpPr>
        <p:spPr>
          <a:xfrm>
            <a:off x="-1084061" y="680454"/>
            <a:ext cx="8693702" cy="1035159"/>
          </a:xfrm>
        </p:spPr>
        <p:txBody>
          <a:bodyPr vert="horz" lIns="91440" tIns="45720" rIns="91440" bIns="45720" rtlCol="0" anchor="b">
            <a:normAutofit/>
          </a:bodyPr>
          <a:lstStyle/>
          <a:p>
            <a:r>
              <a:rPr lang="en-US" sz="5400" b="1" kern="1200" cap="none" dirty="0">
                <a:ln w="3175" cmpd="sng">
                  <a:noFill/>
                </a:ln>
                <a:solidFill>
                  <a:schemeClr val="tx1">
                    <a:lumMod val="85000"/>
                    <a:lumOff val="15000"/>
                  </a:schemeClr>
                </a:solidFill>
                <a:effectLst/>
                <a:latin typeface="+mj-lt"/>
                <a:ea typeface="+mj-ea"/>
                <a:cs typeface="+mj-cs"/>
              </a:rPr>
              <a:t>RESULT</a:t>
            </a:r>
          </a:p>
        </p:txBody>
      </p:sp>
      <p:pic>
        <p:nvPicPr>
          <p:cNvPr id="6" name="Picture 5">
            <a:extLst>
              <a:ext uri="{FF2B5EF4-FFF2-40B4-BE49-F238E27FC236}">
                <a16:creationId xmlns:a16="http://schemas.microsoft.com/office/drawing/2014/main" id="{7C9A4A9B-7C96-9118-0D21-C67555983086}"/>
              </a:ext>
            </a:extLst>
          </p:cNvPr>
          <p:cNvPicPr>
            <a:picLocks noChangeAspect="1"/>
          </p:cNvPicPr>
          <p:nvPr/>
        </p:nvPicPr>
        <p:blipFill rotWithShape="1">
          <a:blip r:embed="rId7"/>
          <a:srcRect r="17408" b="3"/>
          <a:stretch/>
        </p:blipFill>
        <p:spPr>
          <a:xfrm>
            <a:off x="5244806" y="680453"/>
            <a:ext cx="6254257" cy="5737191"/>
          </a:xfrm>
          <a:prstGeom prst="rect">
            <a:avLst/>
          </a:prstGeom>
          <a:ln w="57150" cmpd="thickThin">
            <a:solidFill>
              <a:schemeClr val="tx1">
                <a:lumMod val="50000"/>
                <a:lumOff val="50000"/>
              </a:schemeClr>
            </a:solidFill>
            <a:miter lim="800000"/>
          </a:ln>
        </p:spPr>
      </p:pic>
      <p:cxnSp>
        <p:nvCxnSpPr>
          <p:cNvPr id="65" name="Straight Connector 64">
            <a:extLst>
              <a:ext uri="{FF2B5EF4-FFF2-40B4-BE49-F238E27FC236}">
                <a16:creationId xmlns:a16="http://schemas.microsoft.com/office/drawing/2014/main" id="{91A4F7F3-4A2D-4BC2-A7AD-98D81DB09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28112" y="3522131"/>
            <a:ext cx="603504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1CB9DF5-8544-A1EB-0F0B-24F489AFA3FB}"/>
              </a:ext>
            </a:extLst>
          </p:cNvPr>
          <p:cNvSpPr txBox="1"/>
          <p:nvPr/>
        </p:nvSpPr>
        <p:spPr>
          <a:xfrm>
            <a:off x="1195137" y="3882189"/>
            <a:ext cx="457467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Test set Loss: 0.272 </a:t>
            </a:r>
          </a:p>
          <a:p>
            <a:r>
              <a:rPr lang="en-US" sz="2800" b="1" dirty="0"/>
              <a:t>Accuracy: 0.900</a:t>
            </a:r>
          </a:p>
        </p:txBody>
      </p:sp>
    </p:spTree>
    <p:extLst>
      <p:ext uri="{BB962C8B-B14F-4D97-AF65-F5344CB8AC3E}">
        <p14:creationId xmlns:p14="http://schemas.microsoft.com/office/powerpoint/2010/main" val="380901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26FF-EF36-CA7A-3BD4-2F7BA14E78C7}"/>
              </a:ext>
            </a:extLst>
          </p:cNvPr>
          <p:cNvSpPr>
            <a:spLocks noGrp="1"/>
          </p:cNvSpPr>
          <p:nvPr>
            <p:ph type="title"/>
          </p:nvPr>
        </p:nvSpPr>
        <p:spPr/>
        <p:txBody>
          <a:bodyPr>
            <a:normAutofit/>
          </a:bodyPr>
          <a:lstStyle/>
          <a:p>
            <a:r>
              <a:rPr lang="en-US" sz="6000" b="1" dirty="0"/>
              <a:t>CONCLUSION</a:t>
            </a:r>
          </a:p>
        </p:txBody>
      </p:sp>
      <p:pic>
        <p:nvPicPr>
          <p:cNvPr id="3" name="Picture 2">
            <a:extLst>
              <a:ext uri="{FF2B5EF4-FFF2-40B4-BE49-F238E27FC236}">
                <a16:creationId xmlns:a16="http://schemas.microsoft.com/office/drawing/2014/main" id="{7C2DAF13-6AEA-0037-2681-CAF5EBB43931}"/>
              </a:ext>
            </a:extLst>
          </p:cNvPr>
          <p:cNvPicPr>
            <a:picLocks noChangeAspect="1"/>
          </p:cNvPicPr>
          <p:nvPr/>
        </p:nvPicPr>
        <p:blipFill>
          <a:blip r:embed="rId2"/>
          <a:stretch>
            <a:fillRect/>
          </a:stretch>
        </p:blipFill>
        <p:spPr>
          <a:xfrm>
            <a:off x="4923422" y="2524878"/>
            <a:ext cx="6489365" cy="3693193"/>
          </a:xfrm>
          <a:prstGeom prst="rect">
            <a:avLst/>
          </a:prstGeom>
        </p:spPr>
      </p:pic>
      <p:sp>
        <p:nvSpPr>
          <p:cNvPr id="4" name="TextBox 3">
            <a:extLst>
              <a:ext uri="{FF2B5EF4-FFF2-40B4-BE49-F238E27FC236}">
                <a16:creationId xmlns:a16="http://schemas.microsoft.com/office/drawing/2014/main" id="{66DAC974-C283-B0F2-29F3-76ECCE1DB258}"/>
              </a:ext>
            </a:extLst>
          </p:cNvPr>
          <p:cNvSpPr txBox="1"/>
          <p:nvPr/>
        </p:nvSpPr>
        <p:spPr>
          <a:xfrm>
            <a:off x="887663" y="2104190"/>
            <a:ext cx="375920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2000" b="1" dirty="0">
                <a:solidFill>
                  <a:schemeClr val="tx1">
                    <a:lumMod val="95000"/>
                    <a:lumOff val="5000"/>
                  </a:schemeClr>
                </a:solidFill>
                <a:latin typeface="Söhne"/>
              </a:rPr>
              <a:t>The LSTM-based solution for Twitter classification analysis offers a powerful approach to analyze tweet sequences and extract meaningful insights.</a:t>
            </a:r>
          </a:p>
          <a:p>
            <a:pPr>
              <a:buFont typeface=""/>
              <a:buChar char="•"/>
            </a:pPr>
            <a:r>
              <a:rPr lang="en-US" sz="2000" b="1" dirty="0">
                <a:solidFill>
                  <a:schemeClr val="tx1">
                    <a:lumMod val="95000"/>
                    <a:lumOff val="5000"/>
                  </a:schemeClr>
                </a:solidFill>
                <a:latin typeface="Söhne"/>
              </a:rPr>
              <a:t>By leveraging LSTM networks, businesses and researchers can unlock the temporal dynamics of Twitter data, enabling more accurate and informed decision-making.</a:t>
            </a:r>
          </a:p>
        </p:txBody>
      </p:sp>
    </p:spTree>
    <p:extLst>
      <p:ext uri="{BB962C8B-B14F-4D97-AF65-F5344CB8AC3E}">
        <p14:creationId xmlns:p14="http://schemas.microsoft.com/office/powerpoint/2010/main" val="309141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39" name="Picture 38">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39">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2" name="Picture 41">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CE8106D-85C5-0A3A-D4CA-6180B0694A47}"/>
              </a:ext>
            </a:extLst>
          </p:cNvPr>
          <p:cNvSpPr>
            <a:spLocks noGrp="1"/>
          </p:cNvSpPr>
          <p:nvPr>
            <p:ph type="ctrTitle"/>
          </p:nvPr>
        </p:nvSpPr>
        <p:spPr>
          <a:xfrm>
            <a:off x="997528" y="754869"/>
            <a:ext cx="4094017" cy="2008407"/>
          </a:xfrm>
        </p:spPr>
        <p:txBody>
          <a:bodyPr>
            <a:normAutofit/>
          </a:bodyPr>
          <a:lstStyle/>
          <a:p>
            <a:r>
              <a:rPr lang="en-US" sz="4800" b="1" u="sng" dirty="0">
                <a:solidFill>
                  <a:srgbClr val="262626"/>
                </a:solidFill>
              </a:rPr>
              <a:t>PROJECT TITLE</a:t>
            </a:r>
          </a:p>
        </p:txBody>
      </p:sp>
      <p:sp>
        <p:nvSpPr>
          <p:cNvPr id="3" name="Subtitle 2">
            <a:extLst>
              <a:ext uri="{FF2B5EF4-FFF2-40B4-BE49-F238E27FC236}">
                <a16:creationId xmlns:a16="http://schemas.microsoft.com/office/drawing/2014/main" id="{E142D7C5-B646-E4EA-2676-7D0E5EA6BD58}"/>
              </a:ext>
            </a:extLst>
          </p:cNvPr>
          <p:cNvSpPr>
            <a:spLocks noGrp="1"/>
          </p:cNvSpPr>
          <p:nvPr>
            <p:ph type="subTitle" idx="1"/>
          </p:nvPr>
        </p:nvSpPr>
        <p:spPr>
          <a:xfrm>
            <a:off x="997528" y="2953998"/>
            <a:ext cx="4094017" cy="1987094"/>
          </a:xfrm>
        </p:spPr>
        <p:txBody>
          <a:bodyPr>
            <a:noAutofit/>
          </a:bodyPr>
          <a:lstStyle/>
          <a:p>
            <a:r>
              <a:rPr lang="en-US" sz="3200" b="1" dirty="0">
                <a:solidFill>
                  <a:srgbClr val="C00000"/>
                </a:solidFill>
              </a:rPr>
              <a:t>TWITTER SENTIMENT CLASSIFICATION USING LSTM</a:t>
            </a:r>
          </a:p>
        </p:txBody>
      </p:sp>
      <p:pic>
        <p:nvPicPr>
          <p:cNvPr id="4" name="Picture 3" descr="Enable Twitter Cards on Your HTML ...">
            <a:extLst>
              <a:ext uri="{FF2B5EF4-FFF2-40B4-BE49-F238E27FC236}">
                <a16:creationId xmlns:a16="http://schemas.microsoft.com/office/drawing/2014/main" id="{9EDEB2AE-ACD9-79E8-7FA4-AE694F96CB3E}"/>
              </a:ext>
            </a:extLst>
          </p:cNvPr>
          <p:cNvPicPr>
            <a:picLocks noChangeAspect="1"/>
          </p:cNvPicPr>
          <p:nvPr/>
        </p:nvPicPr>
        <p:blipFill>
          <a:blip r:embed="rId5"/>
          <a:stretch>
            <a:fillRect/>
          </a:stretch>
        </p:blipFill>
        <p:spPr>
          <a:xfrm>
            <a:off x="5418668" y="1380588"/>
            <a:ext cx="5469466" cy="4096820"/>
          </a:xfrm>
          <a:prstGeom prst="rect">
            <a:avLst/>
          </a:prstGeom>
          <a:ln w="57150" cmpd="thickThin">
            <a:solidFill>
              <a:srgbClr val="7F7F7F"/>
            </a:solidFill>
            <a:miter lim="800000"/>
          </a:ln>
        </p:spPr>
      </p:pic>
    </p:spTree>
    <p:extLst>
      <p:ext uri="{BB962C8B-B14F-4D97-AF65-F5344CB8AC3E}">
        <p14:creationId xmlns:p14="http://schemas.microsoft.com/office/powerpoint/2010/main" val="323056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08459B6-5A8A-AA80-19E3-1F98F367487D}"/>
              </a:ext>
            </a:extLst>
          </p:cNvPr>
          <p:cNvSpPr>
            <a:spLocks noGrp="1"/>
          </p:cNvSpPr>
          <p:nvPr>
            <p:ph type="title"/>
          </p:nvPr>
        </p:nvSpPr>
        <p:spPr>
          <a:xfrm>
            <a:off x="929140" y="611820"/>
            <a:ext cx="2835464" cy="853814"/>
          </a:xfrm>
        </p:spPr>
        <p:txBody>
          <a:bodyPr anchor="b">
            <a:normAutofit/>
          </a:bodyPr>
          <a:lstStyle/>
          <a:p>
            <a:r>
              <a:rPr lang="en-US" sz="4000" b="1" dirty="0">
                <a:solidFill>
                  <a:srgbClr val="262626"/>
                </a:solidFill>
              </a:rPr>
              <a:t>AGENDA</a:t>
            </a:r>
          </a:p>
        </p:txBody>
      </p:sp>
      <p:sp>
        <p:nvSpPr>
          <p:cNvPr id="64" name="Content Placeholder 63">
            <a:extLst>
              <a:ext uri="{FF2B5EF4-FFF2-40B4-BE49-F238E27FC236}">
                <a16:creationId xmlns:a16="http://schemas.microsoft.com/office/drawing/2014/main" id="{0CB5AFE1-6C87-EFA3-7572-1DB86FE3819B}"/>
              </a:ext>
            </a:extLst>
          </p:cNvPr>
          <p:cNvSpPr>
            <a:spLocks noGrp="1"/>
          </p:cNvSpPr>
          <p:nvPr>
            <p:ph idx="1"/>
          </p:nvPr>
        </p:nvSpPr>
        <p:spPr>
          <a:xfrm>
            <a:off x="929141" y="1708577"/>
            <a:ext cx="3116200" cy="4273933"/>
          </a:xfrm>
        </p:spPr>
        <p:txBody>
          <a:bodyPr>
            <a:normAutofit/>
          </a:bodyPr>
          <a:lstStyle/>
          <a:p>
            <a:r>
              <a:rPr lang="en-US" sz="2000" dirty="0">
                <a:solidFill>
                  <a:srgbClr val="262626"/>
                </a:solidFill>
              </a:rPr>
              <a:t>PROBLEM STATEMENT</a:t>
            </a:r>
          </a:p>
          <a:p>
            <a:pPr>
              <a:buSzPct val="114999"/>
            </a:pPr>
            <a:r>
              <a:rPr lang="en-US" sz="2000">
                <a:solidFill>
                  <a:srgbClr val="262626"/>
                </a:solidFill>
              </a:rPr>
              <a:t>PROJECT OVERVIEW</a:t>
            </a:r>
            <a:endParaRPr lang="en-US" sz="2000" dirty="0">
              <a:solidFill>
                <a:srgbClr val="262626"/>
              </a:solidFill>
            </a:endParaRPr>
          </a:p>
          <a:p>
            <a:pPr>
              <a:buSzPct val="114999"/>
            </a:pPr>
            <a:r>
              <a:rPr lang="en-US" sz="2000" dirty="0">
                <a:solidFill>
                  <a:srgbClr val="262626"/>
                </a:solidFill>
              </a:rPr>
              <a:t>END USERS</a:t>
            </a:r>
          </a:p>
          <a:p>
            <a:pPr>
              <a:buSzPct val="114999"/>
            </a:pPr>
            <a:r>
              <a:rPr lang="en-US" sz="2000" dirty="0">
                <a:solidFill>
                  <a:srgbClr val="262626"/>
                </a:solidFill>
              </a:rPr>
              <a:t>SOLUTION</a:t>
            </a:r>
          </a:p>
          <a:p>
            <a:pPr>
              <a:buSzPct val="114999"/>
            </a:pPr>
            <a:r>
              <a:rPr lang="en-US" sz="2000">
                <a:solidFill>
                  <a:srgbClr val="262626"/>
                </a:solidFill>
              </a:rPr>
              <a:t>WOW IN MY SOLUTION</a:t>
            </a:r>
            <a:endParaRPr lang="en-US" sz="2000" dirty="0">
              <a:solidFill>
                <a:srgbClr val="262626"/>
              </a:solidFill>
            </a:endParaRPr>
          </a:p>
          <a:p>
            <a:pPr>
              <a:buSzPct val="114999"/>
            </a:pPr>
            <a:r>
              <a:rPr lang="en-US" sz="2000" dirty="0">
                <a:solidFill>
                  <a:srgbClr val="262626"/>
                </a:solidFill>
              </a:rPr>
              <a:t>MODELLING</a:t>
            </a:r>
          </a:p>
          <a:p>
            <a:pPr>
              <a:buSzPct val="114999"/>
            </a:pPr>
            <a:r>
              <a:rPr lang="en-US" sz="2000" dirty="0">
                <a:solidFill>
                  <a:srgbClr val="262626"/>
                </a:solidFill>
              </a:rPr>
              <a:t>CONCLUSION</a:t>
            </a:r>
          </a:p>
        </p:txBody>
      </p:sp>
      <p:sp useBgFill="1">
        <p:nvSpPr>
          <p:cNvPr id="73" name="Rectangle 72">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53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9" name="Picture 18">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11A57F4-3A4B-D8A7-973A-1828D023B315}"/>
              </a:ext>
            </a:extLst>
          </p:cNvPr>
          <p:cNvSpPr>
            <a:spLocks noGrp="1"/>
          </p:cNvSpPr>
          <p:nvPr>
            <p:ph type="title"/>
          </p:nvPr>
        </p:nvSpPr>
        <p:spPr>
          <a:xfrm>
            <a:off x="997528" y="701395"/>
            <a:ext cx="4094017" cy="1406829"/>
          </a:xfrm>
        </p:spPr>
        <p:txBody>
          <a:bodyPr vert="horz" lIns="91440" tIns="45720" rIns="91440" bIns="45720" rtlCol="0" anchor="b">
            <a:normAutofit fontScale="90000"/>
          </a:bodyPr>
          <a:lstStyle/>
          <a:p>
            <a:r>
              <a:rPr lang="en-US" sz="4800" b="1" u="sng" dirty="0">
                <a:solidFill>
                  <a:srgbClr val="262626"/>
                </a:solidFill>
              </a:rPr>
              <a:t>PROBLEM STATEMENT</a:t>
            </a:r>
          </a:p>
        </p:txBody>
      </p:sp>
      <p:pic>
        <p:nvPicPr>
          <p:cNvPr id="3" name="Picture 2" descr="gorjeo, social, medios de comunicación, logo de twitter, pájaros de ...">
            <a:extLst>
              <a:ext uri="{FF2B5EF4-FFF2-40B4-BE49-F238E27FC236}">
                <a16:creationId xmlns:a16="http://schemas.microsoft.com/office/drawing/2014/main" id="{AF66D8F9-DB65-7999-AD73-41FD1022285A}"/>
              </a:ext>
            </a:extLst>
          </p:cNvPr>
          <p:cNvPicPr>
            <a:picLocks noChangeAspect="1"/>
          </p:cNvPicPr>
          <p:nvPr/>
        </p:nvPicPr>
        <p:blipFill>
          <a:blip r:embed="rId7"/>
          <a:stretch>
            <a:fillRect/>
          </a:stretch>
        </p:blipFill>
        <p:spPr>
          <a:xfrm>
            <a:off x="5873194" y="888139"/>
            <a:ext cx="5469466" cy="5175297"/>
          </a:xfrm>
          <a:prstGeom prst="rect">
            <a:avLst/>
          </a:prstGeom>
          <a:ln w="57150" cmpd="thickThin">
            <a:solidFill>
              <a:srgbClr val="7F7F7F"/>
            </a:solidFill>
            <a:miter lim="800000"/>
          </a:ln>
        </p:spPr>
      </p:pic>
      <p:sp>
        <p:nvSpPr>
          <p:cNvPr id="6" name="TextBox 5">
            <a:extLst>
              <a:ext uri="{FF2B5EF4-FFF2-40B4-BE49-F238E27FC236}">
                <a16:creationId xmlns:a16="http://schemas.microsoft.com/office/drawing/2014/main" id="{6353FD6B-364A-DDA9-A345-D18F3B478EB5}"/>
              </a:ext>
            </a:extLst>
          </p:cNvPr>
          <p:cNvSpPr txBox="1"/>
          <p:nvPr/>
        </p:nvSpPr>
        <p:spPr>
          <a:xfrm>
            <a:off x="851968" y="2391491"/>
            <a:ext cx="491257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i="0" dirty="0">
                <a:solidFill>
                  <a:schemeClr val="tx1">
                    <a:lumMod val="95000"/>
                    <a:lumOff val="5000"/>
                  </a:schemeClr>
                </a:solidFill>
                <a:latin typeface="Söhne"/>
                <a:ea typeface="Söhne"/>
                <a:cs typeface="Söhne"/>
              </a:rPr>
              <a:t>Develop a classification model to analyze Twitter data and accurately categorize tweets into predefined classes or categories based on their content. The goal is to effectively classify tweets into relevant topics, sentiments, or user-defined labels, enabling better understanding and organization of the vast volume of information shared on the platform. This classification analysis will aid in various applications such as targeted marketing, sentiment analysis, trend detection, and crisis monitoring. The model should demonstrate robustness in handling noisy, unstructured text data while achieving high accuracy and efficiency in classification.</a:t>
            </a:r>
            <a:endParaRPr lang="en-US" b="1">
              <a:solidFill>
                <a:schemeClr val="tx1">
                  <a:lumMod val="95000"/>
                  <a:lumOff val="5000"/>
                </a:schemeClr>
              </a:solidFill>
            </a:endParaRPr>
          </a:p>
        </p:txBody>
      </p:sp>
    </p:spTree>
    <p:extLst>
      <p:ext uri="{BB962C8B-B14F-4D97-AF65-F5344CB8AC3E}">
        <p14:creationId xmlns:p14="http://schemas.microsoft.com/office/powerpoint/2010/main" val="2486358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60" name="Picture 59">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1" name="Rectangle 60">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62" name="Picture 61">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63" name="Picture 62">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65" name="Straight Connector 64">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D623549B-21E8-2A50-6248-86257F255269}"/>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t="6556" r="-4" b="18304"/>
          <a:stretch/>
        </p:blipFill>
        <p:spPr>
          <a:xfrm>
            <a:off x="20" y="10"/>
            <a:ext cx="12191980" cy="6857990"/>
          </a:xfrm>
          <a:prstGeom prst="rect">
            <a:avLst/>
          </a:prstGeom>
        </p:spPr>
      </p:pic>
      <p:sp>
        <p:nvSpPr>
          <p:cNvPr id="67" name="Rectangle 66">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7">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71" name="Group 70">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72"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74"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8C1D0F27-3C84-2F45-5EFE-1A9CF046882C}"/>
              </a:ext>
            </a:extLst>
          </p:cNvPr>
          <p:cNvSpPr>
            <a:spLocks noGrp="1"/>
          </p:cNvSpPr>
          <p:nvPr>
            <p:ph type="title"/>
          </p:nvPr>
        </p:nvSpPr>
        <p:spPr>
          <a:xfrm>
            <a:off x="2692398" y="761553"/>
            <a:ext cx="6815669" cy="780271"/>
          </a:xfrm>
        </p:spPr>
        <p:txBody>
          <a:bodyPr vert="horz" lIns="91440" tIns="45720" rIns="91440" bIns="45720" rtlCol="0" anchor="b">
            <a:normAutofit/>
          </a:bodyPr>
          <a:lstStyle/>
          <a:p>
            <a:r>
              <a:rPr lang="en-US" sz="4000" b="1" dirty="0">
                <a:solidFill>
                  <a:srgbClr val="FFC000"/>
                </a:solidFill>
              </a:rPr>
              <a:t>PROJECT OVERVIEW</a:t>
            </a:r>
          </a:p>
        </p:txBody>
      </p:sp>
      <p:cxnSp>
        <p:nvCxnSpPr>
          <p:cNvPr id="77" name="Straight Connector 76">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70F09A0-5511-C61C-E5FB-266B6E6D6357}"/>
              </a:ext>
            </a:extLst>
          </p:cNvPr>
          <p:cNvSpPr txBox="1"/>
          <p:nvPr/>
        </p:nvSpPr>
        <p:spPr>
          <a:xfrm>
            <a:off x="9836868" y="6657945"/>
            <a:ext cx="2355132"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a:extLst>
                    <a:ext uri="{A12FA001-AC4F-418D-AE19-62706E023703}">
                      <ahyp:hlinkClr xmlns:ahyp="http://schemas.microsoft.com/office/drawing/2018/hyperlinkcolor" val="tx"/>
                    </a:ext>
                  </a:extLst>
                </a:hlinkClick>
              </a:rPr>
              <a:t>CC BY-NC</a:t>
            </a:r>
            <a:r>
              <a:rPr lang="en-US" sz="700">
                <a:solidFill>
                  <a:srgbClr val="FFFFFF"/>
                </a:solidFill>
              </a:rPr>
              <a:t>.</a:t>
            </a:r>
          </a:p>
        </p:txBody>
      </p:sp>
      <p:sp>
        <p:nvSpPr>
          <p:cNvPr id="6" name="TextBox 5">
            <a:extLst>
              <a:ext uri="{FF2B5EF4-FFF2-40B4-BE49-F238E27FC236}">
                <a16:creationId xmlns:a16="http://schemas.microsoft.com/office/drawing/2014/main" id="{9BD7C845-9CEC-F9F9-89D4-3D485F9A4209}"/>
              </a:ext>
            </a:extLst>
          </p:cNvPr>
          <p:cNvSpPr txBox="1"/>
          <p:nvPr/>
        </p:nvSpPr>
        <p:spPr>
          <a:xfrm>
            <a:off x="2705770" y="2371558"/>
            <a:ext cx="639277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dirty="0">
                <a:solidFill>
                  <a:schemeClr val="tx1">
                    <a:lumMod val="95000"/>
                    <a:lumOff val="5000"/>
                  </a:schemeClr>
                </a:solidFill>
                <a:latin typeface="Söhne"/>
              </a:rPr>
              <a:t>The primary goal is to gain actionable insights from Twitter data through sentiment analysis, trend detection, and topic categorization.</a:t>
            </a:r>
          </a:p>
          <a:p>
            <a:pPr>
              <a:buFont typeface=""/>
              <a:buChar char="•"/>
            </a:pPr>
            <a:r>
              <a:rPr lang="en-US" b="1" dirty="0">
                <a:solidFill>
                  <a:schemeClr val="tx1">
                    <a:lumMod val="95000"/>
                    <a:lumOff val="5000"/>
                  </a:schemeClr>
                </a:solidFill>
                <a:latin typeface="Söhne"/>
              </a:rPr>
              <a:t>By understanding public sentiment and identifying emerging trends, businesses can make informed decisions and tailor strategies accordingly.</a:t>
            </a:r>
          </a:p>
        </p:txBody>
      </p:sp>
      <p:sp>
        <p:nvSpPr>
          <p:cNvPr id="7" name="TextBox 6">
            <a:extLst>
              <a:ext uri="{FF2B5EF4-FFF2-40B4-BE49-F238E27FC236}">
                <a16:creationId xmlns:a16="http://schemas.microsoft.com/office/drawing/2014/main" id="{0B9A483D-BBF8-19FF-B9B9-E3BEFE6B071B}"/>
              </a:ext>
            </a:extLst>
          </p:cNvPr>
          <p:cNvSpPr txBox="1"/>
          <p:nvPr/>
        </p:nvSpPr>
        <p:spPr>
          <a:xfrm rot="10800000" flipV="1">
            <a:off x="2772612" y="4043520"/>
            <a:ext cx="66735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tx1">
                    <a:lumMod val="95000"/>
                    <a:lumOff val="5000"/>
                  </a:schemeClr>
                </a:solidFill>
                <a:latin typeface="Söhne"/>
              </a:rPr>
              <a:t>The scope of the project includes analyzing a diverse range of topics discussed on Twitter, spanning various industries, events, and interests.</a:t>
            </a:r>
            <a:endParaRPr lang="en-US" b="1">
              <a:solidFill>
                <a:schemeClr val="tx1">
                  <a:lumMod val="95000"/>
                  <a:lumOff val="5000"/>
                </a:schemeClr>
              </a:solidFill>
            </a:endParaRPr>
          </a:p>
        </p:txBody>
      </p:sp>
    </p:spTree>
    <p:extLst>
      <p:ext uri="{BB962C8B-B14F-4D97-AF65-F5344CB8AC3E}">
        <p14:creationId xmlns:p14="http://schemas.microsoft.com/office/powerpoint/2010/main" val="4275681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263958DE-3089-4707-A79D-8ADBDE597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C81077B-766D-44B3-909D-A26D42DA9C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20" name="Picture 19">
              <a:extLst>
                <a:ext uri="{FF2B5EF4-FFF2-40B4-BE49-F238E27FC236}">
                  <a16:creationId xmlns:a16="http://schemas.microsoft.com/office/drawing/2014/main" id="{5CC93258-4B7E-4DC5-AE91-AFAAD833ADB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05610CE6-9E44-431C-9AFA-E552B5D54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8B4315B7-9CDC-4449-9705-67DAFE6F7A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32D66995-395F-42A2-AB99-8B0E853BA11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4BDE1CD-C114-6113-1137-C81F6F4FC3BE}"/>
              </a:ext>
            </a:extLst>
          </p:cNvPr>
          <p:cNvSpPr>
            <a:spLocks noGrp="1"/>
          </p:cNvSpPr>
          <p:nvPr>
            <p:ph type="title"/>
          </p:nvPr>
        </p:nvSpPr>
        <p:spPr>
          <a:xfrm>
            <a:off x="4577647" y="1201822"/>
            <a:ext cx="6474546" cy="1021791"/>
          </a:xfrm>
        </p:spPr>
        <p:txBody>
          <a:bodyPr vert="horz" lIns="91440" tIns="45720" rIns="91440" bIns="45720" rtlCol="0" anchor="b">
            <a:noAutofit/>
          </a:bodyPr>
          <a:lstStyle/>
          <a:p>
            <a:r>
              <a:rPr lang="en-US" sz="6000" b="1" dirty="0"/>
              <a:t>END USERS</a:t>
            </a:r>
          </a:p>
        </p:txBody>
      </p:sp>
      <p:pic>
        <p:nvPicPr>
          <p:cNvPr id="3" name="Picture 2">
            <a:extLst>
              <a:ext uri="{FF2B5EF4-FFF2-40B4-BE49-F238E27FC236}">
                <a16:creationId xmlns:a16="http://schemas.microsoft.com/office/drawing/2014/main" id="{F46FC3B8-14F1-6844-4862-0B646387B701}"/>
              </a:ext>
            </a:extLst>
          </p:cNvPr>
          <p:cNvPicPr>
            <a:picLocks noChangeAspect="1"/>
          </p:cNvPicPr>
          <p:nvPr/>
        </p:nvPicPr>
        <p:blipFill rotWithShape="1">
          <a:blip r:embed="rId7">
            <a:extLst>
              <a:ext uri="{837473B0-CC2E-450A-ABE3-18F120FF3D39}">
                <a1611:picAttrSrcUrl xmlns:a1611="http://schemas.microsoft.com/office/drawing/2016/11/main" r:id="rId8"/>
              </a:ext>
            </a:extLst>
          </a:blip>
          <a:srcRect l="26650" r="24661" b="1"/>
          <a:stretch/>
        </p:blipFill>
        <p:spPr>
          <a:xfrm>
            <a:off x="801137" y="707190"/>
            <a:ext cx="3059206" cy="5456988"/>
          </a:xfrm>
          <a:prstGeom prst="rect">
            <a:avLst/>
          </a:prstGeom>
          <a:ln w="57150" cmpd="thickThin">
            <a:solidFill>
              <a:schemeClr val="tx1">
                <a:lumMod val="50000"/>
                <a:lumOff val="50000"/>
              </a:schemeClr>
            </a:solidFill>
            <a:miter lim="800000"/>
          </a:ln>
        </p:spPr>
      </p:pic>
      <p:cxnSp>
        <p:nvCxnSpPr>
          <p:cNvPr id="25" name="Straight Connector 24">
            <a:extLst>
              <a:ext uri="{FF2B5EF4-FFF2-40B4-BE49-F238E27FC236}">
                <a16:creationId xmlns:a16="http://schemas.microsoft.com/office/drawing/2014/main" id="{2C4AED10-D735-4820-BE3F-7B5DE8BBC4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82168" y="3522131"/>
            <a:ext cx="6492240"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E7E909B-5B3A-6595-F75F-955ACCCCAC1A}"/>
              </a:ext>
            </a:extLst>
          </p:cNvPr>
          <p:cNvSpPr txBox="1"/>
          <p:nvPr/>
        </p:nvSpPr>
        <p:spPr>
          <a:xfrm>
            <a:off x="1652899" y="5616545"/>
            <a:ext cx="24881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8">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9">
                  <a:extLst>
                    <a:ext uri="{A12FA001-AC4F-418D-AE19-62706E023703}">
                      <ahyp:hlinkClr xmlns:ahyp="http://schemas.microsoft.com/office/drawing/2018/hyperlinkcolor" val="tx"/>
                    </a:ext>
                  </a:extLst>
                </a:hlinkClick>
              </a:rPr>
              <a:t>CC BY-SA-NC</a:t>
            </a:r>
            <a:r>
              <a:rPr lang="en-US" sz="700">
                <a:solidFill>
                  <a:srgbClr val="FFFFFF"/>
                </a:solidFill>
              </a:rPr>
              <a:t>.</a:t>
            </a:r>
          </a:p>
        </p:txBody>
      </p:sp>
      <p:sp>
        <p:nvSpPr>
          <p:cNvPr id="6" name="TextBox 5">
            <a:extLst>
              <a:ext uri="{FF2B5EF4-FFF2-40B4-BE49-F238E27FC236}">
                <a16:creationId xmlns:a16="http://schemas.microsoft.com/office/drawing/2014/main" id="{3A078388-282F-AA25-7BE9-8941BE39BAA6}"/>
              </a:ext>
            </a:extLst>
          </p:cNvPr>
          <p:cNvSpPr txBox="1"/>
          <p:nvPr/>
        </p:nvSpPr>
        <p:spPr>
          <a:xfrm>
            <a:off x="4323348" y="2919663"/>
            <a:ext cx="690077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b="1" dirty="0">
                <a:solidFill>
                  <a:srgbClr val="FF0000"/>
                </a:solidFill>
                <a:latin typeface="Söhne"/>
              </a:rPr>
              <a:t>Enhanced Decision Making:</a:t>
            </a:r>
            <a:r>
              <a:rPr lang="en-US" b="1" dirty="0">
                <a:solidFill>
                  <a:schemeClr val="tx1">
                    <a:lumMod val="95000"/>
                    <a:lumOff val="5000"/>
                  </a:schemeClr>
                </a:solidFill>
                <a:latin typeface="Söhne"/>
              </a:rPr>
              <a:t> Access to actionable insights derived from Twitter data analysis for informed decision-making processes.</a:t>
            </a:r>
          </a:p>
          <a:p>
            <a:pPr>
              <a:buFont typeface=""/>
              <a:buChar char="•"/>
            </a:pPr>
            <a:r>
              <a:rPr lang="en-US" b="1" dirty="0">
                <a:solidFill>
                  <a:srgbClr val="FF0000"/>
                </a:solidFill>
                <a:latin typeface="Söhne"/>
              </a:rPr>
              <a:t>Improved Customer Engagement</a:t>
            </a:r>
            <a:r>
              <a:rPr lang="en-US" b="1" dirty="0">
                <a:solidFill>
                  <a:schemeClr val="tx1">
                    <a:lumMod val="95000"/>
                    <a:lumOff val="5000"/>
                  </a:schemeClr>
                </a:solidFill>
                <a:latin typeface="Söhne"/>
              </a:rPr>
              <a:t>: Tailor marketing strategies and social media interactions based on sentiment analysis and trend detection.</a:t>
            </a:r>
          </a:p>
          <a:p>
            <a:pPr>
              <a:buFont typeface=""/>
              <a:buChar char="•"/>
            </a:pPr>
            <a:r>
              <a:rPr lang="en-US" b="1" dirty="0">
                <a:solidFill>
                  <a:srgbClr val="FF0000"/>
                </a:solidFill>
                <a:latin typeface="Söhne"/>
              </a:rPr>
              <a:t>Competitive Advantage:</a:t>
            </a:r>
            <a:r>
              <a:rPr lang="en-US" b="1" dirty="0">
                <a:solidFill>
                  <a:schemeClr val="tx1">
                    <a:lumMod val="95000"/>
                    <a:lumOff val="5000"/>
                  </a:schemeClr>
                </a:solidFill>
                <a:latin typeface="Söhne"/>
              </a:rPr>
              <a:t> Stay ahead of competitors by leveraging real-time data to identify emerging trends and opportunities.</a:t>
            </a:r>
          </a:p>
          <a:p>
            <a:pPr>
              <a:buFont typeface=""/>
              <a:buChar char="•"/>
            </a:pPr>
            <a:r>
              <a:rPr lang="en-US" b="1" dirty="0">
                <a:solidFill>
                  <a:schemeClr val="tx1">
                    <a:lumMod val="95000"/>
                    <a:lumOff val="5000"/>
                  </a:schemeClr>
                </a:solidFill>
                <a:latin typeface="Söhne"/>
              </a:rPr>
              <a:t>Research Opportunities: Conduct in-depth studies on various topics, sentiments, and social phenomena using Twitter classification analysis results.</a:t>
            </a:r>
          </a:p>
        </p:txBody>
      </p:sp>
    </p:spTree>
    <p:extLst>
      <p:ext uri="{BB962C8B-B14F-4D97-AF65-F5344CB8AC3E}">
        <p14:creationId xmlns:p14="http://schemas.microsoft.com/office/powerpoint/2010/main" val="149608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3" name="Picture 2" descr="twitter, wood, letter, block, decor, brown, surface, blocks, logo ...">
            <a:extLst>
              <a:ext uri="{FF2B5EF4-FFF2-40B4-BE49-F238E27FC236}">
                <a16:creationId xmlns:a16="http://schemas.microsoft.com/office/drawing/2014/main" id="{ADFFE374-7DCD-EB1E-90C3-D00E35D202A6}"/>
              </a:ext>
            </a:extLst>
          </p:cNvPr>
          <p:cNvPicPr>
            <a:picLocks noChangeAspect="1"/>
          </p:cNvPicPr>
          <p:nvPr/>
        </p:nvPicPr>
        <p:blipFill rotWithShape="1">
          <a:blip r:embed="rId5"/>
          <a:srcRect t="14794" b="10206"/>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6">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20" name="Group 19">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1"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3"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0A526F6-CA33-5C8A-F221-53724CD868E8}"/>
              </a:ext>
            </a:extLst>
          </p:cNvPr>
          <p:cNvSpPr>
            <a:spLocks noGrp="1"/>
          </p:cNvSpPr>
          <p:nvPr>
            <p:ph type="title"/>
          </p:nvPr>
        </p:nvSpPr>
        <p:spPr>
          <a:xfrm>
            <a:off x="2692398" y="1710710"/>
            <a:ext cx="6815670" cy="713428"/>
          </a:xfrm>
        </p:spPr>
        <p:txBody>
          <a:bodyPr vert="horz" lIns="91440" tIns="45720" rIns="91440" bIns="45720" rtlCol="0" anchor="b">
            <a:normAutofit fontScale="90000"/>
          </a:bodyPr>
          <a:lstStyle/>
          <a:p>
            <a:r>
              <a:rPr lang="en-US" sz="5400" b="1"/>
              <a:t>SOLUTION</a:t>
            </a:r>
          </a:p>
        </p:txBody>
      </p:sp>
      <p:cxnSp>
        <p:nvCxnSpPr>
          <p:cNvPr id="26" name="Straight Connector 25">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DFA618F-FF0C-BBC8-B245-78B3D0BEB648}"/>
              </a:ext>
            </a:extLst>
          </p:cNvPr>
          <p:cNvSpPr txBox="1"/>
          <p:nvPr/>
        </p:nvSpPr>
        <p:spPr>
          <a:xfrm>
            <a:off x="2944523" y="2416293"/>
            <a:ext cx="655618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solidFill>
                  <a:schemeClr val="tx1">
                    <a:lumMod val="95000"/>
                    <a:lumOff val="5000"/>
                  </a:schemeClr>
                </a:solidFill>
                <a:ea typeface="+mn-lt"/>
                <a:cs typeface="+mn-lt"/>
              </a:rPr>
              <a:t>A solution for Twitter classification analysis using Long Short-Term Memory (LSTM) networks, a type of recurrent neural network (RNN).</a:t>
            </a:r>
            <a:endParaRPr lang="en-US" b="1" dirty="0">
              <a:solidFill>
                <a:schemeClr val="tx1">
                  <a:lumMod val="95000"/>
                  <a:lumOff val="5000"/>
                </a:schemeClr>
              </a:solidFill>
            </a:endParaRPr>
          </a:p>
          <a:p>
            <a:pPr marL="285750" indent="-285750">
              <a:buFont typeface="Arial"/>
              <a:buChar char="•"/>
            </a:pPr>
            <a:r>
              <a:rPr lang="en-US" b="1" dirty="0">
                <a:solidFill>
                  <a:schemeClr val="tx1">
                    <a:lumMod val="95000"/>
                    <a:lumOff val="5000"/>
                  </a:schemeClr>
                </a:solidFill>
                <a:ea typeface="+mn-lt"/>
                <a:cs typeface="+mn-lt"/>
              </a:rPr>
              <a:t>LSTM is well-suited for sequential data processing, making it ideal for analyzing the temporal nature of tweet sequences.</a:t>
            </a:r>
            <a:endParaRPr lang="en-US" b="1" dirty="0">
              <a:solidFill>
                <a:schemeClr val="tx1">
                  <a:lumMod val="95000"/>
                  <a:lumOff val="5000"/>
                </a:schemeClr>
              </a:solidFill>
            </a:endParaRPr>
          </a:p>
          <a:p>
            <a:pPr marL="285750" indent="-285750">
              <a:buFont typeface="Arial"/>
              <a:buChar char="•"/>
            </a:pPr>
            <a:r>
              <a:rPr lang="en-US" b="1" dirty="0">
                <a:solidFill>
                  <a:schemeClr val="tx1">
                    <a:lumMod val="95000"/>
                    <a:lumOff val="5000"/>
                  </a:schemeClr>
                </a:solidFill>
                <a:ea typeface="+mn-lt"/>
                <a:cs typeface="+mn-lt"/>
              </a:rPr>
              <a:t>LSTM Architecture: Implementation of LSTM layers with bidirectional processing to capture both past and future context in tweet sequences.</a:t>
            </a:r>
            <a:endParaRPr lang="en-US" b="1" dirty="0">
              <a:solidFill>
                <a:schemeClr val="tx1">
                  <a:lumMod val="95000"/>
                  <a:lumOff val="5000"/>
                </a:schemeClr>
              </a:solidFill>
            </a:endParaRPr>
          </a:p>
          <a:p>
            <a:pPr marL="285750" indent="-285750">
              <a:buFont typeface="Arial"/>
              <a:buChar char="•"/>
            </a:pPr>
            <a:r>
              <a:rPr lang="en-US" b="1" dirty="0">
                <a:solidFill>
                  <a:schemeClr val="tx1">
                    <a:lumMod val="95000"/>
                    <a:lumOff val="5000"/>
                  </a:schemeClr>
                </a:solidFill>
                <a:ea typeface="+mn-lt"/>
                <a:cs typeface="+mn-lt"/>
              </a:rPr>
              <a:t>Dropout Regularization: Integration of dropout layers to prevent overfitting and improve the generalization of the LSTM model.</a:t>
            </a:r>
            <a:endParaRPr lang="en-US" b="1" dirty="0">
              <a:solidFill>
                <a:schemeClr val="tx1">
                  <a:lumMod val="95000"/>
                  <a:lumOff val="5000"/>
                </a:schemeClr>
              </a:solidFill>
            </a:endParaRPr>
          </a:p>
          <a:p>
            <a:pPr algn="l"/>
            <a:endParaRPr lang="en-US" b="1" dirty="0">
              <a:solidFill>
                <a:schemeClr val="tx1">
                  <a:lumMod val="95000"/>
                  <a:lumOff val="5000"/>
                </a:schemeClr>
              </a:solidFill>
            </a:endParaRPr>
          </a:p>
        </p:txBody>
      </p:sp>
    </p:spTree>
    <p:extLst>
      <p:ext uri="{BB962C8B-B14F-4D97-AF65-F5344CB8AC3E}">
        <p14:creationId xmlns:p14="http://schemas.microsoft.com/office/powerpoint/2010/main" val="3112593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9B347087-DEE1-4F23-8486-A2690AA19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BB81AE-EE4A-4AA4-8941-104B6C943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tx2"/>
          </a:solidFill>
          <a:ln>
            <a:noFill/>
          </a:ln>
          <a:effectLst>
            <a:outerShdw blurRad="114300" dist="127000" dir="54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3" name="Picture 2">
            <a:extLst>
              <a:ext uri="{FF2B5EF4-FFF2-40B4-BE49-F238E27FC236}">
                <a16:creationId xmlns:a16="http://schemas.microsoft.com/office/drawing/2014/main" id="{0C9A6B25-F0BE-E940-7DE7-AA5E6E2354D1}"/>
              </a:ext>
            </a:extLst>
          </p:cNvPr>
          <p:cNvPicPr>
            <a:picLocks noChangeAspect="1"/>
          </p:cNvPicPr>
          <p:nvPr/>
        </p:nvPicPr>
        <p:blipFill rotWithShape="1">
          <a:blip r:embed="rId5">
            <a:alphaModFix amt="50000"/>
            <a:extLst>
              <a:ext uri="{837473B0-CC2E-450A-ABE3-18F120FF3D39}">
                <a1611:picAttrSrcUrl xmlns:a1611="http://schemas.microsoft.com/office/drawing/2016/11/main" r:id="rId6"/>
              </a:ext>
            </a:extLst>
          </a:blip>
          <a:srcRect r="1" b="6844"/>
          <a:stretch/>
        </p:blipFill>
        <p:spPr>
          <a:xfrm>
            <a:off x="606454" y="488137"/>
            <a:ext cx="11227442" cy="5883295"/>
          </a:xfrm>
          <a:prstGeom prst="rect">
            <a:avLst/>
          </a:prstGeom>
        </p:spPr>
      </p:pic>
      <p:cxnSp>
        <p:nvCxnSpPr>
          <p:cNvPr id="21" name="Straight Connector 20">
            <a:extLst>
              <a:ext uri="{FF2B5EF4-FFF2-40B4-BE49-F238E27FC236}">
                <a16:creationId xmlns:a16="http://schemas.microsoft.com/office/drawing/2014/main" id="{4AA791FC-1AEF-4561-93B5-6B9E981BBB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21280" y="3594428"/>
            <a:ext cx="694944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AAA2202F-2A68-464D-8E53-CEBE9303D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bg1"/>
            </a:solidFill>
            <a:miter lim="800000"/>
          </a:ln>
        </p:spPr>
        <p:style>
          <a:lnRef idx="1">
            <a:schemeClr val="accent1"/>
          </a:lnRef>
          <a:fillRef idx="3">
            <a:schemeClr val="accent1"/>
          </a:fillRef>
          <a:effectRef idx="2">
            <a:schemeClr val="accent1"/>
          </a:effectRef>
          <a:fontRef idx="minor">
            <a:schemeClr val="lt1"/>
          </a:fontRef>
        </p:style>
      </p:sp>
      <p:grpSp>
        <p:nvGrpSpPr>
          <p:cNvPr id="25" name="Group 24">
            <a:extLst>
              <a:ext uri="{FF2B5EF4-FFF2-40B4-BE49-F238E27FC236}">
                <a16:creationId xmlns:a16="http://schemas.microsoft.com/office/drawing/2014/main" id="{5B129734-DF6D-46B8-A0E0-4F178B3AD2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26" name="Rounded Rectangle 21">
              <a:extLst>
                <a:ext uri="{FF2B5EF4-FFF2-40B4-BE49-F238E27FC236}">
                  <a16:creationId xmlns:a16="http://schemas.microsoft.com/office/drawing/2014/main" id="{6A986578-4991-4E9B-94B7-056F6B09B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7" name="Picture 26">
              <a:extLst>
                <a:ext uri="{FF2B5EF4-FFF2-40B4-BE49-F238E27FC236}">
                  <a16:creationId xmlns:a16="http://schemas.microsoft.com/office/drawing/2014/main" id="{257D0097-ACF2-46A6-804C-C5D55A188FE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8" name="Rounded Rectangle 27">
              <a:extLst>
                <a:ext uri="{FF2B5EF4-FFF2-40B4-BE49-F238E27FC236}">
                  <a16:creationId xmlns:a16="http://schemas.microsoft.com/office/drawing/2014/main" id="{A71DA5EB-109A-4C2F-A093-7E5F6490BD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9" name="Picture 28">
              <a:extLst>
                <a:ext uri="{FF2B5EF4-FFF2-40B4-BE49-F238E27FC236}">
                  <a16:creationId xmlns:a16="http://schemas.microsoft.com/office/drawing/2014/main" id="{DA85B8CE-EB01-4DD0-8B39-D413503D77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2" name="Title 1">
            <a:extLst>
              <a:ext uri="{FF2B5EF4-FFF2-40B4-BE49-F238E27FC236}">
                <a16:creationId xmlns:a16="http://schemas.microsoft.com/office/drawing/2014/main" id="{44551CC6-2AA1-8F9F-B38A-99E2D0FC6DAB}"/>
              </a:ext>
            </a:extLst>
          </p:cNvPr>
          <p:cNvSpPr>
            <a:spLocks noGrp="1"/>
          </p:cNvSpPr>
          <p:nvPr>
            <p:ph type="title"/>
          </p:nvPr>
        </p:nvSpPr>
        <p:spPr>
          <a:xfrm>
            <a:off x="2224403" y="605699"/>
            <a:ext cx="8242968" cy="2238316"/>
          </a:xfrm>
        </p:spPr>
        <p:txBody>
          <a:bodyPr vert="horz" lIns="91440" tIns="45720" rIns="91440" bIns="45720" rtlCol="0" anchor="b">
            <a:normAutofit fontScale="90000"/>
          </a:bodyPr>
          <a:lstStyle/>
          <a:p>
            <a:r>
              <a:rPr lang="en-US" sz="7200" b="1" u="sng" dirty="0">
                <a:solidFill>
                  <a:schemeClr val="bg1"/>
                </a:solidFill>
              </a:rPr>
              <a:t>WOW IN MY SOLUTION</a:t>
            </a:r>
          </a:p>
        </p:txBody>
      </p:sp>
      <p:sp>
        <p:nvSpPr>
          <p:cNvPr id="4" name="TextBox 3">
            <a:extLst>
              <a:ext uri="{FF2B5EF4-FFF2-40B4-BE49-F238E27FC236}">
                <a16:creationId xmlns:a16="http://schemas.microsoft.com/office/drawing/2014/main" id="{A38AB66F-AB49-8DD2-FFA0-EF5A91D47554}"/>
              </a:ext>
            </a:extLst>
          </p:cNvPr>
          <p:cNvSpPr txBox="1"/>
          <p:nvPr/>
        </p:nvSpPr>
        <p:spPr>
          <a:xfrm>
            <a:off x="9225399" y="6171377"/>
            <a:ext cx="2488181"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a:extLst>
                    <a:ext uri="{A12FA001-AC4F-418D-AE19-62706E023703}">
                      <ahyp:hlinkClr xmlns:ahyp="http://schemas.microsoft.com/office/drawing/2018/hyperlinkcolor" val="tx"/>
                    </a:ext>
                  </a:extLst>
                </a:hlinkClick>
              </a:rPr>
              <a:t>CC BY-SA-NC</a:t>
            </a:r>
            <a:r>
              <a:rPr lang="en-US" sz="700">
                <a:solidFill>
                  <a:srgbClr val="FFFFFF"/>
                </a:solidFill>
              </a:rPr>
              <a:t>.</a:t>
            </a:r>
          </a:p>
        </p:txBody>
      </p:sp>
      <p:sp>
        <p:nvSpPr>
          <p:cNvPr id="14" name="TextBox 13">
            <a:extLst>
              <a:ext uri="{FF2B5EF4-FFF2-40B4-BE49-F238E27FC236}">
                <a16:creationId xmlns:a16="http://schemas.microsoft.com/office/drawing/2014/main" id="{9B7020FF-0FC0-A68C-BCA8-493C37F5CD07}"/>
              </a:ext>
            </a:extLst>
          </p:cNvPr>
          <p:cNvSpPr txBox="1"/>
          <p:nvPr/>
        </p:nvSpPr>
        <p:spPr>
          <a:xfrm>
            <a:off x="2224506" y="3280611"/>
            <a:ext cx="842477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ECECEC"/>
                </a:solidFill>
                <a:latin typeface="Söhne"/>
              </a:rPr>
              <a:t>WOW solution slide showcases the transformative impact of advanced deep learning techniques, particularly transformer-based architectures like BERT, in revolutionizing Twitter classification analysis. It highlights the key innovations, results, and future directions, EMPHASIZING</a:t>
            </a:r>
            <a:r>
              <a:rPr lang="en-US" sz="2400" b="1" dirty="0">
                <a:solidFill>
                  <a:srgbClr val="ECECEC"/>
                </a:solidFill>
                <a:latin typeface="Söhne"/>
              </a:rPr>
              <a:t> </a:t>
            </a:r>
            <a:r>
              <a:rPr lang="en-US" sz="2400" dirty="0">
                <a:solidFill>
                  <a:srgbClr val="ECECEC"/>
                </a:solidFill>
                <a:latin typeface="Söhne"/>
              </a:rPr>
              <a:t>the solution's potential to drive significant advancements in understanding and leveraging tweet </a:t>
            </a:r>
            <a:endParaRPr lang="en-US" sz="2400"/>
          </a:p>
        </p:txBody>
      </p:sp>
    </p:spTree>
    <p:extLst>
      <p:ext uri="{BB962C8B-B14F-4D97-AF65-F5344CB8AC3E}">
        <p14:creationId xmlns:p14="http://schemas.microsoft.com/office/powerpoint/2010/main" val="375517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9" name="Picture 8">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2" name="Picture 11">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4" name="Straight Connector 13">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9" name="Picture 18">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6E12877C-54E1-6E94-9BFB-3131F42C7C22}"/>
              </a:ext>
            </a:extLst>
          </p:cNvPr>
          <p:cNvSpPr>
            <a:spLocks noGrp="1"/>
          </p:cNvSpPr>
          <p:nvPr>
            <p:ph type="title"/>
          </p:nvPr>
        </p:nvSpPr>
        <p:spPr>
          <a:xfrm>
            <a:off x="3577633" y="634554"/>
            <a:ext cx="4619421" cy="751775"/>
          </a:xfrm>
        </p:spPr>
        <p:txBody>
          <a:bodyPr vert="horz" lIns="91440" tIns="45720" rIns="91440" bIns="45720" rtlCol="0" anchor="b">
            <a:normAutofit fontScale="90000"/>
          </a:bodyPr>
          <a:lstStyle/>
          <a:p>
            <a:r>
              <a:rPr lang="en-US" sz="4800" b="1">
                <a:solidFill>
                  <a:srgbClr val="262626"/>
                </a:solidFill>
              </a:rPr>
              <a:t>                 MODELLING</a:t>
            </a:r>
            <a:endParaRPr lang="en-US"/>
          </a:p>
        </p:txBody>
      </p:sp>
      <p:pic>
        <p:nvPicPr>
          <p:cNvPr id="3" name="Picture 2" descr="Generative AI: End-to-End Process Blog 2">
            <a:extLst>
              <a:ext uri="{FF2B5EF4-FFF2-40B4-BE49-F238E27FC236}">
                <a16:creationId xmlns:a16="http://schemas.microsoft.com/office/drawing/2014/main" id="{013B2EB4-8CAA-2AC8-25B8-0253352CFD55}"/>
              </a:ext>
            </a:extLst>
          </p:cNvPr>
          <p:cNvPicPr>
            <a:picLocks noChangeAspect="1"/>
          </p:cNvPicPr>
          <p:nvPr/>
        </p:nvPicPr>
        <p:blipFill>
          <a:blip r:embed="rId7"/>
          <a:stretch>
            <a:fillRect/>
          </a:stretch>
        </p:blipFill>
        <p:spPr>
          <a:xfrm>
            <a:off x="712985" y="1516396"/>
            <a:ext cx="10643043" cy="4694152"/>
          </a:xfrm>
          <a:prstGeom prst="rect">
            <a:avLst/>
          </a:prstGeom>
          <a:ln w="57150" cmpd="thickThin">
            <a:solidFill>
              <a:srgbClr val="7F7F7F"/>
            </a:solidFill>
            <a:miter lim="800000"/>
          </a:ln>
        </p:spPr>
      </p:pic>
    </p:spTree>
    <p:extLst>
      <p:ext uri="{BB962C8B-B14F-4D97-AF65-F5344CB8AC3E}">
        <p14:creationId xmlns:p14="http://schemas.microsoft.com/office/powerpoint/2010/main" val="40223641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Organic</vt:lpstr>
      <vt:lpstr>PowerPoint Presentation</vt:lpstr>
      <vt:lpstr>PROJECT TITLE</vt:lpstr>
      <vt:lpstr>AGENDA</vt:lpstr>
      <vt:lpstr>PROBLEM STATEMENT</vt:lpstr>
      <vt:lpstr>PROJECT OVERVIEW</vt:lpstr>
      <vt:lpstr>END USERS</vt:lpstr>
      <vt:lpstr>SOLUTION</vt:lpstr>
      <vt:lpstr>WOW IN MY SOLUTION</vt:lpstr>
      <vt:lpstr>                 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361</cp:revision>
  <dcterms:created xsi:type="dcterms:W3CDTF">2024-04-03T09:13:13Z</dcterms:created>
  <dcterms:modified xsi:type="dcterms:W3CDTF">2024-04-03T11:03:03Z</dcterms:modified>
</cp:coreProperties>
</file>