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30" r:id="rId3"/>
    <p:sldId id="331" r:id="rId4"/>
    <p:sldId id="333" r:id="rId5"/>
    <p:sldId id="334" r:id="rId6"/>
    <p:sldId id="335" r:id="rId7"/>
    <p:sldId id="336" r:id="rId8"/>
    <p:sldId id="337" r:id="rId9"/>
    <p:sldId id="341" r:id="rId10"/>
    <p:sldId id="338" r:id="rId11"/>
    <p:sldId id="342" r:id="rId12"/>
    <p:sldId id="343" r:id="rId13"/>
    <p:sldId id="345" r:id="rId14"/>
    <p:sldId id="344" r:id="rId15"/>
    <p:sldId id="346" r:id="rId16"/>
    <p:sldId id="347" r:id="rId17"/>
    <p:sldId id="348" r:id="rId18"/>
    <p:sldId id="349" r:id="rId19"/>
    <p:sldId id="350" r:id="rId20"/>
    <p:sldId id="351" r:id="rId21"/>
    <p:sldId id="354" r:id="rId22"/>
    <p:sldId id="352" r:id="rId23"/>
    <p:sldId id="353" r:id="rId24"/>
    <p:sldId id="355" r:id="rId25"/>
    <p:sldId id="356" r:id="rId26"/>
    <p:sldId id="357" r:id="rId27"/>
    <p:sldId id="358" r:id="rId28"/>
    <p:sldId id="359" r:id="rId29"/>
    <p:sldId id="361" r:id="rId30"/>
    <p:sldId id="360" r:id="rId31"/>
    <p:sldId id="362" r:id="rId32"/>
    <p:sldId id="363" r:id="rId33"/>
    <p:sldId id="364" r:id="rId34"/>
    <p:sldId id="365" r:id="rId35"/>
    <p:sldId id="367" r:id="rId36"/>
    <p:sldId id="366" r:id="rId37"/>
    <p:sldId id="369" r:id="rId38"/>
    <p:sldId id="368" r:id="rId39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71" autoAdjust="0"/>
    <p:restoredTop sz="96115" autoAdjust="0"/>
  </p:normalViewPr>
  <p:slideViewPr>
    <p:cSldViewPr snapToGrid="0">
      <p:cViewPr varScale="1">
        <p:scale>
          <a:sx n="187" d="100"/>
          <a:sy n="187" d="100"/>
        </p:scale>
        <p:origin x="1072" y="176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5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翔" userId="1a7361d22c554503" providerId="LiveId" clId="{F9131DA9-4CE7-4C1D-8567-91ABCEF92290}"/>
    <pc:docChg chg="modSld">
      <pc:chgData name="高翔" userId="1a7361d22c554503" providerId="LiveId" clId="{F9131DA9-4CE7-4C1D-8567-91ABCEF92290}" dt="2017-12-02T17:12:13.099" v="0"/>
      <pc:docMkLst>
        <pc:docMk/>
      </pc:docMkLst>
      <pc:sldChg chg="addSp">
        <pc:chgData name="高翔" userId="1a7361d22c554503" providerId="LiveId" clId="{F9131DA9-4CE7-4C1D-8567-91ABCEF92290}" dt="2017-12-02T17:12:13.099" v="0"/>
        <pc:sldMkLst>
          <pc:docMk/>
          <pc:sldMk cId="0" sldId="33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0" sldId="330"/>
            <ac:inkMk id="3" creationId="{08EA1CD1-D766-4705-8DAB-221141368E5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311630456" sldId="33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311630456" sldId="332"/>
            <ac:inkMk id="3" creationId="{BF929BF1-EC54-404D-B80E-4375BD60EAD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511390209" sldId="35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511390209" sldId="356"/>
            <ac:inkMk id="3" creationId="{0E0B1AD3-49BF-4FA3-A5E2-8E50C13095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2959365" sldId="35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2959365" sldId="357"/>
            <ac:inkMk id="3" creationId="{B47BF710-0EE7-4782-BF40-13B127E98CB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87380533" sldId="35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87380533" sldId="358"/>
            <ac:inkMk id="3" creationId="{3A3A4EF6-532D-46FC-AEF7-1C450F13BC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61271275" sldId="36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61271275" sldId="360"/>
            <ac:inkMk id="4" creationId="{B6E57B69-9B91-421C-82E1-A9F51FBF7F64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71230739" sldId="361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71230739" sldId="361"/>
            <ac:inkMk id="3" creationId="{1CE85EE5-E824-46D2-B75A-1FB86BDC2F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427923575" sldId="36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427923575" sldId="362"/>
            <ac:inkMk id="3" creationId="{16491B24-B191-4E1E-AD05-57EE4A6C679E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60156541" sldId="36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60156541" sldId="363"/>
            <ac:inkMk id="5" creationId="{39489BCA-3B34-4703-BBC2-86D8DE945D3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68179389" sldId="36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68179389" sldId="364"/>
            <ac:inkMk id="3" creationId="{B293F023-BC9C-45F7-8042-456257C6846D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619044067" sldId="36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619044067" sldId="366"/>
            <ac:inkMk id="3" creationId="{8F32EF13-3FE0-4068-A93C-11540359FF18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6139741" sldId="36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6139741" sldId="367"/>
            <ac:inkMk id="4" creationId="{0D1B10D3-1460-4DEB-B4E1-CAB161D2464F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25974558" sldId="36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25974558" sldId="368"/>
            <ac:inkMk id="4" creationId="{07D5216A-BEA7-4ADA-94D9-3C1AC1BC956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95717848" sldId="369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95717848" sldId="369"/>
            <ac:inkMk id="3" creationId="{BC10B758-ED3F-4706-A8D2-71ED950ECB4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05332226" sldId="37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05332226" sldId="370"/>
            <ac:inkMk id="3" creationId="{3120E238-C71C-4839-B6A2-F27D04D142F1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698925422" sldId="37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698925422" sldId="372"/>
            <ac:inkMk id="6" creationId="{0497522D-9744-42DA-90A6-1293F36F7023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98387149" sldId="37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98387149" sldId="373"/>
            <ac:inkMk id="3" creationId="{903A6B24-0600-4565-84CE-99C686DBA3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48047073" sldId="37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48047073" sldId="374"/>
            <ac:inkMk id="16" creationId="{FEEC5DDC-80D8-4CF6-A1BC-0218D1D7E765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18816262" sldId="375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18816262" sldId="375"/>
            <ac:inkMk id="3" creationId="{954978DE-B1AB-4CF2-AD20-AEA4D68F771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9733565" sldId="37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9733565" sldId="376"/>
            <ac:inkMk id="3" creationId="{40A2BF5F-75E1-48E6-9755-0E2C54AA453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3529098" sldId="37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3529098" sldId="378"/>
            <ac:inkMk id="3" creationId="{3FCF5DB2-4085-464B-BF35-BF6902D5FACE}"/>
          </ac:inkMkLst>
        </pc:inkChg>
      </pc:sldChg>
    </pc:docChg>
  </pc:docChgLst>
  <pc:docChgLst>
    <pc:chgData name="高翔" userId="1a7361d22c554503" providerId="LiveId" clId="{01848C4F-A8C3-4166-A843-C8858282F8FF}"/>
    <pc:docChg chg="modSld">
      <pc:chgData name="高翔" userId="1a7361d22c554503" providerId="LiveId" clId="{01848C4F-A8C3-4166-A843-C8858282F8FF}" dt="2017-12-09T15:42:15.637" v="0"/>
      <pc:docMkLst>
        <pc:docMk/>
      </pc:docMkLst>
      <pc:sldChg chg="addSp">
        <pc:chgData name="高翔" userId="1a7361d22c554503" providerId="LiveId" clId="{01848C4F-A8C3-4166-A843-C8858282F8FF}" dt="2017-12-09T15:42:15.637" v="0"/>
        <pc:sldMkLst>
          <pc:docMk/>
          <pc:sldMk cId="1733529098" sldId="37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33529098" sldId="378"/>
            <ac:inkMk id="3" creationId="{71105FBB-D720-456A-B3C6-58C56E46CAA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3614740" sldId="37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3614740" sldId="379"/>
            <ac:inkMk id="3" creationId="{054F70C2-F32D-4890-8366-611BEE987777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1097165" sldId="38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1097165" sldId="380"/>
            <ac:inkMk id="3" creationId="{6F8B40FB-3EA3-439D-A9D3-29BC414FCFA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12889375" sldId="38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12889375" sldId="382"/>
            <ac:inkMk id="4" creationId="{E30BA57C-B8DE-4BBF-9516-0FF235169E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60060420" sldId="38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60060420" sldId="383"/>
            <ac:inkMk id="3" creationId="{D0A24903-9DA8-44C5-827D-394AE4D752B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75402" sldId="38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75402" sldId="384"/>
            <ac:inkMk id="3" creationId="{FD150382-1ABF-4978-9F71-F6EE602D8799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640488916" sldId="38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640488916" sldId="386"/>
            <ac:inkMk id="3" creationId="{2688B83E-B9CE-4380-BC91-DC8E9996105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425078226" sldId="38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425078226" sldId="387"/>
            <ac:inkMk id="4" creationId="{777D7590-CC65-4EDB-BACF-022CED82A4C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0627257" sldId="38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0627257" sldId="388"/>
            <ac:inkMk id="3" creationId="{8ADABB6F-0881-4947-A751-36638BAE84B8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130968814" sldId="38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130968814" sldId="389"/>
            <ac:inkMk id="3" creationId="{BD204585-03A5-4528-9387-A4FA2024C964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2930496" sldId="39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2930496" sldId="390"/>
            <ac:inkMk id="3" creationId="{66FEAEF8-B8A6-4CAD-A62F-11F7A8CEEA9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062037691" sldId="391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062037691" sldId="391"/>
            <ac:inkMk id="4" creationId="{146E1FFB-9E0E-47AA-84D6-6E952DBAE8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44403680" sldId="39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44403680" sldId="392"/>
            <ac:inkMk id="4" creationId="{C2466C30-B214-4791-8FB8-81BB528AF1D6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35890044" sldId="39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35890044" sldId="393"/>
            <ac:inkMk id="3" creationId="{B43EF7AB-F541-4087-958C-F4DAAA3F87C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247045540" sldId="39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247045540" sldId="394"/>
            <ac:inkMk id="3" creationId="{6D9B9EB1-9816-4A48-875A-AE22FF73CE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84934190" sldId="39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84934190" sldId="396"/>
            <ac:inkMk id="3" creationId="{E76F58FF-D6F0-44D7-B5D0-7D95BACB3B3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14835536" sldId="39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14835536" sldId="397"/>
            <ac:inkMk id="4" creationId="{9E69E241-8FDD-4306-9E21-6B171DA04B9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727917589" sldId="39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27917589" sldId="398"/>
            <ac:inkMk id="4" creationId="{09FFE40A-5352-4B1D-9676-E7EF22403EB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119477270" sldId="40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119477270" sldId="400"/>
            <ac:inkMk id="3" creationId="{7A03F5E2-83F1-4A9B-9F40-75C807C639B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2825691" sldId="40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2825691" sldId="402"/>
            <ac:inkMk id="3" creationId="{EF021E11-9F15-4516-A996-81AABF4B01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844251156" sldId="40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844251156" sldId="404"/>
            <ac:inkMk id="3" creationId="{F114C83C-71BA-462C-9A56-EEB312DEE82E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35186056" sldId="405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35186056" sldId="405"/>
            <ac:inkMk id="4" creationId="{9E6B73F1-2E34-40D2-AC5C-CE6AADFD4C5A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990197588" sldId="40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990197588" sldId="406"/>
            <ac:inkMk id="3" creationId="{E3D75814-FF35-4DD4-8901-A38A4CBF80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41204832" sldId="40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41204832" sldId="407"/>
            <ac:inkMk id="3" creationId="{E53AA5FA-4789-4593-B41A-958107CE4A2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522808431" sldId="40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522808431" sldId="408"/>
            <ac:inkMk id="3" creationId="{7F7655CD-057A-4EB9-A508-C7E185FAC6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4576061" sldId="40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4576061" sldId="409"/>
            <ac:inkMk id="3" creationId="{821DA83D-2F2D-48FA-A1BC-8510CC342C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96883055" sldId="41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96883055" sldId="410"/>
            <ac:inkMk id="3" creationId="{4CE72405-CCDC-40A5-B135-99F961AAFD85}"/>
          </ac:inkMkLst>
        </pc:inkChg>
      </pc:sldChg>
    </pc:docChg>
  </pc:docChgLst>
  <pc:docChgLst>
    <pc:chgData name="高翔" userId="1a7361d22c554503" providerId="LiveId" clId="{C4230704-0A0A-4944-87CF-557997C6A232}"/>
    <pc:docChg chg="modSld">
      <pc:chgData name="高翔" userId="1a7361d22c554503" providerId="LiveId" clId="{C4230704-0A0A-4944-87CF-557997C6A232}" dt="2017-12-16T09:29:36.422" v="1"/>
      <pc:docMkLst>
        <pc:docMk/>
      </pc:docMkLst>
      <pc:sldChg chg="addSp">
        <pc:chgData name="高翔" userId="1a7361d22c554503" providerId="LiveId" clId="{C4230704-0A0A-4944-87CF-557997C6A232}" dt="2017-12-16T08:41:46.830" v="0"/>
        <pc:sldMkLst>
          <pc:docMk/>
          <pc:sldMk cId="1124594276" sldId="332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1124594276" sldId="332"/>
            <ac:inkMk id="3" creationId="{0C3EAE41-9460-4F4F-B9A6-173D5B9FEA36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1748304363" sldId="333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1748304363" sldId="333"/>
            <ac:inkMk id="3" creationId="{91CBF403-93C9-431B-BE6B-AB65CA0FC220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847109163" sldId="336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847109163" sldId="336"/>
            <ac:inkMk id="3" creationId="{BF3B62D3-22A5-4585-A6C3-5A0A5D21DDD8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1212788491" sldId="337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1212788491" sldId="337"/>
            <ac:inkMk id="3" creationId="{AE20F5BB-1A7E-4DA8-96ED-0321922C4345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381033445" sldId="338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381033445" sldId="338"/>
            <ac:inkMk id="3" creationId="{1D16A725-79A9-4F13-A872-21477F1A4BF0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232874761" sldId="339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232874761" sldId="339"/>
            <ac:inkMk id="3" creationId="{C9C53D82-CB75-4070-96BC-BA0EFDFC8257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1371070602" sldId="340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1371070602" sldId="340"/>
            <ac:inkMk id="3" creationId="{CAFC4481-23FA-400E-8C2E-6D4E2CB0FB91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1693659630" sldId="341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1693659630" sldId="341"/>
            <ac:inkMk id="3" creationId="{9E505FD5-A68B-42E0-B5EB-CFD3702A6DD7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890928180" sldId="342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890928180" sldId="342"/>
            <ac:inkMk id="3" creationId="{E8EEC37F-9A9D-4FEB-B0C5-AEAA26ABC940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650194942" sldId="343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650194942" sldId="343"/>
            <ac:inkMk id="4" creationId="{D6969A5E-49BD-4B3F-807A-47F2043EE67D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763786477" sldId="344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763786477" sldId="344"/>
            <ac:inkMk id="3" creationId="{888651F8-D7D0-48A7-9BD4-DB0BA917729D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89752652" sldId="345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89752652" sldId="345"/>
            <ac:inkMk id="3" creationId="{E18175B2-6FA2-432B-A78B-DC9581CBBA2B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464391866" sldId="346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464391866" sldId="346"/>
            <ac:inkMk id="3" creationId="{62E933F9-A05C-4FB1-A907-843812D47B43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1128507543" sldId="347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1128507543" sldId="347"/>
            <ac:inkMk id="3" creationId="{244F8D7B-E4BA-4D7A-BDAB-9A394357BD0B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548870404" sldId="348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548870404" sldId="348"/>
            <ac:inkMk id="3" creationId="{F1C30A83-B335-4E28-A1D7-1C26BC642BDB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626941490" sldId="349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626941490" sldId="349"/>
            <ac:inkMk id="6" creationId="{F347B7AF-45AC-46D0-9791-5EF89E3DD2A2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267872065" sldId="352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267872065" sldId="352"/>
            <ac:inkMk id="3" creationId="{C3080041-DF8D-498C-B01B-8D94C9123431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612480302" sldId="353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612480302" sldId="353"/>
            <ac:inkMk id="3" creationId="{A440182C-88B1-4A52-89F9-B98AC1B8AE89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959374035" sldId="354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959374035" sldId="354"/>
            <ac:inkMk id="3" creationId="{11CE3258-E21C-477D-9911-989FDF1F997F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779121854" sldId="355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779121854" sldId="355"/>
            <ac:inkMk id="4" creationId="{365B17B0-9976-4B3A-A67F-6283E30CA798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376231975" sldId="356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376231975" sldId="356"/>
            <ac:inkMk id="3" creationId="{FF715764-683D-4D09-901F-9FF61539D25B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799771172" sldId="357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799771172" sldId="357"/>
            <ac:inkMk id="3" creationId="{42F0B3E2-5794-4EC4-9ADB-F2F49B91137C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30214600" sldId="358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30214600" sldId="358"/>
            <ac:inkMk id="4" creationId="{4968E95A-0370-488C-8830-9A6D04E359CA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663936717" sldId="360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663936717" sldId="360"/>
            <ac:inkMk id="3" creationId="{76926A2D-F3FA-41EA-82C6-F2BAB6FD50A1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90131792" sldId="361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90131792" sldId="361"/>
            <ac:inkMk id="3" creationId="{FA16AA5F-990A-4480-A698-066DDF4F9E39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030542817" sldId="362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030542817" sldId="362"/>
            <ac:inkMk id="3" creationId="{D5BF0C2A-1A92-47E5-854C-1CAD75ABCEA8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391665307" sldId="363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391665307" sldId="363"/>
            <ac:inkMk id="3" creationId="{9F7E35A6-197F-4B05-9AFA-8B5A23BC4AA9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467557747" sldId="364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467557747" sldId="364"/>
            <ac:inkMk id="3" creationId="{BB4158DF-CAA6-4EDE-8FC9-680CAF727038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752917236" sldId="366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752917236" sldId="366"/>
            <ac:inkMk id="3" creationId="{358BD7FA-394C-4C13-BA9C-791ABC77AA00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490297538" sldId="367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490297538" sldId="367"/>
            <ac:inkMk id="3" creationId="{9E334267-F93D-44B3-BDC3-F346CCBA9CE4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851325668" sldId="369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851325668" sldId="369"/>
            <ac:inkMk id="3" creationId="{8AC82DC9-B421-4B95-A104-2B3AC8077B90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694445762" sldId="370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694445762" sldId="370"/>
            <ac:inkMk id="3" creationId="{D24E309F-D436-49D8-B75C-6BA48E9175E6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769279067" sldId="371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769279067" sldId="371"/>
            <ac:inkMk id="3" creationId="{8A0D5614-AE87-4CCA-B627-AC3D38EB420F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597922912" sldId="372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597922912" sldId="372"/>
            <ac:inkMk id="3" creationId="{B0E7DA2F-82B2-497E-8247-BA77322C8346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hyperlink" Target="mailto:gao.xiang.thu@gmai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0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2034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视觉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SLAM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：从理论到实践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zh-CN" altLang="en-US" sz="24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五</a:t>
            </a:r>
            <a:r>
              <a:rPr lang="zh-CN" altLang="en-US" sz="24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课 </a:t>
            </a:r>
            <a:r>
              <a:rPr lang="zh-CN" altLang="en-US" sz="24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特征点法视觉里程计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高翔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" y="3200204"/>
            <a:ext cx="724177" cy="724177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1587620" y="3819212"/>
            <a:ext cx="2682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清华大学 自动控制与工程 博士</a:t>
            </a:r>
            <a:endParaRPr kumimoji="1" lang="en-US" altLang="zh-CN" sz="1200" dirty="0"/>
          </a:p>
          <a:p>
            <a:r>
              <a:rPr kumimoji="1" lang="zh-CN" altLang="en-US" sz="1200" dirty="0"/>
              <a:t>慕尼黑工业大学计算机视觉组 博士后</a:t>
            </a:r>
            <a:endParaRPr kumimoji="1" lang="en-US" altLang="zh-CN" sz="1200" dirty="0"/>
          </a:p>
          <a:p>
            <a:r>
              <a:rPr kumimoji="1" lang="en-US" altLang="zh-CN" sz="1200" dirty="0"/>
              <a:t>Email: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hlinkClick r:id="rId6"/>
              </a:rPr>
              <a:t>gao.xiang.thu@gmail.com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en-US" altLang="zh-CN" sz="1200" dirty="0"/>
              <a:t>2017</a:t>
            </a:r>
            <a:r>
              <a:rPr kumimoji="1" lang="zh-CN" altLang="en-US" sz="1200" dirty="0"/>
              <a:t>年冬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特征匹配之后，得到了特征点之间的对应关系</a:t>
            </a:r>
            <a:endParaRPr lang="en-US" altLang="zh-CN" dirty="0"/>
          </a:p>
          <a:p>
            <a:pPr lvl="1"/>
            <a:r>
              <a:rPr lang="zh-CN" altLang="en-US" dirty="0"/>
              <a:t>如果只有两个单目图像，得到</a:t>
            </a:r>
            <a:r>
              <a:rPr lang="en-US" altLang="zh-CN" dirty="0"/>
              <a:t>2D-2D</a:t>
            </a:r>
            <a:r>
              <a:rPr lang="zh-CN" altLang="en-US" dirty="0"/>
              <a:t>间的关系</a:t>
            </a:r>
            <a:r>
              <a:rPr lang="en-US" altLang="zh-CN" dirty="0"/>
              <a:t>	——</a:t>
            </a:r>
            <a:r>
              <a:rPr lang="zh-CN" altLang="en-US" dirty="0"/>
              <a:t>对极几何</a:t>
            </a:r>
            <a:endParaRPr lang="en-US" altLang="zh-CN" dirty="0"/>
          </a:p>
          <a:p>
            <a:pPr lvl="1"/>
            <a:r>
              <a:rPr lang="zh-CN" altLang="en-US" dirty="0"/>
              <a:t>如果匹配的是帧和地图，得到</a:t>
            </a:r>
            <a:r>
              <a:rPr lang="en-US" altLang="zh-CN" dirty="0"/>
              <a:t>3D-2D</a:t>
            </a:r>
            <a:r>
              <a:rPr lang="zh-CN" altLang="en-US" dirty="0"/>
              <a:t>间的关系</a:t>
            </a:r>
            <a:r>
              <a:rPr lang="en-US" altLang="zh-CN" dirty="0"/>
              <a:t>	——PnP</a:t>
            </a:r>
          </a:p>
          <a:p>
            <a:pPr lvl="1"/>
            <a:r>
              <a:rPr lang="zh-CN" altLang="en-US" dirty="0"/>
              <a:t>如果匹配的是</a:t>
            </a:r>
            <a:r>
              <a:rPr lang="en-US" altLang="zh-CN" dirty="0"/>
              <a:t>RGB-D</a:t>
            </a:r>
            <a:r>
              <a:rPr lang="zh-CN" altLang="en-US" dirty="0"/>
              <a:t>图，得到</a:t>
            </a:r>
            <a:r>
              <a:rPr lang="en-US" altLang="zh-CN" dirty="0"/>
              <a:t>3D-3D</a:t>
            </a:r>
            <a:r>
              <a:rPr lang="zh-CN" altLang="en-US" dirty="0"/>
              <a:t>间的关系</a:t>
            </a:r>
            <a:r>
              <a:rPr lang="en-US" altLang="zh-CN" dirty="0"/>
              <a:t>	——ICP</a:t>
            </a:r>
            <a:endParaRPr lang="zh-CN" altLang="en-US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69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5643813" cy="3980622"/>
          </a:xfrm>
        </p:spPr>
        <p:txBody>
          <a:bodyPr/>
          <a:lstStyle/>
          <a:p>
            <a:r>
              <a:rPr lang="zh-CN" altLang="en-US" dirty="0"/>
              <a:t>几何关系：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在两个图像的投影为</a:t>
            </a:r>
            <a:endParaRPr lang="en-US" altLang="zh-CN" dirty="0"/>
          </a:p>
          <a:p>
            <a:pPr lvl="1"/>
            <a:r>
              <a:rPr lang="zh-CN" altLang="en-US" dirty="0"/>
              <a:t>两个相机之间的变换为</a:t>
            </a:r>
            <a:endParaRPr lang="en-US" altLang="zh-CN" dirty="0"/>
          </a:p>
          <a:p>
            <a:pPr lvl="1"/>
            <a:r>
              <a:rPr lang="en-US" altLang="zh-CN" dirty="0"/>
              <a:t>         </a:t>
            </a:r>
            <a:r>
              <a:rPr lang="zh-CN" altLang="en-US" dirty="0"/>
              <a:t>在第二个图像上投影为</a:t>
            </a:r>
            <a:endParaRPr lang="en-US" altLang="zh-CN" dirty="0"/>
          </a:p>
          <a:p>
            <a:pPr lvl="2"/>
            <a:r>
              <a:rPr lang="zh-CN" altLang="en-US" dirty="0"/>
              <a:t>记     ，称为极线，反之亦然</a:t>
            </a:r>
            <a:endParaRPr lang="en-US" altLang="zh-CN" dirty="0"/>
          </a:p>
          <a:p>
            <a:pPr lvl="1"/>
            <a:r>
              <a:rPr lang="en-US" altLang="zh-CN" dirty="0"/>
              <a:t>           </a:t>
            </a:r>
            <a:r>
              <a:rPr lang="zh-CN" altLang="en-US" dirty="0"/>
              <a:t>称为极点</a:t>
            </a:r>
            <a:endParaRPr lang="en-US" altLang="zh-CN" dirty="0"/>
          </a:p>
          <a:p>
            <a:r>
              <a:rPr lang="zh-CN" altLang="en-US" dirty="0"/>
              <a:t>实践当中：</a:t>
            </a:r>
            <a:endParaRPr lang="en-US" altLang="zh-CN" dirty="0"/>
          </a:p>
          <a:p>
            <a:pPr lvl="1"/>
            <a:r>
              <a:rPr lang="en-US" altLang="zh-CN" dirty="0"/>
              <a:t>           </a:t>
            </a:r>
            <a:r>
              <a:rPr lang="zh-CN" altLang="en-US" dirty="0"/>
              <a:t>通过特征匹配得到，</a:t>
            </a:r>
            <a:r>
              <a:rPr lang="en-US" altLang="zh-CN" dirty="0"/>
              <a:t>P</a:t>
            </a:r>
            <a:r>
              <a:rPr lang="zh-CN" altLang="en-US" dirty="0"/>
              <a:t>未知，        未知</a:t>
            </a:r>
            <a:endParaRPr lang="en-US" altLang="zh-CN" dirty="0"/>
          </a:p>
          <a:p>
            <a:pPr lvl="1"/>
            <a:r>
              <a:rPr lang="en-US" altLang="zh-CN" dirty="0"/>
              <a:t>        </a:t>
            </a:r>
            <a:r>
              <a:rPr lang="zh-CN" altLang="en-US" dirty="0"/>
              <a:t>待求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103609" y="1492877"/>
                <a:ext cx="780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09" y="1492877"/>
                <a:ext cx="78015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164028" y="1810200"/>
                <a:ext cx="555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28" y="1810200"/>
                <a:ext cx="55521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897338" y="2119114"/>
                <a:ext cx="638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38" y="2119114"/>
                <a:ext cx="63806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771863" y="2111428"/>
                <a:ext cx="685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63" y="2111428"/>
                <a:ext cx="68505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437672" y="2375296"/>
                <a:ext cx="421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72" y="2375296"/>
                <a:ext cx="42184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960079" y="2630266"/>
                <a:ext cx="75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9" y="2630266"/>
                <a:ext cx="75245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932379" y="3334715"/>
                <a:ext cx="780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79" y="3334715"/>
                <a:ext cx="78015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4391113" y="3334715"/>
                <a:ext cx="75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113" y="3334715"/>
                <a:ext cx="75245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938759" y="3672204"/>
                <a:ext cx="555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59" y="3672204"/>
                <a:ext cx="55521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1"/>
          <a:srcRect b="4438"/>
          <a:stretch/>
        </p:blipFill>
        <p:spPr>
          <a:xfrm>
            <a:off x="4746211" y="1101712"/>
            <a:ext cx="4108078" cy="22120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67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188260"/>
            <a:ext cx="9603275" cy="4182845"/>
          </a:xfrm>
        </p:spPr>
        <p:txBody>
          <a:bodyPr/>
          <a:lstStyle/>
          <a:p>
            <a:r>
              <a:rPr lang="zh-CN" altLang="en-US" dirty="0"/>
              <a:t>世界坐标：</a:t>
            </a:r>
            <a:endParaRPr lang="en-US" altLang="zh-CN" dirty="0"/>
          </a:p>
          <a:p>
            <a:r>
              <a:rPr lang="zh-CN" altLang="en-US" dirty="0"/>
              <a:t>以第一个图为参考系，投影方程：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使用归一化坐标（去掉内参）：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齐次关系：</a:t>
            </a:r>
            <a:endParaRPr lang="en-US" altLang="zh-CN" dirty="0"/>
          </a:p>
          <a:p>
            <a:r>
              <a:rPr lang="zh-CN" altLang="en-US" dirty="0"/>
              <a:t>两侧左乘：</a:t>
            </a:r>
            <a:endParaRPr lang="en-US" altLang="zh-CN" dirty="0"/>
          </a:p>
          <a:p>
            <a:r>
              <a:rPr lang="zh-CN" altLang="en-US" dirty="0"/>
              <a:t>再一步左乘：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b="4438"/>
          <a:stretch/>
        </p:blipFill>
        <p:spPr>
          <a:xfrm>
            <a:off x="4746211" y="1101712"/>
            <a:ext cx="4108078" cy="22120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063" y="1231481"/>
            <a:ext cx="1039071" cy="360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121" y="1941462"/>
            <a:ext cx="3132091" cy="4343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60" y="2725107"/>
            <a:ext cx="2516860" cy="4158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132" y="3185464"/>
            <a:ext cx="1271704" cy="3320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9308" y="3581641"/>
            <a:ext cx="1086868" cy="352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3633" y="3971132"/>
            <a:ext cx="1836579" cy="3886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4660299" y="3369756"/>
            <a:ext cx="451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对极约束：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带内参的形式：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7929" y="3663227"/>
            <a:ext cx="1333616" cy="41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4983" y="4631057"/>
            <a:ext cx="2179509" cy="350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724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4050960"/>
          </a:xfrm>
        </p:spPr>
        <p:txBody>
          <a:bodyPr/>
          <a:lstStyle/>
          <a:p>
            <a:r>
              <a:rPr lang="zh-CN" altLang="en-US" dirty="0"/>
              <a:t>对极约束刻画了             </a:t>
            </a:r>
            <a:r>
              <a:rPr lang="zh-CN" altLang="en-US" dirty="0" smtClean="0"/>
              <a:t>共</a:t>
            </a:r>
            <a:r>
              <a:rPr lang="zh-CN" altLang="en-US" dirty="0"/>
              <a:t>面的关系</a:t>
            </a:r>
            <a:endParaRPr lang="en-US" altLang="zh-CN" dirty="0"/>
          </a:p>
          <a:p>
            <a:r>
              <a:rPr lang="zh-CN" altLang="en-US" dirty="0"/>
              <a:t>定义：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Essential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1"/>
            <a:r>
              <a:rPr lang="en-US" altLang="zh-CN" dirty="0"/>
              <a:t>Fundamental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1"/>
            <a:r>
              <a:rPr lang="zh-CN" altLang="en-US" dirty="0"/>
              <a:t>在内参已知的情况下，可以使用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两步计算位姿：</a:t>
            </a:r>
            <a:endParaRPr lang="en-US" altLang="zh-CN" dirty="0"/>
          </a:p>
          <a:p>
            <a:pPr lvl="1"/>
            <a:r>
              <a:rPr lang="zh-CN" altLang="en-US" dirty="0"/>
              <a:t>由匹配点计算</a:t>
            </a:r>
            <a:r>
              <a:rPr lang="en-US" altLang="zh-CN" dirty="0"/>
              <a:t>E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E</a:t>
            </a:r>
            <a:r>
              <a:rPr lang="zh-CN" altLang="en-US" dirty="0"/>
              <a:t>恢复</a:t>
            </a:r>
            <a:r>
              <a:rPr lang="en-US" altLang="zh-CN" dirty="0" err="1"/>
              <a:t>R,t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157" y="3082566"/>
            <a:ext cx="1333616" cy="41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91" y="3126070"/>
            <a:ext cx="2179509" cy="350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66" y="1994866"/>
            <a:ext cx="4618120" cy="342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4070105" y="3623972"/>
            <a:ext cx="4922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对极约束的性质：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乘任意非零常数依然满足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</a:t>
            </a:r>
            <a:r>
              <a:rPr lang="zh-CN" altLang="en-US" dirty="0"/>
              <a:t>共五个自由度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当成普通矩阵的话，有八个自由度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可用八点法求解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2435193" y="1226709"/>
                <a:ext cx="10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193" y="1226709"/>
                <a:ext cx="106388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7"/>
          <a:srcRect b="4438"/>
          <a:stretch/>
        </p:blipFill>
        <p:spPr>
          <a:xfrm>
            <a:off x="5446330" y="1148728"/>
            <a:ext cx="3386347" cy="18234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35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357677"/>
            <a:ext cx="9603275" cy="3450613"/>
          </a:xfrm>
        </p:spPr>
        <p:txBody>
          <a:bodyPr/>
          <a:lstStyle/>
          <a:p>
            <a:r>
              <a:rPr lang="zh-CN" altLang="en-US" dirty="0"/>
              <a:t>八点法求</a:t>
            </a:r>
            <a:r>
              <a:rPr lang="en-US" altLang="zh-CN" dirty="0"/>
              <a:t>E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E</a:t>
            </a:r>
            <a:r>
              <a:rPr lang="zh-CN" altLang="en-US" dirty="0"/>
              <a:t>看成通常</a:t>
            </a:r>
            <a:r>
              <a:rPr lang="en-US" altLang="zh-CN" dirty="0"/>
              <a:t>3x3</a:t>
            </a:r>
            <a:r>
              <a:rPr lang="zh-CN" altLang="en-US" dirty="0"/>
              <a:t>的矩阵，去掉因子后剩八个自由度</a:t>
            </a:r>
            <a:endParaRPr lang="en-US" altLang="zh-CN" dirty="0"/>
          </a:p>
          <a:p>
            <a:pPr lvl="1"/>
            <a:r>
              <a:rPr lang="zh-CN" altLang="en-US" dirty="0"/>
              <a:t>一对匹配点带来的约束：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向量形式：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535" y="2253439"/>
            <a:ext cx="2898611" cy="1159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956" y="3464125"/>
            <a:ext cx="3002540" cy="4267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848" y="3984344"/>
            <a:ext cx="3604572" cy="4343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196" y="2684080"/>
            <a:ext cx="3825034" cy="2291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198211" y="22556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八对点构成方程组</a:t>
            </a:r>
          </a:p>
        </p:txBody>
      </p:sp>
    </p:spTree>
    <p:extLst>
      <p:ext uri="{BB962C8B-B14F-4D97-AF65-F5344CB8AC3E}">
        <p14:creationId xmlns:p14="http://schemas.microsoft.com/office/powerpoint/2010/main" val="52598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E</a:t>
            </a:r>
            <a:r>
              <a:rPr lang="zh-CN" altLang="en-US" dirty="0"/>
              <a:t>计算</a:t>
            </a:r>
            <a:r>
              <a:rPr lang="en-US" altLang="zh-CN" dirty="0"/>
              <a:t>R, t</a:t>
            </a:r>
            <a:r>
              <a:rPr lang="zh-CN" altLang="en-US" dirty="0"/>
              <a:t>：奇异值分解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1828261"/>
            <a:ext cx="1508891" cy="48772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321" y="1828261"/>
            <a:ext cx="3863675" cy="76968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22" y="2765168"/>
            <a:ext cx="7353937" cy="224047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091696" y="2238968"/>
            <a:ext cx="305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四个可能的解，但只有一个深度为正</a:t>
            </a:r>
          </a:p>
        </p:txBody>
      </p:sp>
    </p:spTree>
    <p:extLst>
      <p:ext uri="{BB962C8B-B14F-4D97-AF65-F5344CB8AC3E}">
        <p14:creationId xmlns:p14="http://schemas.microsoft.com/office/powerpoint/2010/main" val="38077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SVD</a:t>
            </a:r>
            <a:r>
              <a:rPr lang="zh-CN" altLang="en-US" dirty="0"/>
              <a:t>过程中：</a:t>
            </a:r>
            <a:endParaRPr lang="en-US" altLang="zh-CN" dirty="0"/>
          </a:p>
          <a:p>
            <a:pPr lvl="1"/>
            <a:r>
              <a:rPr lang="zh-CN" altLang="en-US" dirty="0"/>
              <a:t>取</a:t>
            </a:r>
            <a:r>
              <a:rPr lang="en-US" altLang="zh-CN" dirty="0"/>
              <a:t>			       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 </a:t>
            </a:r>
            <a:r>
              <a:rPr lang="zh-CN" altLang="en-US" dirty="0"/>
              <a:t>因为</a:t>
            </a:r>
            <a:r>
              <a:rPr lang="en-US" altLang="zh-CN" dirty="0"/>
              <a:t>E</a:t>
            </a:r>
            <a:r>
              <a:rPr lang="zh-CN" altLang="en-US" dirty="0"/>
              <a:t>的内在性质要求它的奇异值为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最少</a:t>
            </a:r>
            <a:r>
              <a:rPr lang="zh-CN" altLang="en-US" dirty="0"/>
              <a:t>可使用五个点计算</a:t>
            </a:r>
            <a:r>
              <a:rPr lang="en-US" altLang="zh-CN" dirty="0" err="1"/>
              <a:t>R,t</a:t>
            </a:r>
            <a:r>
              <a:rPr lang="zh-CN" altLang="en-US" dirty="0"/>
              <a:t>，称为五点法</a:t>
            </a:r>
            <a:endParaRPr lang="en-US" altLang="zh-CN" dirty="0"/>
          </a:p>
          <a:p>
            <a:pPr lvl="1"/>
            <a:r>
              <a:rPr lang="zh-CN" altLang="en-US" dirty="0"/>
              <a:t>但需要利用</a:t>
            </a:r>
            <a:r>
              <a:rPr lang="en-US" altLang="zh-CN" dirty="0"/>
              <a:t>E</a:t>
            </a:r>
            <a:r>
              <a:rPr lang="zh-CN" altLang="en-US" dirty="0"/>
              <a:t>的非线性性质，原理较复杂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98" y="1697660"/>
            <a:ext cx="2771943" cy="4863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461" y="1697660"/>
            <a:ext cx="502964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八点法的讨论</a:t>
            </a:r>
            <a:endParaRPr lang="en-US" altLang="zh-CN" dirty="0"/>
          </a:p>
          <a:p>
            <a:pPr lvl="1"/>
            <a:r>
              <a:rPr lang="zh-CN" altLang="en-US" dirty="0"/>
              <a:t>用于单目</a:t>
            </a:r>
            <a:r>
              <a:rPr lang="en-US" altLang="zh-CN" dirty="0"/>
              <a:t>SLAM</a:t>
            </a:r>
            <a:r>
              <a:rPr lang="zh-CN" altLang="en-US" dirty="0"/>
              <a:t>的初始化</a:t>
            </a:r>
            <a:endParaRPr lang="en-US" altLang="zh-CN" dirty="0"/>
          </a:p>
          <a:p>
            <a:pPr lvl="1"/>
            <a:r>
              <a:rPr lang="zh-CN" altLang="en-US" dirty="0"/>
              <a:t>尺度不确定性：归一化 </a:t>
            </a:r>
            <a:r>
              <a:rPr lang="en-US" altLang="zh-CN" dirty="0"/>
              <a:t>t </a:t>
            </a:r>
            <a:r>
              <a:rPr lang="zh-CN" altLang="en-US" dirty="0"/>
              <a:t>或特征点的平均深度</a:t>
            </a:r>
            <a:endParaRPr lang="en-US" altLang="zh-CN" dirty="0"/>
          </a:p>
          <a:p>
            <a:pPr lvl="1"/>
            <a:r>
              <a:rPr lang="zh-CN" altLang="en-US" dirty="0"/>
              <a:t>纯旋转问题：</a:t>
            </a:r>
            <a:r>
              <a:rPr lang="en-US" altLang="zh-CN" dirty="0"/>
              <a:t>t=0 </a:t>
            </a:r>
            <a:r>
              <a:rPr lang="zh-CN" altLang="en-US" dirty="0"/>
              <a:t>时无法求解</a:t>
            </a:r>
            <a:endParaRPr lang="en-US" altLang="zh-CN" dirty="0"/>
          </a:p>
          <a:p>
            <a:pPr lvl="1"/>
            <a:r>
              <a:rPr lang="zh-CN" altLang="en-US" dirty="0"/>
              <a:t>多于八对点时：最小二</a:t>
            </a:r>
            <a:r>
              <a:rPr lang="zh-CN" altLang="en-US" dirty="0" smtClean="0"/>
              <a:t>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有外点时：</a:t>
            </a:r>
            <a:r>
              <a:rPr lang="en-US" altLang="zh-CN" dirty="0" smtClean="0"/>
              <a:t>RANSAC</a:t>
            </a:r>
            <a:endParaRPr lang="zh-CN" altLang="en-US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88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从单应矩阵恢复</a:t>
            </a:r>
            <a:r>
              <a:rPr lang="en-US" altLang="zh-CN" dirty="0" err="1"/>
              <a:t>R,t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八点法在特征点共面时会退化</a:t>
            </a:r>
            <a:endParaRPr lang="en-US" altLang="zh-CN" dirty="0"/>
          </a:p>
          <a:p>
            <a:pPr lvl="1"/>
            <a:r>
              <a:rPr lang="zh-CN" altLang="en-US" dirty="0"/>
              <a:t>设特征点位于某平面上：</a:t>
            </a:r>
            <a:r>
              <a:rPr lang="en-US" altLang="zh-CN" dirty="0"/>
              <a:t>		  </a:t>
            </a:r>
            <a:r>
              <a:rPr lang="zh-CN" altLang="en-US" dirty="0"/>
              <a:t>或</a:t>
            </a:r>
            <a:endParaRPr lang="en-US" altLang="zh-CN" dirty="0"/>
          </a:p>
          <a:p>
            <a:pPr lvl="1"/>
            <a:r>
              <a:rPr lang="zh-CN" altLang="en-US" dirty="0"/>
              <a:t>两个图像特征点的坐标关系：</a:t>
            </a:r>
            <a:endParaRPr lang="en-US" altLang="zh-CN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85" y="1994867"/>
            <a:ext cx="959306" cy="2990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341" y="1839579"/>
            <a:ext cx="1143099" cy="609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44" y="2751305"/>
            <a:ext cx="2591025" cy="2004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969" y="3461070"/>
            <a:ext cx="1021168" cy="350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右箭头 12"/>
          <p:cNvSpPr/>
          <p:nvPr/>
        </p:nvSpPr>
        <p:spPr>
          <a:xfrm>
            <a:off x="3480954" y="3519269"/>
            <a:ext cx="2162908" cy="234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35804" y="317262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中间记为</a:t>
            </a:r>
            <a:r>
              <a:rPr lang="en-US" altLang="zh-CN" dirty="0"/>
              <a:t>H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512" y="3914427"/>
            <a:ext cx="2651990" cy="11964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826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3" y="1357677"/>
            <a:ext cx="8801878" cy="3785823"/>
          </a:xfrm>
        </p:spPr>
        <p:txBody>
          <a:bodyPr>
            <a:normAutofit/>
          </a:bodyPr>
          <a:lstStyle/>
          <a:p>
            <a:r>
              <a:rPr lang="zh-CN" altLang="en-US" dirty="0"/>
              <a:t>该式是在非零因子下成立的</a:t>
            </a:r>
            <a:endParaRPr lang="en-US" altLang="zh-CN" dirty="0"/>
          </a:p>
          <a:p>
            <a:pPr lvl="1"/>
            <a:r>
              <a:rPr lang="zh-CN" altLang="en-US" dirty="0"/>
              <a:t>去掉第三行：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一对点提供两个约束</a:t>
            </a:r>
            <a:endParaRPr lang="en-US" altLang="zh-CN" dirty="0"/>
          </a:p>
          <a:p>
            <a:pPr lvl="1"/>
            <a:r>
              <a:rPr lang="zh-CN" altLang="en-US" dirty="0"/>
              <a:t>写成关于</a:t>
            </a:r>
            <a:r>
              <a:rPr lang="en-US" altLang="zh-CN" dirty="0"/>
              <a:t>H</a:t>
            </a:r>
            <a:r>
              <a:rPr lang="zh-CN" altLang="en-US" dirty="0"/>
              <a:t>的线性方程：</a:t>
            </a:r>
            <a:endParaRPr lang="en-US" altLang="zh-CN" dirty="0"/>
          </a:p>
          <a:p>
            <a:r>
              <a:rPr lang="zh-CN" altLang="en-US" dirty="0"/>
              <a:t>类似八点法</a:t>
            </a:r>
            <a:endParaRPr lang="en-US" altLang="zh-CN" dirty="0"/>
          </a:p>
          <a:p>
            <a:pPr lvl="1"/>
            <a:r>
              <a:rPr lang="zh-CN" altLang="en-US" dirty="0"/>
              <a:t>先计算</a:t>
            </a:r>
            <a:r>
              <a:rPr lang="en-US" altLang="zh-CN" dirty="0"/>
              <a:t>H</a:t>
            </a:r>
          </a:p>
          <a:p>
            <a:pPr lvl="1"/>
            <a:r>
              <a:rPr lang="zh-CN" altLang="en-US" dirty="0"/>
              <a:t>再用</a:t>
            </a:r>
            <a:r>
              <a:rPr lang="en-US" altLang="zh-CN" dirty="0"/>
              <a:t>H</a:t>
            </a:r>
            <a:r>
              <a:rPr lang="zh-CN" altLang="en-US" dirty="0"/>
              <a:t>恢复</a:t>
            </a:r>
            <a:r>
              <a:rPr lang="en-US" altLang="zh-CN" dirty="0" err="1" smtClean="0"/>
              <a:t>R,t,n,d,K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299" y="1178420"/>
            <a:ext cx="2651990" cy="11964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903" y="1758170"/>
            <a:ext cx="1513615" cy="8314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530" y="2627458"/>
            <a:ext cx="4307362" cy="24631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905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+mj-ea"/>
                <a:ea typeface="+mj-ea"/>
              </a:rPr>
              <a:t>第五讲 </a:t>
            </a:r>
            <a:r>
              <a:rPr lang="zh-CN" altLang="en-US" sz="3600" b="1" dirty="0" smtClean="0">
                <a:solidFill>
                  <a:srgbClr val="464646"/>
                </a:solidFill>
                <a:latin typeface="微软雅黑" panose="020B0503020204020204" charset="-122"/>
              </a:rPr>
              <a:t>特征点法</a:t>
            </a:r>
            <a:r>
              <a:rPr lang="en-US" altLang="zh-CN" sz="3600" b="1" dirty="0" smtClean="0">
                <a:solidFill>
                  <a:srgbClr val="464646"/>
                </a:solidFill>
                <a:latin typeface="微软雅黑" panose="020B0503020204020204" charset="-122"/>
              </a:rPr>
              <a:t>VO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特征点提取与匹配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2D-2D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对极几何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3D-2D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PnP</a:t>
            </a: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3D-3D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ICP</a:t>
            </a: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三角化与深度估计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实践穿插于各小节中间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小结</a:t>
            </a:r>
            <a:endParaRPr lang="en-US" altLang="zh-CN" dirty="0"/>
          </a:p>
          <a:p>
            <a:r>
              <a:rPr lang="en-US" altLang="zh-CN" dirty="0"/>
              <a:t>2D-2D</a:t>
            </a:r>
            <a:r>
              <a:rPr lang="zh-CN" altLang="en-US" dirty="0"/>
              <a:t>情况下，只知道图像坐标之间的对应关系</a:t>
            </a:r>
            <a:endParaRPr lang="en-US" altLang="zh-CN" dirty="0"/>
          </a:p>
          <a:p>
            <a:pPr lvl="1"/>
            <a:r>
              <a:rPr lang="zh-CN" altLang="en-US" dirty="0"/>
              <a:t>当特征点在平面上时（例如俯视或仰视），使用</a:t>
            </a:r>
            <a:r>
              <a:rPr lang="en-US" altLang="zh-CN" dirty="0"/>
              <a:t>H</a:t>
            </a:r>
            <a:r>
              <a:rPr lang="zh-CN" altLang="en-US" dirty="0"/>
              <a:t>恢复</a:t>
            </a:r>
            <a:r>
              <a:rPr lang="en-US" altLang="zh-CN" dirty="0" err="1"/>
              <a:t>R,t</a:t>
            </a:r>
            <a:endParaRPr lang="en-US" altLang="zh-CN" dirty="0"/>
          </a:p>
          <a:p>
            <a:pPr lvl="1"/>
            <a:r>
              <a:rPr lang="zh-CN" altLang="en-US" dirty="0"/>
              <a:t>否则，使用</a:t>
            </a:r>
            <a:r>
              <a:rPr lang="en-US" altLang="zh-CN" dirty="0"/>
              <a:t>E</a:t>
            </a:r>
            <a:r>
              <a:rPr lang="zh-CN" altLang="en-US" dirty="0"/>
              <a:t>或</a:t>
            </a:r>
            <a:r>
              <a:rPr lang="en-US" altLang="zh-CN" dirty="0"/>
              <a:t>F</a:t>
            </a:r>
            <a:r>
              <a:rPr lang="zh-CN" altLang="en-US" dirty="0"/>
              <a:t>恢复</a:t>
            </a:r>
            <a:r>
              <a:rPr lang="en-US" altLang="zh-CN" dirty="0" err="1" smtClean="0"/>
              <a:t>R,t</a:t>
            </a:r>
            <a:endParaRPr lang="en-US" altLang="zh-CN" dirty="0" smtClean="0"/>
          </a:p>
          <a:p>
            <a:pPr lvl="1"/>
            <a:r>
              <a:rPr lang="en-US" altLang="zh-CN" dirty="0"/>
              <a:t>t</a:t>
            </a:r>
            <a:r>
              <a:rPr lang="zh-CN" altLang="en-US" dirty="0" smtClean="0"/>
              <a:t> 没有尺度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求得</a:t>
            </a:r>
            <a:r>
              <a:rPr lang="en-US" altLang="zh-CN" dirty="0" err="1"/>
              <a:t>R,t</a:t>
            </a:r>
            <a:r>
              <a:rPr lang="zh-CN" altLang="en-US" dirty="0"/>
              <a:t>后：</a:t>
            </a:r>
            <a:endParaRPr lang="en-US" altLang="zh-CN" dirty="0"/>
          </a:p>
          <a:p>
            <a:pPr lvl="1"/>
            <a:r>
              <a:rPr lang="zh-CN" altLang="en-US" dirty="0"/>
              <a:t>利用三角化计算特征点的</a:t>
            </a:r>
            <a:r>
              <a:rPr lang="en-US" altLang="zh-CN" dirty="0"/>
              <a:t>3D</a:t>
            </a:r>
            <a:r>
              <a:rPr lang="zh-CN" altLang="en-US" dirty="0"/>
              <a:t>位置（即深度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实际中用于单目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的初始化部分</a:t>
            </a:r>
            <a:endParaRPr lang="en-US" altLang="zh-CN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17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3.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en-US" altLang="zh-CN" dirty="0" smtClean="0">
                <a:latin typeface="+mj-ea"/>
              </a:rPr>
              <a:t>3D-2D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en-US" altLang="zh-CN" dirty="0" smtClean="0">
                <a:latin typeface="+mj-ea"/>
              </a:rPr>
              <a:t>PnP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1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已经</a:t>
            </a:r>
            <a:r>
              <a:rPr lang="en-US" altLang="zh-CN" dirty="0"/>
              <a:t>3D</a:t>
            </a:r>
            <a:r>
              <a:rPr lang="zh-CN" altLang="en-US" dirty="0"/>
              <a:t>点的空间位置和相机上的投影点，求相机的旋转和平移（外参）</a:t>
            </a:r>
          </a:p>
          <a:p>
            <a:r>
              <a:rPr lang="zh-CN" altLang="en-US" dirty="0"/>
              <a:t>代数的解法</a:t>
            </a:r>
            <a:r>
              <a:rPr lang="en-US" altLang="zh-CN" dirty="0"/>
              <a:t>/</a:t>
            </a:r>
            <a:r>
              <a:rPr lang="zh-CN" altLang="en-US" dirty="0"/>
              <a:t>优化的解法</a:t>
            </a:r>
          </a:p>
          <a:p>
            <a:r>
              <a:rPr lang="zh-CN" altLang="en-US" dirty="0"/>
              <a:t>代数的</a:t>
            </a:r>
          </a:p>
          <a:p>
            <a:pPr lvl="1"/>
            <a:r>
              <a:rPr lang="en-US" altLang="zh-CN" dirty="0"/>
              <a:t>DLT</a:t>
            </a:r>
            <a:endParaRPr lang="zh-CN" altLang="en-US" dirty="0"/>
          </a:p>
          <a:p>
            <a:pPr lvl="1"/>
            <a:r>
              <a:rPr lang="en-US" altLang="zh-CN" dirty="0"/>
              <a:t>P3P</a:t>
            </a:r>
            <a:endParaRPr lang="zh-CN" altLang="en-US" dirty="0"/>
          </a:p>
          <a:p>
            <a:pPr lvl="1"/>
            <a:r>
              <a:rPr lang="en-US" altLang="zh-CN" dirty="0" err="1"/>
              <a:t>EPnP</a:t>
            </a:r>
            <a:r>
              <a:rPr lang="en-US" altLang="zh-CN" dirty="0"/>
              <a:t>/UPnP/</a:t>
            </a:r>
            <a:r>
              <a:rPr lang="mr-IN" altLang="zh-CN" dirty="0"/>
              <a:t>…</a:t>
            </a:r>
            <a:endParaRPr lang="zh-CN" altLang="en-US" dirty="0"/>
          </a:p>
          <a:p>
            <a:r>
              <a:rPr lang="zh-CN" altLang="en-US" dirty="0"/>
              <a:t>优化的：</a:t>
            </a:r>
            <a:r>
              <a:rPr lang="en-US" altLang="zh-CN" dirty="0"/>
              <a:t>Bundle</a:t>
            </a:r>
            <a:r>
              <a:rPr lang="zh-CN" altLang="en-US" dirty="0"/>
              <a:t> </a:t>
            </a:r>
            <a:r>
              <a:rPr lang="en-US" altLang="zh-CN" dirty="0"/>
              <a:t>Adjustment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A095CC1-775C-44F1-8ACF-C06C24ED9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39" y="1862209"/>
            <a:ext cx="3497157" cy="30908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1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02422" y="1188260"/>
            <a:ext cx="4558352" cy="3961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DLT</a:t>
            </a:r>
          </a:p>
          <a:p>
            <a:pPr lvl="1"/>
            <a:r>
              <a:rPr lang="zh-CN" altLang="en-US" dirty="0"/>
              <a:t>设空间点</a:t>
            </a:r>
            <a:endParaRPr lang="en-US" altLang="zh-CN" dirty="0"/>
          </a:p>
          <a:p>
            <a:pPr lvl="1"/>
            <a:r>
              <a:rPr lang="zh-CN" altLang="en-US" dirty="0"/>
              <a:t>投影点为：</a:t>
            </a:r>
            <a:endParaRPr lang="en-US" altLang="zh-CN" dirty="0"/>
          </a:p>
          <a:p>
            <a:pPr lvl="1"/>
            <a:r>
              <a:rPr lang="zh-CN" altLang="en-US" dirty="0"/>
              <a:t>投影关系：</a:t>
            </a:r>
            <a:endParaRPr lang="en-US" altLang="zh-CN" dirty="0"/>
          </a:p>
          <a:p>
            <a:pPr lvl="1"/>
            <a:r>
              <a:rPr lang="zh-CN" altLang="en-US" dirty="0"/>
              <a:t>展开：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将它看成一个关于</a:t>
            </a:r>
            <a:r>
              <a:rPr lang="en-US" altLang="zh-CN" dirty="0"/>
              <a:t>t</a:t>
            </a:r>
            <a:r>
              <a:rPr lang="zh-CN" altLang="en-US" dirty="0"/>
              <a:t>的线性方程，求解</a:t>
            </a:r>
            <a:r>
              <a:rPr lang="en-US" altLang="zh-CN" dirty="0"/>
              <a:t>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666C69A-A601-47B3-A439-B7621589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76" y="3123725"/>
            <a:ext cx="3429000" cy="145732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02FA51B4-180E-45BD-B112-B492FC479DA9}"/>
              </a:ext>
            </a:extLst>
          </p:cNvPr>
          <p:cNvSpPr txBox="1">
            <a:spLocks/>
          </p:cNvSpPr>
          <p:nvPr/>
        </p:nvSpPr>
        <p:spPr>
          <a:xfrm>
            <a:off x="4589444" y="1150938"/>
            <a:ext cx="4349840" cy="4292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注意最下一行为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用它消掉前两行中的</a:t>
            </a:r>
            <a:r>
              <a:rPr lang="en-US" altLang="zh-CN" sz="1800" dirty="0"/>
              <a:t>s</a:t>
            </a:r>
            <a:r>
              <a:rPr lang="zh-CN" altLang="en-US" sz="1800" dirty="0"/>
              <a:t>，则一个特征点提供两个方程：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为求解</a:t>
            </a:r>
            <a:r>
              <a:rPr lang="en-US" altLang="zh-CN" sz="1800" dirty="0"/>
              <a:t>12</a:t>
            </a:r>
            <a:r>
              <a:rPr lang="zh-CN" altLang="en-US" sz="1800" dirty="0"/>
              <a:t>个未知数，需要</a:t>
            </a:r>
            <a:r>
              <a:rPr lang="en-US" altLang="zh-CN" sz="1800" dirty="0"/>
              <a:t>12/2=6</a:t>
            </a:r>
            <a:r>
              <a:rPr lang="zh-CN" altLang="en-US" sz="1800" dirty="0"/>
              <a:t>对点。（超定时求最小二乘解）</a:t>
            </a:r>
            <a:endParaRPr lang="en-US" altLang="zh-CN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ED3B5264-6CD5-4D5A-9186-9DDEFC491D82}"/>
                  </a:ext>
                </a:extLst>
              </p:cNvPr>
              <p:cNvSpPr/>
              <p:nvPr/>
            </p:nvSpPr>
            <p:spPr>
              <a:xfrm>
                <a:off x="5372885" y="1635316"/>
                <a:ext cx="3241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D3B5264-6CD5-4D5A-9186-9DDEFC491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85" y="1635316"/>
                <a:ext cx="324101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6CBC895-5B2F-4D0B-A246-F45C12C94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530" y="3601926"/>
            <a:ext cx="1676400" cy="419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87DDA8F6-BC93-4A79-B6F2-EE5C55EFA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515" y="3578113"/>
            <a:ext cx="1704975" cy="4667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05CA38E-5FEC-4824-932E-CC602D79F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915" y="2852262"/>
            <a:ext cx="4185182" cy="542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BE94E631-7740-45BD-B69D-6617FFA46ABB}"/>
                  </a:ext>
                </a:extLst>
              </p:cNvPr>
              <p:cNvSpPr/>
              <p:nvPr/>
            </p:nvSpPr>
            <p:spPr>
              <a:xfrm>
                <a:off x="1856364" y="1570753"/>
                <a:ext cx="1832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E94E631-7740-45BD-B69D-6617FFA46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364" y="1570753"/>
                <a:ext cx="183210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1486EA16-D781-4B42-B728-3480E41F97F4}"/>
                  </a:ext>
                </a:extLst>
              </p:cNvPr>
              <p:cNvSpPr/>
              <p:nvPr/>
            </p:nvSpPr>
            <p:spPr>
              <a:xfrm>
                <a:off x="1904779" y="1989616"/>
                <a:ext cx="1437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86EA16-D781-4B42-B728-3480E41F9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779" y="1989616"/>
                <a:ext cx="143776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497F5DD6-BB2F-4C04-A6DF-82D6B2FCE9FE}"/>
                  </a:ext>
                </a:extLst>
              </p:cNvPr>
              <p:cNvSpPr/>
              <p:nvPr/>
            </p:nvSpPr>
            <p:spPr>
              <a:xfrm>
                <a:off x="1924079" y="2358948"/>
                <a:ext cx="1399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7F5DD6-BB2F-4C04-A6DF-82D6B2FCE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079" y="2358948"/>
                <a:ext cx="139916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38955D3-B770-49E2-8BE8-FE8930DA4774}"/>
              </a:ext>
            </a:extLst>
          </p:cNvPr>
          <p:cNvSpPr txBox="1"/>
          <p:nvPr/>
        </p:nvSpPr>
        <p:spPr>
          <a:xfrm>
            <a:off x="3383474" y="197714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归一化坐标</a:t>
            </a:r>
          </a:p>
        </p:txBody>
      </p:sp>
    </p:spTree>
    <p:extLst>
      <p:ext uri="{BB962C8B-B14F-4D97-AF65-F5344CB8AC3E}">
        <p14:creationId xmlns:p14="http://schemas.microsoft.com/office/powerpoint/2010/main" val="29931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2" y="1337511"/>
            <a:ext cx="4335459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DLT</a:t>
            </a:r>
            <a:r>
              <a:rPr lang="zh-CN" altLang="en-US" sz="1600" dirty="0"/>
              <a:t>将</a:t>
            </a:r>
            <a:r>
              <a:rPr lang="en-US" altLang="zh-CN" sz="1600" dirty="0" err="1"/>
              <a:t>R,t</a:t>
            </a:r>
            <a:r>
              <a:rPr lang="zh-CN" altLang="en-US" sz="1600" dirty="0"/>
              <a:t>看成独立的未知量，所以在求出结果后，需要将</a:t>
            </a:r>
            <a:r>
              <a:rPr lang="en-US" altLang="zh-CN" sz="1600" dirty="0"/>
              <a:t>t</a:t>
            </a:r>
            <a:r>
              <a:rPr lang="zh-CN" altLang="en-US" sz="1600" dirty="0"/>
              <a:t>组成的矩阵投影回</a:t>
            </a:r>
            <a:r>
              <a:rPr lang="en-US" altLang="zh-CN" sz="1600" dirty="0"/>
              <a:t>SO(3)</a:t>
            </a:r>
            <a:r>
              <a:rPr lang="zh-CN" altLang="en-US" sz="1600" dirty="0"/>
              <a:t>（通常用</a:t>
            </a:r>
            <a:r>
              <a:rPr lang="en-US" altLang="zh-CN" sz="1600" dirty="0"/>
              <a:t>QR</a:t>
            </a:r>
            <a:r>
              <a:rPr lang="zh-CN" altLang="en-US" sz="1600" dirty="0"/>
              <a:t>分解实现）</a:t>
            </a:r>
            <a:endParaRPr lang="en-US" altLang="zh-CN" sz="1600" dirty="0"/>
          </a:p>
          <a:p>
            <a:r>
              <a:rPr lang="zh-CN" altLang="en-US" sz="1600" dirty="0"/>
              <a:t>此外，也可代入内参矩阵</a:t>
            </a:r>
            <a:r>
              <a:rPr lang="en-US" altLang="zh-CN" sz="1600" dirty="0"/>
              <a:t>K</a:t>
            </a:r>
            <a:r>
              <a:rPr lang="zh-CN" altLang="en-US" sz="1600" dirty="0"/>
              <a:t>，但</a:t>
            </a:r>
            <a:r>
              <a:rPr lang="en-US" altLang="zh-CN" sz="1600" dirty="0"/>
              <a:t>SLAM</a:t>
            </a:r>
            <a:r>
              <a:rPr lang="zh-CN" altLang="en-US" sz="1600" dirty="0"/>
              <a:t>中一般假设</a:t>
            </a:r>
            <a:r>
              <a:rPr lang="en-US" altLang="zh-CN" sz="1600" dirty="0"/>
              <a:t>K</a:t>
            </a:r>
            <a:r>
              <a:rPr lang="zh-CN" altLang="en-US" sz="1600" dirty="0"/>
              <a:t>已知，所以这里没有代入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除</a:t>
            </a:r>
            <a:r>
              <a:rPr lang="en-US" altLang="zh-CN" sz="1600" dirty="0" smtClean="0"/>
              <a:t>DLT</a:t>
            </a:r>
            <a:r>
              <a:rPr lang="zh-CN" altLang="en-US" sz="1600" dirty="0" smtClean="0"/>
              <a:t>外：</a:t>
            </a:r>
            <a:endParaRPr lang="en-US" altLang="zh-CN" sz="1600" dirty="0" smtClean="0"/>
          </a:p>
          <a:p>
            <a:pPr lvl="1"/>
            <a:r>
              <a:rPr lang="en-US" altLang="zh-CN" sz="1300" dirty="0" smtClean="0"/>
              <a:t>P3P</a:t>
            </a:r>
            <a:r>
              <a:rPr lang="zh-CN" altLang="en-US" sz="1300" dirty="0"/>
              <a:t>：利用三对点求相机外</a:t>
            </a:r>
            <a:r>
              <a:rPr lang="zh-CN" altLang="en-US" sz="1300" dirty="0" smtClean="0"/>
              <a:t>参</a:t>
            </a:r>
            <a:endParaRPr lang="en-US" altLang="zh-CN" sz="1300" dirty="0" smtClean="0"/>
          </a:p>
          <a:p>
            <a:pPr lvl="1"/>
            <a:r>
              <a:rPr lang="en-US" altLang="zh-CN" sz="1300" dirty="0" err="1" smtClean="0"/>
              <a:t>EPnP</a:t>
            </a:r>
            <a:endParaRPr lang="en-US" altLang="zh-CN" sz="1300" dirty="0" smtClean="0"/>
          </a:p>
          <a:p>
            <a:pPr lvl="1"/>
            <a:r>
              <a:rPr lang="en-US" altLang="zh-CN" sz="1300" dirty="0"/>
              <a:t>……</a:t>
            </a:r>
            <a:endParaRPr lang="zh-CN" altLang="en-US" sz="1300" dirty="0"/>
          </a:p>
          <a:p>
            <a:pPr lvl="1"/>
            <a:endParaRPr lang="zh-CN" altLang="en-US" sz="1300" dirty="0"/>
          </a:p>
          <a:p>
            <a:pPr lvl="1"/>
            <a:endParaRPr lang="zh-CN" altLang="en-US" sz="1300" dirty="0"/>
          </a:p>
          <a:p>
            <a:pPr lvl="1"/>
            <a:endParaRPr lang="en-US" altLang="zh-CN" sz="13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1AF7DFF-5FB8-4C35-A7A7-B3A7F763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054" y="1625601"/>
            <a:ext cx="34290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PnP</a:t>
            </a:r>
            <a:r>
              <a:rPr lang="zh-CN" altLang="en-US" dirty="0"/>
              <a:t>的优化解法：</a:t>
            </a:r>
            <a:r>
              <a:rPr lang="en-US" altLang="zh-CN" dirty="0"/>
              <a:t>Bundle Adjustment</a:t>
            </a:r>
          </a:p>
          <a:p>
            <a:pPr lvl="1"/>
            <a:r>
              <a:rPr lang="zh-CN" altLang="en-US" dirty="0"/>
              <a:t>最小化重投影误差（</a:t>
            </a:r>
            <a:r>
              <a:rPr lang="en-US" altLang="zh-CN" dirty="0"/>
              <a:t>Minimizing a </a:t>
            </a:r>
            <a:r>
              <a:rPr lang="en-US" altLang="zh-CN" dirty="0" err="1"/>
              <a:t>reprojection</a:t>
            </a:r>
            <a:r>
              <a:rPr lang="en-US" altLang="zh-CN" dirty="0"/>
              <a:t> error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投影关系：</a:t>
            </a:r>
            <a:endParaRPr lang="en-US" altLang="zh-CN" dirty="0"/>
          </a:p>
          <a:p>
            <a:pPr lvl="1"/>
            <a:r>
              <a:rPr lang="zh-CN" altLang="en-US" dirty="0"/>
              <a:t>定义重投影误差并取最小化：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15A4BA9-4A27-4FD4-BB65-6A2B3A4D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8" y="2015338"/>
            <a:ext cx="1717537" cy="2777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BF908343-AE24-4ED9-8305-41691212A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21" y="2661008"/>
            <a:ext cx="3781425" cy="704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926BBFE-4D44-4A59-BFFB-C97A71B408AD}"/>
              </a:ext>
            </a:extLst>
          </p:cNvPr>
          <p:cNvSpPr txBox="1"/>
          <p:nvPr/>
        </p:nvSpPr>
        <p:spPr>
          <a:xfrm>
            <a:off x="4934782" y="2179582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：</a:t>
            </a:r>
            <a:r>
              <a:rPr lang="en-US" altLang="zh-CN" dirty="0"/>
              <a:t>3d</a:t>
            </a:r>
            <a:r>
              <a:rPr lang="zh-CN" altLang="en-US" dirty="0"/>
              <a:t>点，    相机位姿      内参      投影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DD40988E-35FB-4A43-891D-3C0E581E409C}"/>
                  </a:ext>
                </a:extLst>
              </p:cNvPr>
              <p:cNvSpPr/>
              <p:nvPr/>
            </p:nvSpPr>
            <p:spPr>
              <a:xfrm>
                <a:off x="5954013" y="2172200"/>
                <a:ext cx="362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D40988E-35FB-4A43-891D-3C0E581E4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13" y="2172200"/>
                <a:ext cx="36202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C9EC6820-336E-4973-BEB9-6C597819D19B}"/>
                  </a:ext>
                </a:extLst>
              </p:cNvPr>
              <p:cNvSpPr/>
              <p:nvPr/>
            </p:nvSpPr>
            <p:spPr>
              <a:xfrm>
                <a:off x="7224426" y="2175891"/>
                <a:ext cx="4112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EC6820-336E-4973-BEB9-6C597819D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426" y="2175891"/>
                <a:ext cx="41126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FC2573AA-BD5F-4550-94F1-8688F702518D}"/>
                  </a:ext>
                </a:extLst>
              </p:cNvPr>
              <p:cNvSpPr/>
              <p:nvPr/>
            </p:nvSpPr>
            <p:spPr>
              <a:xfrm>
                <a:off x="8101803" y="2154202"/>
                <a:ext cx="381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C2573AA-BD5F-4550-94F1-8688F7025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803" y="2154202"/>
                <a:ext cx="3812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F0486A68-16E6-46BC-978F-B11034652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7146" y="2928174"/>
            <a:ext cx="3376498" cy="16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8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F0902E0-1645-4D89-9338-7233AE07128D}"/>
              </a:ext>
            </a:extLst>
          </p:cNvPr>
          <p:cNvSpPr/>
          <p:nvPr/>
        </p:nvSpPr>
        <p:spPr>
          <a:xfrm>
            <a:off x="4827437" y="2095497"/>
            <a:ext cx="4118060" cy="1915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8EF2C7B8-7889-4836-91D0-33074EF3F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/>
              <a:t>线性化和雅可比</a:t>
            </a:r>
            <a:endParaRPr lang="en-US" altLang="zh-CN" dirty="0"/>
          </a:p>
          <a:p>
            <a:pPr lvl="1"/>
            <a:r>
              <a:rPr lang="zh-CN" altLang="en-US" dirty="0"/>
              <a:t>考虑单个投影点误差：</a:t>
            </a:r>
            <a:endParaRPr lang="en-US" altLang="zh-CN" dirty="0"/>
          </a:p>
          <a:p>
            <a:pPr lvl="1"/>
            <a:r>
              <a:rPr lang="zh-CN" altLang="en-US" dirty="0"/>
              <a:t>线性化：</a:t>
            </a:r>
            <a:endParaRPr lang="en-US" altLang="zh-CN" dirty="0"/>
          </a:p>
          <a:p>
            <a:pPr lvl="1"/>
            <a:r>
              <a:rPr lang="zh-CN" altLang="en-US" dirty="0"/>
              <a:t>雅可比的形式？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60C30EF0-CDD1-449C-A4D9-6F31C5700B3C}"/>
                  </a:ext>
                </a:extLst>
              </p:cNvPr>
              <p:cNvSpPr/>
              <p:nvPr/>
            </p:nvSpPr>
            <p:spPr>
              <a:xfrm>
                <a:off x="3312535" y="1219416"/>
                <a:ext cx="2562560" cy="65960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m:rPr>
                                  <m:lit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0C30EF0-CDD1-449C-A4D9-6F31C5700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535" y="1219416"/>
                <a:ext cx="2562560" cy="659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A00035EC-AF52-4337-B867-A461ECE651EF}"/>
                  </a:ext>
                </a:extLst>
              </p:cNvPr>
              <p:cNvSpPr/>
              <p:nvPr/>
            </p:nvSpPr>
            <p:spPr>
              <a:xfrm>
                <a:off x="1733971" y="1840285"/>
                <a:ext cx="3057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00035EC-AF52-4337-B867-A461ECE65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71" y="1840285"/>
                <a:ext cx="305782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856ACDD-16CD-4B8D-9018-DEEECDB0C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27" y="2530811"/>
            <a:ext cx="3450106" cy="6561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87C53245-F349-4434-960D-6683199B0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374" y="3212639"/>
            <a:ext cx="3181574" cy="12881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F3A99414-4A27-479A-B8E6-21BF45AB812A}"/>
              </a:ext>
            </a:extLst>
          </p:cNvPr>
          <p:cNvSpPr txBox="1"/>
          <p:nvPr/>
        </p:nvSpPr>
        <p:spPr>
          <a:xfrm>
            <a:off x="192951" y="3228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第一项：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4C1E0F73-8B84-4C97-927D-D556236B07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78" y="4526472"/>
            <a:ext cx="3377832" cy="6170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480F9ADE-2706-4E5B-9494-22C572627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5771" y="4125937"/>
            <a:ext cx="4359277" cy="80031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43B08592-09FE-4627-AFA0-CE7756A2FAB5}"/>
              </a:ext>
            </a:extLst>
          </p:cNvPr>
          <p:cNvSpPr txBox="1"/>
          <p:nvPr/>
        </p:nvSpPr>
        <p:spPr>
          <a:xfrm>
            <a:off x="4915922" y="2238994"/>
            <a:ext cx="328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P’</a:t>
            </a:r>
            <a:r>
              <a:rPr lang="zh-CN" altLang="en-US" dirty="0"/>
              <a:t>为</a:t>
            </a:r>
            <a:r>
              <a:rPr lang="en-US" altLang="zh-CN" dirty="0"/>
              <a:t>P</a:t>
            </a:r>
            <a:r>
              <a:rPr lang="zh-CN" altLang="en-US" dirty="0"/>
              <a:t>在相机坐标系下的坐标：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P’</a:t>
            </a:r>
            <a:r>
              <a:rPr lang="zh-CN" altLang="en-US" dirty="0"/>
              <a:t>进行投影：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7D9A0FF1-2C07-448A-84A5-261B185D90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7370" y="2610365"/>
            <a:ext cx="3146783" cy="4575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DC8FA1D5-D421-4A2A-A65E-9D0053F9BD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5256" y="3513384"/>
            <a:ext cx="1186979" cy="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10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DCE36676-63D6-4843-B731-1CC4ECA92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22" y="1357677"/>
            <a:ext cx="9603275" cy="3450613"/>
          </a:xfrm>
        </p:spPr>
        <p:txBody>
          <a:bodyPr/>
          <a:lstStyle/>
          <a:p>
            <a:r>
              <a:rPr lang="zh-CN" altLang="en-US" dirty="0"/>
              <a:t>第二项：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非齐次形式：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两项相乘：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E36D6A5-6D5F-4D1A-8CB0-A0321214B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536" y="944156"/>
            <a:ext cx="3056221" cy="5812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507A085-426B-4B2D-A56E-B305365DF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457" y="1208128"/>
            <a:ext cx="3610477" cy="9686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BA8B224-F5DA-4D2E-8930-AA6F029DC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373" y="2125664"/>
            <a:ext cx="2076450" cy="781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2F2A28E-5446-433A-A022-4D95C35B9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838" y="3347120"/>
            <a:ext cx="77533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58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1F51CAD-F994-475E-8412-25322D4F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22" y="1357677"/>
            <a:ext cx="9603275" cy="3450613"/>
          </a:xfrm>
        </p:spPr>
        <p:txBody>
          <a:bodyPr/>
          <a:lstStyle/>
          <a:p>
            <a:r>
              <a:rPr lang="zh-CN" altLang="en-US" dirty="0"/>
              <a:t>也可以对</a:t>
            </a:r>
            <a:r>
              <a:rPr lang="en-US" altLang="zh-CN" dirty="0"/>
              <a:t>3D</a:t>
            </a:r>
            <a:r>
              <a:rPr lang="zh-CN" altLang="en-US" dirty="0"/>
              <a:t>点求导：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554F2C7-B967-4D52-9B54-D7AE3D57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210" y="2591669"/>
            <a:ext cx="4248150" cy="1085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52A55D15-C69D-439A-8381-BC51E386223A}"/>
                  </a:ext>
                </a:extLst>
              </p:cNvPr>
              <p:cNvSpPr/>
              <p:nvPr/>
            </p:nvSpPr>
            <p:spPr>
              <a:xfrm>
                <a:off x="3434005" y="1644871"/>
                <a:ext cx="2562560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m:rPr>
                                  <m:lit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A55D15-C69D-439A-8381-BC51E3862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05" y="1644871"/>
                <a:ext cx="2562560" cy="659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75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4</a:t>
            </a:r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.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en-US" altLang="zh-CN" dirty="0" smtClean="0">
                <a:latin typeface="+mj-ea"/>
              </a:rPr>
              <a:t>3D-3D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en-US" altLang="zh-CN" dirty="0" smtClean="0">
                <a:latin typeface="+mj-ea"/>
              </a:rPr>
              <a:t>ICP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1.</a:t>
            </a:r>
            <a:r>
              <a:rPr kumimoji="1" lang="zh-CN" altLang="en-US" dirty="0">
                <a:latin typeface="+mj-ea"/>
              </a:rPr>
              <a:t> </a:t>
            </a:r>
            <a:r>
              <a:rPr kumimoji="1" lang="zh-CN" altLang="en-US" dirty="0" smtClean="0">
                <a:latin typeface="+mj-ea"/>
              </a:rPr>
              <a:t>特征点提取与匹配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70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ICP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给定配对好的两组</a:t>
            </a:r>
            <a:r>
              <a:rPr lang="en-US" altLang="zh-CN" sz="1800" dirty="0"/>
              <a:t>3D</a:t>
            </a:r>
            <a:r>
              <a:rPr lang="zh-CN" altLang="en-US" sz="1800" dirty="0"/>
              <a:t>点，求其旋转和平移，可用迭代最近点（</a:t>
            </a:r>
            <a:r>
              <a:rPr lang="en-US" altLang="zh-CN" sz="1800" dirty="0"/>
              <a:t>Iterative Closest Point</a:t>
            </a:r>
            <a:r>
              <a:rPr lang="zh-CN" altLang="en-US" sz="1800" dirty="0"/>
              <a:t>，</a:t>
            </a:r>
            <a:r>
              <a:rPr lang="en-US" altLang="zh-CN" sz="1800" dirty="0"/>
              <a:t>ICP</a:t>
            </a:r>
            <a:r>
              <a:rPr lang="zh-CN" altLang="en-US" sz="1800" dirty="0"/>
              <a:t>求解）</a:t>
            </a:r>
            <a:endParaRPr lang="en-US" altLang="zh-CN" sz="1800" dirty="0"/>
          </a:p>
          <a:p>
            <a:r>
              <a:rPr lang="zh-CN" altLang="en-US" sz="1800" dirty="0"/>
              <a:t>设：</a:t>
            </a:r>
            <a:endParaRPr lang="en-US" altLang="zh-CN" sz="1800" dirty="0"/>
          </a:p>
          <a:p>
            <a:r>
              <a:rPr lang="zh-CN" altLang="en-US" sz="1800" dirty="0"/>
              <a:t>运动关系：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同样定义误差项：</a:t>
            </a:r>
            <a:endParaRPr lang="en-US" altLang="zh-CN" sz="1800" dirty="0"/>
          </a:p>
          <a:p>
            <a:r>
              <a:rPr lang="zh-CN" altLang="en-US" sz="1800" dirty="0"/>
              <a:t>以及最小二乘问题：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DBFC6CD-52A3-4EF4-960C-CDE257DC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81" y="1862209"/>
            <a:ext cx="4021149" cy="442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3B19D5D-702E-4442-8627-87A88DE6F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134" y="2304325"/>
            <a:ext cx="1890866" cy="4300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3C0F935-D160-4CEF-97F8-1246A5486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942" y="2903563"/>
            <a:ext cx="2398706" cy="4590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BF2C0E8-D6F8-4878-9C43-55B668A41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973" y="3837193"/>
            <a:ext cx="4895238" cy="9238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1130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ICP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稍加推导：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定义质心：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改写目标函数：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09CA37C5-D935-4EB9-9354-A8B5DC52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136" y="1556150"/>
            <a:ext cx="2680079" cy="6121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E234667E-BA30-4E01-AE52-A6BD6698A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06" y="2366740"/>
            <a:ext cx="8455716" cy="2367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5CC0745-1183-436B-B5A1-DA874417608D}"/>
              </a:ext>
            </a:extLst>
          </p:cNvPr>
          <p:cNvSpPr txBox="1"/>
          <p:nvPr/>
        </p:nvSpPr>
        <p:spPr>
          <a:xfrm>
            <a:off x="342122" y="4267801"/>
            <a:ext cx="27162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交叉项部分求和为零 </a:t>
            </a:r>
            <a:r>
              <a:rPr lang="en-US" altLang="zh-CN" dirty="0"/>
              <a:t>=&gt;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6FE603A2-0015-4386-9D03-21F8FFA6E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395" y="880246"/>
            <a:ext cx="3790972" cy="7481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61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A8FE7B4B-55D4-4D74-AE0A-08B9756B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5" y="1490334"/>
            <a:ext cx="7819048" cy="98095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5F3171E-ED7A-4056-A0AF-8727E87E77BE}"/>
              </a:ext>
            </a:extLst>
          </p:cNvPr>
          <p:cNvSpPr txBox="1"/>
          <p:nvPr/>
        </p:nvSpPr>
        <p:spPr>
          <a:xfrm>
            <a:off x="3797773" y="2286620"/>
            <a:ext cx="12618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只和</a:t>
            </a:r>
            <a:r>
              <a:rPr lang="en-US" altLang="zh-CN" dirty="0"/>
              <a:t>R</a:t>
            </a:r>
            <a:r>
              <a:rPr lang="zh-CN" altLang="en-US" dirty="0"/>
              <a:t>有关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30B8EFCB-6777-4228-BA1C-D098649B932D}"/>
              </a:ext>
            </a:extLst>
          </p:cNvPr>
          <p:cNvSpPr txBox="1"/>
          <p:nvPr/>
        </p:nvSpPr>
        <p:spPr>
          <a:xfrm>
            <a:off x="6743925" y="2282522"/>
            <a:ext cx="13837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和</a:t>
            </a:r>
            <a:r>
              <a:rPr lang="en-US" altLang="zh-CN" dirty="0" err="1"/>
              <a:t>R,t</a:t>
            </a:r>
            <a:r>
              <a:rPr lang="zh-CN" altLang="en-US" dirty="0"/>
              <a:t>都有关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ICP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目标函数简化为：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最小化第一项，然后取</a:t>
            </a:r>
            <a:r>
              <a:rPr lang="en-US" altLang="zh-CN" sz="1800" dirty="0"/>
              <a:t>t</a:t>
            </a:r>
            <a:r>
              <a:rPr lang="zh-CN" altLang="en-US" sz="1800" dirty="0"/>
              <a:t>，使得后一项为零。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左侧项如何求？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4688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ICP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旋转的求取</a:t>
            </a:r>
            <a:endParaRPr lang="en-US" altLang="zh-CN" dirty="0"/>
          </a:p>
          <a:p>
            <a:pPr lvl="1"/>
            <a:r>
              <a:rPr lang="zh-CN" altLang="en-US" dirty="0"/>
              <a:t>定义去质心坐标：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最小化：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1C2B33D-1859-461C-B785-DCBD0BEC4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37" y="1994866"/>
            <a:ext cx="3819048" cy="4952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2CE7911-7F18-479B-89AC-CAD4E7E31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63" y="2913316"/>
            <a:ext cx="3519757" cy="694887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xmlns="" id="{435561FD-D991-4891-B56E-0A47E4792E1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406070" y="1218370"/>
            <a:ext cx="4645152" cy="34415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推导：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最右一项：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SVD</a:t>
            </a:r>
            <a:r>
              <a:rPr lang="zh-CN" altLang="en-US" dirty="0"/>
              <a:t>解法：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F724C73-3E8A-455E-8A42-52174C6D6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955" y="893439"/>
            <a:ext cx="2988262" cy="374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6BE83268-A422-4B60-9951-9FB1EE459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220" y="1663964"/>
            <a:ext cx="4740606" cy="5819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C0DECE3-FE07-4C11-9727-1E1B7E9DB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248" y="2711018"/>
            <a:ext cx="4759480" cy="8065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B8B8101-CEFE-48C7-912F-4E9E23AA3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361" y="4202868"/>
            <a:ext cx="1301093" cy="3219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609AB98A-B1A0-4B85-BC39-5251F41E5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0523" y="4103993"/>
            <a:ext cx="1241701" cy="5277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313F621-A478-440E-A9C7-8DFDA7CE8E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3197" y="4124014"/>
            <a:ext cx="1248525" cy="4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25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ICP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ICP</a:t>
            </a:r>
            <a:r>
              <a:rPr lang="zh-CN" altLang="en-US" dirty="0"/>
              <a:t>也可以从非线性优化角度求解，但：</a:t>
            </a:r>
            <a:endParaRPr lang="en-US" altLang="zh-CN" dirty="0"/>
          </a:p>
          <a:p>
            <a:pPr lvl="1"/>
            <a:r>
              <a:rPr lang="zh-CN" altLang="en-US" dirty="0"/>
              <a:t>已知匹配时，</a:t>
            </a:r>
            <a:r>
              <a:rPr lang="en-US" altLang="zh-CN" dirty="0"/>
              <a:t>ICP</a:t>
            </a:r>
            <a:r>
              <a:rPr lang="zh-CN" altLang="en-US" dirty="0"/>
              <a:t>问题存在唯一解或无穷多解的情况。在唯一解的情况下，只要能找到极小值解，那么这个</a:t>
            </a:r>
            <a:r>
              <a:rPr lang="zh-CN" altLang="en-US" dirty="0">
                <a:solidFill>
                  <a:schemeClr val="accent1"/>
                </a:solidFill>
              </a:rPr>
              <a:t>极小值就是全局最优值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所以正常情况下，</a:t>
            </a:r>
            <a:r>
              <a:rPr lang="en-US" altLang="zh-CN" dirty="0"/>
              <a:t>SVD</a:t>
            </a:r>
            <a:r>
              <a:rPr lang="zh-CN" altLang="en-US" dirty="0"/>
              <a:t>结果和优化一样，且优化很快收敛。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在激光情况下，匹配点未知，将指定最近点为匹配点。此时问题非凸，极小值不一定为最小值。</a:t>
            </a:r>
            <a:endParaRPr lang="en-US" altLang="zh-CN" dirty="0"/>
          </a:p>
          <a:p>
            <a:pPr lvl="1"/>
            <a:r>
              <a:rPr lang="zh-CN" altLang="en-US" dirty="0"/>
              <a:t>利用非线性优化可以将</a:t>
            </a:r>
            <a:r>
              <a:rPr lang="en-US" altLang="zh-CN" dirty="0"/>
              <a:t>ICP</a:t>
            </a:r>
            <a:r>
              <a:rPr lang="zh-CN" altLang="en-US" dirty="0"/>
              <a:t>与</a:t>
            </a:r>
            <a:r>
              <a:rPr lang="en-US" altLang="zh-CN" dirty="0"/>
              <a:t>PnP</a:t>
            </a:r>
            <a:r>
              <a:rPr lang="zh-CN" altLang="en-US" dirty="0"/>
              <a:t>结合在一起求解。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572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5</a:t>
            </a:r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.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zh-CN" altLang="en-US" dirty="0" smtClean="0">
                <a:latin typeface="+mj-ea"/>
              </a:rPr>
              <a:t>三角化与深度估计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93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5.</a:t>
            </a:r>
            <a:r>
              <a:rPr lang="zh-CN" altLang="en-US" sz="3600" dirty="0" smtClean="0">
                <a:latin typeface="+mj-ea"/>
              </a:rPr>
              <a:t> 三角化与深度估计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已知运动时，求解特征点的</a:t>
            </a:r>
            <a:r>
              <a:rPr lang="en-US" altLang="zh-CN" dirty="0"/>
              <a:t>3D</a:t>
            </a:r>
            <a:r>
              <a:rPr lang="zh-CN" altLang="en-US" dirty="0"/>
              <a:t>位置</a:t>
            </a:r>
            <a:endParaRPr lang="en-US" altLang="zh-CN" dirty="0"/>
          </a:p>
          <a:p>
            <a:r>
              <a:rPr lang="zh-CN" altLang="en-US" dirty="0"/>
              <a:t>几何关系：</a:t>
            </a:r>
            <a:endParaRPr lang="en-US" altLang="zh-CN" dirty="0"/>
          </a:p>
          <a:p>
            <a:r>
              <a:rPr lang="zh-CN" altLang="en-US" dirty="0"/>
              <a:t>求     时，两侧乘</a:t>
            </a:r>
            <a:r>
              <a:rPr lang="en-US" altLang="zh-CN" dirty="0"/>
              <a:t>    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反之亦然</a:t>
            </a:r>
            <a:endParaRPr lang="en-US" altLang="zh-CN" dirty="0"/>
          </a:p>
          <a:p>
            <a:r>
              <a:rPr lang="zh-CN" altLang="en-US" dirty="0"/>
              <a:t>或者同时</a:t>
            </a:r>
            <a:r>
              <a:rPr lang="zh-CN" altLang="en-US" dirty="0" smtClean="0"/>
              <a:t>解          ：     </a:t>
            </a:r>
            <a:endParaRPr lang="en-US" altLang="zh-CN" dirty="0"/>
          </a:p>
          <a:p>
            <a:pPr lvl="1"/>
            <a:r>
              <a:rPr lang="zh-CN" altLang="en-US" dirty="0"/>
              <a:t>求                                     的最小二乘解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591" y="1731405"/>
            <a:ext cx="1714649" cy="41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72830" y="2095936"/>
                <a:ext cx="451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0" y="2095936"/>
                <a:ext cx="45146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423226" y="2117761"/>
                <a:ext cx="487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∧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226" y="2117761"/>
                <a:ext cx="48737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057" y="2511849"/>
            <a:ext cx="2697714" cy="358171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809591" y="3172093"/>
                <a:ext cx="74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591" y="3172093"/>
                <a:ext cx="74180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138413" y="3566755"/>
                <a:ext cx="2084160" cy="553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13" y="3566755"/>
                <a:ext cx="2084160" cy="55348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878288" y="3541425"/>
                <a:ext cx="1898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288" y="3541425"/>
                <a:ext cx="189801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内容占位符 4"/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4772200" y="1159609"/>
            <a:ext cx="3930100" cy="22892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4829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5.</a:t>
            </a:r>
            <a:r>
              <a:rPr lang="zh-CN" altLang="en-US" sz="3600" dirty="0" smtClean="0">
                <a:latin typeface="+mj-ea"/>
              </a:rPr>
              <a:t> 三角化与深度估计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7886700" cy="3264075"/>
          </a:xfrm>
        </p:spPr>
        <p:txBody>
          <a:bodyPr/>
          <a:lstStyle/>
          <a:p>
            <a:r>
              <a:rPr lang="zh-CN" altLang="en-US" dirty="0"/>
              <a:t>三角化中的问题：</a:t>
            </a:r>
            <a:endParaRPr lang="en-US" altLang="zh-CN" dirty="0"/>
          </a:p>
          <a:p>
            <a:pPr lvl="1"/>
            <a:r>
              <a:rPr lang="zh-CN" altLang="en-US" dirty="0"/>
              <a:t>解得深度的质量与平移相关</a:t>
            </a:r>
            <a:endParaRPr lang="en-US" altLang="zh-CN" dirty="0"/>
          </a:p>
          <a:p>
            <a:pPr lvl="1"/>
            <a:r>
              <a:rPr lang="zh-CN" altLang="en-US" dirty="0"/>
              <a:t>但是平移大时特征匹配可能不成功</a:t>
            </a:r>
            <a:endParaRPr lang="en-US" altLang="zh-CN" dirty="0"/>
          </a:p>
          <a:p>
            <a:r>
              <a:rPr lang="zh-CN" altLang="en-US" dirty="0"/>
              <a:t>方程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系数矩阵伪逆不可靠</a:t>
            </a:r>
            <a:endParaRPr lang="en-US" altLang="zh-CN" dirty="0"/>
          </a:p>
          <a:p>
            <a:pPr lvl="1"/>
            <a:r>
              <a:rPr lang="en-US" altLang="zh-CN" dirty="0"/>
              <a:t>         </a:t>
            </a:r>
            <a:r>
              <a:rPr lang="zh-CN" altLang="en-US" dirty="0"/>
              <a:t>行列式近零</a:t>
            </a:r>
          </a:p>
          <a:p>
            <a:pPr lvl="1"/>
            <a:r>
              <a:rPr lang="zh-CN" altLang="en-US" dirty="0" smtClean="0"/>
              <a:t>例如：</a:t>
            </a:r>
            <a:r>
              <a:rPr lang="zh-CN" altLang="en-US" dirty="0"/>
              <a:t>相机前进时，虽然有位移，但位于图像中心的点无法三角化（没有视差）</a:t>
            </a:r>
          </a:p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1204975" y="2199044"/>
                <a:ext cx="2084160" cy="553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75" y="2199044"/>
                <a:ext cx="2084160" cy="5534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878507" y="3203558"/>
                <a:ext cx="652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7" y="3203558"/>
                <a:ext cx="6529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524" y="1337511"/>
            <a:ext cx="4110683" cy="20029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9483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5.</a:t>
            </a:r>
            <a:r>
              <a:rPr lang="zh-CN" altLang="en-US" sz="3600" dirty="0">
                <a:latin typeface="+mj-ea"/>
              </a:rPr>
              <a:t> 三角化与深度估计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小结：</a:t>
            </a:r>
            <a:endParaRPr lang="en-US" altLang="zh-CN" dirty="0" smtClean="0"/>
          </a:p>
          <a:p>
            <a:r>
              <a:rPr lang="zh-CN" altLang="en-US" dirty="0" smtClean="0"/>
              <a:t>本</a:t>
            </a:r>
            <a:r>
              <a:rPr lang="zh-CN" altLang="en-US" dirty="0"/>
              <a:t>章介绍了与特征点相关的视觉里程计部分算法，包括：</a:t>
            </a:r>
            <a:endParaRPr lang="en-US" altLang="zh-CN" dirty="0"/>
          </a:p>
          <a:p>
            <a:pPr lvl="1"/>
            <a:r>
              <a:rPr lang="zh-CN" altLang="en-US" dirty="0"/>
              <a:t>特征点是如何提取并匹配的；</a:t>
            </a:r>
            <a:endParaRPr lang="en-US" altLang="zh-CN" dirty="0"/>
          </a:p>
          <a:p>
            <a:pPr lvl="1"/>
            <a:r>
              <a:rPr lang="zh-CN" altLang="en-US" dirty="0"/>
              <a:t>如何通过</a:t>
            </a:r>
            <a:r>
              <a:rPr lang="en-US" altLang="zh-CN" dirty="0"/>
              <a:t>2D-2D</a:t>
            </a:r>
            <a:r>
              <a:rPr lang="zh-CN" altLang="en-US" dirty="0"/>
              <a:t>的特征点估计相机运动；</a:t>
            </a:r>
            <a:endParaRPr lang="en-US" altLang="zh-CN" dirty="0"/>
          </a:p>
          <a:p>
            <a:pPr lvl="1"/>
            <a:r>
              <a:rPr lang="zh-CN" altLang="en-US" dirty="0"/>
              <a:t>三角化原理；</a:t>
            </a:r>
            <a:endParaRPr lang="en-US" altLang="zh-CN" dirty="0"/>
          </a:p>
          <a:p>
            <a:pPr lvl="1"/>
            <a:r>
              <a:rPr lang="en-US" altLang="zh-CN" dirty="0"/>
              <a:t>3D-2D</a:t>
            </a:r>
            <a:r>
              <a:rPr lang="zh-CN" altLang="en-US" dirty="0"/>
              <a:t>的</a:t>
            </a:r>
            <a:r>
              <a:rPr lang="en-US" altLang="zh-CN" dirty="0"/>
              <a:t>PnP</a:t>
            </a:r>
            <a:r>
              <a:rPr lang="zh-CN" altLang="en-US" dirty="0"/>
              <a:t>问题，线性解法与</a:t>
            </a:r>
            <a:r>
              <a:rPr lang="en-US" altLang="zh-CN" dirty="0"/>
              <a:t>BA</a:t>
            </a:r>
            <a:r>
              <a:rPr lang="zh-CN" altLang="en-US" dirty="0"/>
              <a:t>解法；</a:t>
            </a:r>
            <a:endParaRPr lang="en-US" altLang="zh-CN" dirty="0"/>
          </a:p>
          <a:p>
            <a:pPr lvl="1"/>
            <a:r>
              <a:rPr lang="en-US" altLang="zh-CN" dirty="0"/>
              <a:t>3D-3DICP</a:t>
            </a:r>
            <a:r>
              <a:rPr lang="zh-CN" altLang="en-US" dirty="0"/>
              <a:t>问题，线性解法与</a:t>
            </a:r>
            <a:r>
              <a:rPr lang="en-US" altLang="zh-CN" dirty="0"/>
              <a:t>BA</a:t>
            </a:r>
            <a:r>
              <a:rPr lang="zh-CN" altLang="en-US" dirty="0"/>
              <a:t>解法。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41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特征点提取与匹配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经典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模型中以位姿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路标（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Landmark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）来描述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路标是三维空间中固定不变的点，能够在特定位姿下观测到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数量充足，以实现良好的定位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较好的区分性，以实现数据关联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在视觉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中，可利用图像特征点作为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中的路标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30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特征点提取与匹配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特征点：图像当中具有代表性的部分</a:t>
            </a:r>
            <a:endParaRPr lang="en-US" altLang="zh-CN" dirty="0"/>
          </a:p>
          <a:p>
            <a:pPr lvl="1"/>
            <a:r>
              <a:rPr lang="zh-CN" altLang="en-US" dirty="0" smtClean="0"/>
              <a:t>可重复性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可区别性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</a:t>
            </a:r>
            <a:endParaRPr lang="en-US" altLang="zh-CN" dirty="0" smtClean="0"/>
          </a:p>
          <a:p>
            <a:r>
              <a:rPr lang="zh-CN" altLang="en-US" dirty="0" smtClean="0"/>
              <a:t>特征点的信息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位置、大小、方向、评分等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关键点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特征点周围的图像信息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描述子（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例子：</a:t>
            </a:r>
            <a:r>
              <a:rPr lang="en-US" altLang="zh-CN" dirty="0" smtClean="0"/>
              <a:t>SIFT/SURF/ORB	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features2d</a:t>
            </a:r>
            <a:r>
              <a:rPr lang="zh-CN" altLang="en-US" dirty="0" smtClean="0"/>
              <a:t>模块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147" y="1188260"/>
            <a:ext cx="3145363" cy="1369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92147" y="2604257"/>
            <a:ext cx="318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特征描述应该在光照、视角发生少量变化</a:t>
            </a:r>
            <a:r>
              <a:rPr lang="zh-CN" altLang="en-US" dirty="0" smtClean="0"/>
              <a:t>时仍</a:t>
            </a:r>
            <a:r>
              <a:rPr lang="zh-CN" altLang="en-US" dirty="0"/>
              <a:t>能保持一致</a:t>
            </a:r>
          </a:p>
        </p:txBody>
      </p:sp>
    </p:spTree>
    <p:extLst>
      <p:ext uri="{BB962C8B-B14F-4D97-AF65-F5344CB8AC3E}">
        <p14:creationId xmlns:p14="http://schemas.microsoft.com/office/powerpoint/2010/main" val="26230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特征点提取与匹配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例子：</a:t>
            </a:r>
            <a:r>
              <a:rPr lang="en-US" altLang="zh-CN" dirty="0"/>
              <a:t>ORB</a:t>
            </a:r>
            <a:r>
              <a:rPr lang="zh-CN" altLang="en-US" dirty="0"/>
              <a:t>特征</a:t>
            </a:r>
            <a:endParaRPr lang="en-US" altLang="zh-CN" dirty="0"/>
          </a:p>
          <a:p>
            <a:pPr lvl="1"/>
            <a:r>
              <a:rPr lang="zh-CN" altLang="en-US" dirty="0"/>
              <a:t>关键点：</a:t>
            </a:r>
            <a:r>
              <a:rPr lang="en-US" altLang="zh-CN" dirty="0"/>
              <a:t>Oriented FAST</a:t>
            </a:r>
          </a:p>
          <a:p>
            <a:pPr lvl="1"/>
            <a:r>
              <a:rPr lang="zh-CN" altLang="en-US" dirty="0"/>
              <a:t>描述：</a:t>
            </a:r>
            <a:r>
              <a:rPr lang="en-US" altLang="zh-CN" dirty="0"/>
              <a:t>BRIEF</a:t>
            </a:r>
          </a:p>
          <a:p>
            <a:r>
              <a:rPr lang="en-US" altLang="zh-CN" dirty="0"/>
              <a:t>FAST</a:t>
            </a:r>
          </a:p>
          <a:p>
            <a:pPr lvl="1"/>
            <a:r>
              <a:rPr lang="zh-CN" altLang="en-US" dirty="0"/>
              <a:t>连续</a:t>
            </a:r>
            <a:r>
              <a:rPr lang="en-US" altLang="zh-CN" dirty="0"/>
              <a:t>N</a:t>
            </a:r>
            <a:r>
              <a:rPr lang="zh-CN" altLang="en-US" dirty="0"/>
              <a:t>个点的灰度有明显差异</a:t>
            </a:r>
            <a:endParaRPr lang="en-US" altLang="zh-CN" dirty="0"/>
          </a:p>
          <a:p>
            <a:r>
              <a:rPr lang="en-US" altLang="zh-CN" dirty="0"/>
              <a:t>Oriented FAST	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FAST</a:t>
            </a:r>
            <a:r>
              <a:rPr lang="zh-CN" altLang="en-US" dirty="0"/>
              <a:t>基础上计算旋转</a:t>
            </a:r>
            <a:endParaRPr lang="en-US" altLang="zh-CN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16" y="1262343"/>
            <a:ext cx="3096590" cy="15233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144" y="2897071"/>
            <a:ext cx="4362134" cy="21603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95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特征点提取与匹配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BRIEF</a:t>
            </a:r>
          </a:p>
          <a:p>
            <a:pPr lvl="1"/>
            <a:r>
              <a:rPr lang="en-US" altLang="zh-CN" dirty="0"/>
              <a:t>BRIEF-128</a:t>
            </a:r>
            <a:r>
              <a:rPr lang="zh-CN" altLang="en-US" dirty="0"/>
              <a:t>：在特征点附近的</a:t>
            </a:r>
            <a:r>
              <a:rPr lang="en-US" altLang="zh-CN" dirty="0"/>
              <a:t>128</a:t>
            </a:r>
            <a:r>
              <a:rPr lang="zh-CN" altLang="en-US" dirty="0"/>
              <a:t>次像素比较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ORB</a:t>
            </a:r>
            <a:r>
              <a:rPr lang="zh-CN" altLang="en-US" dirty="0"/>
              <a:t>：旋转之后的</a:t>
            </a:r>
            <a:r>
              <a:rPr lang="en-US" altLang="zh-CN" dirty="0"/>
              <a:t>BRIEF</a:t>
            </a:r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en-US" altLang="zh-CN" dirty="0"/>
              <a:t>BRIEF</a:t>
            </a:r>
            <a:r>
              <a:rPr lang="zh-CN" altLang="en-US" dirty="0"/>
              <a:t>是一种二进制描述，需要用汉明距离度量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6" y="2070337"/>
            <a:ext cx="7572744" cy="15514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5840440" y="3739171"/>
            <a:ext cx="2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BRIEF</a:t>
            </a:r>
            <a:r>
              <a:rPr lang="zh-CN" altLang="en-US" dirty="0"/>
              <a:t>的比较</a:t>
            </a:r>
            <a:r>
              <a:rPr lang="en-US" altLang="zh-CN" dirty="0"/>
              <a:t>pattern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9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特征点提取与匹配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特征匹配</a:t>
            </a:r>
            <a:endParaRPr lang="en-US" altLang="zh-CN" dirty="0"/>
          </a:p>
          <a:p>
            <a:pPr lvl="1"/>
            <a:r>
              <a:rPr lang="zh-CN" altLang="en-US" dirty="0"/>
              <a:t>通过描述子的差异判断哪些特征为同一个点</a:t>
            </a:r>
            <a:endParaRPr lang="en-US" altLang="zh-CN" dirty="0"/>
          </a:p>
          <a:p>
            <a:pPr lvl="1"/>
            <a:r>
              <a:rPr lang="zh-CN" altLang="en-US" dirty="0"/>
              <a:t>暴力匹配：比较图</a:t>
            </a:r>
            <a:r>
              <a:rPr lang="en-US" altLang="zh-CN" dirty="0"/>
              <a:t>1</a:t>
            </a:r>
            <a:r>
              <a:rPr lang="zh-CN" altLang="en-US" dirty="0"/>
              <a:t>中每个特征和图</a:t>
            </a:r>
            <a:r>
              <a:rPr lang="en-US" altLang="zh-CN" dirty="0"/>
              <a:t>2</a:t>
            </a:r>
            <a:r>
              <a:rPr lang="zh-CN" altLang="en-US" dirty="0"/>
              <a:t>特征的距离</a:t>
            </a:r>
            <a:endParaRPr lang="en-US" altLang="zh-CN" dirty="0"/>
          </a:p>
          <a:p>
            <a:pPr lvl="1"/>
            <a:r>
              <a:rPr lang="zh-CN" altLang="en-US" dirty="0"/>
              <a:t>加速：快速最近邻（</a:t>
            </a:r>
            <a:r>
              <a:rPr lang="en-US" altLang="zh-CN" dirty="0"/>
              <a:t>FLANN</a:t>
            </a:r>
            <a:r>
              <a:rPr lang="zh-CN" altLang="en-US" dirty="0"/>
              <a:t>）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27" y="2635154"/>
            <a:ext cx="5865091" cy="24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2.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en-US" altLang="zh-CN" dirty="0" smtClean="0">
                <a:latin typeface="+mj-ea"/>
              </a:rPr>
              <a:t>2D-2D</a:t>
            </a:r>
            <a:r>
              <a:rPr kumimoji="1" lang="zh-CN" altLang="en-US" dirty="0" smtClean="0">
                <a:latin typeface="+mj-ea"/>
              </a:rPr>
              <a:t> 对极几何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88595"/>
      </p:ext>
    </p:extLst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19942</TotalTime>
  <Words>1975</Words>
  <Application>Microsoft Macintosh PowerPoint</Application>
  <PresentationFormat>全屏显示(16:9)</PresentationFormat>
  <Paragraphs>319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 Black</vt:lpstr>
      <vt:lpstr>Calibri</vt:lpstr>
      <vt:lpstr>Cambria Math</vt:lpstr>
      <vt:lpstr>Mangal</vt:lpstr>
      <vt:lpstr>黑体</vt:lpstr>
      <vt:lpstr>宋体</vt:lpstr>
      <vt:lpstr>微软雅黑</vt:lpstr>
      <vt:lpstr>Arial</vt:lpstr>
      <vt:lpstr>Office 主题</vt:lpstr>
      <vt:lpstr>PowerPoint 演示文稿</vt:lpstr>
      <vt:lpstr>第五讲 特征点法VO</vt:lpstr>
      <vt:lpstr>1. 特征点提取与匹配</vt:lpstr>
      <vt:lpstr>1. 特征点提取与匹配</vt:lpstr>
      <vt:lpstr>1. 特征点提取与匹配</vt:lpstr>
      <vt:lpstr>1. 特征点提取与匹配</vt:lpstr>
      <vt:lpstr>1. 特征点提取与匹配</vt:lpstr>
      <vt:lpstr>1. 特征点提取与匹配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3. 3D-2D PnP</vt:lpstr>
      <vt:lpstr>3. 3D-2D PnP</vt:lpstr>
      <vt:lpstr>3. 3D-2D PnP</vt:lpstr>
      <vt:lpstr>3. 3D-2D PnP</vt:lpstr>
      <vt:lpstr>3. 3D-2D PnP</vt:lpstr>
      <vt:lpstr>3. 3D-2D PnP</vt:lpstr>
      <vt:lpstr>3. 3D-2D PnP</vt:lpstr>
      <vt:lpstr>3. 3D-2D PnP</vt:lpstr>
      <vt:lpstr>4. 3D-3D ICP</vt:lpstr>
      <vt:lpstr>4. 3D-2D ICP</vt:lpstr>
      <vt:lpstr>4. 3D-2D ICP</vt:lpstr>
      <vt:lpstr>4. 3D-2D ICP</vt:lpstr>
      <vt:lpstr>4. 3D-2D ICP</vt:lpstr>
      <vt:lpstr>4. 3D-2D ICP</vt:lpstr>
      <vt:lpstr>5. 三角化与深度估计</vt:lpstr>
      <vt:lpstr>5. 三角化与深度估计</vt:lpstr>
      <vt:lpstr>5. 三角化与深度估计</vt:lpstr>
      <vt:lpstr>5. 三角化与深度估计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高翔</cp:lastModifiedBy>
  <cp:revision>1089</cp:revision>
  <dcterms:created xsi:type="dcterms:W3CDTF">2017-03-07T07:29:00Z</dcterms:created>
  <dcterms:modified xsi:type="dcterms:W3CDTF">2017-12-18T13:50:08Z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