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87" r:id="rId3"/>
    <p:sldId id="288" r:id="rId4"/>
    <p:sldId id="289" r:id="rId5"/>
    <p:sldId id="290" r:id="rId6"/>
    <p:sldId id="291" r:id="rId7"/>
    <p:sldId id="292" r:id="rId8"/>
    <p:sldId id="294" r:id="rId9"/>
    <p:sldId id="295" r:id="rId10"/>
    <p:sldId id="296" r:id="rId11"/>
    <p:sldId id="297" r:id="rId12"/>
    <p:sldId id="298" r:id="rId13"/>
    <p:sldId id="299" r:id="rId14"/>
    <p:sldId id="300" r:id="rId15"/>
    <p:sldId id="301" r:id="rId16"/>
    <p:sldId id="302" r:id="rId17"/>
    <p:sldId id="293" r:id="rId18"/>
    <p:sldId id="303" r:id="rId19"/>
    <p:sldId id="304" r:id="rId20"/>
    <p:sldId id="305" r:id="rId21"/>
    <p:sldId id="306" r:id="rId22"/>
    <p:sldId id="307" r:id="rId23"/>
    <p:sldId id="308" r:id="rId24"/>
    <p:sldId id="277" r:id="rId25"/>
    <p:sldId id="278" r:id="rId26"/>
    <p:sldId id="279" r:id="rId27"/>
    <p:sldId id="280" r:id="rId28"/>
    <p:sldId id="281" r:id="rId29"/>
    <p:sldId id="282" r:id="rId30"/>
    <p:sldId id="283" r:id="rId31"/>
    <p:sldId id="284" r:id="rId32"/>
    <p:sldId id="285" r:id="rId33"/>
    <p:sldId id="286" r:id="rId3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03D1FC0F-3E23-4757-A77A-5CE1D81FB013}" type="datetimeFigureOut">
              <a:rPr lang="tr-TR" smtClean="0"/>
              <a:t>14.10.2021</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7093914-9072-4D7C-976F-6715BFF797C2}" type="slidenum">
              <a:rPr lang="tr-TR" smtClean="0"/>
              <a:t>‹#›</a:t>
            </a:fld>
            <a:endParaRPr lang="tr-TR"/>
          </a:p>
        </p:txBody>
      </p:sp>
    </p:spTree>
    <p:extLst>
      <p:ext uri="{BB962C8B-B14F-4D97-AF65-F5344CB8AC3E}">
        <p14:creationId xmlns:p14="http://schemas.microsoft.com/office/powerpoint/2010/main" val="1339865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3D1FC0F-3E23-4757-A77A-5CE1D81FB013}" type="datetimeFigureOut">
              <a:rPr lang="tr-TR" smtClean="0"/>
              <a:t>14.10.2021</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093914-9072-4D7C-976F-6715BFF797C2}" type="slidenum">
              <a:rPr lang="tr-TR" smtClean="0"/>
              <a:t>‹#›</a:t>
            </a:fld>
            <a:endParaRPr lang="tr-TR"/>
          </a:p>
        </p:txBody>
      </p:sp>
    </p:spTree>
    <p:extLst>
      <p:ext uri="{BB962C8B-B14F-4D97-AF65-F5344CB8AC3E}">
        <p14:creationId xmlns:p14="http://schemas.microsoft.com/office/powerpoint/2010/main" val="2394997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3D1FC0F-3E23-4757-A77A-5CE1D81FB013}" type="datetimeFigureOut">
              <a:rPr lang="tr-TR" smtClean="0"/>
              <a:t>14.10.2021</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093914-9072-4D7C-976F-6715BFF797C2}"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53909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03D1FC0F-3E23-4757-A77A-5CE1D81FB013}" type="datetimeFigureOut">
              <a:rPr lang="tr-TR" smtClean="0"/>
              <a:t>14.10.2021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093914-9072-4D7C-976F-6715BFF797C2}" type="slidenum">
              <a:rPr lang="tr-TR" smtClean="0"/>
              <a:t>‹#›</a:t>
            </a:fld>
            <a:endParaRPr lang="tr-TR"/>
          </a:p>
        </p:txBody>
      </p:sp>
    </p:spTree>
    <p:extLst>
      <p:ext uri="{BB962C8B-B14F-4D97-AF65-F5344CB8AC3E}">
        <p14:creationId xmlns:p14="http://schemas.microsoft.com/office/powerpoint/2010/main" val="3308257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03D1FC0F-3E23-4757-A77A-5CE1D81FB013}" type="datetimeFigureOut">
              <a:rPr lang="tr-TR" smtClean="0"/>
              <a:t>14.10.2021</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093914-9072-4D7C-976F-6715BFF797C2}"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0097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03D1FC0F-3E23-4757-A77A-5CE1D81FB013}" type="datetimeFigureOut">
              <a:rPr lang="tr-TR" smtClean="0"/>
              <a:t>14.10.2021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093914-9072-4D7C-976F-6715BFF797C2}" type="slidenum">
              <a:rPr lang="tr-TR" smtClean="0"/>
              <a:t>‹#›</a:t>
            </a:fld>
            <a:endParaRPr lang="tr-TR"/>
          </a:p>
        </p:txBody>
      </p:sp>
    </p:spTree>
    <p:extLst>
      <p:ext uri="{BB962C8B-B14F-4D97-AF65-F5344CB8AC3E}">
        <p14:creationId xmlns:p14="http://schemas.microsoft.com/office/powerpoint/2010/main" val="326452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3D1FC0F-3E23-4757-A77A-5CE1D81FB013}" type="datetimeFigureOut">
              <a:rPr lang="tr-TR" smtClean="0"/>
              <a:t>14.10.2021</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093914-9072-4D7C-976F-6715BFF797C2}" type="slidenum">
              <a:rPr lang="tr-TR" smtClean="0"/>
              <a:t>‹#›</a:t>
            </a:fld>
            <a:endParaRPr lang="tr-TR"/>
          </a:p>
        </p:txBody>
      </p:sp>
    </p:spTree>
    <p:extLst>
      <p:ext uri="{BB962C8B-B14F-4D97-AF65-F5344CB8AC3E}">
        <p14:creationId xmlns:p14="http://schemas.microsoft.com/office/powerpoint/2010/main" val="3327629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3D1FC0F-3E23-4757-A77A-5CE1D81FB013}" type="datetimeFigureOut">
              <a:rPr lang="tr-TR" smtClean="0"/>
              <a:t>14.10.2021</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093914-9072-4D7C-976F-6715BFF797C2}" type="slidenum">
              <a:rPr lang="tr-TR" smtClean="0"/>
              <a:t>‹#›</a:t>
            </a:fld>
            <a:endParaRPr lang="tr-TR"/>
          </a:p>
        </p:txBody>
      </p:sp>
    </p:spTree>
    <p:extLst>
      <p:ext uri="{BB962C8B-B14F-4D97-AF65-F5344CB8AC3E}">
        <p14:creationId xmlns:p14="http://schemas.microsoft.com/office/powerpoint/2010/main" val="2389215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3D1FC0F-3E23-4757-A77A-5CE1D81FB013}" type="datetimeFigureOut">
              <a:rPr lang="tr-TR" smtClean="0"/>
              <a:t>14.10.2021</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093914-9072-4D7C-976F-6715BFF797C2}" type="slidenum">
              <a:rPr lang="tr-TR" smtClean="0"/>
              <a:t>‹#›</a:t>
            </a:fld>
            <a:endParaRPr lang="tr-TR"/>
          </a:p>
        </p:txBody>
      </p:sp>
    </p:spTree>
    <p:extLst>
      <p:ext uri="{BB962C8B-B14F-4D97-AF65-F5344CB8AC3E}">
        <p14:creationId xmlns:p14="http://schemas.microsoft.com/office/powerpoint/2010/main" val="232963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3D1FC0F-3E23-4757-A77A-5CE1D81FB013}" type="datetimeFigureOut">
              <a:rPr lang="tr-TR" smtClean="0"/>
              <a:t>14.10.2021</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093914-9072-4D7C-976F-6715BFF797C2}" type="slidenum">
              <a:rPr lang="tr-TR" smtClean="0"/>
              <a:t>‹#›</a:t>
            </a:fld>
            <a:endParaRPr lang="tr-TR"/>
          </a:p>
        </p:txBody>
      </p:sp>
    </p:spTree>
    <p:extLst>
      <p:ext uri="{BB962C8B-B14F-4D97-AF65-F5344CB8AC3E}">
        <p14:creationId xmlns:p14="http://schemas.microsoft.com/office/powerpoint/2010/main" val="178777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03D1FC0F-3E23-4757-A77A-5CE1D81FB013}" type="datetimeFigureOut">
              <a:rPr lang="tr-TR" smtClean="0"/>
              <a:t>14.10.2021</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7093914-9072-4D7C-976F-6715BFF797C2}" type="slidenum">
              <a:rPr lang="tr-TR" smtClean="0"/>
              <a:t>‹#›</a:t>
            </a:fld>
            <a:endParaRPr lang="tr-TR"/>
          </a:p>
        </p:txBody>
      </p:sp>
    </p:spTree>
    <p:extLst>
      <p:ext uri="{BB962C8B-B14F-4D97-AF65-F5344CB8AC3E}">
        <p14:creationId xmlns:p14="http://schemas.microsoft.com/office/powerpoint/2010/main" val="224350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03D1FC0F-3E23-4757-A77A-5CE1D81FB013}" type="datetimeFigureOut">
              <a:rPr lang="tr-TR" smtClean="0"/>
              <a:t>14.10.2021</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7093914-9072-4D7C-976F-6715BFF797C2}" type="slidenum">
              <a:rPr lang="tr-TR" smtClean="0"/>
              <a:t>‹#›</a:t>
            </a:fld>
            <a:endParaRPr lang="tr-TR"/>
          </a:p>
        </p:txBody>
      </p:sp>
    </p:spTree>
    <p:extLst>
      <p:ext uri="{BB962C8B-B14F-4D97-AF65-F5344CB8AC3E}">
        <p14:creationId xmlns:p14="http://schemas.microsoft.com/office/powerpoint/2010/main" val="305142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03D1FC0F-3E23-4757-A77A-5CE1D81FB013}" type="datetimeFigureOut">
              <a:rPr lang="tr-TR" smtClean="0"/>
              <a:t>14.10.2021</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7093914-9072-4D7C-976F-6715BFF797C2}" type="slidenum">
              <a:rPr lang="tr-TR" smtClean="0"/>
              <a:t>‹#›</a:t>
            </a:fld>
            <a:endParaRPr lang="tr-TR"/>
          </a:p>
        </p:txBody>
      </p:sp>
    </p:spTree>
    <p:extLst>
      <p:ext uri="{BB962C8B-B14F-4D97-AF65-F5344CB8AC3E}">
        <p14:creationId xmlns:p14="http://schemas.microsoft.com/office/powerpoint/2010/main" val="1493172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1FC0F-3E23-4757-A77A-5CE1D81FB013}" type="datetimeFigureOut">
              <a:rPr lang="tr-TR" smtClean="0"/>
              <a:t>14.10.2021</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7093914-9072-4D7C-976F-6715BFF797C2}" type="slidenum">
              <a:rPr lang="tr-TR" smtClean="0"/>
              <a:t>‹#›</a:t>
            </a:fld>
            <a:endParaRPr lang="tr-TR"/>
          </a:p>
        </p:txBody>
      </p:sp>
    </p:spTree>
    <p:extLst>
      <p:ext uri="{BB962C8B-B14F-4D97-AF65-F5344CB8AC3E}">
        <p14:creationId xmlns:p14="http://schemas.microsoft.com/office/powerpoint/2010/main" val="2557169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3D1FC0F-3E23-4757-A77A-5CE1D81FB013}" type="datetimeFigureOut">
              <a:rPr lang="tr-TR" smtClean="0"/>
              <a:t>14.10.2021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7093914-9072-4D7C-976F-6715BFF797C2}" type="slidenum">
              <a:rPr lang="tr-TR" smtClean="0"/>
              <a:t>‹#›</a:t>
            </a:fld>
            <a:endParaRPr lang="tr-TR"/>
          </a:p>
        </p:txBody>
      </p:sp>
    </p:spTree>
    <p:extLst>
      <p:ext uri="{BB962C8B-B14F-4D97-AF65-F5344CB8AC3E}">
        <p14:creationId xmlns:p14="http://schemas.microsoft.com/office/powerpoint/2010/main" val="145785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3D1FC0F-3E23-4757-A77A-5CE1D81FB013}" type="datetimeFigureOut">
              <a:rPr lang="tr-TR" smtClean="0"/>
              <a:t>14.10.2021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093914-9072-4D7C-976F-6715BFF797C2}" type="slidenum">
              <a:rPr lang="tr-TR" smtClean="0"/>
              <a:t>‹#›</a:t>
            </a:fld>
            <a:endParaRPr lang="tr-TR"/>
          </a:p>
        </p:txBody>
      </p:sp>
    </p:spTree>
    <p:extLst>
      <p:ext uri="{BB962C8B-B14F-4D97-AF65-F5344CB8AC3E}">
        <p14:creationId xmlns:p14="http://schemas.microsoft.com/office/powerpoint/2010/main" val="734148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3D1FC0F-3E23-4757-A77A-5CE1D81FB013}" type="datetimeFigureOut">
              <a:rPr lang="tr-TR" smtClean="0"/>
              <a:t>14.10.2021</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7093914-9072-4D7C-976F-6715BFF797C2}" type="slidenum">
              <a:rPr lang="tr-TR" smtClean="0"/>
              <a:t>‹#›</a:t>
            </a:fld>
            <a:endParaRPr lang="tr-TR"/>
          </a:p>
        </p:txBody>
      </p:sp>
    </p:spTree>
    <p:extLst>
      <p:ext uri="{BB962C8B-B14F-4D97-AF65-F5344CB8AC3E}">
        <p14:creationId xmlns:p14="http://schemas.microsoft.com/office/powerpoint/2010/main" val="4975457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İLETİŞİM </a:t>
            </a:r>
            <a:r>
              <a:rPr lang="tr-TR" dirty="0" smtClean="0"/>
              <a:t>(</a:t>
            </a:r>
            <a:r>
              <a:rPr lang="tr-TR" dirty="0" err="1"/>
              <a:t>C</a:t>
            </a:r>
            <a:r>
              <a:rPr lang="tr-TR" dirty="0" err="1" smtClean="0"/>
              <a:t>ommunication</a:t>
            </a:r>
            <a:r>
              <a:rPr lang="tr-TR" dirty="0" smtClean="0"/>
              <a:t>)</a:t>
            </a:r>
            <a:endParaRPr lang="tr-TR" dirty="0"/>
          </a:p>
        </p:txBody>
      </p:sp>
      <p:sp>
        <p:nvSpPr>
          <p:cNvPr id="3" name="Alt Başlık 2"/>
          <p:cNvSpPr>
            <a:spLocks noGrp="1"/>
          </p:cNvSpPr>
          <p:nvPr>
            <p:ph type="subTitle" idx="1"/>
          </p:nvPr>
        </p:nvSpPr>
        <p:spPr/>
        <p:txBody>
          <a:bodyPr>
            <a:normAutofit/>
          </a:bodyPr>
          <a:lstStyle/>
          <a:p>
            <a:pPr algn="ctr">
              <a:lnSpc>
                <a:spcPct val="150000"/>
              </a:lnSpc>
            </a:pPr>
            <a:r>
              <a:rPr lang="tr-TR" sz="4000" b="1" dirty="0" smtClean="0">
                <a:latin typeface="Times New Roman" panose="02020603050405020304" pitchFamily="18" charset="0"/>
                <a:cs typeface="Times New Roman" panose="02020603050405020304" pitchFamily="18" charset="0"/>
              </a:rPr>
              <a:t>Bölüm 4</a:t>
            </a:r>
            <a:endParaRPr lang="tr-TR"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914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MPI tanımının </a:t>
            </a:r>
            <a:r>
              <a:rPr lang="tr-TR" dirty="0" smtClean="0"/>
              <a:t>sağladığı </a:t>
            </a:r>
            <a:r>
              <a:rPr lang="tr-TR" dirty="0"/>
              <a:t>en önemli üstünlük, </a:t>
            </a:r>
            <a:r>
              <a:rPr lang="tr-TR" dirty="0" smtClean="0"/>
              <a:t>geliştiricilere </a:t>
            </a:r>
            <a:r>
              <a:rPr lang="tr-TR" dirty="0"/>
              <a:t>verim, </a:t>
            </a:r>
            <a:r>
              <a:rPr lang="tr-TR" dirty="0" smtClean="0"/>
              <a:t>taşınabilirlik ve işlevsellik </a:t>
            </a:r>
            <a:r>
              <a:rPr lang="tr-TR" dirty="0"/>
              <a:t>gibi özellikleri taviz vermeden </a:t>
            </a:r>
            <a:r>
              <a:rPr lang="tr-TR" dirty="0" smtClean="0"/>
              <a:t>sağlamasıdır</a:t>
            </a:r>
            <a:r>
              <a:rPr lang="tr-TR" dirty="0"/>
              <a:t>. Özellikle </a:t>
            </a:r>
            <a:r>
              <a:rPr lang="tr-TR" dirty="0" smtClean="0"/>
              <a:t>geliştiricilere taşınabilir </a:t>
            </a:r>
            <a:r>
              <a:rPr lang="tr-TR" dirty="0"/>
              <a:t>uygulamalarını </a:t>
            </a:r>
            <a:r>
              <a:rPr lang="tr-TR" dirty="0" smtClean="0"/>
              <a:t>çeşitli </a:t>
            </a:r>
            <a:r>
              <a:rPr lang="tr-TR" dirty="0"/>
              <a:t>üreticiler tarafından farklı donanım ve yazılım </a:t>
            </a:r>
            <a:r>
              <a:rPr lang="tr-TR" dirty="0" smtClean="0"/>
              <a:t>bileşenlerine </a:t>
            </a:r>
            <a:r>
              <a:rPr lang="tr-TR" dirty="0"/>
              <a:t>sahip bilgisayarlarda </a:t>
            </a:r>
            <a:r>
              <a:rPr lang="tr-TR" dirty="0" smtClean="0"/>
              <a:t>çalıştırabilme </a:t>
            </a:r>
            <a:r>
              <a:rPr lang="tr-TR" dirty="0"/>
              <a:t>imkanını ve </a:t>
            </a:r>
            <a:r>
              <a:rPr lang="tr-TR" dirty="0" smtClean="0"/>
              <a:t>işlem </a:t>
            </a:r>
            <a:r>
              <a:rPr lang="tr-TR" dirty="0"/>
              <a:t>gruplarının dinamik yönetimi gibi </a:t>
            </a:r>
            <a:r>
              <a:rPr lang="tr-TR" dirty="0" smtClean="0"/>
              <a:t>kullanışlı </a:t>
            </a:r>
            <a:r>
              <a:rPr lang="tr-TR" dirty="0"/>
              <a:t>ek özellikleri paralel uygulamaların kullanımına sunmaktadır. </a:t>
            </a:r>
            <a:endParaRPr lang="tr-TR" dirty="0" smtClean="0"/>
          </a:p>
          <a:p>
            <a:r>
              <a:rPr lang="tr-TR" dirty="0" smtClean="0"/>
              <a:t>MPI </a:t>
            </a:r>
            <a:r>
              <a:rPr lang="tr-TR" dirty="0"/>
              <a:t>özünde, paralel uygulama </a:t>
            </a:r>
            <a:r>
              <a:rPr lang="tr-TR" dirty="0" smtClean="0"/>
              <a:t>geliştirmeyi kolaylaştırıcı işlevlere </a:t>
            </a:r>
            <a:r>
              <a:rPr lang="tr-TR" dirty="0"/>
              <a:t>ve yapılara sahip, </a:t>
            </a:r>
            <a:r>
              <a:rPr lang="tr-TR" dirty="0" smtClean="0"/>
              <a:t>standartlaşmış </a:t>
            </a:r>
            <a:r>
              <a:rPr lang="tr-TR" dirty="0"/>
              <a:t>tanımlama ve kurallar bütünüdür. Genel olarak soket mimarisinin iyi bir alternatifi olarak ortaya çıkan MPI, </a:t>
            </a:r>
            <a:r>
              <a:rPr lang="tr-TR" dirty="0" smtClean="0"/>
              <a:t>aşağıdaki </a:t>
            </a:r>
            <a:r>
              <a:rPr lang="tr-TR" dirty="0"/>
              <a:t>özelliklerle soket mimarisinden </a:t>
            </a:r>
            <a:r>
              <a:rPr lang="tr-TR" dirty="0" smtClean="0"/>
              <a:t>ayrışmaktadır</a:t>
            </a:r>
            <a:r>
              <a:rPr lang="tr-TR" dirty="0"/>
              <a:t>;</a:t>
            </a:r>
          </a:p>
        </p:txBody>
      </p:sp>
    </p:spTree>
    <p:extLst>
      <p:ext uri="{BB962C8B-B14F-4D97-AF65-F5344CB8AC3E}">
        <p14:creationId xmlns:p14="http://schemas.microsoft.com/office/powerpoint/2010/main" val="3834996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Soket </a:t>
            </a:r>
            <a:r>
              <a:rPr lang="tr-TR" dirty="0"/>
              <a:t>mimarisinde IP-Port veya dosya adı ile temsil edilen kimlik bilgisi </a:t>
            </a:r>
            <a:r>
              <a:rPr lang="tr-TR" dirty="0" err="1"/>
              <a:t>MPI’da</a:t>
            </a:r>
            <a:r>
              <a:rPr lang="tr-TR" dirty="0"/>
              <a:t> </a:t>
            </a:r>
            <a:r>
              <a:rPr lang="tr-TR" dirty="0" err="1"/>
              <a:t>rank</a:t>
            </a:r>
            <a:r>
              <a:rPr lang="tr-TR" dirty="0"/>
              <a:t> adı verilen sayılarla temsil edilmektedir. </a:t>
            </a:r>
          </a:p>
          <a:p>
            <a:r>
              <a:rPr lang="tr-TR" dirty="0" smtClean="0"/>
              <a:t>Soket </a:t>
            </a:r>
            <a:r>
              <a:rPr lang="tr-TR" dirty="0"/>
              <a:t>mimarisi sadece noktadan noktaya </a:t>
            </a:r>
            <a:r>
              <a:rPr lang="tr-TR" dirty="0" smtClean="0"/>
              <a:t>bağlantıyı </a:t>
            </a:r>
            <a:r>
              <a:rPr lang="tr-TR" dirty="0"/>
              <a:t>desteklerken, MPI noktadan </a:t>
            </a:r>
            <a:r>
              <a:rPr lang="tr-TR" dirty="0" smtClean="0"/>
              <a:t>noktaya bağlantının yanı sıra </a:t>
            </a:r>
            <a:r>
              <a:rPr lang="tr-TR" dirty="0"/>
              <a:t>tek taraflı </a:t>
            </a:r>
            <a:r>
              <a:rPr lang="tr-TR" dirty="0" smtClean="0"/>
              <a:t>bağlantı </a:t>
            </a:r>
            <a:r>
              <a:rPr lang="tr-TR" dirty="0"/>
              <a:t>ve çoklu </a:t>
            </a:r>
            <a:r>
              <a:rPr lang="tr-TR" dirty="0" smtClean="0"/>
              <a:t>bağlantı </a:t>
            </a:r>
            <a:r>
              <a:rPr lang="tr-TR" dirty="0"/>
              <a:t>(</a:t>
            </a:r>
            <a:r>
              <a:rPr lang="tr-TR" dirty="0" err="1"/>
              <a:t>kollektif</a:t>
            </a:r>
            <a:r>
              <a:rPr lang="tr-TR" dirty="0"/>
              <a:t>) ’</a:t>
            </a:r>
            <a:r>
              <a:rPr lang="tr-TR" dirty="0" err="1"/>
              <a:t>yı</a:t>
            </a:r>
            <a:r>
              <a:rPr lang="tr-TR" dirty="0"/>
              <a:t> da </a:t>
            </a:r>
            <a:r>
              <a:rPr lang="tr-TR" dirty="0" smtClean="0"/>
              <a:t>desteklemektedir</a:t>
            </a:r>
            <a:r>
              <a:rPr lang="tr-TR" dirty="0"/>
              <a:t>. </a:t>
            </a:r>
          </a:p>
          <a:p>
            <a:r>
              <a:rPr lang="tr-TR" dirty="0" smtClean="0"/>
              <a:t>Soket </a:t>
            </a:r>
            <a:r>
              <a:rPr lang="tr-TR" dirty="0"/>
              <a:t>mimarisinin </a:t>
            </a:r>
            <a:r>
              <a:rPr lang="tr-TR" dirty="0" smtClean="0"/>
              <a:t>aktardığı </a:t>
            </a:r>
            <a:r>
              <a:rPr lang="tr-TR" dirty="0"/>
              <a:t>veri blok halinde </a:t>
            </a:r>
            <a:r>
              <a:rPr lang="tr-TR" dirty="0" err="1" smtClean="0"/>
              <a:t>ardışıl</a:t>
            </a:r>
            <a:r>
              <a:rPr lang="tr-TR" dirty="0" smtClean="0"/>
              <a:t> sıralanmış ham </a:t>
            </a:r>
            <a:r>
              <a:rPr lang="tr-TR" dirty="0"/>
              <a:t>veri iken, MPI </a:t>
            </a:r>
            <a:r>
              <a:rPr lang="tr-TR" dirty="0" smtClean="0"/>
              <a:t>tanımlı </a:t>
            </a:r>
            <a:r>
              <a:rPr lang="tr-TR" dirty="0"/>
              <a:t>mesajlar olarak aktarmaktadır. O yüzden mesajın </a:t>
            </a:r>
            <a:r>
              <a:rPr lang="tr-TR" dirty="0" smtClean="0"/>
              <a:t>serileştirilmesi işlemi </a:t>
            </a:r>
            <a:r>
              <a:rPr lang="tr-TR" dirty="0"/>
              <a:t>soket mimarisinde </a:t>
            </a:r>
            <a:r>
              <a:rPr lang="tr-TR" dirty="0" smtClean="0"/>
              <a:t>geliştiricinin sorumluluğundadır</a:t>
            </a:r>
            <a:r>
              <a:rPr lang="tr-TR" dirty="0"/>
              <a:t>. </a:t>
            </a:r>
          </a:p>
          <a:p>
            <a:r>
              <a:rPr lang="tr-TR" dirty="0" smtClean="0"/>
              <a:t>MPI</a:t>
            </a:r>
            <a:r>
              <a:rPr lang="tr-TR" dirty="0"/>
              <a:t>, soket mimarisine göre daha hızlı bir </a:t>
            </a:r>
            <a:r>
              <a:rPr lang="tr-TR" dirty="0" smtClean="0"/>
              <a:t>mesajlaşma </a:t>
            </a:r>
            <a:r>
              <a:rPr lang="tr-TR" dirty="0"/>
              <a:t>imkanı sunmaktadır.</a:t>
            </a:r>
          </a:p>
        </p:txBody>
      </p:sp>
    </p:spTree>
    <p:extLst>
      <p:ext uri="{BB962C8B-B14F-4D97-AF65-F5344CB8AC3E}">
        <p14:creationId xmlns:p14="http://schemas.microsoft.com/office/powerpoint/2010/main" val="2009278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Mesaj aktarım arabiriminin </a:t>
            </a:r>
            <a:r>
              <a:rPr lang="tr-TR" dirty="0" smtClean="0"/>
              <a:t>çalışma akışı Şekil 1.2’de gösterilmiştir</a:t>
            </a:r>
            <a:r>
              <a:rPr lang="tr-TR" dirty="0"/>
              <a:t>. MPI, iki </a:t>
            </a:r>
            <a:r>
              <a:rPr lang="tr-TR" dirty="0" smtClean="0"/>
              <a:t>düğüm </a:t>
            </a:r>
            <a:r>
              <a:rPr lang="tr-TR" dirty="0"/>
              <a:t>arasında </a:t>
            </a:r>
            <a:r>
              <a:rPr lang="tr-TR" dirty="0" smtClean="0"/>
              <a:t>haberleşmeyi aşağıda sıralanan işlevler </a:t>
            </a:r>
            <a:r>
              <a:rPr lang="tr-TR" dirty="0"/>
              <a:t>ile </a:t>
            </a:r>
            <a:r>
              <a:rPr lang="tr-TR" dirty="0" smtClean="0"/>
              <a:t>sağlamaktadır.</a:t>
            </a:r>
          </a:p>
          <a:p>
            <a:r>
              <a:rPr lang="tr-TR" dirty="0" err="1"/>
              <a:t>MPI_Init</a:t>
            </a:r>
            <a:r>
              <a:rPr lang="tr-TR" dirty="0"/>
              <a:t> : MPI kütüphanesinin </a:t>
            </a:r>
            <a:r>
              <a:rPr lang="tr-TR" dirty="0" smtClean="0"/>
              <a:t>ayağa </a:t>
            </a:r>
            <a:r>
              <a:rPr lang="tr-TR" dirty="0"/>
              <a:t>kaldırılmasını </a:t>
            </a:r>
            <a:r>
              <a:rPr lang="tr-TR" dirty="0" smtClean="0"/>
              <a:t>sağlayan çağrıdır</a:t>
            </a:r>
            <a:r>
              <a:rPr lang="tr-TR" dirty="0"/>
              <a:t>. </a:t>
            </a:r>
            <a:endParaRPr lang="tr-TR" dirty="0" smtClean="0"/>
          </a:p>
          <a:p>
            <a:r>
              <a:rPr lang="tr-TR" dirty="0" err="1" smtClean="0"/>
              <a:t>MPI_Comm_size</a:t>
            </a:r>
            <a:r>
              <a:rPr lang="tr-TR" dirty="0" smtClean="0"/>
              <a:t> </a:t>
            </a:r>
            <a:r>
              <a:rPr lang="tr-TR" dirty="0"/>
              <a:t>: Kaç </a:t>
            </a:r>
            <a:r>
              <a:rPr lang="tr-TR" dirty="0" smtClean="0"/>
              <a:t>düğümün </a:t>
            </a:r>
            <a:r>
              <a:rPr lang="tr-TR" dirty="0"/>
              <a:t>ya da </a:t>
            </a:r>
            <a:r>
              <a:rPr lang="tr-TR" dirty="0" smtClean="0"/>
              <a:t>işlemin olduğunu </a:t>
            </a:r>
            <a:r>
              <a:rPr lang="tr-TR" dirty="0"/>
              <a:t>döndüren </a:t>
            </a:r>
            <a:r>
              <a:rPr lang="tr-TR" dirty="0" smtClean="0"/>
              <a:t>çağrıdır.</a:t>
            </a:r>
          </a:p>
          <a:p>
            <a:r>
              <a:rPr lang="tr-TR" dirty="0" err="1"/>
              <a:t>MPI_Comm_rank</a:t>
            </a:r>
            <a:r>
              <a:rPr lang="tr-TR" dirty="0"/>
              <a:t> : </a:t>
            </a:r>
            <a:r>
              <a:rPr lang="tr-TR" dirty="0" smtClean="0"/>
              <a:t>Düğümün </a:t>
            </a:r>
            <a:r>
              <a:rPr lang="tr-TR" dirty="0"/>
              <a:t>kimlik bilgisini döndüren </a:t>
            </a:r>
            <a:r>
              <a:rPr lang="tr-TR" dirty="0" smtClean="0"/>
              <a:t>çağrıdır</a:t>
            </a:r>
            <a:r>
              <a:rPr lang="tr-TR" dirty="0"/>
              <a:t>. </a:t>
            </a:r>
            <a:endParaRPr lang="tr-TR" dirty="0" smtClean="0"/>
          </a:p>
          <a:p>
            <a:r>
              <a:rPr lang="tr-TR" dirty="0" err="1" smtClean="0"/>
              <a:t>MPI_Send</a:t>
            </a:r>
            <a:r>
              <a:rPr lang="tr-TR" dirty="0" smtClean="0"/>
              <a:t> </a:t>
            </a:r>
            <a:r>
              <a:rPr lang="tr-TR" dirty="0"/>
              <a:t>: </a:t>
            </a:r>
            <a:r>
              <a:rPr lang="tr-TR" dirty="0" smtClean="0"/>
              <a:t>Karşıya </a:t>
            </a:r>
            <a:r>
              <a:rPr lang="tr-TR" dirty="0"/>
              <a:t>veriyi gönderen </a:t>
            </a:r>
            <a:r>
              <a:rPr lang="tr-TR" dirty="0" smtClean="0"/>
              <a:t>çağrıdır</a:t>
            </a:r>
            <a:r>
              <a:rPr lang="tr-TR" dirty="0"/>
              <a:t>. </a:t>
            </a:r>
            <a:endParaRPr lang="tr-TR" dirty="0" smtClean="0"/>
          </a:p>
          <a:p>
            <a:r>
              <a:rPr lang="tr-TR" dirty="0" err="1" smtClean="0"/>
              <a:t>MPI_Recv</a:t>
            </a:r>
            <a:r>
              <a:rPr lang="tr-TR" dirty="0" smtClean="0"/>
              <a:t> </a:t>
            </a:r>
            <a:r>
              <a:rPr lang="tr-TR" dirty="0"/>
              <a:t>: </a:t>
            </a:r>
            <a:r>
              <a:rPr lang="tr-TR" dirty="0" smtClean="0"/>
              <a:t>Karşıdan </a:t>
            </a:r>
            <a:r>
              <a:rPr lang="tr-TR" dirty="0"/>
              <a:t>veri alan </a:t>
            </a:r>
            <a:r>
              <a:rPr lang="tr-TR" dirty="0" smtClean="0"/>
              <a:t>çağrıdır</a:t>
            </a:r>
            <a:r>
              <a:rPr lang="tr-TR" dirty="0"/>
              <a:t>. </a:t>
            </a:r>
            <a:endParaRPr lang="tr-TR" dirty="0" smtClean="0"/>
          </a:p>
          <a:p>
            <a:r>
              <a:rPr lang="tr-TR" dirty="0" err="1" smtClean="0"/>
              <a:t>MPI_Finalize</a:t>
            </a:r>
            <a:r>
              <a:rPr lang="tr-TR" dirty="0" smtClean="0"/>
              <a:t> </a:t>
            </a:r>
            <a:r>
              <a:rPr lang="tr-TR" dirty="0"/>
              <a:t>: Kütüphanenin </a:t>
            </a:r>
            <a:r>
              <a:rPr lang="tr-TR" dirty="0" smtClean="0"/>
              <a:t>kullandığı </a:t>
            </a:r>
            <a:r>
              <a:rPr lang="tr-TR" dirty="0"/>
              <a:t>sistem kaynaklarını sisteme iade eden </a:t>
            </a:r>
            <a:r>
              <a:rPr lang="tr-TR" dirty="0" smtClean="0"/>
              <a:t>çağrıdır</a:t>
            </a:r>
            <a:r>
              <a:rPr lang="tr-TR" dirty="0"/>
              <a:t>. </a:t>
            </a:r>
          </a:p>
        </p:txBody>
      </p:sp>
    </p:spTree>
    <p:extLst>
      <p:ext uri="{BB962C8B-B14F-4D97-AF65-F5344CB8AC3E}">
        <p14:creationId xmlns:p14="http://schemas.microsoft.com/office/powerpoint/2010/main" val="2650574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157980" y="4534293"/>
            <a:ext cx="4458878" cy="914400"/>
          </a:xfrm>
        </p:spPr>
        <p:txBody>
          <a:bodyPr/>
          <a:lstStyle/>
          <a:p>
            <a:r>
              <a:rPr lang="tr-TR" dirty="0" smtClean="0"/>
              <a:t>Şekil 1.2 Mesaj </a:t>
            </a:r>
            <a:r>
              <a:rPr lang="tr-TR" dirty="0"/>
              <a:t>aktarım arabirimi</a:t>
            </a:r>
          </a:p>
        </p:txBody>
      </p:sp>
      <p:pic>
        <p:nvPicPr>
          <p:cNvPr id="4" name="Resim 3"/>
          <p:cNvPicPr>
            <a:picLocks noChangeAspect="1"/>
          </p:cNvPicPr>
          <p:nvPr/>
        </p:nvPicPr>
        <p:blipFill>
          <a:blip r:embed="rId2"/>
          <a:stretch>
            <a:fillRect/>
          </a:stretch>
        </p:blipFill>
        <p:spPr>
          <a:xfrm>
            <a:off x="3480171" y="809625"/>
            <a:ext cx="3286125" cy="3409950"/>
          </a:xfrm>
          <a:prstGeom prst="rect">
            <a:avLst/>
          </a:prstGeom>
        </p:spPr>
      </p:pic>
    </p:spTree>
    <p:extLst>
      <p:ext uri="{BB962C8B-B14F-4D97-AF65-F5344CB8AC3E}">
        <p14:creationId xmlns:p14="http://schemas.microsoft.com/office/powerpoint/2010/main" val="3688193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1.2 Uzak </a:t>
            </a:r>
            <a:r>
              <a:rPr lang="tr-TR" dirty="0"/>
              <a:t>yordam </a:t>
            </a:r>
            <a:r>
              <a:rPr lang="tr-TR" dirty="0" smtClean="0"/>
              <a:t>çağrısı</a:t>
            </a:r>
            <a:endParaRPr lang="tr-TR" dirty="0"/>
          </a:p>
        </p:txBody>
      </p:sp>
      <p:sp>
        <p:nvSpPr>
          <p:cNvPr id="3" name="İçerik Yer Tutucusu 2"/>
          <p:cNvSpPr>
            <a:spLocks noGrp="1"/>
          </p:cNvSpPr>
          <p:nvPr>
            <p:ph idx="1"/>
          </p:nvPr>
        </p:nvSpPr>
        <p:spPr/>
        <p:txBody>
          <a:bodyPr>
            <a:normAutofit/>
          </a:bodyPr>
          <a:lstStyle/>
          <a:p>
            <a:r>
              <a:rPr lang="tr-TR" dirty="0"/>
              <a:t>Uzak Yordam </a:t>
            </a:r>
            <a:r>
              <a:rPr lang="tr-TR" dirty="0" smtClean="0"/>
              <a:t>Çağrısı</a:t>
            </a:r>
            <a:r>
              <a:rPr lang="tr-TR" dirty="0"/>
              <a:t>, </a:t>
            </a:r>
            <a:r>
              <a:rPr lang="tr-TR" dirty="0" smtClean="0"/>
              <a:t>geliştiriciyi </a:t>
            </a:r>
            <a:r>
              <a:rPr lang="tr-TR" dirty="0"/>
              <a:t>verinin </a:t>
            </a:r>
            <a:r>
              <a:rPr lang="tr-TR" dirty="0" smtClean="0"/>
              <a:t>karşıya </a:t>
            </a:r>
            <a:r>
              <a:rPr lang="tr-TR" dirty="0"/>
              <a:t>aktarımındaki yönetim </a:t>
            </a:r>
            <a:r>
              <a:rPr lang="tr-TR" dirty="0" smtClean="0"/>
              <a:t>yükünden </a:t>
            </a:r>
            <a:r>
              <a:rPr lang="tr-TR" dirty="0"/>
              <a:t>kurtarmakta, </a:t>
            </a:r>
            <a:r>
              <a:rPr lang="tr-TR" dirty="0" smtClean="0"/>
              <a:t>geliştiriciye </a:t>
            </a:r>
            <a:r>
              <a:rPr lang="tr-TR" dirty="0"/>
              <a:t>sadece lokal bir </a:t>
            </a:r>
            <a:r>
              <a:rPr lang="tr-TR" dirty="0" smtClean="0"/>
              <a:t>işlev çağrısı </a:t>
            </a:r>
            <a:r>
              <a:rPr lang="tr-TR" dirty="0"/>
              <a:t>gibi bir semantik </a:t>
            </a:r>
            <a:r>
              <a:rPr lang="tr-TR" dirty="0" smtClean="0"/>
              <a:t>sunarak </a:t>
            </a:r>
            <a:r>
              <a:rPr lang="tr-TR" dirty="0"/>
              <a:t>kullanım </a:t>
            </a:r>
            <a:r>
              <a:rPr lang="tr-TR" dirty="0" smtClean="0"/>
              <a:t>kolaylığı sağlamakta </a:t>
            </a:r>
            <a:r>
              <a:rPr lang="tr-TR" dirty="0"/>
              <a:t>ve alt taraftaki </a:t>
            </a:r>
            <a:r>
              <a:rPr lang="tr-TR" dirty="0" smtClean="0"/>
              <a:t>haberleşme </a:t>
            </a:r>
            <a:r>
              <a:rPr lang="tr-TR" dirty="0"/>
              <a:t>altyapısının detaylarından </a:t>
            </a:r>
            <a:r>
              <a:rPr lang="tr-TR" dirty="0" smtClean="0"/>
              <a:t>soyutlamaktadır</a:t>
            </a:r>
            <a:r>
              <a:rPr lang="tr-TR" dirty="0"/>
              <a:t>. </a:t>
            </a:r>
            <a:endParaRPr lang="tr-TR" dirty="0" smtClean="0"/>
          </a:p>
          <a:p>
            <a:r>
              <a:rPr lang="tr-TR" dirty="0" smtClean="0"/>
              <a:t>Temel </a:t>
            </a:r>
            <a:r>
              <a:rPr lang="tr-TR" dirty="0"/>
              <a:t>kullanımı, uzak yordam </a:t>
            </a:r>
            <a:r>
              <a:rPr lang="tr-TR" dirty="0" smtClean="0"/>
              <a:t>çağrısını </a:t>
            </a:r>
            <a:r>
              <a:rPr lang="tr-TR" dirty="0"/>
              <a:t>kullanacak </a:t>
            </a:r>
            <a:r>
              <a:rPr lang="tr-TR" dirty="0" smtClean="0"/>
              <a:t>işlem</a:t>
            </a:r>
            <a:r>
              <a:rPr lang="tr-TR" dirty="0"/>
              <a:t>, </a:t>
            </a:r>
            <a:r>
              <a:rPr lang="tr-TR" dirty="0" smtClean="0"/>
              <a:t>değiştirgeleri geçirerek </a:t>
            </a:r>
            <a:r>
              <a:rPr lang="tr-TR" dirty="0"/>
              <a:t>süreci </a:t>
            </a:r>
            <a:r>
              <a:rPr lang="tr-TR" dirty="0" smtClean="0"/>
              <a:t>işletmekte </a:t>
            </a:r>
            <a:r>
              <a:rPr lang="tr-TR" dirty="0"/>
              <a:t>ve bu arada </a:t>
            </a:r>
            <a:r>
              <a:rPr lang="tr-TR" dirty="0" smtClean="0"/>
              <a:t>çalışması </a:t>
            </a:r>
            <a:r>
              <a:rPr lang="tr-TR" dirty="0"/>
              <a:t>engellenmektedir. Alt tarafta </a:t>
            </a:r>
            <a:r>
              <a:rPr lang="tr-TR" dirty="0" smtClean="0"/>
              <a:t>değiştirgelerin serileştirilmesi sağlanıp haberleşme </a:t>
            </a:r>
            <a:r>
              <a:rPr lang="tr-TR" dirty="0"/>
              <a:t>kanalıyla </a:t>
            </a:r>
            <a:r>
              <a:rPr lang="tr-TR" dirty="0" smtClean="0"/>
              <a:t>karşıya </a:t>
            </a:r>
            <a:r>
              <a:rPr lang="tr-TR" dirty="0"/>
              <a:t>aktarılmakta ve </a:t>
            </a:r>
            <a:r>
              <a:rPr lang="tr-TR" dirty="0" smtClean="0"/>
              <a:t>karşı tarafta </a:t>
            </a:r>
            <a:r>
              <a:rPr lang="tr-TR" dirty="0"/>
              <a:t>aynı </a:t>
            </a:r>
            <a:r>
              <a:rPr lang="tr-TR" dirty="0" smtClean="0"/>
              <a:t>işlev </a:t>
            </a:r>
            <a:r>
              <a:rPr lang="tr-TR" dirty="0"/>
              <a:t>vasıtasıyla </a:t>
            </a:r>
            <a:r>
              <a:rPr lang="tr-TR" dirty="0" smtClean="0"/>
              <a:t>değiştirgeler </a:t>
            </a:r>
            <a:r>
              <a:rPr lang="tr-TR" dirty="0"/>
              <a:t>açılıp süreç </a:t>
            </a:r>
            <a:r>
              <a:rPr lang="tr-TR" dirty="0" smtClean="0"/>
              <a:t>işletilmekte</a:t>
            </a:r>
            <a:r>
              <a:rPr lang="tr-TR" dirty="0"/>
              <a:t>, sonuçlar aynı ş</a:t>
            </a:r>
            <a:r>
              <a:rPr lang="tr-TR" dirty="0" smtClean="0"/>
              <a:t>ekilde geri karşıya </a:t>
            </a:r>
            <a:r>
              <a:rPr lang="tr-TR" dirty="0"/>
              <a:t>iletilmekte ve engel çözülmektedir. Uzak yordam </a:t>
            </a:r>
            <a:r>
              <a:rPr lang="tr-TR" dirty="0" smtClean="0"/>
              <a:t>çağrısının çalışma akışı Şekil 1.3’de gösterilmiştir</a:t>
            </a:r>
            <a:r>
              <a:rPr lang="tr-TR" dirty="0"/>
              <a:t>.</a:t>
            </a:r>
          </a:p>
        </p:txBody>
      </p:sp>
    </p:spTree>
    <p:extLst>
      <p:ext uri="{BB962C8B-B14F-4D97-AF65-F5344CB8AC3E}">
        <p14:creationId xmlns:p14="http://schemas.microsoft.com/office/powerpoint/2010/main" val="2009646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493427" y="3949831"/>
            <a:ext cx="4358343" cy="876694"/>
          </a:xfrm>
        </p:spPr>
        <p:txBody>
          <a:bodyPr/>
          <a:lstStyle/>
          <a:p>
            <a:r>
              <a:rPr lang="tr-TR" dirty="0" smtClean="0"/>
              <a:t>Şekil 1.3 Uzak Yordam Çağrısı</a:t>
            </a:r>
            <a:endParaRPr lang="tr-TR" dirty="0"/>
          </a:p>
        </p:txBody>
      </p:sp>
      <p:pic>
        <p:nvPicPr>
          <p:cNvPr id="4" name="Resim 3"/>
          <p:cNvPicPr>
            <a:picLocks noChangeAspect="1"/>
          </p:cNvPicPr>
          <p:nvPr/>
        </p:nvPicPr>
        <p:blipFill>
          <a:blip r:embed="rId2"/>
          <a:stretch>
            <a:fillRect/>
          </a:stretch>
        </p:blipFill>
        <p:spPr>
          <a:xfrm>
            <a:off x="3486690" y="1446278"/>
            <a:ext cx="6002559" cy="2164188"/>
          </a:xfrm>
          <a:prstGeom prst="rect">
            <a:avLst/>
          </a:prstGeom>
        </p:spPr>
      </p:pic>
    </p:spTree>
    <p:extLst>
      <p:ext uri="{BB962C8B-B14F-4D97-AF65-F5344CB8AC3E}">
        <p14:creationId xmlns:p14="http://schemas.microsoft.com/office/powerpoint/2010/main" val="3091146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lnSpcReduction="10000"/>
          </a:bodyPr>
          <a:lstStyle/>
          <a:p>
            <a:r>
              <a:rPr lang="tr-TR" dirty="0"/>
              <a:t>Uzak Yordam </a:t>
            </a:r>
            <a:r>
              <a:rPr lang="tr-TR" dirty="0" smtClean="0"/>
              <a:t>Çağrısından </a:t>
            </a:r>
            <a:r>
              <a:rPr lang="tr-TR" dirty="0"/>
              <a:t>beklenen </a:t>
            </a:r>
            <a:r>
              <a:rPr lang="tr-TR" dirty="0" smtClean="0"/>
              <a:t>saydamlığı sağlamak </a:t>
            </a:r>
            <a:r>
              <a:rPr lang="tr-TR" dirty="0"/>
              <a:t>için </a:t>
            </a:r>
            <a:r>
              <a:rPr lang="tr-TR" dirty="0" smtClean="0"/>
              <a:t>aşağıdaki </a:t>
            </a:r>
            <a:r>
              <a:rPr lang="tr-TR" dirty="0"/>
              <a:t>özelliklerin </a:t>
            </a:r>
            <a:r>
              <a:rPr lang="tr-TR" dirty="0" smtClean="0"/>
              <a:t>her </a:t>
            </a:r>
            <a:r>
              <a:rPr lang="tr-TR" dirty="0"/>
              <a:t>uzak yordam </a:t>
            </a:r>
            <a:r>
              <a:rPr lang="tr-TR" dirty="0" smtClean="0"/>
              <a:t>çağrısını </a:t>
            </a:r>
            <a:r>
              <a:rPr lang="tr-TR" dirty="0"/>
              <a:t>bulunduran sistemde olması gerekmektedir. </a:t>
            </a:r>
            <a:endParaRPr lang="tr-TR" dirty="0" smtClean="0"/>
          </a:p>
          <a:p>
            <a:pPr lvl="1"/>
            <a:r>
              <a:rPr lang="tr-TR" dirty="0" smtClean="0"/>
              <a:t>Bağlama: İşlemin çağrı yaptığı işlev </a:t>
            </a:r>
            <a:r>
              <a:rPr lang="tr-TR" dirty="0"/>
              <a:t>ile </a:t>
            </a:r>
            <a:r>
              <a:rPr lang="tr-TR" dirty="0" smtClean="0"/>
              <a:t>karşı </a:t>
            </a:r>
            <a:r>
              <a:rPr lang="tr-TR" dirty="0"/>
              <a:t>taraftaki </a:t>
            </a:r>
            <a:r>
              <a:rPr lang="tr-TR" dirty="0" smtClean="0"/>
              <a:t>işlevin </a:t>
            </a:r>
            <a:r>
              <a:rPr lang="tr-TR" dirty="0" err="1"/>
              <a:t>lokasyonu</a:t>
            </a:r>
            <a:r>
              <a:rPr lang="tr-TR" dirty="0"/>
              <a:t> </a:t>
            </a:r>
            <a:r>
              <a:rPr lang="tr-TR" dirty="0" smtClean="0"/>
              <a:t>arasında bağlantıyı oluşturmak </a:t>
            </a:r>
            <a:r>
              <a:rPr lang="tr-TR" dirty="0"/>
              <a:t>zorundadır. </a:t>
            </a:r>
            <a:endParaRPr lang="tr-TR" dirty="0" smtClean="0"/>
          </a:p>
          <a:p>
            <a:pPr lvl="1"/>
            <a:r>
              <a:rPr lang="tr-TR" dirty="0" smtClean="0"/>
              <a:t>Saydamlık </a:t>
            </a:r>
            <a:r>
              <a:rPr lang="tr-TR" dirty="0"/>
              <a:t>: </a:t>
            </a:r>
            <a:r>
              <a:rPr lang="tr-TR" dirty="0" smtClean="0"/>
              <a:t>Geliştirici</a:t>
            </a:r>
            <a:r>
              <a:rPr lang="tr-TR" dirty="0"/>
              <a:t>, yapılan </a:t>
            </a:r>
            <a:r>
              <a:rPr lang="tr-TR" dirty="0" smtClean="0"/>
              <a:t>çağrının </a:t>
            </a:r>
            <a:r>
              <a:rPr lang="tr-TR" dirty="0"/>
              <a:t>uzakta bir </a:t>
            </a:r>
            <a:r>
              <a:rPr lang="tr-TR" dirty="0" smtClean="0"/>
              <a:t>düğümde çalıştırıldığını </a:t>
            </a:r>
            <a:r>
              <a:rPr lang="tr-TR" dirty="0"/>
              <a:t>bilmemelidir. Bu nedenle sistem, </a:t>
            </a:r>
            <a:r>
              <a:rPr lang="tr-TR" dirty="0" smtClean="0"/>
              <a:t>oluşabilecek </a:t>
            </a:r>
            <a:r>
              <a:rPr lang="tr-TR" dirty="0"/>
              <a:t>hataların </a:t>
            </a:r>
            <a:r>
              <a:rPr lang="tr-TR" dirty="0" smtClean="0"/>
              <a:t>tespit </a:t>
            </a:r>
            <a:r>
              <a:rPr lang="tr-TR" dirty="0"/>
              <a:t>edilip düzeltilmesi, </a:t>
            </a:r>
            <a:r>
              <a:rPr lang="tr-TR" dirty="0" smtClean="0"/>
              <a:t>değiştirgelerin </a:t>
            </a:r>
            <a:r>
              <a:rPr lang="tr-TR" dirty="0"/>
              <a:t>aktarımı ve kural </a:t>
            </a:r>
            <a:r>
              <a:rPr lang="tr-TR" dirty="0" smtClean="0"/>
              <a:t>dışı </a:t>
            </a:r>
            <a:r>
              <a:rPr lang="tr-TR" dirty="0"/>
              <a:t>durumların </a:t>
            </a:r>
            <a:r>
              <a:rPr lang="tr-TR" dirty="0" smtClean="0"/>
              <a:t>işlenmesi </a:t>
            </a:r>
            <a:r>
              <a:rPr lang="tr-TR" dirty="0"/>
              <a:t>görevlerini </a:t>
            </a:r>
            <a:r>
              <a:rPr lang="tr-TR" dirty="0" smtClean="0"/>
              <a:t>geliştiriciye </a:t>
            </a:r>
            <a:r>
              <a:rPr lang="tr-TR" dirty="0"/>
              <a:t>yansıtmadan </a:t>
            </a:r>
            <a:r>
              <a:rPr lang="tr-TR" dirty="0" smtClean="0"/>
              <a:t>gerçekleştirmek </a:t>
            </a:r>
            <a:r>
              <a:rPr lang="tr-TR" dirty="0"/>
              <a:t>zorundadır. </a:t>
            </a:r>
            <a:endParaRPr lang="tr-TR" dirty="0" smtClean="0"/>
          </a:p>
          <a:p>
            <a:pPr lvl="1"/>
            <a:r>
              <a:rPr lang="tr-TR" dirty="0" smtClean="0"/>
              <a:t>Koşut </a:t>
            </a:r>
            <a:r>
              <a:rPr lang="tr-TR" dirty="0"/>
              <a:t>Zamanlılık : </a:t>
            </a:r>
            <a:r>
              <a:rPr lang="tr-TR" dirty="0" smtClean="0"/>
              <a:t>İşlevlerin </a:t>
            </a:r>
            <a:r>
              <a:rPr lang="tr-TR" dirty="0"/>
              <a:t>birden fazla </a:t>
            </a:r>
            <a:r>
              <a:rPr lang="tr-TR" dirty="0" smtClean="0"/>
              <a:t>işlem </a:t>
            </a:r>
            <a:r>
              <a:rPr lang="tr-TR" dirty="0"/>
              <a:t>tarafından aynı anda </a:t>
            </a:r>
            <a:r>
              <a:rPr lang="tr-TR" dirty="0" smtClean="0"/>
              <a:t>çağrılması </a:t>
            </a:r>
            <a:r>
              <a:rPr lang="tr-TR" dirty="0"/>
              <a:t>durumunu </a:t>
            </a:r>
            <a:r>
              <a:rPr lang="tr-TR" dirty="0" smtClean="0"/>
              <a:t>haberleşmeyi </a:t>
            </a:r>
            <a:r>
              <a:rPr lang="tr-TR" dirty="0"/>
              <a:t>etkilemeden </a:t>
            </a:r>
            <a:r>
              <a:rPr lang="tr-TR" dirty="0" smtClean="0"/>
              <a:t>başarıyla gerçekleştirmek </a:t>
            </a:r>
            <a:r>
              <a:rPr lang="tr-TR" dirty="0"/>
              <a:t>zorundadır</a:t>
            </a:r>
            <a:r>
              <a:rPr lang="tr-TR" dirty="0" smtClean="0"/>
              <a:t>.</a:t>
            </a:r>
          </a:p>
          <a:p>
            <a:pPr lvl="1"/>
            <a:r>
              <a:rPr lang="tr-TR" dirty="0" smtClean="0"/>
              <a:t>Çok </a:t>
            </a:r>
            <a:r>
              <a:rPr lang="tr-TR" dirty="0" err="1"/>
              <a:t>Türellik</a:t>
            </a:r>
            <a:r>
              <a:rPr lang="tr-TR" dirty="0"/>
              <a:t> : Farklı platformlar arasındaki </a:t>
            </a:r>
            <a:r>
              <a:rPr lang="tr-TR" dirty="0" smtClean="0"/>
              <a:t>işlev çağrılarındaki </a:t>
            </a:r>
            <a:r>
              <a:rPr lang="tr-TR" dirty="0"/>
              <a:t>veri yapıları </a:t>
            </a:r>
            <a:r>
              <a:rPr lang="tr-TR" dirty="0" smtClean="0"/>
              <a:t>ve </a:t>
            </a:r>
            <a:r>
              <a:rPr lang="tr-TR" dirty="0"/>
              <a:t>sunumlarını algılayıp gerekli </a:t>
            </a:r>
            <a:r>
              <a:rPr lang="tr-TR" dirty="0" smtClean="0"/>
              <a:t>dönüşümü gerçekleştirmek </a:t>
            </a:r>
            <a:r>
              <a:rPr lang="tr-TR" dirty="0"/>
              <a:t>zorundadır.</a:t>
            </a:r>
          </a:p>
        </p:txBody>
      </p:sp>
    </p:spTree>
    <p:extLst>
      <p:ext uri="{BB962C8B-B14F-4D97-AF65-F5344CB8AC3E}">
        <p14:creationId xmlns:p14="http://schemas.microsoft.com/office/powerpoint/2010/main" val="3109290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1.3 </a:t>
            </a:r>
            <a:r>
              <a:rPr lang="tr-TR" dirty="0" smtClean="0"/>
              <a:t>Dağıtık paylaşımlı </a:t>
            </a:r>
            <a:r>
              <a:rPr lang="tr-TR" dirty="0"/>
              <a:t>bellek</a:t>
            </a:r>
          </a:p>
        </p:txBody>
      </p:sp>
      <p:sp>
        <p:nvSpPr>
          <p:cNvPr id="3" name="İçerik Yer Tutucusu 2"/>
          <p:cNvSpPr>
            <a:spLocks noGrp="1"/>
          </p:cNvSpPr>
          <p:nvPr>
            <p:ph idx="1"/>
          </p:nvPr>
        </p:nvSpPr>
        <p:spPr/>
        <p:txBody>
          <a:bodyPr/>
          <a:lstStyle/>
          <a:p>
            <a:r>
              <a:rPr lang="tr-TR" dirty="0" smtClean="0"/>
              <a:t>Dağıtık Paylaşımlı </a:t>
            </a:r>
            <a:r>
              <a:rPr lang="tr-TR" dirty="0"/>
              <a:t>Bellek </a:t>
            </a:r>
            <a:r>
              <a:rPr lang="tr-TR" dirty="0" smtClean="0"/>
              <a:t>(Distributed </a:t>
            </a:r>
            <a:r>
              <a:rPr lang="tr-TR" dirty="0" err="1"/>
              <a:t>Shared</a:t>
            </a:r>
            <a:r>
              <a:rPr lang="tr-TR" dirty="0"/>
              <a:t> Memory (DSM)) </a:t>
            </a:r>
            <a:r>
              <a:rPr lang="tr-TR" dirty="0" smtClean="0"/>
              <a:t>diğer haberleşme yapılarına </a:t>
            </a:r>
            <a:r>
              <a:rPr lang="tr-TR" dirty="0"/>
              <a:t>göre ek bir soyutlama </a:t>
            </a:r>
            <a:r>
              <a:rPr lang="tr-TR" dirty="0" smtClean="0"/>
              <a:t>sağlayıp geliştiriciyi </a:t>
            </a:r>
            <a:r>
              <a:rPr lang="tr-TR" dirty="0"/>
              <a:t>bütün </a:t>
            </a:r>
            <a:r>
              <a:rPr lang="tr-TR" dirty="0" smtClean="0"/>
              <a:t>mesajlaşma </a:t>
            </a:r>
            <a:r>
              <a:rPr lang="tr-TR" dirty="0"/>
              <a:t>detaylarından </a:t>
            </a:r>
            <a:r>
              <a:rPr lang="tr-TR" dirty="0" smtClean="0"/>
              <a:t>kurtarmakta</a:t>
            </a:r>
            <a:r>
              <a:rPr lang="tr-TR" dirty="0"/>
              <a:t>, buna </a:t>
            </a:r>
            <a:r>
              <a:rPr lang="tr-TR" dirty="0" smtClean="0"/>
              <a:t>karşın işletim sisteminin karmaşıklığını </a:t>
            </a:r>
            <a:r>
              <a:rPr lang="tr-TR" dirty="0"/>
              <a:t>artırmaktadır. </a:t>
            </a:r>
            <a:r>
              <a:rPr lang="tr-TR" dirty="0" smtClean="0"/>
              <a:t>Dağıtık Paylaşımlı </a:t>
            </a:r>
            <a:r>
              <a:rPr lang="tr-TR" dirty="0"/>
              <a:t>Bellek yapısını bir </a:t>
            </a:r>
            <a:r>
              <a:rPr lang="tr-TR" dirty="0" smtClean="0"/>
              <a:t>ağ </a:t>
            </a:r>
            <a:r>
              <a:rPr lang="tr-TR" dirty="0"/>
              <a:t>üzerinde farklı bilgisayarlara </a:t>
            </a:r>
            <a:r>
              <a:rPr lang="tr-TR" dirty="0" smtClean="0"/>
              <a:t>dağıtılmış </a:t>
            </a:r>
            <a:r>
              <a:rPr lang="tr-TR" dirty="0"/>
              <a:t>ama </a:t>
            </a:r>
            <a:r>
              <a:rPr lang="tr-TR" dirty="0" smtClean="0"/>
              <a:t>dışardan bakıldığında </a:t>
            </a:r>
            <a:r>
              <a:rPr lang="tr-TR" dirty="0"/>
              <a:t>tek bir merkezi bellek gibi davranan bir </a:t>
            </a:r>
            <a:r>
              <a:rPr lang="tr-TR" dirty="0" smtClean="0"/>
              <a:t>paylaşımlı </a:t>
            </a:r>
            <a:r>
              <a:rPr lang="tr-TR" dirty="0"/>
              <a:t>bellek gibi görebiliriz. </a:t>
            </a:r>
            <a:endParaRPr lang="tr-TR" dirty="0" smtClean="0"/>
          </a:p>
          <a:p>
            <a:r>
              <a:rPr lang="tr-TR" dirty="0" smtClean="0"/>
              <a:t>Belleğe erişim </a:t>
            </a:r>
            <a:r>
              <a:rPr lang="tr-TR" dirty="0"/>
              <a:t>sanal adres yapısı üzerinden </a:t>
            </a:r>
            <a:r>
              <a:rPr lang="tr-TR" dirty="0" smtClean="0"/>
              <a:t>olduğu </a:t>
            </a:r>
            <a:r>
              <a:rPr lang="tr-TR" dirty="0"/>
              <a:t>için </a:t>
            </a:r>
            <a:r>
              <a:rPr lang="tr-TR" dirty="0" smtClean="0"/>
              <a:t>işlemlerin </a:t>
            </a:r>
            <a:r>
              <a:rPr lang="tr-TR" dirty="0"/>
              <a:t>bellekle </a:t>
            </a:r>
            <a:r>
              <a:rPr lang="tr-TR" dirty="0" smtClean="0"/>
              <a:t>olan haberleşmeleri doğrudan </a:t>
            </a:r>
            <a:r>
              <a:rPr lang="tr-TR" dirty="0" err="1"/>
              <a:t>adreslenebilir</a:t>
            </a:r>
            <a:r>
              <a:rPr lang="tr-TR" dirty="0"/>
              <a:t> alanlardan okuma / yazma </a:t>
            </a:r>
            <a:r>
              <a:rPr lang="tr-TR" dirty="0" smtClean="0"/>
              <a:t>işlemleriyle gerçekleştirilmektedir</a:t>
            </a:r>
            <a:r>
              <a:rPr lang="tr-TR" dirty="0"/>
              <a:t>. Yapının </a:t>
            </a:r>
            <a:r>
              <a:rPr lang="tr-TR" dirty="0" smtClean="0"/>
              <a:t>sağladığı yüksek </a:t>
            </a:r>
            <a:r>
              <a:rPr lang="tr-TR" dirty="0"/>
              <a:t>soyutlama sayesinde </a:t>
            </a:r>
            <a:r>
              <a:rPr lang="tr-TR" dirty="0" smtClean="0"/>
              <a:t>geliştiriciler </a:t>
            </a:r>
            <a:r>
              <a:rPr lang="tr-TR" dirty="0"/>
              <a:t>alt taraftaki </a:t>
            </a:r>
            <a:r>
              <a:rPr lang="tr-TR" dirty="0" smtClean="0"/>
              <a:t>haberleşmenin </a:t>
            </a:r>
            <a:r>
              <a:rPr lang="tr-TR" dirty="0"/>
              <a:t>yapısından </a:t>
            </a:r>
            <a:r>
              <a:rPr lang="tr-TR" dirty="0" smtClean="0"/>
              <a:t>bağımsız </a:t>
            </a:r>
            <a:r>
              <a:rPr lang="tr-TR" dirty="0"/>
              <a:t>bir ş</a:t>
            </a:r>
            <a:r>
              <a:rPr lang="tr-TR" dirty="0" smtClean="0"/>
              <a:t>ekilde karmaşık </a:t>
            </a:r>
            <a:r>
              <a:rPr lang="tr-TR" dirty="0"/>
              <a:t>veri yapıları </a:t>
            </a:r>
            <a:r>
              <a:rPr lang="tr-TR" dirty="0" smtClean="0"/>
              <a:t>kullanarak </a:t>
            </a:r>
            <a:r>
              <a:rPr lang="tr-TR" dirty="0"/>
              <a:t>uygulamalarını </a:t>
            </a:r>
            <a:r>
              <a:rPr lang="tr-TR" dirty="0" smtClean="0"/>
              <a:t>gerçekleştirebilmektedirler</a:t>
            </a:r>
            <a:r>
              <a:rPr lang="tr-TR" dirty="0"/>
              <a:t>. </a:t>
            </a:r>
          </a:p>
        </p:txBody>
      </p:sp>
    </p:spTree>
    <p:extLst>
      <p:ext uri="{BB962C8B-B14F-4D97-AF65-F5344CB8AC3E}">
        <p14:creationId xmlns:p14="http://schemas.microsoft.com/office/powerpoint/2010/main" val="3695568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Dağıtık Paylaşımlı </a:t>
            </a:r>
            <a:r>
              <a:rPr lang="tr-TR" dirty="0"/>
              <a:t>Bellek modelinde </a:t>
            </a:r>
            <a:r>
              <a:rPr lang="tr-TR" dirty="0" smtClean="0"/>
              <a:t>haberleşme </a:t>
            </a:r>
            <a:r>
              <a:rPr lang="tr-TR" dirty="0"/>
              <a:t>tarafındaki mesaj aktarım </a:t>
            </a:r>
            <a:r>
              <a:rPr lang="tr-TR" dirty="0" smtClean="0"/>
              <a:t>işlemleri işletim </a:t>
            </a:r>
            <a:r>
              <a:rPr lang="tr-TR" dirty="0"/>
              <a:t>sistemi bünyesinde ele alınmakta, bellek </a:t>
            </a:r>
            <a:r>
              <a:rPr lang="tr-TR" dirty="0" smtClean="0"/>
              <a:t>yetersizliği </a:t>
            </a:r>
            <a:r>
              <a:rPr lang="tr-TR" dirty="0"/>
              <a:t>yada </a:t>
            </a:r>
            <a:r>
              <a:rPr lang="tr-TR" dirty="0" smtClean="0"/>
              <a:t>tutarlılığının sağlanması </a:t>
            </a:r>
            <a:r>
              <a:rPr lang="tr-TR" dirty="0"/>
              <a:t>gibi </a:t>
            </a:r>
            <a:r>
              <a:rPr lang="tr-TR" dirty="0" smtClean="0"/>
              <a:t>karşılaşılabilecek </a:t>
            </a:r>
            <a:r>
              <a:rPr lang="tr-TR" dirty="0"/>
              <a:t>sorunlar </a:t>
            </a:r>
            <a:r>
              <a:rPr lang="tr-TR" dirty="0" smtClean="0"/>
              <a:t>işletim </a:t>
            </a:r>
            <a:r>
              <a:rPr lang="tr-TR" dirty="0"/>
              <a:t>sistemi katmanında çözülmektedir. </a:t>
            </a:r>
            <a:r>
              <a:rPr lang="tr-TR" dirty="0" smtClean="0"/>
              <a:t>Belleğin </a:t>
            </a:r>
            <a:r>
              <a:rPr lang="tr-TR" dirty="0"/>
              <a:t>belirli bir bölgesine </a:t>
            </a:r>
            <a:r>
              <a:rPr lang="tr-TR" dirty="0" smtClean="0"/>
              <a:t>erişim</a:t>
            </a:r>
            <a:r>
              <a:rPr lang="tr-TR" dirty="0"/>
              <a:t>, mesaj aktarım modeline benzer ş</a:t>
            </a:r>
            <a:r>
              <a:rPr lang="tr-TR" dirty="0" smtClean="0"/>
              <a:t>ekilde </a:t>
            </a:r>
            <a:r>
              <a:rPr lang="tr-TR" dirty="0"/>
              <a:t>oku </a:t>
            </a:r>
            <a:r>
              <a:rPr lang="tr-TR" dirty="0" smtClean="0"/>
              <a:t>/ </a:t>
            </a:r>
            <a:r>
              <a:rPr lang="tr-TR" dirty="0"/>
              <a:t>yaz ilkelleri vasıtasıyla veriyi </a:t>
            </a:r>
            <a:r>
              <a:rPr lang="tr-TR" dirty="0" smtClean="0"/>
              <a:t>paylaşımlı </a:t>
            </a:r>
            <a:r>
              <a:rPr lang="tr-TR" dirty="0"/>
              <a:t>bir </a:t>
            </a:r>
            <a:r>
              <a:rPr lang="tr-TR" dirty="0" smtClean="0"/>
              <a:t>değişkenden </a:t>
            </a:r>
            <a:r>
              <a:rPr lang="tr-TR" dirty="0"/>
              <a:t>oku ya da </a:t>
            </a:r>
            <a:r>
              <a:rPr lang="tr-TR" dirty="0" smtClean="0"/>
              <a:t>değişkene </a:t>
            </a:r>
            <a:r>
              <a:rPr lang="tr-TR" dirty="0"/>
              <a:t>yaz ş</a:t>
            </a:r>
            <a:r>
              <a:rPr lang="tr-TR" dirty="0" smtClean="0"/>
              <a:t>eklinde gerçekleşmektedir</a:t>
            </a:r>
            <a:r>
              <a:rPr lang="tr-TR" dirty="0"/>
              <a:t>. </a:t>
            </a:r>
            <a:r>
              <a:rPr lang="tr-TR" dirty="0" smtClean="0"/>
              <a:t>Dağıtık paylaşımlı belleğin çalışma akışı Şekil 1.4’de gösterilmiştir</a:t>
            </a:r>
            <a:r>
              <a:rPr lang="tr-TR" dirty="0"/>
              <a:t>.</a:t>
            </a:r>
          </a:p>
        </p:txBody>
      </p:sp>
    </p:spTree>
    <p:extLst>
      <p:ext uri="{BB962C8B-B14F-4D97-AF65-F5344CB8AC3E}">
        <p14:creationId xmlns:p14="http://schemas.microsoft.com/office/powerpoint/2010/main" val="3816469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268702" y="5363851"/>
            <a:ext cx="8915400" cy="1018711"/>
          </a:xfrm>
        </p:spPr>
        <p:txBody>
          <a:bodyPr/>
          <a:lstStyle/>
          <a:p>
            <a:pPr algn="ctr"/>
            <a:r>
              <a:rPr lang="tr-TR" dirty="0"/>
              <a:t>Şekil 1.4 </a:t>
            </a:r>
            <a:r>
              <a:rPr lang="tr-TR" dirty="0" smtClean="0"/>
              <a:t>Dağıtık paylaşımlı </a:t>
            </a:r>
            <a:r>
              <a:rPr lang="tr-TR" dirty="0"/>
              <a:t>bellek</a:t>
            </a:r>
          </a:p>
        </p:txBody>
      </p:sp>
      <p:pic>
        <p:nvPicPr>
          <p:cNvPr id="4" name="Resim 3"/>
          <p:cNvPicPr>
            <a:picLocks noChangeAspect="1"/>
          </p:cNvPicPr>
          <p:nvPr/>
        </p:nvPicPr>
        <p:blipFill>
          <a:blip r:embed="rId2"/>
          <a:stretch>
            <a:fillRect/>
          </a:stretch>
        </p:blipFill>
        <p:spPr>
          <a:xfrm>
            <a:off x="3258200" y="923827"/>
            <a:ext cx="6027594" cy="3754028"/>
          </a:xfrm>
          <a:prstGeom prst="rect">
            <a:avLst/>
          </a:prstGeom>
        </p:spPr>
      </p:pic>
    </p:spTree>
    <p:extLst>
      <p:ext uri="{BB962C8B-B14F-4D97-AF65-F5344CB8AC3E}">
        <p14:creationId xmlns:p14="http://schemas.microsoft.com/office/powerpoint/2010/main" val="4014226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1. Haberleşme </a:t>
            </a:r>
            <a:r>
              <a:rPr lang="tr-TR" dirty="0"/>
              <a:t>Altyapısı</a:t>
            </a:r>
          </a:p>
        </p:txBody>
      </p:sp>
      <p:sp>
        <p:nvSpPr>
          <p:cNvPr id="3" name="İçerik Yer Tutucusu 2"/>
          <p:cNvSpPr>
            <a:spLocks noGrp="1"/>
          </p:cNvSpPr>
          <p:nvPr>
            <p:ph idx="1"/>
          </p:nvPr>
        </p:nvSpPr>
        <p:spPr/>
        <p:txBody>
          <a:bodyPr/>
          <a:lstStyle/>
          <a:p>
            <a:r>
              <a:rPr lang="tr-TR" dirty="0"/>
              <a:t>Bilgisayar kümeleri mimarisinde genellikle </a:t>
            </a:r>
            <a:r>
              <a:rPr lang="tr-TR" dirty="0" smtClean="0"/>
              <a:t>düğümler </a:t>
            </a:r>
            <a:r>
              <a:rPr lang="tr-TR" dirty="0"/>
              <a:t>arasındaki mesafenin </a:t>
            </a:r>
            <a:r>
              <a:rPr lang="tr-TR" dirty="0" smtClean="0"/>
              <a:t>kısa </a:t>
            </a:r>
            <a:r>
              <a:rPr lang="tr-TR" dirty="0"/>
              <a:t>olması ve </a:t>
            </a:r>
            <a:r>
              <a:rPr lang="tr-TR" dirty="0" smtClean="0"/>
              <a:t>çoğunlukla </a:t>
            </a:r>
            <a:r>
              <a:rPr lang="tr-TR" dirty="0"/>
              <a:t>sistem kurulumu için lokal </a:t>
            </a:r>
            <a:r>
              <a:rPr lang="tr-TR" dirty="0" smtClean="0"/>
              <a:t>ağların </a:t>
            </a:r>
            <a:r>
              <a:rPr lang="tr-TR" dirty="0"/>
              <a:t>tercih edilmesi, </a:t>
            </a:r>
            <a:r>
              <a:rPr lang="tr-TR" dirty="0" smtClean="0"/>
              <a:t>kullanılacak haberleşme </a:t>
            </a:r>
            <a:r>
              <a:rPr lang="tr-TR" dirty="0"/>
              <a:t>teknolojisi konusunda </a:t>
            </a:r>
            <a:r>
              <a:rPr lang="tr-TR" dirty="0" smtClean="0"/>
              <a:t>başarıma </a:t>
            </a:r>
            <a:r>
              <a:rPr lang="tr-TR" dirty="0"/>
              <a:t>odaklanabilmeyi mümkün </a:t>
            </a:r>
            <a:r>
              <a:rPr lang="tr-TR" dirty="0" smtClean="0"/>
              <a:t>kılmıştır</a:t>
            </a:r>
            <a:r>
              <a:rPr lang="tr-TR" dirty="0"/>
              <a:t>. Mesaj Aktarımı ve Uzak Yordam </a:t>
            </a:r>
            <a:r>
              <a:rPr lang="tr-TR" dirty="0" smtClean="0"/>
              <a:t>Çağrıları</a:t>
            </a:r>
            <a:r>
              <a:rPr lang="tr-TR" dirty="0"/>
              <a:t>, </a:t>
            </a:r>
            <a:r>
              <a:rPr lang="tr-TR" dirty="0" smtClean="0"/>
              <a:t>işlemler </a:t>
            </a:r>
            <a:r>
              <a:rPr lang="tr-TR" dirty="0"/>
              <a:t>arası </a:t>
            </a:r>
            <a:r>
              <a:rPr lang="tr-TR" dirty="0" smtClean="0"/>
              <a:t>haberleşme </a:t>
            </a:r>
            <a:r>
              <a:rPr lang="tr-TR" dirty="0"/>
              <a:t>teknolojilerinde en </a:t>
            </a:r>
            <a:r>
              <a:rPr lang="tr-TR" dirty="0" smtClean="0"/>
              <a:t>yoğun </a:t>
            </a:r>
            <a:r>
              <a:rPr lang="tr-TR" dirty="0"/>
              <a:t>olarak kullanılan iki yöntemdir</a:t>
            </a:r>
            <a:r>
              <a:rPr lang="tr-TR" dirty="0" smtClean="0"/>
              <a:t>.</a:t>
            </a:r>
          </a:p>
          <a:p>
            <a:r>
              <a:rPr lang="tr-TR" dirty="0" smtClean="0"/>
              <a:t>Dağıtık Paylaşımlı </a:t>
            </a:r>
            <a:r>
              <a:rPr lang="tr-TR" dirty="0"/>
              <a:t>Bellek, daha az </a:t>
            </a:r>
            <a:r>
              <a:rPr lang="tr-TR" dirty="0" smtClean="0"/>
              <a:t>tercih </a:t>
            </a:r>
            <a:r>
              <a:rPr lang="tr-TR" dirty="0"/>
              <a:t>edilmesine </a:t>
            </a:r>
            <a:r>
              <a:rPr lang="tr-TR" dirty="0" smtClean="0"/>
              <a:t>karşın sağladığı </a:t>
            </a:r>
            <a:r>
              <a:rPr lang="tr-TR" dirty="0"/>
              <a:t>soyutlama vasıtasıyla </a:t>
            </a:r>
            <a:r>
              <a:rPr lang="tr-TR" dirty="0" smtClean="0"/>
              <a:t>geliştiriciye </a:t>
            </a:r>
            <a:r>
              <a:rPr lang="tr-TR" dirty="0"/>
              <a:t>standart </a:t>
            </a:r>
            <a:r>
              <a:rPr lang="tr-TR" dirty="0" smtClean="0"/>
              <a:t>paylaşımlı </a:t>
            </a:r>
            <a:r>
              <a:rPr lang="tr-TR" dirty="0"/>
              <a:t>bellek arabirimi </a:t>
            </a:r>
            <a:r>
              <a:rPr lang="tr-TR" dirty="0" smtClean="0"/>
              <a:t>sağlamaktadır. Başarım </a:t>
            </a:r>
            <a:r>
              <a:rPr lang="tr-TR" dirty="0"/>
              <a:t>kriterini de göz önüne alarak bahsedilen </a:t>
            </a:r>
            <a:r>
              <a:rPr lang="tr-TR" dirty="0" smtClean="0"/>
              <a:t>haberleşme </a:t>
            </a:r>
            <a:r>
              <a:rPr lang="tr-TR" dirty="0"/>
              <a:t>modelleri </a:t>
            </a:r>
            <a:r>
              <a:rPr lang="tr-TR" dirty="0" smtClean="0"/>
              <a:t>incelenmiştir</a:t>
            </a:r>
            <a:r>
              <a:rPr lang="tr-TR" dirty="0"/>
              <a:t>.</a:t>
            </a:r>
          </a:p>
        </p:txBody>
      </p:sp>
    </p:spTree>
    <p:extLst>
      <p:ext uri="{BB962C8B-B14F-4D97-AF65-F5344CB8AC3E}">
        <p14:creationId xmlns:p14="http://schemas.microsoft.com/office/powerpoint/2010/main" val="3245014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İnternet Soketleri</a:t>
            </a:r>
            <a:endParaRPr lang="tr-TR" dirty="0"/>
          </a:p>
        </p:txBody>
      </p:sp>
      <p:sp>
        <p:nvSpPr>
          <p:cNvPr id="3" name="İçerik Yer Tutucusu 2"/>
          <p:cNvSpPr>
            <a:spLocks noGrp="1"/>
          </p:cNvSpPr>
          <p:nvPr>
            <p:ph idx="1"/>
          </p:nvPr>
        </p:nvSpPr>
        <p:spPr/>
        <p:txBody>
          <a:bodyPr/>
          <a:lstStyle/>
          <a:p>
            <a:r>
              <a:rPr lang="tr-TR" dirty="0" smtClean="0"/>
              <a:t>Soket haberleşmesinin</a:t>
            </a:r>
            <a:r>
              <a:rPr lang="tr-TR" dirty="0"/>
              <a:t>, iki bilgisayar arasında IP protokolü vasıtasıyla IPC gerçeklemesini </a:t>
            </a:r>
            <a:r>
              <a:rPr lang="tr-TR" dirty="0" smtClean="0"/>
              <a:t>sağlayan </a:t>
            </a:r>
            <a:r>
              <a:rPr lang="tr-TR" dirty="0"/>
              <a:t>türüdür. Güvenli </a:t>
            </a:r>
            <a:r>
              <a:rPr lang="tr-TR" dirty="0" smtClean="0"/>
              <a:t>haberleşme </a:t>
            </a:r>
            <a:r>
              <a:rPr lang="tr-TR" dirty="0"/>
              <a:t>için TCP protokolü </a:t>
            </a:r>
            <a:r>
              <a:rPr lang="tr-TR" dirty="0" smtClean="0"/>
              <a:t>vasıtasıyla </a:t>
            </a:r>
            <a:r>
              <a:rPr lang="tr-TR" dirty="0"/>
              <a:t>"</a:t>
            </a:r>
            <a:r>
              <a:rPr lang="tr-TR" dirty="0" err="1"/>
              <a:t>stream</a:t>
            </a:r>
            <a:r>
              <a:rPr lang="tr-TR" dirty="0"/>
              <a:t>" tipi, güvensiz </a:t>
            </a:r>
            <a:r>
              <a:rPr lang="tr-TR" dirty="0" smtClean="0"/>
              <a:t>haberleşme </a:t>
            </a:r>
            <a:r>
              <a:rPr lang="tr-TR" dirty="0"/>
              <a:t>için ise UDP protokolü vasıtasıyla "</a:t>
            </a:r>
            <a:r>
              <a:rPr lang="tr-TR" dirty="0" err="1"/>
              <a:t>datagram</a:t>
            </a:r>
            <a:r>
              <a:rPr lang="tr-TR" dirty="0"/>
              <a:t>" tipi </a:t>
            </a:r>
            <a:r>
              <a:rPr lang="tr-TR" dirty="0" smtClean="0"/>
              <a:t>haberleşme </a:t>
            </a:r>
            <a:r>
              <a:rPr lang="tr-TR" dirty="0"/>
              <a:t>stilini destekler. </a:t>
            </a:r>
            <a:endParaRPr lang="tr-TR" dirty="0" smtClean="0"/>
          </a:p>
          <a:p>
            <a:r>
              <a:rPr lang="tr-TR" dirty="0" smtClean="0"/>
              <a:t>Adresleme </a:t>
            </a:r>
            <a:r>
              <a:rPr lang="tr-TR" dirty="0"/>
              <a:t>yapısı; IP adresi ve Port </a:t>
            </a:r>
            <a:r>
              <a:rPr lang="tr-TR" dirty="0" smtClean="0"/>
              <a:t>bileşenlerinden oluşmaktadır</a:t>
            </a:r>
            <a:r>
              <a:rPr lang="tr-TR" dirty="0"/>
              <a:t>. IP adresi bilgisayarın </a:t>
            </a:r>
            <a:r>
              <a:rPr lang="tr-TR" dirty="0" smtClean="0"/>
              <a:t>dış dünyaya </a:t>
            </a:r>
            <a:r>
              <a:rPr lang="tr-TR" dirty="0"/>
              <a:t>görünen adresini, port ise bilgisayar içi uygulamalara tahsis edilen adresi temsil eder. Yerel IP adresi (Geri </a:t>
            </a:r>
            <a:r>
              <a:rPr lang="tr-TR" dirty="0" smtClean="0"/>
              <a:t>dönü</a:t>
            </a:r>
            <a:r>
              <a:rPr lang="tr-TR" dirty="0"/>
              <a:t>ş</a:t>
            </a:r>
            <a:r>
              <a:rPr lang="tr-TR" dirty="0" smtClean="0"/>
              <a:t> </a:t>
            </a:r>
            <a:r>
              <a:rPr lang="tr-TR" dirty="0"/>
              <a:t>adresi olarak da adlandırılır) vasıtasıyla bilgisayar içi IPC gerçeklemesinde de kullanılmaktadır. </a:t>
            </a:r>
          </a:p>
        </p:txBody>
      </p:sp>
    </p:spTree>
    <p:extLst>
      <p:ext uri="{BB962C8B-B14F-4D97-AF65-F5344CB8AC3E}">
        <p14:creationId xmlns:p14="http://schemas.microsoft.com/office/powerpoint/2010/main" val="3670721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Unix alan soketleri</a:t>
            </a:r>
          </a:p>
        </p:txBody>
      </p:sp>
      <p:sp>
        <p:nvSpPr>
          <p:cNvPr id="3" name="İçerik Yer Tutucusu 2"/>
          <p:cNvSpPr>
            <a:spLocks noGrp="1"/>
          </p:cNvSpPr>
          <p:nvPr>
            <p:ph idx="1"/>
          </p:nvPr>
        </p:nvSpPr>
        <p:spPr/>
        <p:txBody>
          <a:bodyPr/>
          <a:lstStyle/>
          <a:p>
            <a:r>
              <a:rPr lang="tr-TR" dirty="0"/>
              <a:t>Soket </a:t>
            </a:r>
            <a:r>
              <a:rPr lang="tr-TR" dirty="0" smtClean="0"/>
              <a:t>haberleşmesinin</a:t>
            </a:r>
            <a:r>
              <a:rPr lang="tr-TR" dirty="0"/>
              <a:t>, bilgisayar içi IPC gerçeklemesini Unix dosya sistemi vasıtasıyla </a:t>
            </a:r>
            <a:r>
              <a:rPr lang="tr-TR" dirty="0" smtClean="0"/>
              <a:t>sağlayan </a:t>
            </a:r>
            <a:r>
              <a:rPr lang="tr-TR" dirty="0"/>
              <a:t>türüdür. Unix dosya izin yapısını </a:t>
            </a:r>
            <a:r>
              <a:rPr lang="tr-TR" dirty="0" smtClean="0"/>
              <a:t>kullanabildiğinden işlemler arası haberleşmede işleme erişim </a:t>
            </a:r>
            <a:r>
              <a:rPr lang="tr-TR" dirty="0"/>
              <a:t>yetkisi gibi internet soketlerinde olmayan ek bir güvenilirlik </a:t>
            </a:r>
            <a:r>
              <a:rPr lang="tr-TR" dirty="0" smtClean="0"/>
              <a:t>desteği sağlamaktadır</a:t>
            </a:r>
            <a:r>
              <a:rPr lang="tr-TR" dirty="0"/>
              <a:t>. </a:t>
            </a:r>
            <a:endParaRPr lang="tr-TR" dirty="0" smtClean="0"/>
          </a:p>
          <a:p>
            <a:r>
              <a:rPr lang="tr-TR" dirty="0" smtClean="0"/>
              <a:t>Internet </a:t>
            </a:r>
            <a:r>
              <a:rPr lang="tr-TR" dirty="0"/>
              <a:t>soketlerinde yer alan ve bilgisayar içi </a:t>
            </a:r>
            <a:r>
              <a:rPr lang="tr-TR" dirty="0" smtClean="0"/>
              <a:t>haberleşme </a:t>
            </a:r>
            <a:r>
              <a:rPr lang="tr-TR" dirty="0"/>
              <a:t>için gereksiz, TCP </a:t>
            </a:r>
            <a:r>
              <a:rPr lang="tr-TR" dirty="0" smtClean="0"/>
              <a:t>akı</a:t>
            </a:r>
            <a:r>
              <a:rPr lang="tr-TR" dirty="0"/>
              <a:t>ş</a:t>
            </a:r>
            <a:r>
              <a:rPr lang="tr-TR" dirty="0" smtClean="0"/>
              <a:t> </a:t>
            </a:r>
            <a:r>
              <a:rPr lang="tr-TR" dirty="0"/>
              <a:t>kontrolü, onay paketleri, </a:t>
            </a:r>
            <a:r>
              <a:rPr lang="tr-TR" dirty="0" err="1" smtClean="0"/>
              <a:t>kapsülleme</a:t>
            </a:r>
            <a:r>
              <a:rPr lang="tr-TR" dirty="0" smtClean="0"/>
              <a:t> </a:t>
            </a:r>
            <a:r>
              <a:rPr lang="tr-TR" dirty="0"/>
              <a:t>gibi ek yük getirici </a:t>
            </a:r>
            <a:r>
              <a:rPr lang="tr-TR" dirty="0" smtClean="0"/>
              <a:t>işlemler </a:t>
            </a:r>
            <a:r>
              <a:rPr lang="tr-TR" dirty="0"/>
              <a:t>Unix alan soketlerinde yer almaz. Adresleme yapısı; geçici </a:t>
            </a:r>
            <a:r>
              <a:rPr lang="tr-TR" dirty="0" smtClean="0"/>
              <a:t>oluşturulan </a:t>
            </a:r>
            <a:r>
              <a:rPr lang="tr-TR" dirty="0"/>
              <a:t>bir dosyanın adres tanımı olarak </a:t>
            </a:r>
            <a:r>
              <a:rPr lang="tr-TR" dirty="0" smtClean="0"/>
              <a:t>oluşturulmasından </a:t>
            </a:r>
            <a:r>
              <a:rPr lang="tr-TR" dirty="0"/>
              <a:t>ibarettir.</a:t>
            </a:r>
          </a:p>
        </p:txBody>
      </p:sp>
    </p:spTree>
    <p:extLst>
      <p:ext uri="{BB962C8B-B14F-4D97-AF65-F5344CB8AC3E}">
        <p14:creationId xmlns:p14="http://schemas.microsoft.com/office/powerpoint/2010/main" val="478356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Hat</a:t>
            </a:r>
            <a:endParaRPr lang="tr-TR" dirty="0"/>
          </a:p>
        </p:txBody>
      </p:sp>
      <p:sp>
        <p:nvSpPr>
          <p:cNvPr id="3" name="İçerik Yer Tutucusu 2"/>
          <p:cNvSpPr>
            <a:spLocks noGrp="1"/>
          </p:cNvSpPr>
          <p:nvPr>
            <p:ph idx="1"/>
          </p:nvPr>
        </p:nvSpPr>
        <p:spPr/>
        <p:txBody>
          <a:bodyPr/>
          <a:lstStyle/>
          <a:p>
            <a:r>
              <a:rPr lang="tr-TR" dirty="0"/>
              <a:t>Hat, </a:t>
            </a:r>
            <a:r>
              <a:rPr lang="tr-TR" dirty="0" smtClean="0"/>
              <a:t>işlemler </a:t>
            </a:r>
            <a:r>
              <a:rPr lang="tr-TR" dirty="0"/>
              <a:t>arası </a:t>
            </a:r>
            <a:r>
              <a:rPr lang="tr-TR" dirty="0" smtClean="0"/>
              <a:t>haberleşmede </a:t>
            </a:r>
            <a:r>
              <a:rPr lang="tr-TR" dirty="0"/>
              <a:t>tek yönlü </a:t>
            </a:r>
            <a:r>
              <a:rPr lang="tr-TR" dirty="0" smtClean="0"/>
              <a:t>haberleşme </a:t>
            </a:r>
            <a:r>
              <a:rPr lang="tr-TR" dirty="0"/>
              <a:t>imkanı </a:t>
            </a:r>
            <a:r>
              <a:rPr lang="tr-TR" dirty="0" smtClean="0"/>
              <a:t>sağlayan </a:t>
            </a:r>
            <a:r>
              <a:rPr lang="tr-TR" dirty="0"/>
              <a:t>bir </a:t>
            </a:r>
            <a:r>
              <a:rPr lang="tr-TR" dirty="0" smtClean="0"/>
              <a:t>haberleşme yöntemidir</a:t>
            </a:r>
            <a:r>
              <a:rPr lang="tr-TR" dirty="0"/>
              <a:t>. Temel olarak ilk giren ilk çıkar (FIFO) </a:t>
            </a:r>
            <a:r>
              <a:rPr lang="tr-TR" dirty="0" smtClean="0"/>
              <a:t>mantığında </a:t>
            </a:r>
            <a:r>
              <a:rPr lang="tr-TR" dirty="0"/>
              <a:t>bir kuyruk yapısında </a:t>
            </a:r>
            <a:r>
              <a:rPr lang="tr-TR" dirty="0" smtClean="0"/>
              <a:t>çalışır</a:t>
            </a:r>
            <a:r>
              <a:rPr lang="tr-TR" dirty="0"/>
              <a:t>. Hattın bir ucuna sadece veri yazılabiliyorken </a:t>
            </a:r>
            <a:r>
              <a:rPr lang="tr-TR" dirty="0" smtClean="0"/>
              <a:t>diğer </a:t>
            </a:r>
            <a:r>
              <a:rPr lang="tr-TR" dirty="0"/>
              <a:t>ucundan sadece veri </a:t>
            </a:r>
            <a:r>
              <a:rPr lang="tr-TR" dirty="0" smtClean="0"/>
              <a:t>okunabilmektedir</a:t>
            </a:r>
            <a:r>
              <a:rPr lang="tr-TR" dirty="0"/>
              <a:t>. Genel bir uygulama sahası; </a:t>
            </a:r>
            <a:r>
              <a:rPr lang="tr-TR" dirty="0" smtClean="0"/>
              <a:t>işletim </a:t>
            </a:r>
            <a:r>
              <a:rPr lang="tr-TR" dirty="0"/>
              <a:t>sistemlerinin </a:t>
            </a:r>
            <a:r>
              <a:rPr lang="tr-TR" dirty="0" smtClean="0"/>
              <a:t>giri</a:t>
            </a:r>
            <a:r>
              <a:rPr lang="tr-TR" dirty="0"/>
              <a:t>ş</a:t>
            </a:r>
            <a:r>
              <a:rPr lang="tr-TR" dirty="0" smtClean="0"/>
              <a:t> </a:t>
            </a:r>
            <a:r>
              <a:rPr lang="tr-TR" dirty="0"/>
              <a:t>/ </a:t>
            </a:r>
            <a:r>
              <a:rPr lang="tr-TR" dirty="0" smtClean="0"/>
              <a:t>çıkı</a:t>
            </a:r>
            <a:r>
              <a:rPr lang="tr-TR" dirty="0"/>
              <a:t>ş</a:t>
            </a:r>
            <a:r>
              <a:rPr lang="tr-TR" dirty="0" smtClean="0"/>
              <a:t> </a:t>
            </a:r>
            <a:r>
              <a:rPr lang="tr-TR" dirty="0"/>
              <a:t>sistemlerine entegre edilmesi ve </a:t>
            </a:r>
            <a:r>
              <a:rPr lang="tr-TR" dirty="0" smtClean="0"/>
              <a:t>işlemlerin </a:t>
            </a:r>
            <a:r>
              <a:rPr lang="tr-TR" dirty="0"/>
              <a:t>sıralı bir ş</a:t>
            </a:r>
            <a:r>
              <a:rPr lang="tr-TR" dirty="0" smtClean="0"/>
              <a:t>ekilde çalışmalarına </a:t>
            </a:r>
            <a:r>
              <a:rPr lang="tr-TR" dirty="0"/>
              <a:t>imkan veren </a:t>
            </a:r>
            <a:r>
              <a:rPr lang="tr-TR" dirty="0" smtClean="0"/>
              <a:t>İş Hattı </a:t>
            </a:r>
            <a:r>
              <a:rPr lang="tr-TR" dirty="0"/>
              <a:t>yapısını </a:t>
            </a:r>
            <a:r>
              <a:rPr lang="tr-TR" dirty="0" smtClean="0"/>
              <a:t>sağlamasıdır</a:t>
            </a:r>
            <a:r>
              <a:rPr lang="tr-TR" dirty="0"/>
              <a:t>.</a:t>
            </a:r>
          </a:p>
        </p:txBody>
      </p:sp>
    </p:spTree>
    <p:extLst>
      <p:ext uri="{BB962C8B-B14F-4D97-AF65-F5344CB8AC3E}">
        <p14:creationId xmlns:p14="http://schemas.microsoft.com/office/powerpoint/2010/main" val="2590231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2. Mesajlaşma </a:t>
            </a:r>
            <a:r>
              <a:rPr lang="tr-TR" dirty="0"/>
              <a:t>Altyapısı</a:t>
            </a:r>
          </a:p>
        </p:txBody>
      </p:sp>
      <p:sp>
        <p:nvSpPr>
          <p:cNvPr id="3" name="İçerik Yer Tutucusu 2"/>
          <p:cNvSpPr>
            <a:spLocks noGrp="1"/>
          </p:cNvSpPr>
          <p:nvPr>
            <p:ph idx="1"/>
          </p:nvPr>
        </p:nvSpPr>
        <p:spPr/>
        <p:txBody>
          <a:bodyPr>
            <a:normAutofit lnSpcReduction="10000"/>
          </a:bodyPr>
          <a:lstStyle/>
          <a:p>
            <a:r>
              <a:rPr lang="tr-TR" dirty="0"/>
              <a:t>Aktarılmak istenen nesnelere ya da dosyalara </a:t>
            </a:r>
            <a:r>
              <a:rPr lang="tr-TR" dirty="0" smtClean="0"/>
              <a:t>ilişkin </a:t>
            </a:r>
            <a:r>
              <a:rPr lang="tr-TR" dirty="0"/>
              <a:t>verilerin </a:t>
            </a:r>
            <a:r>
              <a:rPr lang="tr-TR" dirty="0" smtClean="0"/>
              <a:t>serileştirilerek </a:t>
            </a:r>
            <a:r>
              <a:rPr lang="tr-TR" dirty="0"/>
              <a:t>mesaj yapısına eklenmesi ve </a:t>
            </a:r>
            <a:r>
              <a:rPr lang="tr-TR" dirty="0" smtClean="0"/>
              <a:t>karşı </a:t>
            </a:r>
            <a:r>
              <a:rPr lang="tr-TR" dirty="0"/>
              <a:t>tarafta aynı verinin mesajdan </a:t>
            </a:r>
            <a:r>
              <a:rPr lang="tr-TR" dirty="0" smtClean="0"/>
              <a:t>ayrıştırılarak </a:t>
            </a:r>
            <a:r>
              <a:rPr lang="tr-TR" dirty="0"/>
              <a:t>ilgili nesnelerin ya da dosyaların </a:t>
            </a:r>
            <a:r>
              <a:rPr lang="tr-TR" dirty="0" smtClean="0"/>
              <a:t>oluşturulması mesajlaşma </a:t>
            </a:r>
            <a:r>
              <a:rPr lang="tr-TR" dirty="0"/>
              <a:t>altyapısının </a:t>
            </a:r>
            <a:r>
              <a:rPr lang="tr-TR" dirty="0" smtClean="0"/>
              <a:t>sorumluluğu </a:t>
            </a:r>
            <a:r>
              <a:rPr lang="tr-TR" dirty="0"/>
              <a:t>dahilindedir. Berkeley Soketlerinin Mesaj yapısı temelde üç </a:t>
            </a:r>
            <a:r>
              <a:rPr lang="tr-TR" dirty="0" smtClean="0"/>
              <a:t>bileşenden oluşmaktadır</a:t>
            </a:r>
            <a:r>
              <a:rPr lang="tr-TR" dirty="0"/>
              <a:t>; </a:t>
            </a:r>
            <a:endParaRPr lang="tr-TR" dirty="0" smtClean="0"/>
          </a:p>
          <a:p>
            <a:r>
              <a:rPr lang="tr-TR" dirty="0" smtClean="0"/>
              <a:t>• İmza </a:t>
            </a:r>
            <a:r>
              <a:rPr lang="tr-TR" dirty="0"/>
              <a:t>: Her mesaj, aktarım esnasında </a:t>
            </a:r>
            <a:r>
              <a:rPr lang="tr-TR" dirty="0" smtClean="0"/>
              <a:t>karşılaşılabilecek </a:t>
            </a:r>
            <a:r>
              <a:rPr lang="tr-TR" dirty="0"/>
              <a:t>senkronizasyon sorunlarına </a:t>
            </a:r>
            <a:r>
              <a:rPr lang="tr-TR" dirty="0" smtClean="0"/>
              <a:t>karşın</a:t>
            </a:r>
            <a:r>
              <a:rPr lang="tr-TR" dirty="0"/>
              <a:t>, belirli bir karakter dizisi ile </a:t>
            </a:r>
            <a:r>
              <a:rPr lang="tr-TR" dirty="0" smtClean="0"/>
              <a:t>başlatılmakta</a:t>
            </a:r>
            <a:r>
              <a:rPr lang="tr-TR" dirty="0"/>
              <a:t>, </a:t>
            </a:r>
            <a:r>
              <a:rPr lang="tr-TR" dirty="0" smtClean="0"/>
              <a:t>karşı </a:t>
            </a:r>
            <a:r>
              <a:rPr lang="tr-TR" dirty="0"/>
              <a:t>tarafta imzası </a:t>
            </a:r>
            <a:r>
              <a:rPr lang="tr-TR" dirty="0" smtClean="0"/>
              <a:t>doğrulanmayan </a:t>
            </a:r>
            <a:r>
              <a:rPr lang="tr-TR" dirty="0"/>
              <a:t>her mesaj yok sayılmaktadır. </a:t>
            </a:r>
            <a:endParaRPr lang="tr-TR" dirty="0" smtClean="0"/>
          </a:p>
          <a:p>
            <a:r>
              <a:rPr lang="tr-TR" dirty="0" smtClean="0"/>
              <a:t>• Başlık </a:t>
            </a:r>
            <a:r>
              <a:rPr lang="tr-TR" dirty="0"/>
              <a:t>: Mesajın </a:t>
            </a:r>
            <a:r>
              <a:rPr lang="tr-TR" dirty="0" smtClean="0"/>
              <a:t>oluşturulduğu </a:t>
            </a:r>
            <a:r>
              <a:rPr lang="tr-TR" dirty="0"/>
              <a:t>ve </a:t>
            </a:r>
            <a:r>
              <a:rPr lang="tr-TR" dirty="0" smtClean="0"/>
              <a:t>aktarıldığı </a:t>
            </a:r>
            <a:r>
              <a:rPr lang="tr-TR" dirty="0"/>
              <a:t>sisteme </a:t>
            </a:r>
            <a:r>
              <a:rPr lang="tr-TR" dirty="0" smtClean="0"/>
              <a:t>ilişkin </a:t>
            </a:r>
            <a:r>
              <a:rPr lang="tr-TR" dirty="0"/>
              <a:t>tür, adres, öncelik gibi </a:t>
            </a:r>
            <a:r>
              <a:rPr lang="tr-TR" dirty="0" smtClean="0"/>
              <a:t>bileşenlerin tanımlandığı </a:t>
            </a:r>
            <a:r>
              <a:rPr lang="tr-TR" dirty="0"/>
              <a:t>kısımdır. </a:t>
            </a:r>
          </a:p>
          <a:p>
            <a:r>
              <a:rPr lang="tr-TR" dirty="0" smtClean="0"/>
              <a:t>• </a:t>
            </a:r>
            <a:r>
              <a:rPr lang="tr-TR" dirty="0"/>
              <a:t>Blok Dizisi : Her mesaj, aktarılacak bilgiyi bloklar halinde tutmakta ve </a:t>
            </a:r>
            <a:r>
              <a:rPr lang="tr-TR" dirty="0" smtClean="0"/>
              <a:t>karşıya </a:t>
            </a:r>
            <a:r>
              <a:rPr lang="tr-TR" dirty="0"/>
              <a:t>aktarmaktadır. Her mesajda mutlaka bir sonlanma bloku bulunmak zorundadır. </a:t>
            </a:r>
          </a:p>
        </p:txBody>
      </p:sp>
    </p:spTree>
    <p:extLst>
      <p:ext uri="{BB962C8B-B14F-4D97-AF65-F5344CB8AC3E}">
        <p14:creationId xmlns:p14="http://schemas.microsoft.com/office/powerpoint/2010/main" val="421547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stretch>
            <a:fillRect/>
          </a:stretch>
        </p:blipFill>
        <p:spPr>
          <a:xfrm>
            <a:off x="4411883" y="2133600"/>
            <a:ext cx="5270059" cy="3778250"/>
          </a:xfrm>
          <a:prstGeom prst="rect">
            <a:avLst/>
          </a:prstGeom>
        </p:spPr>
      </p:pic>
    </p:spTree>
    <p:extLst>
      <p:ext uri="{BB962C8B-B14F-4D97-AF65-F5344CB8AC3E}">
        <p14:creationId xmlns:p14="http://schemas.microsoft.com/office/powerpoint/2010/main" val="2764693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7500" lnSpcReduction="20000"/>
          </a:bodyPr>
          <a:lstStyle/>
          <a:p>
            <a:r>
              <a:rPr lang="tr-TR" dirty="0" smtClean="0"/>
              <a:t>Şekil (a)'da, bir mesajın tüm iletimi sırasında hem gönderici hem de alıcı çalışır. </a:t>
            </a:r>
          </a:p>
          <a:p>
            <a:r>
              <a:rPr lang="tr-TR" dirty="0" smtClean="0"/>
              <a:t>(b), alıcı pasif, yani mesaj tesliminin mümkün olmadığı bir durumdayken, yalnızca gönderen yürütür. Bununla birlikte, gönderen yine de mesaj gönderebilir. </a:t>
            </a:r>
          </a:p>
          <a:p>
            <a:r>
              <a:rPr lang="tr-TR" dirty="0" smtClean="0"/>
              <a:t>Pasif gönderici ve yürüten alıcı kombinasyonu (c)'de gösterilmektedir. Bu durumda, alıcı kendisine gönderilen mesajları okuyabilir, ancak kendi göndericilerinin de yürütmesi gerekli değildir. </a:t>
            </a:r>
          </a:p>
          <a:p>
            <a:r>
              <a:rPr lang="tr-TR" dirty="0" smtClean="0"/>
              <a:t>Son olarak, (d), gönderici ve alıcı pasifken bile sistemin mesajları depoladığı (ve muhtemelen ilettiği) durumunu görüyoruz. Mesajlar prensip olarak herhangi bir veri içerebilir. </a:t>
            </a:r>
          </a:p>
          <a:p>
            <a:r>
              <a:rPr lang="tr-TR" dirty="0" smtClean="0"/>
              <a:t>Ara katman yazılımı açısından tek önemli yön, mesajların uygun şekilde </a:t>
            </a:r>
            <a:r>
              <a:rPr lang="tr-TR" dirty="0" err="1" smtClean="0"/>
              <a:t>adreslenmesidir</a:t>
            </a:r>
            <a:r>
              <a:rPr lang="tr-TR" dirty="0" smtClean="0"/>
              <a:t>. Uygulamada, adresleme, hedef kuyruğunun sistem çapında benzersiz bir adını sağlayarak yapılır. </a:t>
            </a:r>
          </a:p>
          <a:p>
            <a:r>
              <a:rPr lang="tr-TR" dirty="0" smtClean="0"/>
              <a:t>Bazı durumlarda, mesaj boyutu sınırlı olabilir, ancak altta yatan sistemin büyük mesajları uygulamalar için tamamen şeffaf bir şekilde parçalama ve birleştirme ile ilgilenmesi de mümkündür. </a:t>
            </a:r>
          </a:p>
          <a:p>
            <a:r>
              <a:rPr lang="tr-TR" dirty="0" smtClean="0"/>
              <a:t>Bu yaklaşımın bir etkisi, uygulamalara sunulan temel </a:t>
            </a:r>
            <a:r>
              <a:rPr lang="tr-TR" dirty="0" err="1" smtClean="0"/>
              <a:t>arayüzün</a:t>
            </a:r>
            <a:r>
              <a:rPr lang="tr-TR" dirty="0" smtClean="0"/>
              <a:t> Şekil 4-18'de gösterildiği gibi son derece basit olabilmesidir.</a:t>
            </a:r>
            <a:endParaRPr lang="tr-TR" dirty="0"/>
          </a:p>
        </p:txBody>
      </p:sp>
    </p:spTree>
    <p:extLst>
      <p:ext uri="{BB962C8B-B14F-4D97-AF65-F5344CB8AC3E}">
        <p14:creationId xmlns:p14="http://schemas.microsoft.com/office/powerpoint/2010/main" val="2611324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79223" y="3551384"/>
            <a:ext cx="10515600" cy="1325563"/>
          </a:xfrm>
        </p:spPr>
        <p:txBody>
          <a:bodyPr>
            <a:normAutofit/>
          </a:bodyPr>
          <a:lstStyle/>
          <a:p>
            <a:r>
              <a:rPr lang="tr-TR" sz="2400" dirty="0" smtClean="0"/>
              <a:t>Bir mesaj kuyruğa alma sistemindeki bir kuyruğa temel </a:t>
            </a:r>
            <a:r>
              <a:rPr lang="tr-TR" sz="2400" dirty="0" err="1" smtClean="0"/>
              <a:t>arayüz</a:t>
            </a:r>
            <a:endParaRPr lang="tr-TR" sz="2400" dirty="0"/>
          </a:p>
        </p:txBody>
      </p:sp>
      <p:pic>
        <p:nvPicPr>
          <p:cNvPr id="4" name="İçerik Yer Tutucusu 3"/>
          <p:cNvPicPr>
            <a:picLocks noGrp="1" noChangeAspect="1"/>
          </p:cNvPicPr>
          <p:nvPr>
            <p:ph idx="1"/>
          </p:nvPr>
        </p:nvPicPr>
        <p:blipFill>
          <a:blip r:embed="rId2"/>
          <a:stretch>
            <a:fillRect/>
          </a:stretch>
        </p:blipFill>
        <p:spPr>
          <a:xfrm>
            <a:off x="2132552" y="1501005"/>
            <a:ext cx="8810625" cy="1838325"/>
          </a:xfrm>
          <a:prstGeom prst="rect">
            <a:avLst/>
          </a:prstGeom>
        </p:spPr>
      </p:pic>
    </p:spTree>
    <p:extLst>
      <p:ext uri="{BB962C8B-B14F-4D97-AF65-F5344CB8AC3E}">
        <p14:creationId xmlns:p14="http://schemas.microsoft.com/office/powerpoint/2010/main" val="3874716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Put primitifi, gönderici tarafından, belirtilen kuyruğa eklenecek olan temel sisteme bir mesaj iletmek için çağrılır. Açıkladığımız gibi. bu engellenmeyen bir çağrıdır. İlkel alma, yetkili bir işlemin belirtilen kuyruktaki en uzun bekleyen mesajı kaldırabileceği bir engelleme çağrısıdır. İşlem yalnızca sıra boşsa engellenir. Bu çağrıdaki varyasyonlar, örneğin bir öncelik veya eşleşen bir model kullanarak kuyrukta belirli bir mesajın aranmasına izin verir. Engellemeyen değişken, anket ilkel tarafından verilir. Kuyruk boşsa veya belirli bir mesaj bulunamadıysa, arama işlemi devam eder.</a:t>
            </a:r>
            <a:endParaRPr lang="tr-TR" dirty="0"/>
          </a:p>
        </p:txBody>
      </p:sp>
    </p:spTree>
    <p:extLst>
      <p:ext uri="{BB962C8B-B14F-4D97-AF65-F5344CB8AC3E}">
        <p14:creationId xmlns:p14="http://schemas.microsoft.com/office/powerpoint/2010/main" val="1273079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Bir Mesaj Sıralama Sisteminin Genel Mimarisi</a:t>
            </a:r>
            <a:endParaRPr lang="tr-TR" dirty="0"/>
          </a:p>
        </p:txBody>
      </p:sp>
      <p:sp>
        <p:nvSpPr>
          <p:cNvPr id="3" name="İçerik Yer Tutucusu 2"/>
          <p:cNvSpPr>
            <a:spLocks noGrp="1"/>
          </p:cNvSpPr>
          <p:nvPr>
            <p:ph idx="1"/>
          </p:nvPr>
        </p:nvSpPr>
        <p:spPr/>
        <p:txBody>
          <a:bodyPr>
            <a:normAutofit lnSpcReduction="10000"/>
          </a:bodyPr>
          <a:lstStyle/>
          <a:p>
            <a:r>
              <a:rPr lang="tr-TR" dirty="0" smtClean="0"/>
              <a:t>Şimdi genel bir mesaj kuyruğa alma sisteminin neye benzediğine daha yakından bakalım. Yaptığımız ilk kısıtlamalardan biri, mesajların yalnızca gönderen için yerel olan sıralara, yani aynı makinedeki sıralara veya aynı LAN gibi yakındaki bir makinedekinden daha kötü olmayan sıralara yerleştirilebilmesidir. </a:t>
            </a:r>
          </a:p>
          <a:p>
            <a:r>
              <a:rPr lang="tr-TR" dirty="0" smtClean="0"/>
              <a:t>Bir RPC aracılığıyla verimli bir şekilde ulaşılır. Böyle bir kuyruğa kaynak kuyruğu denir. Aynı şekilde, mesajlar sadece yerel kuyruklardan okunabilir. Ancak, kuyruğa konulan bir mesaj, aktarılması gereken bir hedef kuyruğun belirtimini içerecektir. Göndericilere ve alıcılara kuyruklar sağlamak ve mesajların kaynaklarından hedef sıralarına aktarılmasına özen göstermek mesaj </a:t>
            </a:r>
            <a:r>
              <a:rPr lang="tr-TR" dirty="0" err="1" smtClean="0"/>
              <a:t>kuyruklama</a:t>
            </a:r>
            <a:r>
              <a:rPr lang="tr-TR" dirty="0" smtClean="0"/>
              <a:t> sisteminin sorumluluğundadır. Kuyruk koleksiyonunun birden çok makineye dağıtıldığını anlamak önemlidir. Sonuç olarak, bir mesaj kuyruğa alma sisteminin mesajları aktarması için, sıraların ağ konumlarına eşlenmesini sağlamalıdır. </a:t>
            </a:r>
          </a:p>
        </p:txBody>
      </p:sp>
    </p:spTree>
    <p:extLst>
      <p:ext uri="{BB962C8B-B14F-4D97-AF65-F5344CB8AC3E}">
        <p14:creationId xmlns:p14="http://schemas.microsoft.com/office/powerpoint/2010/main" val="2204048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56182" y="4769963"/>
            <a:ext cx="10797618" cy="1407000"/>
          </a:xfrm>
        </p:spPr>
        <p:txBody>
          <a:bodyPr>
            <a:normAutofit fontScale="92500"/>
          </a:bodyPr>
          <a:lstStyle/>
          <a:p>
            <a:r>
              <a:rPr lang="tr-TR" dirty="0" smtClean="0"/>
              <a:t>Pratikte bu, </a:t>
            </a:r>
            <a:r>
              <a:rPr lang="tr-TR" dirty="0" err="1" smtClean="0"/>
              <a:t>Şekil’de</a:t>
            </a:r>
            <a:r>
              <a:rPr lang="tr-TR" dirty="0" smtClean="0"/>
              <a:t> gösterildiği gibi, ağ konumlarına sıra adlarının (muhtemelen dağıtılmış) bir </a:t>
            </a:r>
            <a:r>
              <a:rPr lang="tr-TR" dirty="0" err="1" smtClean="0"/>
              <a:t>veritabanını</a:t>
            </a:r>
            <a:r>
              <a:rPr lang="tr-TR" dirty="0" smtClean="0"/>
              <a:t> tutması gerektiği anlamına gelir. Böyle bir eşlemenin, İnternet'te e-posta için Etki Alanı Adı Sisteminin (DNS) kullanımına tamamen benzer olduğunu unutmayın. Örneğin, steen@cs.vu.nl mantıksal posta adresine bir mesaj gönderirken, postalama sistemi, gerçek mesaj aktarımı için kullanılacak alıcının posta sunucusunun ağ (yani IP) adresini bulmak için </a:t>
            </a:r>
            <a:r>
              <a:rPr lang="tr-TR" dirty="0" err="1" smtClean="0"/>
              <a:t>DNS'yi</a:t>
            </a:r>
            <a:r>
              <a:rPr lang="tr-TR" dirty="0" smtClean="0"/>
              <a:t> sorgulayacaktır.</a:t>
            </a:r>
          </a:p>
          <a:p>
            <a:endParaRPr lang="tr-TR" dirty="0"/>
          </a:p>
        </p:txBody>
      </p:sp>
      <p:pic>
        <p:nvPicPr>
          <p:cNvPr id="4" name="Resim 3"/>
          <p:cNvPicPr>
            <a:picLocks noChangeAspect="1"/>
          </p:cNvPicPr>
          <p:nvPr/>
        </p:nvPicPr>
        <p:blipFill>
          <a:blip r:embed="rId2"/>
          <a:stretch>
            <a:fillRect/>
          </a:stretch>
        </p:blipFill>
        <p:spPr>
          <a:xfrm>
            <a:off x="1705024" y="1107305"/>
            <a:ext cx="7858125" cy="3267075"/>
          </a:xfrm>
          <a:prstGeom prst="rect">
            <a:avLst/>
          </a:prstGeom>
        </p:spPr>
      </p:pic>
    </p:spTree>
    <p:extLst>
      <p:ext uri="{BB962C8B-B14F-4D97-AF65-F5344CB8AC3E}">
        <p14:creationId xmlns:p14="http://schemas.microsoft.com/office/powerpoint/2010/main" val="1258653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1.1 Mesaj </a:t>
            </a:r>
            <a:r>
              <a:rPr lang="tr-TR" dirty="0"/>
              <a:t>aktarımı </a:t>
            </a:r>
          </a:p>
        </p:txBody>
      </p:sp>
      <p:sp>
        <p:nvSpPr>
          <p:cNvPr id="3" name="İçerik Yer Tutucusu 2"/>
          <p:cNvSpPr>
            <a:spLocks noGrp="1"/>
          </p:cNvSpPr>
          <p:nvPr>
            <p:ph idx="1"/>
          </p:nvPr>
        </p:nvSpPr>
        <p:spPr/>
        <p:txBody>
          <a:bodyPr/>
          <a:lstStyle/>
          <a:p>
            <a:r>
              <a:rPr lang="tr-TR" dirty="0"/>
              <a:t>Mesaj aktarımı, </a:t>
            </a:r>
            <a:r>
              <a:rPr lang="tr-TR" dirty="0" smtClean="0"/>
              <a:t>işlemler </a:t>
            </a:r>
            <a:r>
              <a:rPr lang="tr-TR" dirty="0"/>
              <a:t>ya da bilgisayar </a:t>
            </a:r>
            <a:r>
              <a:rPr lang="tr-TR" dirty="0" smtClean="0"/>
              <a:t>düğümleri </a:t>
            </a:r>
            <a:r>
              <a:rPr lang="tr-TR" dirty="0"/>
              <a:t>arası mesaj gönderme </a:t>
            </a:r>
            <a:r>
              <a:rPr lang="tr-TR" dirty="0" smtClean="0"/>
              <a:t>işini </a:t>
            </a:r>
            <a:r>
              <a:rPr lang="tr-TR" dirty="0"/>
              <a:t>en </a:t>
            </a:r>
            <a:r>
              <a:rPr lang="tr-TR" dirty="0" smtClean="0"/>
              <a:t>basit </a:t>
            </a:r>
            <a:r>
              <a:rPr lang="tr-TR" dirty="0"/>
              <a:t>gönder / al ilkelleri vasıtasıyla </a:t>
            </a:r>
            <a:r>
              <a:rPr lang="tr-TR" dirty="0" smtClean="0"/>
              <a:t>sağlar</a:t>
            </a:r>
            <a:r>
              <a:rPr lang="tr-TR" dirty="0"/>
              <a:t>. Aktarılan mesaja ait verinin alıcı </a:t>
            </a:r>
            <a:r>
              <a:rPr lang="tr-TR" dirty="0" smtClean="0"/>
              <a:t>ve </a:t>
            </a:r>
            <a:r>
              <a:rPr lang="tr-TR" dirty="0"/>
              <a:t>vericiden soyutlama </a:t>
            </a:r>
            <a:r>
              <a:rPr lang="tr-TR" dirty="0" smtClean="0"/>
              <a:t>yeteneği düşük </a:t>
            </a:r>
            <a:r>
              <a:rPr lang="tr-TR" dirty="0"/>
              <a:t>seviyededir, </a:t>
            </a:r>
            <a:r>
              <a:rPr lang="tr-TR" dirty="0" smtClean="0"/>
              <a:t>diğer </a:t>
            </a:r>
            <a:r>
              <a:rPr lang="tr-TR" dirty="0"/>
              <a:t>bir </a:t>
            </a:r>
            <a:r>
              <a:rPr lang="tr-TR" dirty="0" smtClean="0"/>
              <a:t>deyişle</a:t>
            </a:r>
            <a:r>
              <a:rPr lang="tr-TR" dirty="0"/>
              <a:t>, gönderilen veriye </a:t>
            </a:r>
            <a:r>
              <a:rPr lang="tr-TR" dirty="0" smtClean="0"/>
              <a:t>ilişkin </a:t>
            </a:r>
            <a:r>
              <a:rPr lang="tr-TR" dirty="0"/>
              <a:t>seçilen protokol, verinin </a:t>
            </a:r>
            <a:r>
              <a:rPr lang="tr-TR" dirty="0" smtClean="0"/>
              <a:t>serileştirilmesi </a:t>
            </a:r>
            <a:r>
              <a:rPr lang="tr-TR" dirty="0"/>
              <a:t>ve geri toplanması, senkronizasyon gibi konular </a:t>
            </a:r>
            <a:r>
              <a:rPr lang="tr-TR" dirty="0" smtClean="0"/>
              <a:t>geliştirici </a:t>
            </a:r>
            <a:r>
              <a:rPr lang="tr-TR" dirty="0"/>
              <a:t>tarafından ayrıca ele alınması gereken konulardır. Mesaj Aktarımının sisteme </a:t>
            </a:r>
            <a:r>
              <a:rPr lang="tr-TR" dirty="0" smtClean="0"/>
              <a:t>sağladığı </a:t>
            </a:r>
            <a:r>
              <a:rPr lang="tr-TR" dirty="0"/>
              <a:t>en önemli üstünlük, sisteme olan maliyetinin </a:t>
            </a:r>
            <a:r>
              <a:rPr lang="tr-TR" dirty="0" smtClean="0"/>
              <a:t>ve gerektirdiği işlemci </a:t>
            </a:r>
            <a:r>
              <a:rPr lang="tr-TR" dirty="0"/>
              <a:t>gücünün az olması ek bir altyapı gerektirmemesi ve hemen </a:t>
            </a:r>
            <a:r>
              <a:rPr lang="tr-TR" dirty="0" smtClean="0"/>
              <a:t>hemen </a:t>
            </a:r>
            <a:r>
              <a:rPr lang="tr-TR" dirty="0"/>
              <a:t>tüm </a:t>
            </a:r>
            <a:r>
              <a:rPr lang="tr-TR" dirty="0" smtClean="0"/>
              <a:t>işletim </a:t>
            </a:r>
            <a:r>
              <a:rPr lang="tr-TR" dirty="0"/>
              <a:t>sistemi platformlarında bulunmasıdır. Mesaj aktarımı </a:t>
            </a:r>
            <a:r>
              <a:rPr lang="tr-TR" dirty="0" smtClean="0"/>
              <a:t>aşağıdaki </a:t>
            </a:r>
            <a:r>
              <a:rPr lang="tr-TR" dirty="0"/>
              <a:t>özellikler çerçevesinde </a:t>
            </a:r>
            <a:r>
              <a:rPr lang="tr-TR" dirty="0" smtClean="0"/>
              <a:t>haberleşmede </a:t>
            </a:r>
            <a:r>
              <a:rPr lang="tr-TR" dirty="0"/>
              <a:t>istenen esneklik </a:t>
            </a:r>
            <a:r>
              <a:rPr lang="tr-TR" dirty="0" smtClean="0"/>
              <a:t>ve çeşitliliği sağlamaktadır</a:t>
            </a:r>
            <a:r>
              <a:rPr lang="tr-TR" dirty="0"/>
              <a:t>. </a:t>
            </a:r>
          </a:p>
        </p:txBody>
      </p:sp>
    </p:spTree>
    <p:extLst>
      <p:ext uri="{BB962C8B-B14F-4D97-AF65-F5344CB8AC3E}">
        <p14:creationId xmlns:p14="http://schemas.microsoft.com/office/powerpoint/2010/main" val="3152103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92500" lnSpcReduction="10000"/>
          </a:bodyPr>
          <a:lstStyle/>
          <a:p>
            <a:r>
              <a:rPr lang="tr-TR" dirty="0" smtClean="0"/>
              <a:t>Kuyruklar, kuyruk yöneticileri tarafından yönetilir. Normalde, bir kuyruk yöneticisi, bir mesaj gönderen veya alan uygulama ile doğrudan etkileşime girer. Ancak, yönlendirici veya röle olarak çalışan özel kuyruk yöneticileri de vardır: gelen mesajları diğer kuyruk yöneticilerine iletirler. Bu şekilde, bir mesaj kuyruğa alma sistemi, mevcut bir bilgisayar ağının üzerinde kademeli olarak eksiksiz, uygulama düzeyinde, yer paylaşımlı bir ağa dönüşebilir. Bu yaklaşım, sıradan kullanıcı süreçlerinin çok noktaya yayın yönlendiricileri olarak yapılandırıldığı, İnternet üzerinden ilk </a:t>
            </a:r>
            <a:r>
              <a:rPr lang="tr-TR" dirty="0" err="1" smtClean="0"/>
              <a:t>MBone'un</a:t>
            </a:r>
            <a:r>
              <a:rPr lang="tr-TR" dirty="0" smtClean="0"/>
              <a:t> yapımına benzer. Görünen o ki, bu bölümde daha sonra tartışacağımız gibi, bindirmeli ağlar üzerinden çok noktaya yayın hala </a:t>
            </a:r>
            <a:r>
              <a:rPr lang="tr-TR" dirty="0" err="1" smtClean="0"/>
              <a:t>önemlidir.Röleler</a:t>
            </a:r>
            <a:r>
              <a:rPr lang="tr-TR" dirty="0" smtClean="0"/>
              <a:t> birkaç nedenden dolayı uygun olabilir. Örneğin, birçok mesaj kuyruğa alma sisteminde, sıra-konuma eşlemelerini dinamik olarak koruyabilen genel bir adlandırma hizmeti yoktur. Bunun yerine, kuyruğa alma ağının topolojisi statiktir ve her bir kuyruk yöneticisi, sıra-konum eşlemesinin bir kopyasına ihtiyaç duyar. Büyük ölçekli kuyruk sistemlerinde bunu söylemeye gerek yok. bu yaklaşım kolayca ağ yönetimi sorunlarına yol açabilir.</a:t>
            </a:r>
            <a:endParaRPr lang="tr-TR" dirty="0"/>
          </a:p>
        </p:txBody>
      </p:sp>
    </p:spTree>
    <p:extLst>
      <p:ext uri="{BB962C8B-B14F-4D97-AF65-F5344CB8AC3E}">
        <p14:creationId xmlns:p14="http://schemas.microsoft.com/office/powerpoint/2010/main" val="2732257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504495" y="753711"/>
            <a:ext cx="5754278" cy="4351338"/>
          </a:xfrm>
        </p:spPr>
        <p:txBody>
          <a:bodyPr>
            <a:normAutofit/>
          </a:bodyPr>
          <a:lstStyle/>
          <a:p>
            <a:r>
              <a:rPr lang="tr-TR" dirty="0" smtClean="0"/>
              <a:t>Çözümlerden biri, ağ topolojisi hakkında bilgi sahibi olan birkaç yönlendirici kullanmaktır. Bir gönderici A, yerel kuyruğuna hedef B için bir mesaj koyduğunda, bu mesaj ilk önce </a:t>
            </a:r>
            <a:r>
              <a:rPr lang="tr-TR" dirty="0" err="1" smtClean="0"/>
              <a:t>Şekil’de</a:t>
            </a:r>
            <a:r>
              <a:rPr lang="tr-TR" dirty="0" smtClean="0"/>
              <a:t> gösterildiği gibi en yakın yönlendiriciye, diyelim ki </a:t>
            </a:r>
            <a:r>
              <a:rPr lang="tr-TR" dirty="0" err="1" smtClean="0"/>
              <a:t>Rl'ye</a:t>
            </a:r>
            <a:r>
              <a:rPr lang="tr-TR" dirty="0" smtClean="0"/>
              <a:t> aktarılır. Bu noktada yönlendirici mesajla ne yapacağını bilir ve B yönünde iletir. Örneğin, </a:t>
            </a:r>
            <a:r>
              <a:rPr lang="tr-TR" dirty="0" err="1" smtClean="0"/>
              <a:t>Rl</a:t>
            </a:r>
            <a:r>
              <a:rPr lang="tr-TR" dirty="0" smtClean="0"/>
              <a:t>, B'nin adından mesajın R2 yönlendiricisine iletilmesi gerektiğini türetebilir. Bu şekilde, kuyruklar eklendiğinde veya kaldırıldığında yalnızca yönlendiricilerin güncellenmesi gerekir. diğer tüm kuyruk yöneticilerinin yalnızca en yakın yönlendiricinin nerede olduğunu bilmesi gerekir.</a:t>
            </a:r>
            <a:endParaRPr lang="tr-TR" dirty="0"/>
          </a:p>
        </p:txBody>
      </p:sp>
      <p:pic>
        <p:nvPicPr>
          <p:cNvPr id="4" name="Resim 3"/>
          <p:cNvPicPr>
            <a:picLocks noChangeAspect="1"/>
          </p:cNvPicPr>
          <p:nvPr/>
        </p:nvPicPr>
        <p:blipFill>
          <a:blip r:embed="rId2"/>
          <a:stretch>
            <a:fillRect/>
          </a:stretch>
        </p:blipFill>
        <p:spPr>
          <a:xfrm>
            <a:off x="0" y="376680"/>
            <a:ext cx="6400800" cy="5105400"/>
          </a:xfrm>
          <a:prstGeom prst="rect">
            <a:avLst/>
          </a:prstGeom>
        </p:spPr>
      </p:pic>
    </p:spTree>
    <p:extLst>
      <p:ext uri="{BB962C8B-B14F-4D97-AF65-F5344CB8AC3E}">
        <p14:creationId xmlns:p14="http://schemas.microsoft.com/office/powerpoint/2010/main" val="21164280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Mesaj </a:t>
            </a:r>
            <a:r>
              <a:rPr lang="tr-TR" dirty="0" err="1" smtClean="0"/>
              <a:t>Brokers</a:t>
            </a:r>
            <a:r>
              <a:rPr lang="tr-TR" dirty="0" smtClean="0"/>
              <a:t> (Aracılar)</a:t>
            </a:r>
            <a:endParaRPr lang="tr-TR" dirty="0"/>
          </a:p>
        </p:txBody>
      </p:sp>
      <p:sp>
        <p:nvSpPr>
          <p:cNvPr id="3" name="İçerik Yer Tutucusu 2"/>
          <p:cNvSpPr>
            <a:spLocks noGrp="1"/>
          </p:cNvSpPr>
          <p:nvPr>
            <p:ph idx="1"/>
          </p:nvPr>
        </p:nvSpPr>
        <p:spPr/>
        <p:txBody>
          <a:bodyPr>
            <a:normAutofit fontScale="92500" lnSpcReduction="20000"/>
          </a:bodyPr>
          <a:lstStyle/>
          <a:p>
            <a:pPr fontAlgn="base"/>
            <a:r>
              <a:rPr lang="tr-TR" dirty="0"/>
              <a:t>Mesaj aracısı; uygulamaların, sistemlerin ve hizmetlerin birbiriyle iletişim kurmasını ve bilgi alışverişinde bulunmasını sağlayan bir yazılımdır. Mesaj aracısı, bunu resmi mesajlaşma protokolleri arasındaki mesajları çevirerek yapar. Bu, farklı dillerde yazılmış ya da farklı platformlarda uygulanmış olsalar da, birbirine bağımlı hizmetlerin birbiriyle doğrudan "konuşmasına" olanak sağlar.</a:t>
            </a:r>
          </a:p>
          <a:p>
            <a:pPr fontAlgn="base"/>
            <a:r>
              <a:rPr lang="tr-TR" dirty="0"/>
              <a:t>Mesaj aracıları, mesajlaşma ara katman yazılımı ya da mesaj odaklı ara katman yazılımı (MOM) çözümleri dahilindeki yazılım modülleridir. Bu tip ara katman yazılımları, geliştiricilerin temel mantığa odaklanabilmeleri için bir uygulamanın bileşenleri arasındaki veri akışını standart olarak ele almaya yönelik bir yol sağlar. Birden çok platforma yayılan uygulamaların dahili olarak iletişim kurmasını sağlayan, dağıtılmış bir iletişim katmanı olarak hizmet verebilir.</a:t>
            </a:r>
          </a:p>
          <a:p>
            <a:pPr fontAlgn="base"/>
            <a:r>
              <a:rPr lang="tr-TR" dirty="0"/>
              <a:t>Mesaj aracıları; mesajları doğrulayabilir, depolayabilir, yönlendirebilir ve uygun hedeflere teslim edebilir. Diğer uygulamalar arasında aracı olarak hizmet vererek, alıcıların nerede olduğunu, aktif olup olmadıklarını veya kaç alıcı olduğunu bilmeden göndericilerin mesajları göndermelerine olanak tanır. Bu, sistem içindeki süreçlerin ve hizmetlerin ayrışmasını kolaylaştırır.</a:t>
            </a:r>
          </a:p>
          <a:p>
            <a:endParaRPr lang="tr-TR" dirty="0"/>
          </a:p>
        </p:txBody>
      </p:sp>
    </p:spTree>
    <p:extLst>
      <p:ext uri="{BB962C8B-B14F-4D97-AF65-F5344CB8AC3E}">
        <p14:creationId xmlns:p14="http://schemas.microsoft.com/office/powerpoint/2010/main" val="285633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87777" y="4751109"/>
            <a:ext cx="10166023" cy="1425854"/>
          </a:xfrm>
        </p:spPr>
        <p:txBody>
          <a:bodyPr/>
          <a:lstStyle/>
          <a:p>
            <a:r>
              <a:rPr lang="tr-TR" dirty="0" smtClean="0"/>
              <a:t>Bir mesaj kuyruğunda bir mesaj aracısının genel organizasyonu sistem</a:t>
            </a:r>
            <a:endParaRPr lang="tr-TR" dirty="0"/>
          </a:p>
        </p:txBody>
      </p:sp>
      <p:pic>
        <p:nvPicPr>
          <p:cNvPr id="4" name="Resim 3"/>
          <p:cNvPicPr>
            <a:picLocks noChangeAspect="1"/>
          </p:cNvPicPr>
          <p:nvPr/>
        </p:nvPicPr>
        <p:blipFill>
          <a:blip r:embed="rId2"/>
          <a:stretch>
            <a:fillRect/>
          </a:stretch>
        </p:blipFill>
        <p:spPr>
          <a:xfrm>
            <a:off x="2658603" y="261430"/>
            <a:ext cx="7572375" cy="4086225"/>
          </a:xfrm>
          <a:prstGeom prst="rect">
            <a:avLst/>
          </a:prstGeom>
        </p:spPr>
      </p:pic>
    </p:spTree>
    <p:extLst>
      <p:ext uri="{BB962C8B-B14F-4D97-AF65-F5344CB8AC3E}">
        <p14:creationId xmlns:p14="http://schemas.microsoft.com/office/powerpoint/2010/main" val="3738652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89212" y="952107"/>
            <a:ext cx="8915400" cy="4959115"/>
          </a:xfrm>
        </p:spPr>
        <p:txBody>
          <a:bodyPr>
            <a:normAutofit lnSpcReduction="10000"/>
          </a:bodyPr>
          <a:lstStyle/>
          <a:p>
            <a:r>
              <a:rPr lang="tr-TR" dirty="0"/>
              <a:t>Engelli / Engelsiz </a:t>
            </a:r>
            <a:r>
              <a:rPr lang="tr-TR" dirty="0" smtClean="0"/>
              <a:t>Çalışma </a:t>
            </a:r>
            <a:r>
              <a:rPr lang="tr-TR" dirty="0"/>
              <a:t>: Engelli </a:t>
            </a:r>
            <a:r>
              <a:rPr lang="tr-TR" dirty="0" smtClean="0"/>
              <a:t>çalışma </a:t>
            </a:r>
            <a:r>
              <a:rPr lang="tr-TR" dirty="0"/>
              <a:t>kipinde, gönder ilkelini </a:t>
            </a:r>
            <a:r>
              <a:rPr lang="tr-TR" dirty="0" smtClean="0"/>
              <a:t>çağıran işlem</a:t>
            </a:r>
            <a:r>
              <a:rPr lang="tr-TR" dirty="0"/>
              <a:t>, </a:t>
            </a:r>
            <a:r>
              <a:rPr lang="tr-TR" dirty="0" smtClean="0"/>
              <a:t>mesajın </a:t>
            </a:r>
            <a:r>
              <a:rPr lang="tr-TR" dirty="0"/>
              <a:t>gönderilmesi </a:t>
            </a:r>
            <a:r>
              <a:rPr lang="tr-TR" dirty="0" smtClean="0"/>
              <a:t>işlemi gerçekleşene </a:t>
            </a:r>
            <a:r>
              <a:rPr lang="tr-TR" dirty="0"/>
              <a:t>kadar engellenir, aynı </a:t>
            </a:r>
            <a:r>
              <a:rPr lang="tr-TR" dirty="0" smtClean="0"/>
              <a:t>şekilde </a:t>
            </a:r>
            <a:r>
              <a:rPr lang="tr-TR" dirty="0"/>
              <a:t>Al ilkelini </a:t>
            </a:r>
            <a:r>
              <a:rPr lang="tr-TR" dirty="0" smtClean="0"/>
              <a:t>çağıran işlem </a:t>
            </a:r>
            <a:r>
              <a:rPr lang="tr-TR" dirty="0"/>
              <a:t>mesaj alımı </a:t>
            </a:r>
            <a:r>
              <a:rPr lang="tr-TR" dirty="0" smtClean="0"/>
              <a:t>gerçekleşene </a:t>
            </a:r>
            <a:r>
              <a:rPr lang="tr-TR" dirty="0"/>
              <a:t>kadar engellenir. Engelsiz </a:t>
            </a:r>
            <a:r>
              <a:rPr lang="tr-TR" dirty="0" smtClean="0"/>
              <a:t>çalışma </a:t>
            </a:r>
            <a:r>
              <a:rPr lang="tr-TR" dirty="0"/>
              <a:t>kipinde ise, </a:t>
            </a:r>
            <a:r>
              <a:rPr lang="tr-TR" dirty="0" smtClean="0"/>
              <a:t>çağırılan </a:t>
            </a:r>
            <a:r>
              <a:rPr lang="tr-TR" dirty="0"/>
              <a:t>ilkeller </a:t>
            </a:r>
            <a:r>
              <a:rPr lang="tr-TR" dirty="0" smtClean="0"/>
              <a:t>işlemi </a:t>
            </a:r>
            <a:r>
              <a:rPr lang="tr-TR" dirty="0"/>
              <a:t>engellemez, </a:t>
            </a:r>
            <a:r>
              <a:rPr lang="tr-TR" dirty="0" smtClean="0"/>
              <a:t>işletim </a:t>
            </a:r>
            <a:r>
              <a:rPr lang="tr-TR" dirty="0"/>
              <a:t>sisteminin kesme </a:t>
            </a:r>
            <a:r>
              <a:rPr lang="tr-TR" dirty="0" smtClean="0"/>
              <a:t>desteği vasıtasıyla </a:t>
            </a:r>
            <a:r>
              <a:rPr lang="tr-TR" dirty="0"/>
              <a:t>mesajın gönderilip ya da </a:t>
            </a:r>
            <a:r>
              <a:rPr lang="tr-TR" dirty="0" smtClean="0"/>
              <a:t>alındığından </a:t>
            </a:r>
            <a:r>
              <a:rPr lang="tr-TR" dirty="0"/>
              <a:t>haberdar olunur. </a:t>
            </a:r>
            <a:endParaRPr lang="tr-TR" dirty="0" smtClean="0"/>
          </a:p>
          <a:p>
            <a:r>
              <a:rPr lang="tr-TR" dirty="0" smtClean="0"/>
              <a:t>Tamponlu </a:t>
            </a:r>
            <a:r>
              <a:rPr lang="tr-TR" dirty="0"/>
              <a:t>/ Tamponsuz Mesajlar : Tamponlu </a:t>
            </a:r>
            <a:r>
              <a:rPr lang="tr-TR" dirty="0" smtClean="0"/>
              <a:t>çalışma </a:t>
            </a:r>
            <a:r>
              <a:rPr lang="tr-TR" dirty="0"/>
              <a:t>kipinde, gönderilen ya da alınan mesajların mesajın </a:t>
            </a:r>
            <a:r>
              <a:rPr lang="tr-TR" dirty="0" smtClean="0"/>
              <a:t>işlendiği </a:t>
            </a:r>
            <a:r>
              <a:rPr lang="tr-TR" dirty="0"/>
              <a:t>ana kadar bir tampon alanda tutulması</a:t>
            </a:r>
            <a:r>
              <a:rPr lang="tr-TR" dirty="0" smtClean="0"/>
              <a:t>, </a:t>
            </a:r>
            <a:r>
              <a:rPr lang="tr-TR" dirty="0"/>
              <a:t>böylece gönder / al ilkellerinin senkron kaymasında ortaya çıkabilecek olası veri kayıplarının önüne </a:t>
            </a:r>
            <a:r>
              <a:rPr lang="tr-TR" dirty="0" smtClean="0"/>
              <a:t>geçilmi</a:t>
            </a:r>
            <a:r>
              <a:rPr lang="tr-TR" dirty="0"/>
              <a:t>ş</a:t>
            </a:r>
            <a:r>
              <a:rPr lang="tr-TR" dirty="0" smtClean="0"/>
              <a:t> </a:t>
            </a:r>
            <a:r>
              <a:rPr lang="tr-TR" dirty="0"/>
              <a:t>olunur. </a:t>
            </a:r>
          </a:p>
          <a:p>
            <a:r>
              <a:rPr lang="tr-TR" dirty="0" smtClean="0"/>
              <a:t>Güvenli </a:t>
            </a:r>
            <a:r>
              <a:rPr lang="tr-TR" dirty="0"/>
              <a:t>/ Güvensiz Gönderim : Güvenli gönderim </a:t>
            </a:r>
            <a:r>
              <a:rPr lang="tr-TR" dirty="0" smtClean="0"/>
              <a:t>çalışma </a:t>
            </a:r>
            <a:r>
              <a:rPr lang="tr-TR" dirty="0"/>
              <a:t>kipinde gönderici her gönderme </a:t>
            </a:r>
            <a:r>
              <a:rPr lang="tr-TR" dirty="0" smtClean="0"/>
              <a:t>işleminden </a:t>
            </a:r>
            <a:r>
              <a:rPr lang="tr-TR" dirty="0"/>
              <a:t>sonra alıcıdan bir alındı mesajı bekler. Uygulamadaki beklentiye göre de ya mesaj gönderimi tekrarlanır ya da hata mesajı ile uygulama tetiklenir. </a:t>
            </a:r>
          </a:p>
          <a:p>
            <a:r>
              <a:rPr lang="tr-TR" dirty="0" smtClean="0"/>
              <a:t>Doğrudan </a:t>
            </a:r>
            <a:r>
              <a:rPr lang="tr-TR" dirty="0"/>
              <a:t>/ Dolaylı Gönderim </a:t>
            </a:r>
            <a:r>
              <a:rPr lang="tr-TR" dirty="0" smtClean="0"/>
              <a:t>: Doğrudan </a:t>
            </a:r>
            <a:r>
              <a:rPr lang="tr-TR" dirty="0"/>
              <a:t>gönderim kipinde, gönderilen mesaj </a:t>
            </a:r>
            <a:r>
              <a:rPr lang="tr-TR" dirty="0" smtClean="0"/>
              <a:t>doğrudan </a:t>
            </a:r>
            <a:r>
              <a:rPr lang="tr-TR" dirty="0"/>
              <a:t>alıcı </a:t>
            </a:r>
            <a:r>
              <a:rPr lang="tr-TR" dirty="0" smtClean="0"/>
              <a:t>işlemin </a:t>
            </a:r>
            <a:r>
              <a:rPr lang="tr-TR" dirty="0"/>
              <a:t>kendisine, dolaylı gönderimde ise alıcı tarafından tanımlı </a:t>
            </a:r>
            <a:r>
              <a:rPr lang="tr-TR" dirty="0" smtClean="0"/>
              <a:t>bir </a:t>
            </a:r>
            <a:r>
              <a:rPr lang="tr-TR" dirty="0"/>
              <a:t>porta </a:t>
            </a:r>
            <a:r>
              <a:rPr lang="tr-TR" dirty="0" smtClean="0"/>
              <a:t>gönderilir.</a:t>
            </a:r>
            <a:endParaRPr lang="tr-TR" dirty="0"/>
          </a:p>
        </p:txBody>
      </p:sp>
    </p:spTree>
    <p:extLst>
      <p:ext uri="{BB962C8B-B14F-4D97-AF65-F5344CB8AC3E}">
        <p14:creationId xmlns:p14="http://schemas.microsoft.com/office/powerpoint/2010/main" val="15224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1.1.1 Berkeley </a:t>
            </a:r>
            <a:r>
              <a:rPr lang="tr-TR" dirty="0"/>
              <a:t>soketleri </a:t>
            </a:r>
          </a:p>
        </p:txBody>
      </p:sp>
      <p:sp>
        <p:nvSpPr>
          <p:cNvPr id="3" name="İçerik Yer Tutucusu 2"/>
          <p:cNvSpPr>
            <a:spLocks noGrp="1"/>
          </p:cNvSpPr>
          <p:nvPr>
            <p:ph idx="1"/>
          </p:nvPr>
        </p:nvSpPr>
        <p:spPr/>
        <p:txBody>
          <a:bodyPr/>
          <a:lstStyle/>
          <a:p>
            <a:r>
              <a:rPr lang="tr-TR" dirty="0"/>
              <a:t>Berkeley Soketleri (Berkeley Sockets (BSD Sockets)) </a:t>
            </a:r>
            <a:r>
              <a:rPr lang="tr-TR" dirty="0" smtClean="0"/>
              <a:t>işlemler </a:t>
            </a:r>
            <a:r>
              <a:rPr lang="tr-TR" dirty="0"/>
              <a:t>arası </a:t>
            </a:r>
            <a:r>
              <a:rPr lang="tr-TR" dirty="0" smtClean="0"/>
              <a:t>haberleşmede </a:t>
            </a:r>
            <a:r>
              <a:rPr lang="tr-TR" dirty="0"/>
              <a:t>(IPC) kullanılan ve çift yönlü </a:t>
            </a:r>
            <a:r>
              <a:rPr lang="tr-TR" dirty="0" smtClean="0"/>
              <a:t>haberleşme </a:t>
            </a:r>
            <a:r>
              <a:rPr lang="tr-TR" dirty="0"/>
              <a:t>imkanı sunan, içinde Internet (TCP/IP) ve Unix Alan Soketleri olmak üzere iki farklı türünün </a:t>
            </a:r>
            <a:r>
              <a:rPr lang="tr-TR" dirty="0" smtClean="0"/>
              <a:t>bulunduğu</a:t>
            </a:r>
            <a:r>
              <a:rPr lang="tr-TR" dirty="0"/>
              <a:t>, uygulama </a:t>
            </a:r>
            <a:r>
              <a:rPr lang="tr-TR" dirty="0" smtClean="0"/>
              <a:t>programlama </a:t>
            </a:r>
            <a:r>
              <a:rPr lang="tr-TR" dirty="0"/>
              <a:t>arabirimi ve buna </a:t>
            </a:r>
            <a:r>
              <a:rPr lang="tr-TR" dirty="0" smtClean="0"/>
              <a:t>bağlı </a:t>
            </a:r>
            <a:r>
              <a:rPr lang="tr-TR" dirty="0"/>
              <a:t>kütüphaneden </a:t>
            </a:r>
            <a:r>
              <a:rPr lang="tr-TR" dirty="0" smtClean="0"/>
              <a:t>oluşur</a:t>
            </a:r>
            <a:r>
              <a:rPr lang="tr-TR" dirty="0"/>
              <a:t>. Özellikle istemci / sunucu </a:t>
            </a:r>
            <a:r>
              <a:rPr lang="tr-TR" dirty="0" smtClean="0"/>
              <a:t>mimarilerinin gelişimiyle</a:t>
            </a:r>
            <a:r>
              <a:rPr lang="tr-TR" dirty="0"/>
              <a:t>, istemci ve sunucu arasındaki </a:t>
            </a:r>
            <a:r>
              <a:rPr lang="tr-TR" dirty="0" smtClean="0"/>
              <a:t>haberleşmede </a:t>
            </a:r>
            <a:r>
              <a:rPr lang="tr-TR" dirty="0"/>
              <a:t>ana altyapıyı </a:t>
            </a:r>
            <a:r>
              <a:rPr lang="tr-TR" dirty="0" smtClean="0"/>
              <a:t>oluşturmuş, diğer dağıtık </a:t>
            </a:r>
            <a:r>
              <a:rPr lang="tr-TR" dirty="0"/>
              <a:t>mimarilerde de kendisine kullanım sahası </a:t>
            </a:r>
            <a:r>
              <a:rPr lang="tr-TR" dirty="0" smtClean="0"/>
              <a:t>bulmuştur</a:t>
            </a:r>
            <a:r>
              <a:rPr lang="tr-TR" dirty="0"/>
              <a:t>. Berkeley soketlerinin </a:t>
            </a:r>
            <a:r>
              <a:rPr lang="tr-TR" dirty="0" smtClean="0"/>
              <a:t>çalışma akışı Şekil 1.1’de gösterilmiştir</a:t>
            </a:r>
            <a:r>
              <a:rPr lang="tr-TR" dirty="0"/>
              <a:t>. Berkeley Soketleri iki </a:t>
            </a:r>
            <a:r>
              <a:rPr lang="tr-TR" dirty="0" smtClean="0"/>
              <a:t>düğüm </a:t>
            </a:r>
            <a:r>
              <a:rPr lang="tr-TR" dirty="0"/>
              <a:t>arasında </a:t>
            </a:r>
            <a:r>
              <a:rPr lang="tr-TR" dirty="0" smtClean="0"/>
              <a:t>haberleşmeyi </a:t>
            </a:r>
            <a:r>
              <a:rPr lang="tr-TR" dirty="0"/>
              <a:t>sahip </a:t>
            </a:r>
            <a:r>
              <a:rPr lang="tr-TR" dirty="0" smtClean="0"/>
              <a:t>olduğu aşağıda </a:t>
            </a:r>
            <a:r>
              <a:rPr lang="tr-TR" dirty="0"/>
              <a:t>sıralanan </a:t>
            </a:r>
            <a:r>
              <a:rPr lang="tr-TR" dirty="0" smtClean="0"/>
              <a:t>işlevler </a:t>
            </a:r>
            <a:r>
              <a:rPr lang="tr-TR" dirty="0"/>
              <a:t>ile </a:t>
            </a:r>
            <a:r>
              <a:rPr lang="tr-TR" dirty="0" smtClean="0"/>
              <a:t>sağlamaktadır.</a:t>
            </a:r>
            <a:endParaRPr lang="tr-TR" dirty="0"/>
          </a:p>
        </p:txBody>
      </p:sp>
    </p:spTree>
    <p:extLst>
      <p:ext uri="{BB962C8B-B14F-4D97-AF65-F5344CB8AC3E}">
        <p14:creationId xmlns:p14="http://schemas.microsoft.com/office/powerpoint/2010/main" val="1616416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err="1" smtClean="0"/>
              <a:t>socket</a:t>
            </a:r>
            <a:r>
              <a:rPr lang="tr-TR" dirty="0" smtClean="0"/>
              <a:t> </a:t>
            </a:r>
            <a:r>
              <a:rPr lang="tr-TR" dirty="0"/>
              <a:t>: Bir sayıyla ifade edilen ve yapıyı ilk kullanım konumuna getiren </a:t>
            </a:r>
            <a:r>
              <a:rPr lang="tr-TR" dirty="0" smtClean="0"/>
              <a:t>çağrıdır</a:t>
            </a:r>
            <a:r>
              <a:rPr lang="tr-TR" dirty="0"/>
              <a:t>. </a:t>
            </a:r>
            <a:endParaRPr lang="tr-TR" dirty="0" smtClean="0"/>
          </a:p>
          <a:p>
            <a:r>
              <a:rPr lang="tr-TR" dirty="0" err="1" smtClean="0"/>
              <a:t>bind</a:t>
            </a:r>
            <a:r>
              <a:rPr lang="tr-TR" dirty="0" smtClean="0"/>
              <a:t> </a:t>
            </a:r>
            <a:r>
              <a:rPr lang="tr-TR" dirty="0"/>
              <a:t>: </a:t>
            </a:r>
            <a:r>
              <a:rPr lang="tr-TR" dirty="0" smtClean="0"/>
              <a:t>Oluşturulan </a:t>
            </a:r>
            <a:r>
              <a:rPr lang="tr-TR" dirty="0"/>
              <a:t>soketin bir adres yapısıyla </a:t>
            </a:r>
            <a:r>
              <a:rPr lang="tr-TR" dirty="0" smtClean="0"/>
              <a:t>eşleştirildiği çağrıdır. Adres</a:t>
            </a:r>
            <a:r>
              <a:rPr lang="tr-TR" dirty="0"/>
              <a:t>, Internet </a:t>
            </a:r>
            <a:r>
              <a:rPr lang="tr-TR" dirty="0" smtClean="0"/>
              <a:t>Soketlerinde </a:t>
            </a:r>
            <a:r>
              <a:rPr lang="tr-TR" dirty="0"/>
              <a:t>IP adresi ve portuna, Unix Alan Soketlerinde ise sistemdeki bir dosya yoluna </a:t>
            </a:r>
            <a:r>
              <a:rPr lang="tr-TR" dirty="0" smtClean="0"/>
              <a:t>karşılık </a:t>
            </a:r>
            <a:r>
              <a:rPr lang="tr-TR" dirty="0"/>
              <a:t>gelmektedir. </a:t>
            </a:r>
          </a:p>
          <a:p>
            <a:r>
              <a:rPr lang="tr-TR" dirty="0" smtClean="0"/>
              <a:t>listen </a:t>
            </a:r>
            <a:r>
              <a:rPr lang="tr-TR" dirty="0"/>
              <a:t>: Soketi, </a:t>
            </a:r>
            <a:r>
              <a:rPr lang="tr-TR" dirty="0" smtClean="0"/>
              <a:t>karşıdan </a:t>
            </a:r>
            <a:r>
              <a:rPr lang="tr-TR" dirty="0"/>
              <a:t>gelecek </a:t>
            </a:r>
            <a:r>
              <a:rPr lang="tr-TR" dirty="0" smtClean="0"/>
              <a:t>bağlantı </a:t>
            </a:r>
            <a:r>
              <a:rPr lang="tr-TR" dirty="0"/>
              <a:t>isteklerini dinleme kipine getiren </a:t>
            </a:r>
            <a:r>
              <a:rPr lang="tr-TR" dirty="0" smtClean="0"/>
              <a:t>çağrıdır.</a:t>
            </a:r>
            <a:endParaRPr lang="tr-TR" dirty="0"/>
          </a:p>
        </p:txBody>
      </p:sp>
    </p:spTree>
    <p:extLst>
      <p:ext uri="{BB962C8B-B14F-4D97-AF65-F5344CB8AC3E}">
        <p14:creationId xmlns:p14="http://schemas.microsoft.com/office/powerpoint/2010/main" val="2658313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692272" y="4496585"/>
            <a:ext cx="4499728" cy="876693"/>
          </a:xfrm>
        </p:spPr>
        <p:txBody>
          <a:bodyPr/>
          <a:lstStyle/>
          <a:p>
            <a:pPr algn="ctr"/>
            <a:r>
              <a:rPr lang="tr-TR" dirty="0"/>
              <a:t>Şekil 1.1 Berkeley soketleri.</a:t>
            </a:r>
          </a:p>
        </p:txBody>
      </p:sp>
      <p:pic>
        <p:nvPicPr>
          <p:cNvPr id="4" name="Resim 3"/>
          <p:cNvPicPr>
            <a:picLocks noChangeAspect="1"/>
          </p:cNvPicPr>
          <p:nvPr/>
        </p:nvPicPr>
        <p:blipFill>
          <a:blip r:embed="rId2"/>
          <a:stretch>
            <a:fillRect/>
          </a:stretch>
        </p:blipFill>
        <p:spPr>
          <a:xfrm>
            <a:off x="8248454" y="592906"/>
            <a:ext cx="2924175" cy="3752850"/>
          </a:xfrm>
          <a:prstGeom prst="rect">
            <a:avLst/>
          </a:prstGeom>
        </p:spPr>
      </p:pic>
      <p:sp>
        <p:nvSpPr>
          <p:cNvPr id="5" name="İçerik Yer Tutucusu 2"/>
          <p:cNvSpPr txBox="1">
            <a:spLocks/>
          </p:cNvSpPr>
          <p:nvPr/>
        </p:nvSpPr>
        <p:spPr>
          <a:xfrm>
            <a:off x="1703092" y="145487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tr-TR" dirty="0" err="1" smtClean="0"/>
              <a:t>accept</a:t>
            </a:r>
            <a:r>
              <a:rPr lang="tr-TR" dirty="0" smtClean="0"/>
              <a:t> </a:t>
            </a:r>
            <a:r>
              <a:rPr lang="tr-TR" dirty="0"/>
              <a:t>: </a:t>
            </a:r>
            <a:r>
              <a:rPr lang="tr-TR" dirty="0" smtClean="0"/>
              <a:t>Karşıdan </a:t>
            </a:r>
            <a:r>
              <a:rPr lang="tr-TR" dirty="0"/>
              <a:t>gelen </a:t>
            </a:r>
            <a:r>
              <a:rPr lang="tr-TR" dirty="0" smtClean="0"/>
              <a:t>bağlantı isteğini </a:t>
            </a:r>
            <a:r>
              <a:rPr lang="tr-TR" dirty="0"/>
              <a:t>kabul edip, </a:t>
            </a:r>
            <a:endParaRPr lang="tr-TR" dirty="0" smtClean="0"/>
          </a:p>
          <a:p>
            <a:pPr marL="0" indent="0">
              <a:buNone/>
            </a:pPr>
            <a:r>
              <a:rPr lang="tr-TR" dirty="0" smtClean="0"/>
              <a:t>yeni </a:t>
            </a:r>
            <a:r>
              <a:rPr lang="tr-TR" dirty="0"/>
              <a:t>bir soket vasıtasıyla </a:t>
            </a:r>
            <a:r>
              <a:rPr lang="tr-TR" dirty="0" smtClean="0"/>
              <a:t>bağlantı </a:t>
            </a:r>
            <a:r>
              <a:rPr lang="tr-TR" dirty="0"/>
              <a:t>yolu </a:t>
            </a:r>
            <a:r>
              <a:rPr lang="tr-TR" dirty="0" smtClean="0"/>
              <a:t>oluşturan çağrıdır</a:t>
            </a:r>
            <a:r>
              <a:rPr lang="tr-TR" dirty="0"/>
              <a:t>. </a:t>
            </a:r>
            <a:endParaRPr lang="tr-TR" dirty="0" smtClean="0"/>
          </a:p>
          <a:p>
            <a:r>
              <a:rPr lang="tr-TR" dirty="0" err="1" smtClean="0"/>
              <a:t>connect</a:t>
            </a:r>
            <a:r>
              <a:rPr lang="tr-TR" dirty="0" smtClean="0"/>
              <a:t> </a:t>
            </a:r>
            <a:r>
              <a:rPr lang="tr-TR" dirty="0"/>
              <a:t>: </a:t>
            </a:r>
            <a:r>
              <a:rPr lang="tr-TR" dirty="0" smtClean="0"/>
              <a:t>Karşıya bağlantı isteği </a:t>
            </a:r>
            <a:r>
              <a:rPr lang="tr-TR" dirty="0"/>
              <a:t>gönderen </a:t>
            </a:r>
            <a:endParaRPr lang="tr-TR" dirty="0" smtClean="0"/>
          </a:p>
          <a:p>
            <a:pPr marL="0" indent="0">
              <a:buNone/>
            </a:pPr>
            <a:r>
              <a:rPr lang="tr-TR" dirty="0" smtClean="0"/>
              <a:t>ça</a:t>
            </a:r>
            <a:r>
              <a:rPr lang="tr-TR" dirty="0"/>
              <a:t>ğ</a:t>
            </a:r>
            <a:r>
              <a:rPr lang="tr-TR" dirty="0" smtClean="0"/>
              <a:t>rıdır</a:t>
            </a:r>
            <a:r>
              <a:rPr lang="tr-TR" dirty="0"/>
              <a:t>. </a:t>
            </a:r>
            <a:endParaRPr lang="tr-TR" dirty="0" smtClean="0"/>
          </a:p>
          <a:p>
            <a:r>
              <a:rPr lang="tr-TR" dirty="0" err="1" smtClean="0"/>
              <a:t>send</a:t>
            </a:r>
            <a:r>
              <a:rPr lang="tr-TR" dirty="0" smtClean="0"/>
              <a:t> </a:t>
            </a:r>
            <a:r>
              <a:rPr lang="tr-TR" dirty="0"/>
              <a:t>: </a:t>
            </a:r>
            <a:r>
              <a:rPr lang="tr-TR" dirty="0" smtClean="0"/>
              <a:t>Karşıya </a:t>
            </a:r>
            <a:r>
              <a:rPr lang="tr-TR" dirty="0"/>
              <a:t>veriyi gönderen </a:t>
            </a:r>
            <a:r>
              <a:rPr lang="tr-TR" dirty="0" smtClean="0"/>
              <a:t>çağrıdır</a:t>
            </a:r>
            <a:r>
              <a:rPr lang="tr-TR" dirty="0"/>
              <a:t>. </a:t>
            </a:r>
            <a:endParaRPr lang="tr-TR" dirty="0" smtClean="0"/>
          </a:p>
          <a:p>
            <a:r>
              <a:rPr lang="tr-TR" dirty="0" err="1" smtClean="0"/>
              <a:t>recv</a:t>
            </a:r>
            <a:r>
              <a:rPr lang="tr-TR" dirty="0" smtClean="0"/>
              <a:t> </a:t>
            </a:r>
            <a:r>
              <a:rPr lang="tr-TR" dirty="0"/>
              <a:t>: </a:t>
            </a:r>
            <a:r>
              <a:rPr lang="tr-TR" dirty="0" smtClean="0"/>
              <a:t>Karşıdan </a:t>
            </a:r>
            <a:r>
              <a:rPr lang="tr-TR" dirty="0"/>
              <a:t>veri alan </a:t>
            </a:r>
            <a:r>
              <a:rPr lang="tr-TR" dirty="0" smtClean="0"/>
              <a:t>çağrıdır</a:t>
            </a:r>
            <a:r>
              <a:rPr lang="tr-TR" dirty="0"/>
              <a:t>. </a:t>
            </a:r>
            <a:endParaRPr lang="tr-TR" dirty="0" smtClean="0"/>
          </a:p>
          <a:p>
            <a:r>
              <a:rPr lang="tr-TR" dirty="0" err="1" smtClean="0"/>
              <a:t>close</a:t>
            </a:r>
            <a:r>
              <a:rPr lang="tr-TR" dirty="0" smtClean="0"/>
              <a:t> </a:t>
            </a:r>
            <a:r>
              <a:rPr lang="tr-TR" dirty="0"/>
              <a:t>: Soket </a:t>
            </a:r>
            <a:r>
              <a:rPr lang="tr-TR" dirty="0" smtClean="0"/>
              <a:t>bağlantısını </a:t>
            </a:r>
            <a:r>
              <a:rPr lang="tr-TR" dirty="0"/>
              <a:t>kapatmaya </a:t>
            </a:r>
            <a:r>
              <a:rPr lang="tr-TR" dirty="0" smtClean="0"/>
              <a:t>yarayan</a:t>
            </a:r>
          </a:p>
          <a:p>
            <a:pPr marL="0" indent="0">
              <a:buNone/>
            </a:pPr>
            <a:r>
              <a:rPr lang="tr-TR" dirty="0" smtClean="0"/>
              <a:t>ve kullandığı </a:t>
            </a:r>
            <a:r>
              <a:rPr lang="tr-TR" dirty="0"/>
              <a:t>sistem kaynaklarını </a:t>
            </a:r>
            <a:r>
              <a:rPr lang="tr-TR" dirty="0" smtClean="0"/>
              <a:t>sisteme </a:t>
            </a:r>
            <a:r>
              <a:rPr lang="tr-TR" dirty="0"/>
              <a:t>iade </a:t>
            </a:r>
            <a:endParaRPr lang="tr-TR" dirty="0" smtClean="0"/>
          </a:p>
          <a:p>
            <a:pPr marL="0" indent="0">
              <a:buNone/>
            </a:pPr>
            <a:r>
              <a:rPr lang="tr-TR" dirty="0" smtClean="0"/>
              <a:t>eden çağrıdır</a:t>
            </a:r>
            <a:r>
              <a:rPr lang="tr-TR" dirty="0"/>
              <a:t>.</a:t>
            </a:r>
          </a:p>
        </p:txBody>
      </p:sp>
    </p:spTree>
    <p:extLst>
      <p:ext uri="{BB962C8B-B14F-4D97-AF65-F5344CB8AC3E}">
        <p14:creationId xmlns:p14="http://schemas.microsoft.com/office/powerpoint/2010/main" val="702268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Berkeley Soketleri engelli ve engelsiz olarak her iki </a:t>
            </a:r>
            <a:r>
              <a:rPr lang="tr-TR" dirty="0" err="1"/>
              <a:t>modda</a:t>
            </a:r>
            <a:r>
              <a:rPr lang="tr-TR" dirty="0"/>
              <a:t> da </a:t>
            </a:r>
            <a:r>
              <a:rPr lang="tr-TR" dirty="0" smtClean="0"/>
              <a:t>çalışmakta</a:t>
            </a:r>
            <a:r>
              <a:rPr lang="tr-TR" dirty="0"/>
              <a:t>, kurulan </a:t>
            </a:r>
            <a:r>
              <a:rPr lang="tr-TR" dirty="0" smtClean="0"/>
              <a:t>bağlantı </a:t>
            </a:r>
            <a:r>
              <a:rPr lang="tr-TR" dirty="0"/>
              <a:t>tipine </a:t>
            </a:r>
            <a:r>
              <a:rPr lang="tr-TR" dirty="0" smtClean="0"/>
              <a:t>göre </a:t>
            </a:r>
            <a:r>
              <a:rPr lang="tr-TR" dirty="0" err="1"/>
              <a:t>Stream</a:t>
            </a:r>
            <a:r>
              <a:rPr lang="tr-TR" dirty="0"/>
              <a:t> soket tipi ile güvenli, </a:t>
            </a:r>
            <a:r>
              <a:rPr lang="tr-TR" dirty="0" err="1"/>
              <a:t>Datagram</a:t>
            </a:r>
            <a:r>
              <a:rPr lang="tr-TR" dirty="0"/>
              <a:t> soket tipi ile güvensiz </a:t>
            </a:r>
            <a:r>
              <a:rPr lang="tr-TR" dirty="0" smtClean="0"/>
              <a:t>haberleşme </a:t>
            </a:r>
            <a:r>
              <a:rPr lang="tr-TR" dirty="0"/>
              <a:t>imkanı </a:t>
            </a:r>
            <a:r>
              <a:rPr lang="tr-TR" dirty="0" smtClean="0"/>
              <a:t>sağlamaktadır</a:t>
            </a:r>
            <a:r>
              <a:rPr lang="tr-TR" dirty="0"/>
              <a:t>.</a:t>
            </a:r>
          </a:p>
        </p:txBody>
      </p:sp>
    </p:spTree>
    <p:extLst>
      <p:ext uri="{BB962C8B-B14F-4D97-AF65-F5344CB8AC3E}">
        <p14:creationId xmlns:p14="http://schemas.microsoft.com/office/powerpoint/2010/main" val="2063182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1.1.2 Mesaj aktarım arabirimi</a:t>
            </a:r>
          </a:p>
        </p:txBody>
      </p:sp>
      <p:sp>
        <p:nvSpPr>
          <p:cNvPr id="3" name="İçerik Yer Tutucusu 2"/>
          <p:cNvSpPr>
            <a:spLocks noGrp="1"/>
          </p:cNvSpPr>
          <p:nvPr>
            <p:ph idx="1"/>
          </p:nvPr>
        </p:nvSpPr>
        <p:spPr/>
        <p:txBody>
          <a:bodyPr/>
          <a:lstStyle/>
          <a:p>
            <a:r>
              <a:rPr lang="tr-TR" dirty="0"/>
              <a:t>Mesaj Aktarım Arabirimi (Message </a:t>
            </a:r>
            <a:r>
              <a:rPr lang="tr-TR" dirty="0" err="1"/>
              <a:t>Passing</a:t>
            </a:r>
            <a:r>
              <a:rPr lang="tr-TR" dirty="0"/>
              <a:t> </a:t>
            </a:r>
            <a:r>
              <a:rPr lang="tr-TR" dirty="0" err="1"/>
              <a:t>Interface</a:t>
            </a:r>
            <a:r>
              <a:rPr lang="tr-TR" dirty="0"/>
              <a:t> (MPI)), mesaj aktarımının farklı platformlarda </a:t>
            </a:r>
            <a:r>
              <a:rPr lang="tr-TR" dirty="0" smtClean="0"/>
              <a:t>taşınabilirliğinin sağlanması </a:t>
            </a:r>
            <a:r>
              <a:rPr lang="tr-TR" dirty="0"/>
              <a:t>açısından hem sözdizimi hem de </a:t>
            </a:r>
            <a:r>
              <a:rPr lang="tr-TR" dirty="0" smtClean="0"/>
              <a:t>semantik </a:t>
            </a:r>
            <a:r>
              <a:rPr lang="tr-TR" dirty="0"/>
              <a:t>açısından bir </a:t>
            </a:r>
            <a:r>
              <a:rPr lang="tr-TR" dirty="0" smtClean="0"/>
              <a:t>standartlaşmaya </a:t>
            </a:r>
            <a:r>
              <a:rPr lang="tr-TR" dirty="0"/>
              <a:t>gidilmesiyle </a:t>
            </a:r>
            <a:r>
              <a:rPr lang="tr-TR" dirty="0" smtClean="0"/>
              <a:t>oluşan </a:t>
            </a:r>
            <a:r>
              <a:rPr lang="tr-TR" dirty="0"/>
              <a:t>bir mesaj aktarım </a:t>
            </a:r>
            <a:r>
              <a:rPr lang="tr-TR" dirty="0" smtClean="0"/>
              <a:t>şemasıdır</a:t>
            </a:r>
            <a:r>
              <a:rPr lang="tr-TR" dirty="0"/>
              <a:t>. </a:t>
            </a:r>
            <a:endParaRPr lang="tr-TR" dirty="0" smtClean="0"/>
          </a:p>
          <a:p>
            <a:r>
              <a:rPr lang="tr-TR" dirty="0" err="1" smtClean="0"/>
              <a:t>MPI’nın</a:t>
            </a:r>
            <a:r>
              <a:rPr lang="tr-TR" dirty="0" smtClean="0"/>
              <a:t> </a:t>
            </a:r>
            <a:r>
              <a:rPr lang="tr-TR" dirty="0"/>
              <a:t>tanımlanmasına kadar olan süreçte, </a:t>
            </a:r>
            <a:r>
              <a:rPr lang="tr-TR" dirty="0" smtClean="0"/>
              <a:t>PICL, PVM </a:t>
            </a:r>
            <a:r>
              <a:rPr lang="tr-TR" dirty="0"/>
              <a:t>gibi çok sayıda </a:t>
            </a:r>
            <a:r>
              <a:rPr lang="tr-TR" dirty="0" smtClean="0"/>
              <a:t>şema </a:t>
            </a:r>
            <a:r>
              <a:rPr lang="tr-TR" dirty="0"/>
              <a:t>mevcuttu ve </a:t>
            </a:r>
            <a:r>
              <a:rPr lang="tr-TR" dirty="0" smtClean="0"/>
              <a:t>geniş alanda </a:t>
            </a:r>
            <a:r>
              <a:rPr lang="tr-TR" dirty="0"/>
              <a:t>bir kullanım sahaları yoktu. Bu nedenle bir ş</a:t>
            </a:r>
            <a:r>
              <a:rPr lang="tr-TR" dirty="0" smtClean="0"/>
              <a:t>emayı </a:t>
            </a:r>
            <a:r>
              <a:rPr lang="tr-TR" dirty="0"/>
              <a:t>kullanıp </a:t>
            </a:r>
            <a:r>
              <a:rPr lang="tr-TR" dirty="0" smtClean="0"/>
              <a:t>geliştirilen </a:t>
            </a:r>
            <a:r>
              <a:rPr lang="tr-TR" dirty="0"/>
              <a:t>uygulamalar, </a:t>
            </a:r>
            <a:r>
              <a:rPr lang="tr-TR" dirty="0" smtClean="0"/>
              <a:t>diğer </a:t>
            </a:r>
            <a:r>
              <a:rPr lang="tr-TR" dirty="0"/>
              <a:t>bir </a:t>
            </a:r>
            <a:r>
              <a:rPr lang="tr-TR" dirty="0" smtClean="0"/>
              <a:t>şema </a:t>
            </a:r>
            <a:r>
              <a:rPr lang="tr-TR" dirty="0"/>
              <a:t>kullanılarak </a:t>
            </a:r>
            <a:r>
              <a:rPr lang="tr-TR" dirty="0" smtClean="0"/>
              <a:t>geliştirilen </a:t>
            </a:r>
            <a:r>
              <a:rPr lang="tr-TR" dirty="0"/>
              <a:t>uygulamalarla </a:t>
            </a:r>
            <a:r>
              <a:rPr lang="tr-TR" dirty="0" smtClean="0"/>
              <a:t>haberleşemiyordu</a:t>
            </a:r>
            <a:r>
              <a:rPr lang="tr-TR" dirty="0"/>
              <a:t>. Benzer ş</a:t>
            </a:r>
            <a:r>
              <a:rPr lang="tr-TR" dirty="0" smtClean="0"/>
              <a:t>ekilde </a:t>
            </a:r>
            <a:r>
              <a:rPr lang="tr-TR" dirty="0"/>
              <a:t>günümüzde yine çokça kullanılan Berkeley ve Windows Soket Mimarileri sınırlı </a:t>
            </a:r>
            <a:r>
              <a:rPr lang="tr-TR" dirty="0" smtClean="0"/>
              <a:t>işlevselliğe </a:t>
            </a:r>
            <a:r>
              <a:rPr lang="tr-TR" dirty="0"/>
              <a:t>sahip </a:t>
            </a:r>
            <a:r>
              <a:rPr lang="tr-TR" dirty="0" smtClean="0"/>
              <a:t>taşınabilir </a:t>
            </a:r>
            <a:r>
              <a:rPr lang="tr-TR" dirty="0"/>
              <a:t>mesaj aktarım arabirimi </a:t>
            </a:r>
            <a:r>
              <a:rPr lang="tr-TR" dirty="0" smtClean="0"/>
              <a:t>sundular</a:t>
            </a:r>
            <a:r>
              <a:rPr lang="tr-TR" dirty="0"/>
              <a:t>.</a:t>
            </a:r>
          </a:p>
        </p:txBody>
      </p:sp>
    </p:spTree>
    <p:extLst>
      <p:ext uri="{BB962C8B-B14F-4D97-AF65-F5344CB8AC3E}">
        <p14:creationId xmlns:p14="http://schemas.microsoft.com/office/powerpoint/2010/main" val="1526906371"/>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291</TotalTime>
  <Words>2605</Words>
  <Application>Microsoft Office PowerPoint</Application>
  <PresentationFormat>Geniş ekran</PresentationFormat>
  <Paragraphs>91</Paragraphs>
  <Slides>33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33</vt:i4>
      </vt:variant>
    </vt:vector>
  </HeadingPairs>
  <TitlesOfParts>
    <vt:vector size="38" baseType="lpstr">
      <vt:lpstr>Arial</vt:lpstr>
      <vt:lpstr>Century Gothic</vt:lpstr>
      <vt:lpstr>Times New Roman</vt:lpstr>
      <vt:lpstr>Wingdings 3</vt:lpstr>
      <vt:lpstr>Duman</vt:lpstr>
      <vt:lpstr>İLETİŞİM (Communication)</vt:lpstr>
      <vt:lpstr>1. Haberleşme Altyapısı</vt:lpstr>
      <vt:lpstr>1.1 Mesaj aktarımı </vt:lpstr>
      <vt:lpstr>PowerPoint Sunusu</vt:lpstr>
      <vt:lpstr>1.1.1 Berkeley soketleri </vt:lpstr>
      <vt:lpstr>PowerPoint Sunusu</vt:lpstr>
      <vt:lpstr>PowerPoint Sunusu</vt:lpstr>
      <vt:lpstr>PowerPoint Sunusu</vt:lpstr>
      <vt:lpstr>1.1.2 Mesaj aktarım arabirimi</vt:lpstr>
      <vt:lpstr>PowerPoint Sunusu</vt:lpstr>
      <vt:lpstr>PowerPoint Sunusu</vt:lpstr>
      <vt:lpstr>PowerPoint Sunusu</vt:lpstr>
      <vt:lpstr>PowerPoint Sunusu</vt:lpstr>
      <vt:lpstr>1.2 Uzak yordam çağrısı</vt:lpstr>
      <vt:lpstr>PowerPoint Sunusu</vt:lpstr>
      <vt:lpstr>PowerPoint Sunusu</vt:lpstr>
      <vt:lpstr>1.3 Dağıtık paylaşımlı bellek</vt:lpstr>
      <vt:lpstr>PowerPoint Sunusu</vt:lpstr>
      <vt:lpstr>PowerPoint Sunusu</vt:lpstr>
      <vt:lpstr>İnternet Soketleri</vt:lpstr>
      <vt:lpstr>Unix alan soketleri</vt:lpstr>
      <vt:lpstr>Hat</vt:lpstr>
      <vt:lpstr>2. Mesajlaşma Altyapısı</vt:lpstr>
      <vt:lpstr>PowerPoint Sunusu</vt:lpstr>
      <vt:lpstr>PowerPoint Sunusu</vt:lpstr>
      <vt:lpstr>Bir mesaj kuyruğa alma sistemindeki bir kuyruğa temel arayüz</vt:lpstr>
      <vt:lpstr>PowerPoint Sunusu</vt:lpstr>
      <vt:lpstr>Bir Mesaj Sıralama Sisteminin Genel Mimarisi</vt:lpstr>
      <vt:lpstr>PowerPoint Sunusu</vt:lpstr>
      <vt:lpstr>PowerPoint Sunusu</vt:lpstr>
      <vt:lpstr>PowerPoint Sunusu</vt:lpstr>
      <vt:lpstr>Mesaj Brokers (Aracılar)</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kou</dc:creator>
  <cp:lastModifiedBy>kou</cp:lastModifiedBy>
  <cp:revision>20</cp:revision>
  <dcterms:created xsi:type="dcterms:W3CDTF">2021-10-14T13:28:56Z</dcterms:created>
  <dcterms:modified xsi:type="dcterms:W3CDTF">2021-10-14T21:39:07Z</dcterms:modified>
</cp:coreProperties>
</file>