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6" r:id="rId21"/>
    <p:sldId id="277" r:id="rId22"/>
    <p:sldId id="275" r:id="rId23"/>
    <p:sldId id="278" r:id="rId24"/>
    <p:sldId id="279" r:id="rId25"/>
    <p:sldId id="280"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CDEC41F7-E142-450C-A33B-E5601ECCBE5A}" type="datetimeFigureOut">
              <a:rPr lang="tr-TR" smtClean="0"/>
              <a:t>19.10.2021</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271610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DEC41F7-E142-450C-A33B-E5601ECCBE5A}" type="datetimeFigureOut">
              <a:rPr lang="tr-TR" smtClean="0"/>
              <a:t>19.10.2021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392285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DEC41F7-E142-450C-A33B-E5601ECCBE5A}" type="datetimeFigureOut">
              <a:rPr lang="tr-TR" smtClean="0"/>
              <a:t>19.10.2021</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22E93B-29D4-4980-809F-71480407966D}"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3988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CDEC41F7-E142-450C-A33B-E5601ECCBE5A}" type="datetimeFigureOut">
              <a:rPr lang="tr-TR" smtClean="0"/>
              <a:t>19.10.2021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4046566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CDEC41F7-E142-450C-A33B-E5601ECCBE5A}" type="datetimeFigureOut">
              <a:rPr lang="tr-TR" smtClean="0"/>
              <a:t>19.10.2021</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2E93B-29D4-4980-809F-71480407966D}"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6994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CDEC41F7-E142-450C-A33B-E5601ECCBE5A}" type="datetimeFigureOut">
              <a:rPr lang="tr-TR" smtClean="0"/>
              <a:t>19.10.2021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4061456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DEC41F7-E142-450C-A33B-E5601ECCBE5A}" type="datetimeFigureOut">
              <a:rPr lang="tr-TR" smtClean="0"/>
              <a:t>19.10.2021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3189974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DEC41F7-E142-450C-A33B-E5601ECCBE5A}" type="datetimeFigureOut">
              <a:rPr lang="tr-TR" smtClean="0"/>
              <a:t>19.10.2021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188027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DEC41F7-E142-450C-A33B-E5601ECCBE5A}" type="datetimeFigureOut">
              <a:rPr lang="tr-TR" smtClean="0"/>
              <a:t>19.10.2021</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1206126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CDEC41F7-E142-450C-A33B-E5601ECCBE5A}" type="datetimeFigureOut">
              <a:rPr lang="tr-TR" smtClean="0"/>
              <a:t>19.10.2021</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127641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DEC41F7-E142-450C-A33B-E5601ECCBE5A}" type="datetimeFigureOut">
              <a:rPr lang="tr-TR" smtClean="0"/>
              <a:t>19.10.2021</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55826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DEC41F7-E142-450C-A33B-E5601ECCBE5A}" type="datetimeFigureOut">
              <a:rPr lang="tr-TR" smtClean="0"/>
              <a:t>19.10.2021</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292122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DEC41F7-E142-450C-A33B-E5601ECCBE5A}" type="datetimeFigureOut">
              <a:rPr lang="tr-TR" smtClean="0"/>
              <a:t>19.10.2021</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142383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C41F7-E142-450C-A33B-E5601ECCBE5A}" type="datetimeFigureOut">
              <a:rPr lang="tr-TR" smtClean="0"/>
              <a:t>19.10.2021</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133036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DEC41F7-E142-450C-A33B-E5601ECCBE5A}" type="datetimeFigureOut">
              <a:rPr lang="tr-TR" smtClean="0"/>
              <a:t>19.10.2021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720675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CDEC41F7-E142-450C-A33B-E5601ECCBE5A}" type="datetimeFigureOut">
              <a:rPr lang="tr-TR" smtClean="0"/>
              <a:t>19.10.2021</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22E93B-29D4-4980-809F-71480407966D}" type="slidenum">
              <a:rPr lang="tr-TR" smtClean="0"/>
              <a:t>‹#›</a:t>
            </a:fld>
            <a:endParaRPr lang="tr-TR"/>
          </a:p>
        </p:txBody>
      </p:sp>
    </p:spTree>
    <p:extLst>
      <p:ext uri="{BB962C8B-B14F-4D97-AF65-F5344CB8AC3E}">
        <p14:creationId xmlns:p14="http://schemas.microsoft.com/office/powerpoint/2010/main" val="86832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DEC41F7-E142-450C-A33B-E5601ECCBE5A}" type="datetimeFigureOut">
              <a:rPr lang="tr-TR" smtClean="0"/>
              <a:t>19.10.2021</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22E93B-29D4-4980-809F-71480407966D}" type="slidenum">
              <a:rPr lang="tr-TR" smtClean="0"/>
              <a:t>‹#›</a:t>
            </a:fld>
            <a:endParaRPr lang="tr-TR"/>
          </a:p>
        </p:txBody>
      </p:sp>
    </p:spTree>
    <p:extLst>
      <p:ext uri="{BB962C8B-B14F-4D97-AF65-F5344CB8AC3E}">
        <p14:creationId xmlns:p14="http://schemas.microsoft.com/office/powerpoint/2010/main" val="249729721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COMMUNICATION -2</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04099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Token</a:t>
            </a:r>
            <a:r>
              <a:rPr lang="tr-TR" dirty="0"/>
              <a:t> </a:t>
            </a:r>
            <a:r>
              <a:rPr lang="tr-TR" dirty="0" err="1"/>
              <a:t>Bucket</a:t>
            </a:r>
            <a:r>
              <a:rPr lang="tr-TR" dirty="0"/>
              <a:t> </a:t>
            </a:r>
          </a:p>
        </p:txBody>
      </p:sp>
      <p:sp>
        <p:nvSpPr>
          <p:cNvPr id="3" name="İçerik Yer Tutucusu 2"/>
          <p:cNvSpPr>
            <a:spLocks noGrp="1"/>
          </p:cNvSpPr>
          <p:nvPr>
            <p:ph idx="1"/>
          </p:nvPr>
        </p:nvSpPr>
        <p:spPr/>
        <p:txBody>
          <a:bodyPr/>
          <a:lstStyle/>
          <a:p>
            <a:r>
              <a:rPr lang="tr-TR" b="1" dirty="0" err="1"/>
              <a:t>Leaky</a:t>
            </a:r>
            <a:r>
              <a:rPr lang="tr-TR" b="1" dirty="0"/>
              <a:t> </a:t>
            </a:r>
            <a:r>
              <a:rPr lang="tr-TR" b="1" dirty="0" err="1"/>
              <a:t>Bucket</a:t>
            </a:r>
            <a:r>
              <a:rPr lang="tr-TR" b="1" dirty="0"/>
              <a:t>(Sızdıran kova) Algoritması</a:t>
            </a:r>
            <a:r>
              <a:rPr lang="tr-TR" dirty="0"/>
              <a:t/>
            </a:r>
            <a:br>
              <a:rPr lang="tr-TR" dirty="0"/>
            </a:br>
            <a:r>
              <a:rPr lang="tr-TR" dirty="0"/>
              <a:t/>
            </a:r>
            <a:br>
              <a:rPr lang="tr-TR" dirty="0"/>
            </a:br>
            <a:r>
              <a:rPr lang="tr-TR" dirty="0"/>
              <a:t>Ağa gönderilen trafik oranını ve miktarını kontrol eden bir </a:t>
            </a:r>
            <a:r>
              <a:rPr lang="tr-TR" dirty="0" err="1"/>
              <a:t>makanizmadır</a:t>
            </a:r>
            <a:r>
              <a:rPr lang="tr-TR" dirty="0"/>
              <a:t>.  Bu algoritma, Ortalama veri hızını sabitleyerek yoğu trafiği yönetir.  </a:t>
            </a:r>
            <a:r>
              <a:rPr lang="tr-TR" dirty="0"/>
              <a:t/>
            </a:r>
            <a:br>
              <a:rPr lang="tr-TR" dirty="0"/>
            </a:br>
            <a:r>
              <a:rPr lang="tr-TR" dirty="0"/>
              <a:t/>
            </a:r>
            <a:br>
              <a:rPr lang="tr-TR" dirty="0"/>
            </a:br>
            <a:r>
              <a:rPr lang="tr-TR" dirty="0"/>
              <a:t>Bir kovanın dibinde küçük bir delik olduğunu hayal edelim. Kovayı dolduran su sabit olmasa da alttaki küçük delikten sızan su miktarı sabittir. Böylece su kovada beklediği müddetçe kovaya giren su miktarına bağlı olmadan kovadan sızan su aynı olacaktır.</a:t>
            </a:r>
            <a:endParaRPr lang="tr-TR" dirty="0"/>
          </a:p>
        </p:txBody>
      </p:sp>
    </p:spTree>
    <p:extLst>
      <p:ext uri="{BB962C8B-B14F-4D97-AF65-F5344CB8AC3E}">
        <p14:creationId xmlns:p14="http://schemas.microsoft.com/office/powerpoint/2010/main" val="1898716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Bu algoritmanın dezavantajı kova dolduğu zaman su boşa akacaktır.</a:t>
            </a:r>
            <a:r>
              <a:rPr lang="tr-TR" dirty="0"/>
              <a:t/>
            </a:r>
            <a:br>
              <a:rPr lang="tr-TR" dirty="0"/>
            </a:br>
            <a:r>
              <a:rPr lang="tr-TR" dirty="0"/>
              <a:t/>
            </a:r>
            <a:br>
              <a:rPr lang="tr-TR" dirty="0"/>
            </a:br>
            <a:r>
              <a:rPr lang="tr-TR" dirty="0"/>
              <a:t>Aynı mantığı bilgisayar ağları için düşündüğümüze veri kaynaktan farklı hızlarda gelebilir. Örneğin kaynaktan 4 saniyede 12 </a:t>
            </a:r>
            <a:r>
              <a:rPr lang="tr-TR" dirty="0" err="1"/>
              <a:t>Mbps</a:t>
            </a:r>
            <a:r>
              <a:rPr lang="tr-TR" dirty="0"/>
              <a:t> veri gelsin, 3 saniye veri gelmesin. Daha sonra kaynaktan 2 saniye için 10 </a:t>
            </a:r>
            <a:r>
              <a:rPr lang="tr-TR" dirty="0" err="1"/>
              <a:t>Mbps</a:t>
            </a:r>
            <a:r>
              <a:rPr lang="tr-TR" dirty="0"/>
              <a:t> veri gelsin. Böylece 9 saniyelik zaman aralığında 68 MB veri transfer edilmiş olacaktır.  </a:t>
            </a:r>
            <a:r>
              <a:rPr lang="tr-TR" dirty="0"/>
              <a:t/>
            </a:r>
            <a:br>
              <a:rPr lang="tr-TR" dirty="0"/>
            </a:br>
            <a:r>
              <a:rPr lang="tr-TR" dirty="0"/>
              <a:t/>
            </a:r>
            <a:br>
              <a:rPr lang="tr-TR" dirty="0"/>
            </a:br>
            <a:r>
              <a:rPr lang="tr-TR" dirty="0"/>
              <a:t>Eğer sızdıran kova algoritması kullanılırsa veri akışı 9 saniyede 8 </a:t>
            </a:r>
            <a:r>
              <a:rPr lang="tr-TR" dirty="0" err="1"/>
              <a:t>Mbps</a:t>
            </a:r>
            <a:r>
              <a:rPr lang="tr-TR" dirty="0"/>
              <a:t> olacaktır, böylece sabit akış sağlanacaktır. </a:t>
            </a:r>
            <a:endParaRPr lang="tr-TR" dirty="0"/>
          </a:p>
        </p:txBody>
      </p:sp>
    </p:spTree>
    <p:extLst>
      <p:ext uri="{BB962C8B-B14F-4D97-AF65-F5344CB8AC3E}">
        <p14:creationId xmlns:p14="http://schemas.microsoft.com/office/powerpoint/2010/main" val="289459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Token</a:t>
            </a:r>
            <a:r>
              <a:rPr lang="tr-TR" b="1" dirty="0"/>
              <a:t> </a:t>
            </a:r>
            <a:r>
              <a:rPr lang="tr-TR" b="1" dirty="0" err="1"/>
              <a:t>Bucket</a:t>
            </a:r>
            <a:r>
              <a:rPr lang="tr-TR" b="1" dirty="0"/>
              <a:t>(Jetonlu Kova) Algoritması  </a:t>
            </a:r>
            <a:endParaRPr lang="tr-TR" dirty="0"/>
          </a:p>
        </p:txBody>
      </p:sp>
      <p:sp>
        <p:nvSpPr>
          <p:cNvPr id="3" name="İçerik Yer Tutucusu 2"/>
          <p:cNvSpPr>
            <a:spLocks noGrp="1"/>
          </p:cNvSpPr>
          <p:nvPr>
            <p:ph idx="1"/>
          </p:nvPr>
        </p:nvSpPr>
        <p:spPr/>
        <p:txBody>
          <a:bodyPr>
            <a:normAutofit fontScale="92500"/>
          </a:bodyPr>
          <a:lstStyle/>
          <a:p>
            <a:r>
              <a:rPr lang="tr-TR" dirty="0"/>
              <a:t>Sızdıran kova algoritması yalnızca ortalama(</a:t>
            </a:r>
            <a:r>
              <a:rPr lang="tr-TR" dirty="0" err="1"/>
              <a:t>sbit</a:t>
            </a:r>
            <a:r>
              <a:rPr lang="tr-TR" dirty="0"/>
              <a:t>) oranda veri akışına izin verir. En büyük problemi yoğun veri ile ilgilenmemesidir.  </a:t>
            </a:r>
            <a:r>
              <a:rPr lang="tr-TR" dirty="0"/>
              <a:t/>
            </a:r>
            <a:br>
              <a:rPr lang="tr-TR" dirty="0"/>
            </a:br>
            <a:r>
              <a:rPr lang="tr-TR" dirty="0"/>
              <a:t/>
            </a:r>
            <a:br>
              <a:rPr lang="tr-TR" dirty="0"/>
            </a:br>
            <a:r>
              <a:rPr lang="tr-TR" dirty="0"/>
              <a:t>Sızdıran kova algoritması, sunucunun boşta kalma süresi ile ilgilenmez. Örneğin sunucu 10 </a:t>
            </a:r>
            <a:r>
              <a:rPr lang="tr-TR" dirty="0" err="1"/>
              <a:t>sn</a:t>
            </a:r>
            <a:r>
              <a:rPr lang="tr-TR" dirty="0"/>
              <a:t> boşta kalıyorsa diğer 10 saniyede veriyi çok yüksek hızda gönderir, toplam veri iletimi 20 </a:t>
            </a:r>
            <a:r>
              <a:rPr lang="tr-TR" dirty="0" err="1"/>
              <a:t>sn</a:t>
            </a:r>
            <a:r>
              <a:rPr lang="tr-TR" dirty="0"/>
              <a:t> olacak ortalama veri oranı korunacaktır. Sunucunun 10 saniye boşta kalması bir avantaj doğurmayacaktır.</a:t>
            </a:r>
            <a:r>
              <a:rPr lang="tr-TR" dirty="0"/>
              <a:t/>
            </a:r>
            <a:br>
              <a:rPr lang="tr-TR" dirty="0"/>
            </a:br>
            <a:r>
              <a:rPr lang="tr-TR" dirty="0"/>
              <a:t/>
            </a:r>
            <a:br>
              <a:rPr lang="tr-TR" dirty="0"/>
            </a:br>
            <a:r>
              <a:rPr lang="tr-TR" dirty="0"/>
              <a:t>·       Bu problemin üstesinden gelmek için jetonlu kova algoritması kullanılır. Bu algoritma yoğun miktarda veri transferine izin verir.</a:t>
            </a:r>
            <a:r>
              <a:rPr lang="tr-TR" dirty="0"/>
              <a:t/>
            </a:r>
            <a:br>
              <a:rPr lang="tr-TR" dirty="0"/>
            </a:br>
            <a:r>
              <a:rPr lang="tr-TR" dirty="0"/>
              <a:t/>
            </a:r>
            <a:br>
              <a:rPr lang="tr-TR" dirty="0"/>
            </a:br>
            <a:r>
              <a:rPr lang="tr-TR" dirty="0"/>
              <a:t>·       Sızdıran kova algoritmasının değiştirilmiş halidir, sızdıran kova jetonlar içerir. Bu algoritmada jeton veya jetonlar her saat tikinde(</a:t>
            </a:r>
            <a:r>
              <a:rPr lang="tr-TR" dirty="0" err="1"/>
              <a:t>clock</a:t>
            </a:r>
            <a:r>
              <a:rPr lang="tr-TR" dirty="0"/>
              <a:t> </a:t>
            </a:r>
            <a:r>
              <a:rPr lang="tr-TR" dirty="0" err="1"/>
              <a:t>tick</a:t>
            </a:r>
            <a:r>
              <a:rPr lang="tr-TR" dirty="0"/>
              <a:t>) üretilir. Paket transfer edildiğinde jetonlar kovadan atılmalıdır.</a:t>
            </a:r>
            <a:endParaRPr lang="tr-TR" dirty="0"/>
          </a:p>
        </p:txBody>
      </p:sp>
    </p:spTree>
    <p:extLst>
      <p:ext uri="{BB962C8B-B14F-4D97-AF65-F5344CB8AC3E}">
        <p14:creationId xmlns:p14="http://schemas.microsoft.com/office/powerpoint/2010/main" val="222104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       Böylece, jetonlu kova algoritması jeton formunda sunucunun boşta kalmasında ve gelecek için kredi toplamasına izin verir.</a:t>
            </a:r>
            <a:r>
              <a:rPr lang="tr-TR" dirty="0"/>
              <a:t/>
            </a:r>
            <a:br>
              <a:rPr lang="tr-TR" dirty="0"/>
            </a:br>
            <a:r>
              <a:rPr lang="tr-TR" dirty="0"/>
              <a:t/>
            </a:r>
            <a:br>
              <a:rPr lang="tr-TR" dirty="0"/>
            </a:br>
            <a:r>
              <a:rPr lang="tr-TR" dirty="0"/>
              <a:t>·       Örneğin eğer sistem bir saat çevriminde 100 jeton üretirse, sunucu 100 tik için boşta bekleyecektir. Kova 10.000 jeton içerecektir.  </a:t>
            </a:r>
            <a:r>
              <a:rPr lang="tr-TR" dirty="0"/>
              <a:t/>
            </a:r>
            <a:br>
              <a:rPr lang="tr-TR" dirty="0"/>
            </a:br>
            <a:r>
              <a:rPr lang="tr-TR" dirty="0"/>
              <a:t/>
            </a:r>
            <a:br>
              <a:rPr lang="tr-TR" dirty="0"/>
            </a:br>
            <a:r>
              <a:rPr lang="tr-TR" dirty="0"/>
              <a:t>·       Eğer sunucu yoğun miktarda data gönderiyorsa, 10.000 jetonu bir defada 10.000 hücre veya bayt göndererek tüketebilir. Böylece sunucu kova boş olmadığı sürece yoğun veri gönderebilir.</a:t>
            </a:r>
            <a:endParaRPr lang="tr-TR" dirty="0"/>
          </a:p>
        </p:txBody>
      </p:sp>
    </p:spTree>
    <p:extLst>
      <p:ext uri="{BB962C8B-B14F-4D97-AF65-F5344CB8AC3E}">
        <p14:creationId xmlns:p14="http://schemas.microsoft.com/office/powerpoint/2010/main" val="343463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981325" y="1271587"/>
            <a:ext cx="6229350" cy="4314825"/>
          </a:xfrm>
          <a:prstGeom prst="rect">
            <a:avLst/>
          </a:prstGeom>
        </p:spPr>
      </p:pic>
    </p:spTree>
    <p:extLst>
      <p:ext uri="{BB962C8B-B14F-4D97-AF65-F5344CB8AC3E}">
        <p14:creationId xmlns:p14="http://schemas.microsoft.com/office/powerpoint/2010/main" val="1935598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MULTICAST COMMUNICATION</a:t>
            </a:r>
            <a:endParaRPr lang="tr-TR" dirty="0"/>
          </a:p>
        </p:txBody>
      </p:sp>
      <p:sp>
        <p:nvSpPr>
          <p:cNvPr id="3" name="İçerik Yer Tutucusu 2"/>
          <p:cNvSpPr>
            <a:spLocks noGrp="1"/>
          </p:cNvSpPr>
          <p:nvPr>
            <p:ph idx="1"/>
          </p:nvPr>
        </p:nvSpPr>
        <p:spPr/>
        <p:txBody>
          <a:bodyPr/>
          <a:lstStyle/>
          <a:p>
            <a:r>
              <a:rPr lang="tr-TR" dirty="0"/>
              <a:t>Dağıtık sistemlerde iletişimde önemli bir konu, </a:t>
            </a:r>
            <a:r>
              <a:rPr lang="tr-TR" dirty="0" err="1"/>
              <a:t>multicast</a:t>
            </a:r>
            <a:r>
              <a:rPr lang="tr-TR" dirty="0"/>
              <a:t> iletişim olarak da bilinen çoklu alıcılara veri gönderme desteğidir. Uzun yıllar boyunca, bu konu ağ protokolleri alanına ait olup, burada ağ seviyesinde ve taşıma seviyesinde çözümler için çok sayıda öneri uygulanmış ve </a:t>
            </a:r>
            <a:r>
              <a:rPr lang="tr-TR" dirty="0" smtClean="0"/>
              <a:t>değerlendirilmiştir.</a:t>
            </a:r>
            <a:endParaRPr lang="tr-TR" dirty="0"/>
          </a:p>
        </p:txBody>
      </p:sp>
    </p:spTree>
    <p:extLst>
      <p:ext uri="{BB962C8B-B14F-4D97-AF65-F5344CB8AC3E}">
        <p14:creationId xmlns:p14="http://schemas.microsoft.com/office/powerpoint/2010/main" val="421989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Eşler arası teknolojinin ve özellikle yapılandırılmış bindirme yönetiminin ortaya çıkmasıyla, iletişim yollarını kurmak daha kolay hale geldi. Eşler arası çözümler tipik olarak uygulama katmanında dağıtıldığından, çeşitli uygulama düzeyinde çok noktaya yayın teknikleri tanıtılmıştır.</a:t>
            </a:r>
          </a:p>
        </p:txBody>
      </p:sp>
    </p:spTree>
    <p:extLst>
      <p:ext uri="{BB962C8B-B14F-4D97-AF65-F5344CB8AC3E}">
        <p14:creationId xmlns:p14="http://schemas.microsoft.com/office/powerpoint/2010/main" val="264310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Application-Level </a:t>
            </a:r>
            <a:r>
              <a:rPr lang="tr-TR" b="1" dirty="0" err="1"/>
              <a:t>Multicasting</a:t>
            </a:r>
            <a:endParaRPr lang="tr-TR" dirty="0"/>
          </a:p>
        </p:txBody>
      </p:sp>
      <p:sp>
        <p:nvSpPr>
          <p:cNvPr id="3" name="İçerik Yer Tutucusu 2"/>
          <p:cNvSpPr>
            <a:spLocks noGrp="1"/>
          </p:cNvSpPr>
          <p:nvPr>
            <p:ph idx="1"/>
          </p:nvPr>
        </p:nvSpPr>
        <p:spPr/>
        <p:txBody>
          <a:bodyPr/>
          <a:lstStyle/>
          <a:p>
            <a:r>
              <a:rPr lang="tr-TR" dirty="0"/>
              <a:t>Uygulama düzeyinde çok noktaya yayın çözümü, geniş alan hizmet ölçeklenebilirliğini, performansını ve kullanılabilirliğini geliştirmek için çok noktaya yayının heterojen ağlar arasında her yerde olmayan dağıtımı sorunlarını aşmak için temel bir teknik olarak ortaya çıkıyor. Yer paylaşımına dayalı bir yaklaşımla ağdaki ek (küçük de olsa) trafik yükü pahasına hızlandırılmış dağıtım, basitleştirilmiş yapılandırma ve daha iyi erişim kontrolü sunar.</a:t>
            </a:r>
          </a:p>
        </p:txBody>
      </p:sp>
    </p:spTree>
    <p:extLst>
      <p:ext uri="{BB962C8B-B14F-4D97-AF65-F5344CB8AC3E}">
        <p14:creationId xmlns:p14="http://schemas.microsoft.com/office/powerpoint/2010/main" val="357686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Uygulama düzeyinde bir çok noktaya yayın mimarisi oluşturmaya yönelik genel yaklaşım, ağ özelliklerini izlemeyi ve son kullanıcıların verimli veri dağıtımı için mantıksal bindirmeli ağlarda kendi kendine organize olmalarını sağlayarak uygun topolojiler oluşturmayı içerir. Veri teslimi, kaplamanın kendisi olabilen veya kaplamaya gömülü olan bir veri dağıtım ağacı aracılığıyla gerçekleştirilir. Yer paylaşımı, hata algılama yeteneğine sahip olmalı ve temel alınan ağ topolojisine uymaya çalışmalıdır. Yer paylaşımı, ağ üzerinden çok noktalı mesaj iletmenin ayrıntılarını soyutladığı ve bunları son kullanıcılara uyguladığı için, uygulama düzeyinde çok noktaya yayın aynı zamanda popüler olarak son sistem çok noktaya yayın veya ana bilgisayar çok noktaya yayın olarak adlandırılır.</a:t>
            </a:r>
          </a:p>
        </p:txBody>
      </p:sp>
    </p:spTree>
    <p:extLst>
      <p:ext uri="{BB962C8B-B14F-4D97-AF65-F5344CB8AC3E}">
        <p14:creationId xmlns:p14="http://schemas.microsoft.com/office/powerpoint/2010/main" val="103836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Gossip-Based</a:t>
            </a:r>
            <a:r>
              <a:rPr lang="tr-TR" dirty="0"/>
              <a:t> Data </a:t>
            </a:r>
            <a:r>
              <a:rPr lang="tr-TR" dirty="0" err="1"/>
              <a:t>Dissemination</a:t>
            </a:r>
            <a:endParaRPr lang="tr-TR" dirty="0"/>
          </a:p>
        </p:txBody>
      </p:sp>
      <p:sp>
        <p:nvSpPr>
          <p:cNvPr id="3" name="İçerik Yer Tutucusu 2"/>
          <p:cNvSpPr>
            <a:spLocks noGrp="1"/>
          </p:cNvSpPr>
          <p:nvPr>
            <p:ph idx="1"/>
          </p:nvPr>
        </p:nvSpPr>
        <p:spPr/>
        <p:txBody>
          <a:bodyPr/>
          <a:lstStyle/>
          <a:p>
            <a:r>
              <a:rPr lang="tr-TR" dirty="0" smtClean="0"/>
              <a:t>Dağıtılmış </a:t>
            </a:r>
            <a:r>
              <a:rPr lang="tr-TR" dirty="0"/>
              <a:t>sistemlerde dedikodu, iki üye arasında tekrarlanan olasılıklı bilgi alışverişini ifade eder. </a:t>
            </a:r>
            <a:r>
              <a:rPr lang="tr-TR" dirty="0" err="1"/>
              <a:t>Olasılıksal</a:t>
            </a:r>
            <a:r>
              <a:rPr lang="tr-TR" dirty="0"/>
              <a:t> seçim, dedikodunun önemli bir unsurudur ve genel olarak iletişim kuran üye çiftlerinin seçimini ifade eder. Tekrarlama da çok önemlidir: prensipte dedikodu, iki üyeyi rastgele seçme ve ardından bu iki kişinin bilgi alışverişinde bulunmalarına izin vermenin sonsuz sürecidir</a:t>
            </a:r>
            <a:r>
              <a:rPr lang="tr-TR" dirty="0" smtClean="0"/>
              <a:t>.</a:t>
            </a:r>
          </a:p>
          <a:p>
            <a:r>
              <a:rPr lang="tr-TR" dirty="0"/>
              <a:t>Amaç bilgiyi hızla yaymaktır</a:t>
            </a:r>
            <a:r>
              <a:rPr lang="tr-TR" dirty="0" smtClean="0"/>
              <a:t>. Dedikodu </a:t>
            </a:r>
            <a:r>
              <a:rPr lang="tr-TR" dirty="0"/>
              <a:t>protokolü, sosyal ağlarda görülen dedikodu biçiminden ilham alan bir bilgisayardan bilgisayara iletişim protokolü tarzıdır. Modern dağıtılmış sistemler, genellikle, temeldeki ağın uygunsuz bir yapıya sahip olması, aşırı büyük olması veya dedikodu çözümlerinin bazen mevcut en verimli çözümler olması nedeniyle, başka yollarla çözülmesi zor olabilecek sorunları çözmek için dedikodu protokollerini kullanır.</a:t>
            </a:r>
          </a:p>
          <a:p>
            <a:endParaRPr lang="tr-TR" dirty="0"/>
          </a:p>
        </p:txBody>
      </p:sp>
    </p:spTree>
    <p:extLst>
      <p:ext uri="{BB962C8B-B14F-4D97-AF65-F5344CB8AC3E}">
        <p14:creationId xmlns:p14="http://schemas.microsoft.com/office/powerpoint/2010/main" val="317198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STREAM-ORIENTED COMMUNICATION</a:t>
            </a:r>
            <a:endParaRPr lang="tr-TR" dirty="0"/>
          </a:p>
        </p:txBody>
      </p:sp>
      <p:sp>
        <p:nvSpPr>
          <p:cNvPr id="3" name="İçerik Yer Tutucusu 2"/>
          <p:cNvSpPr>
            <a:spLocks noGrp="1"/>
          </p:cNvSpPr>
          <p:nvPr>
            <p:ph idx="1"/>
          </p:nvPr>
        </p:nvSpPr>
        <p:spPr/>
        <p:txBody>
          <a:bodyPr/>
          <a:lstStyle/>
          <a:p>
            <a:r>
              <a:rPr lang="tr-TR" dirty="0"/>
              <a:t>Akış odaklı iletişim genellikle ses ve video akışında kullanılır. </a:t>
            </a:r>
            <a:endParaRPr lang="tr-TR" dirty="0" smtClean="0"/>
          </a:p>
          <a:p>
            <a:r>
              <a:rPr lang="tr-TR" dirty="0" smtClean="0"/>
              <a:t>Mesaj </a:t>
            </a:r>
            <a:r>
              <a:rPr lang="tr-TR" dirty="0"/>
              <a:t>iletişimi bir istek yanıtı olarak düşünülebilir. Akış iletişiminde, talep edilmeden veri almaya başlayabilirsiniz. Akış iletişiminin bir yönü zamanlama kısıtlamalarıdır. Veriler zamanında teslim edilmezse oynatma donar ve akış deneyimini etkiler (çok önemli olmadığı yerde gezinmenin aksine). </a:t>
            </a:r>
            <a:endParaRPr lang="tr-TR" dirty="0" smtClean="0"/>
          </a:p>
          <a:p>
            <a:r>
              <a:rPr lang="tr-TR" dirty="0" smtClean="0"/>
              <a:t>Bu </a:t>
            </a:r>
            <a:r>
              <a:rPr lang="tr-TR" dirty="0"/>
              <a:t>iletişim biçimine eş zamanlı iletişim denir. 30 </a:t>
            </a:r>
            <a:r>
              <a:rPr lang="tr-TR" dirty="0" err="1"/>
              <a:t>fps</a:t>
            </a:r>
            <a:r>
              <a:rPr lang="tr-TR" dirty="0"/>
              <a:t> izlemek istiyorsak, her 33 </a:t>
            </a:r>
            <a:r>
              <a:rPr lang="tr-TR" dirty="0" err="1"/>
              <a:t>ms'de</a:t>
            </a:r>
            <a:r>
              <a:rPr lang="tr-TR" dirty="0"/>
              <a:t> bir kare gelmesi gerekiyor. Bu, uçtan uca gecikmenin keyfi olamayacağı, bir üst sınırı olması gerektiği anlamına gelir. Akış iletişimi istemci çekme tabanlı değildir (mesaj iletişimi gibi), sunucu </a:t>
            </a:r>
            <a:r>
              <a:rPr lang="tr-TR" dirty="0" err="1"/>
              <a:t>push</a:t>
            </a:r>
            <a:r>
              <a:rPr lang="tr-TR" dirty="0"/>
              <a:t> tabanlıdır.</a:t>
            </a:r>
          </a:p>
        </p:txBody>
      </p:sp>
    </p:spTree>
    <p:extLst>
      <p:ext uri="{BB962C8B-B14F-4D97-AF65-F5344CB8AC3E}">
        <p14:creationId xmlns:p14="http://schemas.microsoft.com/office/powerpoint/2010/main" val="2489116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Epidemic</a:t>
            </a:r>
            <a:r>
              <a:rPr lang="tr-TR" dirty="0"/>
              <a:t> </a:t>
            </a:r>
            <a:r>
              <a:rPr lang="tr-TR" dirty="0" err="1"/>
              <a:t>Algorithms</a:t>
            </a:r>
            <a:endParaRPr lang="tr-TR" dirty="0"/>
          </a:p>
        </p:txBody>
      </p:sp>
      <p:sp>
        <p:nvSpPr>
          <p:cNvPr id="3" name="İçerik Yer Tutucusu 2"/>
          <p:cNvSpPr>
            <a:spLocks noGrp="1"/>
          </p:cNvSpPr>
          <p:nvPr>
            <p:ph idx="1"/>
          </p:nvPr>
        </p:nvSpPr>
        <p:spPr/>
        <p:txBody>
          <a:bodyPr/>
          <a:lstStyle/>
          <a:p>
            <a:r>
              <a:rPr lang="tr-TR" dirty="0"/>
              <a:t>Dağıtımı kolay, sağlam ve başarısızlığa karşı dirençli salgın algoritmalar, İnternet veya geçici ağlarda dağıtılan büyük eşler arası sistemlerde bilgi yaymak için potansiyel olarak etkili bir mekanizmadır. </a:t>
            </a:r>
            <a:endParaRPr lang="tr-TR" dirty="0" smtClean="0"/>
          </a:p>
          <a:p>
            <a:r>
              <a:rPr lang="tr-TR" dirty="0" err="1" smtClean="0"/>
              <a:t>Epidemik</a:t>
            </a:r>
            <a:r>
              <a:rPr lang="tr-TR" dirty="0" smtClean="0"/>
              <a:t> </a:t>
            </a:r>
            <a:r>
              <a:rPr lang="tr-TR" dirty="0"/>
              <a:t>protokol terimi bazen bir dedikodu protokolü ile eşanlamlı olarak kullanılır, çünkü dedikodu, bilgiyi biyolojik bir toplulukta bir virüsün yayılmasına benzer bir şekilde yayar.</a:t>
            </a:r>
          </a:p>
        </p:txBody>
      </p:sp>
    </p:spTree>
    <p:extLst>
      <p:ext uri="{BB962C8B-B14F-4D97-AF65-F5344CB8AC3E}">
        <p14:creationId xmlns:p14="http://schemas.microsoft.com/office/powerpoint/2010/main" val="923129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Information </a:t>
            </a:r>
            <a:r>
              <a:rPr lang="tr-TR" dirty="0" err="1"/>
              <a:t>Dissemination</a:t>
            </a:r>
            <a:r>
              <a:rPr lang="tr-TR" dirty="0"/>
              <a:t> </a:t>
            </a:r>
            <a:r>
              <a:rPr lang="tr-TR" dirty="0" err="1"/>
              <a:t>Models</a:t>
            </a:r>
            <a:endParaRPr lang="tr-TR" dirty="0"/>
          </a:p>
        </p:txBody>
      </p:sp>
      <p:sp>
        <p:nvSpPr>
          <p:cNvPr id="3" name="İçerik Yer Tutucusu 2"/>
          <p:cNvSpPr>
            <a:spLocks noGrp="1"/>
          </p:cNvSpPr>
          <p:nvPr>
            <p:ph idx="1"/>
          </p:nvPr>
        </p:nvSpPr>
        <p:spPr/>
        <p:txBody>
          <a:bodyPr>
            <a:normAutofit fontScale="92500" lnSpcReduction="20000"/>
          </a:bodyPr>
          <a:lstStyle/>
          <a:p>
            <a:r>
              <a:rPr lang="tr-TR" dirty="0"/>
              <a:t>Adından da anlaşılacağı gibi, salgın algoritmaları, bulaşıcı hastalıkların yayılmasını inceleyen salgınlar teorisine dayanmaktadır. Büyük ölçekli dağıtık sistemler söz konusu olduğunda, hastalık yaymak yerine bilgi yayarlar</a:t>
            </a:r>
            <a:r>
              <a:rPr lang="tr-TR" dirty="0" smtClean="0"/>
              <a:t>.</a:t>
            </a:r>
          </a:p>
          <a:p>
            <a:r>
              <a:rPr lang="tr-TR" dirty="0" smtClean="0"/>
              <a:t>Dağıtılmış </a:t>
            </a:r>
            <a:r>
              <a:rPr lang="tr-TR" dirty="0"/>
              <a:t>sistemlere yönelik salgınlar üzerine araştırmalar da tamamen farklı bir hedefi hedefliyor: sağlık kuruluşları bulaşıcı hastalıkların büyük gruplara yayılmasını önlemek için ellerinden gelenin en iyisini yapacakken, dağıtık sistemler için salgın algoritmaları tasarımcıları tüm düğümlere virüs bulaştırmaya çalışacak. mümkün olduğunca hızlı yeni bilgiler</a:t>
            </a:r>
            <a:r>
              <a:rPr lang="tr-TR" dirty="0" smtClean="0"/>
              <a:t>.</a:t>
            </a:r>
          </a:p>
          <a:p>
            <a:r>
              <a:rPr lang="tr-TR" dirty="0" smtClean="0"/>
              <a:t>Salgınlardan </a:t>
            </a:r>
            <a:r>
              <a:rPr lang="tr-TR" dirty="0"/>
              <a:t>gelen terminolojiyi kullanarak, dağıtılmış bir sistemin parçası olan bir düğüm, diğer düğümlere yaymak istediği verileri barındırıyorsa, virüslü olarak adlandırılır. Bu verileri henüz görmemiş bir düğüme duyarlı denir. Son olarak, verilerini yaymak istemeyen veya yayamayan güncellenmiş bir düğümün kaldırıldığı söylenir. Örneğin, zaman damgalı veya sürümlü olduğu için eski verilerden yeni verileri ayırt edebileceğimizi varsaydığımızı unutmayın. Bu ışıkta, düğümlerin güncellemeleri yaydığı da söyleniyor.</a:t>
            </a:r>
          </a:p>
        </p:txBody>
      </p:sp>
    </p:spTree>
    <p:extLst>
      <p:ext uri="{BB962C8B-B14F-4D97-AF65-F5344CB8AC3E}">
        <p14:creationId xmlns:p14="http://schemas.microsoft.com/office/powerpoint/2010/main" val="2427741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en-US" dirty="0" err="1"/>
              <a:t>Popüler</a:t>
            </a:r>
            <a:r>
              <a:rPr lang="en-US" dirty="0"/>
              <a:t> </a:t>
            </a:r>
            <a:r>
              <a:rPr lang="en-US" dirty="0" err="1"/>
              <a:t>yayılma</a:t>
            </a:r>
            <a:r>
              <a:rPr lang="en-US" dirty="0"/>
              <a:t> </a:t>
            </a:r>
            <a:r>
              <a:rPr lang="en-US" dirty="0" err="1"/>
              <a:t>modeli</a:t>
            </a:r>
            <a:r>
              <a:rPr lang="en-US" dirty="0"/>
              <a:t>, anti-</a:t>
            </a:r>
            <a:r>
              <a:rPr lang="en-US" dirty="0" err="1"/>
              <a:t>entropidir</a:t>
            </a:r>
            <a:r>
              <a:rPr lang="en-US" dirty="0"/>
              <a:t>. Bu </a:t>
            </a:r>
            <a:r>
              <a:rPr lang="en-US" dirty="0" err="1"/>
              <a:t>modelde</a:t>
            </a:r>
            <a:r>
              <a:rPr lang="en-US" dirty="0"/>
              <a:t>, </a:t>
            </a:r>
            <a:r>
              <a:rPr lang="en-US" dirty="0" err="1"/>
              <a:t>bir</a:t>
            </a:r>
            <a:r>
              <a:rPr lang="en-US" dirty="0"/>
              <a:t> P </a:t>
            </a:r>
            <a:r>
              <a:rPr lang="en-US" dirty="0" err="1"/>
              <a:t>düğümü</a:t>
            </a:r>
            <a:r>
              <a:rPr lang="en-US" dirty="0"/>
              <a:t> </a:t>
            </a:r>
            <a:r>
              <a:rPr lang="en-US" dirty="0" err="1"/>
              <a:t>başka</a:t>
            </a:r>
            <a:r>
              <a:rPr lang="en-US" dirty="0"/>
              <a:t> </a:t>
            </a:r>
            <a:r>
              <a:rPr lang="en-US" dirty="0" err="1"/>
              <a:t>bir</a:t>
            </a:r>
            <a:r>
              <a:rPr lang="en-US" dirty="0"/>
              <a:t> Q </a:t>
            </a:r>
            <a:r>
              <a:rPr lang="en-US" dirty="0" err="1"/>
              <a:t>düğümünü</a:t>
            </a:r>
            <a:r>
              <a:rPr lang="en-US" dirty="0"/>
              <a:t> </a:t>
            </a:r>
            <a:r>
              <a:rPr lang="en-US" dirty="0" err="1"/>
              <a:t>rastgele</a:t>
            </a:r>
            <a:r>
              <a:rPr lang="en-US" dirty="0"/>
              <a:t> </a:t>
            </a:r>
            <a:r>
              <a:rPr lang="en-US" dirty="0" err="1"/>
              <a:t>seçer</a:t>
            </a:r>
            <a:r>
              <a:rPr lang="en-US" dirty="0"/>
              <a:t> </a:t>
            </a:r>
            <a:r>
              <a:rPr lang="en-US" dirty="0" err="1"/>
              <a:t>ve</a:t>
            </a:r>
            <a:r>
              <a:rPr lang="en-US" dirty="0"/>
              <a:t> </a:t>
            </a:r>
            <a:r>
              <a:rPr lang="en-US" dirty="0" err="1"/>
              <a:t>ardından</a:t>
            </a:r>
            <a:r>
              <a:rPr lang="en-US" dirty="0"/>
              <a:t> Q </a:t>
            </a:r>
            <a:r>
              <a:rPr lang="en-US" dirty="0" err="1"/>
              <a:t>ile</a:t>
            </a:r>
            <a:r>
              <a:rPr lang="en-US" dirty="0"/>
              <a:t> </a:t>
            </a:r>
            <a:r>
              <a:rPr lang="en-US" dirty="0" err="1"/>
              <a:t>güncellemeleri</a:t>
            </a:r>
            <a:r>
              <a:rPr lang="en-US" dirty="0"/>
              <a:t> </a:t>
            </a:r>
            <a:r>
              <a:rPr lang="en-US" dirty="0" err="1"/>
              <a:t>değiştirir</a:t>
            </a:r>
            <a:r>
              <a:rPr lang="en-US" dirty="0" smtClean="0"/>
              <a:t>.</a:t>
            </a:r>
            <a:r>
              <a:rPr lang="tr-TR" dirty="0" smtClean="0"/>
              <a:t> </a:t>
            </a:r>
            <a:r>
              <a:rPr lang="en-US" dirty="0" err="1" smtClean="0"/>
              <a:t>Güncellemeleri</a:t>
            </a:r>
            <a:r>
              <a:rPr lang="en-US" dirty="0" smtClean="0"/>
              <a:t> </a:t>
            </a:r>
            <a:r>
              <a:rPr lang="en-US" dirty="0" err="1"/>
              <a:t>değiştirmek</a:t>
            </a:r>
            <a:r>
              <a:rPr lang="en-US" dirty="0"/>
              <a:t> </a:t>
            </a:r>
            <a:r>
              <a:rPr lang="en-US" dirty="0" err="1"/>
              <a:t>için</a:t>
            </a:r>
            <a:r>
              <a:rPr lang="en-US" dirty="0"/>
              <a:t> </a:t>
            </a:r>
            <a:r>
              <a:rPr lang="en-US" dirty="0" err="1"/>
              <a:t>üç</a:t>
            </a:r>
            <a:r>
              <a:rPr lang="en-US" dirty="0"/>
              <a:t> </a:t>
            </a:r>
            <a:r>
              <a:rPr lang="en-US" dirty="0" err="1"/>
              <a:t>yaklaşım</a:t>
            </a:r>
            <a:r>
              <a:rPr lang="en-US" dirty="0"/>
              <a:t> </a:t>
            </a:r>
            <a:r>
              <a:rPr lang="en-US" dirty="0" err="1" smtClean="0"/>
              <a:t>vardır</a:t>
            </a:r>
            <a:r>
              <a:rPr lang="tr-TR" dirty="0" smtClean="0"/>
              <a:t>:</a:t>
            </a:r>
            <a:endParaRPr lang="tr-TR" dirty="0"/>
          </a:p>
        </p:txBody>
      </p:sp>
      <p:pic>
        <p:nvPicPr>
          <p:cNvPr id="4" name="Resim 3"/>
          <p:cNvPicPr>
            <a:picLocks noChangeAspect="1"/>
          </p:cNvPicPr>
          <p:nvPr/>
        </p:nvPicPr>
        <p:blipFill>
          <a:blip r:embed="rId2"/>
          <a:stretch>
            <a:fillRect/>
          </a:stretch>
        </p:blipFill>
        <p:spPr>
          <a:xfrm>
            <a:off x="3792177" y="3714947"/>
            <a:ext cx="7115175" cy="1219200"/>
          </a:xfrm>
          <a:prstGeom prst="rect">
            <a:avLst/>
          </a:prstGeom>
        </p:spPr>
      </p:pic>
    </p:spTree>
    <p:extLst>
      <p:ext uri="{BB962C8B-B14F-4D97-AF65-F5344CB8AC3E}">
        <p14:creationId xmlns:p14="http://schemas.microsoft.com/office/powerpoint/2010/main" val="421100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Güncellemeleri hızla yaymak söz konusu olduğunda, yalnızca güncellemeleri zorlamak kötü bir seçimdir. Sezgisel olarak, bu aşağıdaki gibi anlaşılabilir. İlk olarak, yalnızca </a:t>
            </a:r>
            <a:r>
              <a:rPr lang="tr-TR" dirty="0" err="1"/>
              <a:t>push</a:t>
            </a:r>
            <a:r>
              <a:rPr lang="tr-TR" dirty="0"/>
              <a:t> tabanlı bir yaklaşımda güncellemelerin yalnızca virüslü düğümler tarafından yayılabileceğini unutmayın. Bununla birlikte, birçok düğüme virüs bulaşmışsa, her birinin duyarlı bir düğüm seçme olasılığı nispeten küçüktür. Sonuç olarak, belirli bir düğümün, yalnızca virüslü bir düğüm tarafından seçilmediği için uzun bir süre duyarlı kalması ihtimali vardır</a:t>
            </a:r>
            <a:r>
              <a:rPr lang="tr-TR" dirty="0" smtClean="0"/>
              <a:t>.</a:t>
            </a:r>
          </a:p>
          <a:p>
            <a:r>
              <a:rPr lang="tr-TR" dirty="0" smtClean="0"/>
              <a:t> </a:t>
            </a:r>
            <a:r>
              <a:rPr lang="tr-TR" dirty="0"/>
              <a:t>Buna karşılık, </a:t>
            </a:r>
            <a:r>
              <a:rPr lang="tr-TR" dirty="0" smtClean="0"/>
              <a:t>çekme (</a:t>
            </a:r>
            <a:r>
              <a:rPr lang="tr-TR" dirty="0" err="1" smtClean="0"/>
              <a:t>pull</a:t>
            </a:r>
            <a:r>
              <a:rPr lang="tr-TR" dirty="0" smtClean="0"/>
              <a:t>) </a:t>
            </a:r>
            <a:r>
              <a:rPr lang="tr-TR" dirty="0"/>
              <a:t>tabanlı yaklaşım, birçok düğüme virüs bulaştığında çok daha iyi çalışır. Bu durumda, güncellemelerin yayılması esasen hassas düğümler tarafından tetiklenir. Böyle bir düğümün, daha sonra güncellemeleri almak ve aynı zamanda virüslü olmak için virüslü bir düğümle bağlantı kurma olasılığı yüksektir. </a:t>
            </a:r>
          </a:p>
        </p:txBody>
      </p:sp>
    </p:spTree>
    <p:extLst>
      <p:ext uri="{BB962C8B-B14F-4D97-AF65-F5344CB8AC3E}">
        <p14:creationId xmlns:p14="http://schemas.microsoft.com/office/powerpoint/2010/main" val="2625708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Push-pull</a:t>
            </a:r>
            <a:r>
              <a:rPr lang="tr-TR" dirty="0"/>
              <a:t> en iyi strateji olmaya devam etse de, yalnızca tek bir düğüme virüs bulaşmışsa, güncellemelerin her iki anti-</a:t>
            </a:r>
            <a:r>
              <a:rPr lang="tr-TR" dirty="0" err="1"/>
              <a:t>entropi</a:t>
            </a:r>
            <a:r>
              <a:rPr lang="tr-TR" dirty="0"/>
              <a:t> biçimini kullanarak tüm düğümlere hızla yayılacağı gösterilebilir (</a:t>
            </a:r>
            <a:r>
              <a:rPr lang="tr-TR" dirty="0" err="1"/>
              <a:t>Jelasity</a:t>
            </a:r>
            <a:r>
              <a:rPr lang="tr-TR" dirty="0"/>
              <a:t> ve diğerleri, 2005a). Bir turu, her düğümün en az bir kez rastgele seçilen diğer bir düğümle güncelleme alışverişi yapmak için inisiyatif aldığı bir dönemi kapsayan olarak tanımlayın. Daha sonra, tek bir güncellemeyi tüm düğümlere yaymak için yapılan tur sayısının O(</a:t>
            </a:r>
            <a:r>
              <a:rPr lang="tr-TR" dirty="0" err="1"/>
              <a:t>log</a:t>
            </a:r>
            <a:r>
              <a:rPr lang="tr-TR" dirty="0"/>
              <a:t> (N)) tur aldığı gösterilebilir; burada N, sistemdeki düğüm sayısıdır. Bu, gerçekten de yayılan güncellemelerin hızlı olduğunu, ancak her şeyden önce ölçeklenebilir olduğunu gösterir.</a:t>
            </a:r>
          </a:p>
          <a:p>
            <a:endParaRPr lang="tr-TR" dirty="0"/>
          </a:p>
        </p:txBody>
      </p:sp>
    </p:spTree>
    <p:extLst>
      <p:ext uri="{BB962C8B-B14F-4D97-AF65-F5344CB8AC3E}">
        <p14:creationId xmlns:p14="http://schemas.microsoft.com/office/powerpoint/2010/main" val="3674484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Bu yaklaşımın belirli bir çeşidine söylenti yayma veya sadece dedikodu denir. Aşağıdaki gibi çalışır. P düğümü x veri öğesi için yeni güncellendiyse, keyfi başka bir Q düğümüyle bağlantı kurar ve güncellemeyi </a:t>
            </a:r>
            <a:r>
              <a:rPr lang="tr-TR" dirty="0" err="1"/>
              <a:t>Q'ya</a:t>
            </a:r>
            <a:r>
              <a:rPr lang="tr-TR" dirty="0"/>
              <a:t> göndermeye çalışır. Ancak, </a:t>
            </a:r>
            <a:r>
              <a:rPr lang="tr-TR" dirty="0" err="1"/>
              <a:t>Q'nun</a:t>
            </a:r>
            <a:r>
              <a:rPr lang="tr-TR" dirty="0"/>
              <a:t> zaten başka bir düğüm tarafından güncellenmiş olması mümkündür. Bu durumda, P, güncellemeyi daha fazla yayma konusundaki ilgisini kaybedebilir, diyelim ki 11k olasılıkla. </a:t>
            </a:r>
            <a:r>
              <a:rPr lang="tr-TR"/>
              <a:t>Başka bir deyişle, daha sonra kaldırılır.</a:t>
            </a:r>
          </a:p>
        </p:txBody>
      </p:sp>
    </p:spTree>
    <p:extLst>
      <p:ext uri="{BB962C8B-B14F-4D97-AF65-F5344CB8AC3E}">
        <p14:creationId xmlns:p14="http://schemas.microsoft.com/office/powerpoint/2010/main" val="82635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Senkron iletişim: Mesaj gönderme ve alma «Eş zamanlı «</a:t>
            </a:r>
          </a:p>
          <a:p>
            <a:r>
              <a:rPr lang="tr-TR" dirty="0" smtClean="0"/>
              <a:t>Asenkron iletişim: Gönderme ve alma bağlı </a:t>
            </a:r>
            <a:r>
              <a:rPr lang="tr-TR" dirty="0" err="1" smtClean="0"/>
              <a:t>deği</a:t>
            </a:r>
            <a:r>
              <a:rPr lang="tr-TR" dirty="0" smtClean="0"/>
              <a:t> (</a:t>
            </a:r>
            <a:r>
              <a:rPr lang="tr-TR" dirty="0" err="1" smtClean="0"/>
              <a:t>Buffer</a:t>
            </a:r>
            <a:r>
              <a:rPr lang="tr-TR" dirty="0" smtClean="0"/>
              <a:t>, Kanallar, vb.). Mesajlar sınırlı bir </a:t>
            </a:r>
            <a:r>
              <a:rPr lang="tr-TR" dirty="0" err="1" smtClean="0"/>
              <a:t>zamnala</a:t>
            </a:r>
            <a:r>
              <a:rPr lang="tr-TR" dirty="0" smtClean="0"/>
              <a:t> iletilirler ya da kayıp vardır.</a:t>
            </a:r>
          </a:p>
          <a:p>
            <a:r>
              <a:rPr lang="tr-TR" dirty="0" smtClean="0"/>
              <a:t>FIFO ya da not FIFO: Bir kanaldan önce </a:t>
            </a:r>
            <a:r>
              <a:rPr lang="tr-TR" dirty="0" err="1" smtClean="0"/>
              <a:t>göndeirlen</a:t>
            </a:r>
            <a:r>
              <a:rPr lang="tr-TR" dirty="0" smtClean="0"/>
              <a:t> mesajın önce alınıp alınamayacağının kararı</a:t>
            </a:r>
          </a:p>
          <a:p>
            <a:r>
              <a:rPr lang="tr-TR" dirty="0" smtClean="0"/>
              <a:t>Noktadan-noktaya veya </a:t>
            </a:r>
            <a:r>
              <a:rPr lang="tr-TR" dirty="0" err="1" smtClean="0"/>
              <a:t>yaın</a:t>
            </a:r>
            <a:r>
              <a:rPr lang="tr-TR" dirty="0" smtClean="0"/>
              <a:t> (Broadcast). Bir mesaj bir anda sadece bir sürece veya daha fazlasına iletilebilir.</a:t>
            </a:r>
          </a:p>
          <a:p>
            <a:r>
              <a:rPr lang="tr-TR" dirty="0" smtClean="0"/>
              <a:t>Ne gönderilebilir: Sadece değerler, referanslar ve aktif elemanlar (Süreçler) gönderilebilir.</a:t>
            </a:r>
          </a:p>
          <a:p>
            <a:pPr lvl="1"/>
            <a:endParaRPr lang="tr-TR" dirty="0" smtClean="0"/>
          </a:p>
        </p:txBody>
      </p:sp>
    </p:spTree>
    <p:extLst>
      <p:ext uri="{BB962C8B-B14F-4D97-AF65-F5344CB8AC3E}">
        <p14:creationId xmlns:p14="http://schemas.microsoft.com/office/powerpoint/2010/main" val="3453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Asenkron Model</a:t>
            </a:r>
            <a:endParaRPr lang="tr-TR" dirty="0"/>
          </a:p>
        </p:txBody>
      </p:sp>
      <p:sp>
        <p:nvSpPr>
          <p:cNvPr id="3" name="İçerik Yer Tutucusu 2"/>
          <p:cNvSpPr>
            <a:spLocks noGrp="1"/>
          </p:cNvSpPr>
          <p:nvPr>
            <p:ph idx="1"/>
          </p:nvPr>
        </p:nvSpPr>
        <p:spPr/>
        <p:txBody>
          <a:bodyPr>
            <a:normAutofit/>
          </a:bodyPr>
          <a:lstStyle/>
          <a:p>
            <a:r>
              <a:rPr lang="tr-TR" dirty="0"/>
              <a:t>Asenkron modellenmiş dağıtık bir sistemin tanımı</a:t>
            </a:r>
          </a:p>
          <a:p>
            <a:r>
              <a:rPr lang="tr-TR" dirty="0"/>
              <a:t>Bu modelde bir dağıtık sistem sabit sayıda aşağıda sayılan özelliklere sahip </a:t>
            </a:r>
          </a:p>
          <a:p>
            <a:pPr marL="0" indent="0">
              <a:buNone/>
            </a:pPr>
            <a:r>
              <a:rPr lang="tr-TR" dirty="0"/>
              <a:t>süreçlerden oluşur:</a:t>
            </a:r>
          </a:p>
          <a:p>
            <a:pPr lvl="1"/>
            <a:r>
              <a:rPr lang="tr-TR" dirty="0" smtClean="0"/>
              <a:t>Kendi </a:t>
            </a:r>
            <a:r>
              <a:rPr lang="tr-TR" dirty="0"/>
              <a:t>içinde işlem yap ancak diğer süreçlerle tamamen ardışık(Dahili veya </a:t>
            </a:r>
          </a:p>
          <a:p>
            <a:pPr lvl="1"/>
            <a:r>
              <a:rPr lang="tr-TR" dirty="0"/>
              <a:t>harici atomik işlemlerin sonucu olarak)</a:t>
            </a:r>
          </a:p>
          <a:p>
            <a:pPr lvl="1"/>
            <a:r>
              <a:rPr lang="tr-TR" dirty="0" smtClean="0"/>
              <a:t>Mesaj </a:t>
            </a:r>
            <a:r>
              <a:rPr lang="tr-TR" dirty="0"/>
              <a:t>gönderip alabilen (harici olay)</a:t>
            </a:r>
          </a:p>
          <a:p>
            <a:pPr lvl="1"/>
            <a:r>
              <a:rPr lang="tr-TR" dirty="0" smtClean="0"/>
              <a:t>Kendi </a:t>
            </a:r>
            <a:r>
              <a:rPr lang="tr-TR" dirty="0"/>
              <a:t>içinde işlem yapabilen (dahili olay)</a:t>
            </a:r>
          </a:p>
          <a:p>
            <a:pPr lvl="1"/>
            <a:r>
              <a:rPr lang="tr-TR" dirty="0" smtClean="0"/>
              <a:t>Gönderim </a:t>
            </a:r>
            <a:r>
              <a:rPr lang="tr-TR" dirty="0"/>
              <a:t>ve alım işlemleri bağlı olmayan süreçlerdi</a:t>
            </a:r>
          </a:p>
          <a:p>
            <a:endParaRPr lang="tr-TR" dirty="0"/>
          </a:p>
        </p:txBody>
      </p:sp>
    </p:spTree>
    <p:extLst>
      <p:ext uri="{BB962C8B-B14F-4D97-AF65-F5344CB8AC3E}">
        <p14:creationId xmlns:p14="http://schemas.microsoft.com/office/powerpoint/2010/main" val="142961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Senkron Model</a:t>
            </a:r>
            <a:endParaRPr lang="tr-TR" dirty="0"/>
          </a:p>
        </p:txBody>
      </p:sp>
      <p:sp>
        <p:nvSpPr>
          <p:cNvPr id="3" name="İçerik Yer Tutucusu 2"/>
          <p:cNvSpPr>
            <a:spLocks noGrp="1"/>
          </p:cNvSpPr>
          <p:nvPr>
            <p:ph idx="1"/>
          </p:nvPr>
        </p:nvSpPr>
        <p:spPr/>
        <p:txBody>
          <a:bodyPr>
            <a:normAutofit/>
          </a:bodyPr>
          <a:lstStyle/>
          <a:p>
            <a:r>
              <a:rPr lang="tr-TR" dirty="0" smtClean="0"/>
              <a:t>Senkron </a:t>
            </a:r>
            <a:r>
              <a:rPr lang="tr-TR" dirty="0"/>
              <a:t>Modellenmiş dağıtık bir sistemin tanımı</a:t>
            </a:r>
          </a:p>
          <a:p>
            <a:r>
              <a:rPr lang="tr-TR" dirty="0"/>
              <a:t>Bu modelde bir dağıtık sistem sabit sayıda aşağıda sayılan özelliklere sahip </a:t>
            </a:r>
          </a:p>
          <a:p>
            <a:pPr marL="0" indent="0">
              <a:buNone/>
            </a:pPr>
            <a:r>
              <a:rPr lang="tr-TR" dirty="0"/>
              <a:t>süreçten oluşur: </a:t>
            </a:r>
          </a:p>
          <a:p>
            <a:pPr lvl="1"/>
            <a:r>
              <a:rPr lang="tr-TR" dirty="0" smtClean="0"/>
              <a:t>Kendi </a:t>
            </a:r>
            <a:r>
              <a:rPr lang="tr-TR" dirty="0"/>
              <a:t>içinde işlem yap ancak diğer süreçlerle tamamen ardışık(Dahili veya </a:t>
            </a:r>
          </a:p>
          <a:p>
            <a:pPr lvl="1"/>
            <a:r>
              <a:rPr lang="tr-TR" dirty="0"/>
              <a:t>harici atomik işlemlerin sonucu olarak)</a:t>
            </a:r>
          </a:p>
          <a:p>
            <a:pPr lvl="1"/>
            <a:r>
              <a:rPr lang="tr-TR" dirty="0" smtClean="0"/>
              <a:t>Mesaj </a:t>
            </a:r>
            <a:r>
              <a:rPr lang="tr-TR" dirty="0"/>
              <a:t>değişimi yapabilen: aynı anda gönderim ve alım yapabilen (harici olay)</a:t>
            </a:r>
          </a:p>
          <a:p>
            <a:pPr lvl="1"/>
            <a:r>
              <a:rPr lang="tr-TR" dirty="0" smtClean="0"/>
              <a:t>Kendi içinde işlem yapabilen (dahili olay)</a:t>
            </a:r>
          </a:p>
          <a:p>
            <a:pPr lvl="1"/>
            <a:r>
              <a:rPr lang="tr-TR" dirty="0" smtClean="0"/>
              <a:t>Gönderim </a:t>
            </a:r>
            <a:r>
              <a:rPr lang="tr-TR" dirty="0"/>
              <a:t>ve alım işlemleri bağlantılıdır</a:t>
            </a:r>
          </a:p>
          <a:p>
            <a:endParaRPr lang="tr-TR" dirty="0"/>
          </a:p>
        </p:txBody>
      </p:sp>
    </p:spTree>
    <p:extLst>
      <p:ext uri="{BB962C8B-B14F-4D97-AF65-F5344CB8AC3E}">
        <p14:creationId xmlns:p14="http://schemas.microsoft.com/office/powerpoint/2010/main" val="274537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2 tür vardır: canlı akış ve depolanmış akış</a:t>
            </a:r>
            <a:r>
              <a:rPr lang="tr-TR" dirty="0" smtClean="0"/>
              <a:t>.</a:t>
            </a:r>
          </a:p>
          <a:p>
            <a:r>
              <a:rPr lang="tr-TR" dirty="0" smtClean="0"/>
              <a:t>Canlı </a:t>
            </a:r>
            <a:r>
              <a:rPr lang="tr-TR" dirty="0"/>
              <a:t>akış (Örnek: Video konferans), her iki tarafın da canlı olduğu zamandır. Canlı akış için uçtan uca gecikme 10 </a:t>
            </a:r>
            <a:r>
              <a:rPr lang="tr-TR" dirty="0" err="1"/>
              <a:t>ms</a:t>
            </a:r>
            <a:r>
              <a:rPr lang="tr-TR" dirty="0"/>
              <a:t> mertebesinde olmalıdır. Tipik insan algısı 150 </a:t>
            </a:r>
            <a:r>
              <a:rPr lang="tr-TR" dirty="0" err="1"/>
              <a:t>ms'ye</a:t>
            </a:r>
            <a:r>
              <a:rPr lang="tr-TR" dirty="0"/>
              <a:t> ihtiyaç duyar</a:t>
            </a:r>
            <a:r>
              <a:rPr lang="tr-TR" dirty="0" smtClean="0"/>
              <a:t>.</a:t>
            </a:r>
          </a:p>
          <a:p>
            <a:r>
              <a:rPr lang="tr-TR" dirty="0" smtClean="0"/>
              <a:t>Depolanan </a:t>
            </a:r>
            <a:r>
              <a:rPr lang="tr-TR" dirty="0"/>
              <a:t>akışta (Örnek: Youtube, </a:t>
            </a:r>
            <a:r>
              <a:rPr lang="tr-TR" dirty="0" err="1"/>
              <a:t>Netflix</a:t>
            </a:r>
            <a:r>
              <a:rPr lang="tr-TR" dirty="0"/>
              <a:t>), bir uç nokta aslında sunucunun akış yaptığı verileri depolayan bir disktir. Burada uçtan uca gecikme o kadar önemli değil, ancak veri hızı sabit olmalıdır.</a:t>
            </a:r>
          </a:p>
        </p:txBody>
      </p:sp>
    </p:spTree>
    <p:extLst>
      <p:ext uri="{BB962C8B-B14F-4D97-AF65-F5344CB8AC3E}">
        <p14:creationId xmlns:p14="http://schemas.microsoft.com/office/powerpoint/2010/main" val="125415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Akışlar basit veya karmaşık olabilir. Basit bir akış, yalnızca tek bir veri dizisinden oluşurken, karmaşık bir akış, alt akışlar adı verilen birbiriyle ilişkili birkaç basit akıştan oluşur. Karmaşık bir akıştaki alt akışlar arasındaki ilişki genellikle zamana da bağlıdır. Örneğin, stereo ses, her biri tek bir ses kanalı için kullanılan iki alt akıştan oluşan karmaşık bir akış aracılığıyla iletilebilir. Bununla birlikte, bu iki alt akımın sürekli olarak senkronize edilmesi önemlidir. Başka bir deyişle, stereo etkisini sağlamak için her bir akıştan gelen veri birimleri çift olarak iletilmelidir.</a:t>
            </a:r>
          </a:p>
        </p:txBody>
      </p:sp>
    </p:spTree>
    <p:extLst>
      <p:ext uri="{BB962C8B-B14F-4D97-AF65-F5344CB8AC3E}">
        <p14:creationId xmlns:p14="http://schemas.microsoft.com/office/powerpoint/2010/main" val="414164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89212" y="4864230"/>
            <a:ext cx="8915400" cy="1046991"/>
          </a:xfrm>
        </p:spPr>
        <p:txBody>
          <a:bodyPr/>
          <a:lstStyle/>
          <a:p>
            <a:pPr marL="0" indent="0" algn="ctr">
              <a:buNone/>
            </a:pPr>
            <a:r>
              <a:rPr lang="tr-TR" dirty="0"/>
              <a:t>Bir ağ üzerinden depolanan multimedya verilerinin akışı için genel bir mimari.</a:t>
            </a:r>
          </a:p>
        </p:txBody>
      </p:sp>
      <p:pic>
        <p:nvPicPr>
          <p:cNvPr id="4" name="Resim 3"/>
          <p:cNvPicPr>
            <a:picLocks noChangeAspect="1"/>
          </p:cNvPicPr>
          <p:nvPr/>
        </p:nvPicPr>
        <p:blipFill>
          <a:blip r:embed="rId2"/>
          <a:stretch>
            <a:fillRect/>
          </a:stretch>
        </p:blipFill>
        <p:spPr>
          <a:xfrm>
            <a:off x="2917596" y="1315775"/>
            <a:ext cx="7620000" cy="3057525"/>
          </a:xfrm>
          <a:prstGeom prst="rect">
            <a:avLst/>
          </a:prstGeom>
        </p:spPr>
      </p:pic>
    </p:spTree>
    <p:extLst>
      <p:ext uri="{BB962C8B-B14F-4D97-AF65-F5344CB8AC3E}">
        <p14:creationId xmlns:p14="http://schemas.microsoft.com/office/powerpoint/2010/main" val="76691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Streams and Quality of </a:t>
            </a:r>
            <a:r>
              <a:rPr lang="en-US" dirty="0" smtClean="0"/>
              <a:t>Service</a:t>
            </a:r>
            <a:r>
              <a:rPr lang="tr-TR" dirty="0" smtClean="0"/>
              <a:t> (Hizmet Kalitesi)</a:t>
            </a:r>
            <a:endParaRPr lang="tr-TR" dirty="0"/>
          </a:p>
        </p:txBody>
      </p:sp>
      <p:sp>
        <p:nvSpPr>
          <p:cNvPr id="3" name="İçerik Yer Tutucusu 2"/>
          <p:cNvSpPr>
            <a:spLocks noGrp="1"/>
          </p:cNvSpPr>
          <p:nvPr>
            <p:ph idx="1"/>
          </p:nvPr>
        </p:nvSpPr>
        <p:spPr/>
        <p:txBody>
          <a:bodyPr>
            <a:normAutofit fontScale="92500" lnSpcReduction="10000"/>
          </a:bodyPr>
          <a:lstStyle/>
          <a:p>
            <a:r>
              <a:rPr lang="tr-TR" dirty="0" err="1"/>
              <a:t>QoS</a:t>
            </a:r>
            <a:r>
              <a:rPr lang="tr-TR" dirty="0"/>
              <a:t>, ses ve video akışının gereksinimlerini kodlamanın bir yoludur. </a:t>
            </a:r>
            <a:endParaRPr lang="tr-TR" dirty="0" smtClean="0"/>
          </a:p>
          <a:p>
            <a:r>
              <a:rPr lang="tr-TR" dirty="0" smtClean="0"/>
              <a:t>İnternet </a:t>
            </a:r>
            <a:r>
              <a:rPr lang="tr-TR" dirty="0"/>
              <a:t>gibi hiçbir garanti vermeyen en iyi çaba gerektiren ağlara kıyasla akış, farklı bir mimariye ihtiyaç duyar. Gereksinimler şunları içerir</a:t>
            </a:r>
            <a:r>
              <a:rPr lang="tr-TR" dirty="0" smtClean="0"/>
              <a:t>:</a:t>
            </a:r>
          </a:p>
          <a:p>
            <a:r>
              <a:rPr lang="tr-TR" dirty="0" smtClean="0"/>
              <a:t>Bant </a:t>
            </a:r>
            <a:r>
              <a:rPr lang="tr-TR" dirty="0"/>
              <a:t>Genişliği : Bir HD videonun saniyede en az birkaç </a:t>
            </a:r>
            <a:r>
              <a:rPr lang="tr-TR" dirty="0" err="1"/>
              <a:t>Mb'ye</a:t>
            </a:r>
            <a:r>
              <a:rPr lang="tr-TR" dirty="0"/>
              <a:t> ihtiyacı olacaktır</a:t>
            </a:r>
            <a:r>
              <a:rPr lang="tr-TR" dirty="0" smtClean="0"/>
              <a:t>.</a:t>
            </a:r>
          </a:p>
          <a:p>
            <a:r>
              <a:rPr lang="tr-TR" dirty="0" smtClean="0"/>
              <a:t>Maksimum </a:t>
            </a:r>
            <a:r>
              <a:rPr lang="tr-TR" dirty="0"/>
              <a:t>uçtan uca gecikme sınırı: Oynatma hatalarını önlemek için düzeltilmesi gerekiyor (100ms) (Skype, </a:t>
            </a:r>
            <a:r>
              <a:rPr lang="tr-TR" dirty="0" err="1"/>
              <a:t>Facetime</a:t>
            </a:r>
            <a:r>
              <a:rPr lang="tr-TR" dirty="0" smtClean="0"/>
              <a:t>)</a:t>
            </a:r>
          </a:p>
          <a:p>
            <a:r>
              <a:rPr lang="tr-TR" dirty="0" err="1" smtClean="0"/>
              <a:t>Jitter</a:t>
            </a:r>
            <a:r>
              <a:rPr lang="tr-TR" dirty="0" smtClean="0"/>
              <a:t> </a:t>
            </a:r>
            <a:r>
              <a:rPr lang="tr-TR" dirty="0"/>
              <a:t>: Uçtan uca gecikmedeki değişimi ifade eder. Gecikmedeki dalgalanma titreşimdir. Sabit bir veri hızı sağlamak için titreşimi en aza indirmek istiyoruz</a:t>
            </a:r>
            <a:r>
              <a:rPr lang="tr-TR" dirty="0" smtClean="0"/>
              <a:t>.</a:t>
            </a:r>
          </a:p>
          <a:p>
            <a:r>
              <a:rPr lang="tr-TR" dirty="0"/>
              <a:t>Kayıp : Veri paketlerindeki kaybı ifade eder. TCP ile kayıp, yeniden iletim kullanılarak işlenir. Temel olarak, video akışında yeniden aktarım bir seçenek olmayabilir (özellikle canlı aktarımlar için). Geç veriler, canlı akış için veri olmaması kadar iyi olabilir. Zaman gereksinimleri bazen karmaşık yeniden aktarımlar için bir tetikleyici olabilir - bu nedenle bunu düşürmemiz gerekiyor.</a:t>
            </a:r>
          </a:p>
        </p:txBody>
      </p:sp>
    </p:spTree>
    <p:extLst>
      <p:ext uri="{BB962C8B-B14F-4D97-AF65-F5344CB8AC3E}">
        <p14:creationId xmlns:p14="http://schemas.microsoft.com/office/powerpoint/2010/main" val="3561730669"/>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127</TotalTime>
  <Words>1651</Words>
  <Application>Microsoft Office PowerPoint</Application>
  <PresentationFormat>Geniş ekran</PresentationFormat>
  <Paragraphs>67</Paragraphs>
  <Slides>25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Arial</vt:lpstr>
      <vt:lpstr>Century Gothic</vt:lpstr>
      <vt:lpstr>Wingdings 3</vt:lpstr>
      <vt:lpstr>Duman</vt:lpstr>
      <vt:lpstr>COMMUNICATION -2</vt:lpstr>
      <vt:lpstr>STREAM-ORIENTED COMMUNICATION</vt:lpstr>
      <vt:lpstr>PowerPoint Sunusu</vt:lpstr>
      <vt:lpstr>Asenkron Model</vt:lpstr>
      <vt:lpstr>Senkron Model</vt:lpstr>
      <vt:lpstr>PowerPoint Sunusu</vt:lpstr>
      <vt:lpstr>PowerPoint Sunusu</vt:lpstr>
      <vt:lpstr>PowerPoint Sunusu</vt:lpstr>
      <vt:lpstr>Streams and Quality of Service (Hizmet Kalitesi)</vt:lpstr>
      <vt:lpstr>Token Bucket </vt:lpstr>
      <vt:lpstr>PowerPoint Sunusu</vt:lpstr>
      <vt:lpstr>Token Bucket(Jetonlu Kova) Algoritması  </vt:lpstr>
      <vt:lpstr>PowerPoint Sunusu</vt:lpstr>
      <vt:lpstr>PowerPoint Sunusu</vt:lpstr>
      <vt:lpstr>MULTICAST COMMUNICATION</vt:lpstr>
      <vt:lpstr>PowerPoint Sunusu</vt:lpstr>
      <vt:lpstr>Application-Level Multicasting</vt:lpstr>
      <vt:lpstr>PowerPoint Sunusu</vt:lpstr>
      <vt:lpstr>Gossip-Based Data Dissemination</vt:lpstr>
      <vt:lpstr>Epidemic Algorithms</vt:lpstr>
      <vt:lpstr>Information Dissemination Models</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-2</dc:title>
  <dc:creator>kou</dc:creator>
  <cp:lastModifiedBy>kou</cp:lastModifiedBy>
  <cp:revision>11</cp:revision>
  <dcterms:created xsi:type="dcterms:W3CDTF">2021-10-18T22:59:35Z</dcterms:created>
  <dcterms:modified xsi:type="dcterms:W3CDTF">2021-10-19T01:06:52Z</dcterms:modified>
</cp:coreProperties>
</file>