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3" r:id="rId20"/>
    <p:sldId id="284" r:id="rId21"/>
    <p:sldId id="260" r:id="rId22"/>
    <p:sldId id="257" r:id="rId23"/>
    <p:sldId id="261" r:id="rId24"/>
    <p:sldId id="262" r:id="rId25"/>
    <p:sldId id="263" r:id="rId26"/>
    <p:sldId id="264" r:id="rId27"/>
    <p:sldId id="265" r:id="rId28"/>
    <p:sldId id="266" r:id="rId29"/>
    <p:sldId id="267" r:id="rId30"/>
    <p:sldId id="268" r:id="rId31"/>
    <p:sldId id="269" r:id="rId32"/>
    <p:sldId id="258" r:id="rId33"/>
    <p:sldId id="25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21815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1355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E4307C-C913-47CF-954D-0DE406E6063B}"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126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7AA61AAA-5D53-44FB-91E9-A955D481A6EF}" type="datetimeFigureOut">
              <a:rPr lang="tr-TR" smtClean="0"/>
              <a:t>26.10.2021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57242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7AA61AAA-5D53-44FB-91E9-A955D481A6EF}" type="datetimeFigureOut">
              <a:rPr lang="tr-TR" smtClean="0"/>
              <a:t>26.10.2021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E4307C-C913-47CF-954D-0DE406E6063B}"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151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7AA61AAA-5D53-44FB-91E9-A955D481A6EF}" type="datetimeFigureOut">
              <a:rPr lang="tr-TR" smtClean="0"/>
              <a:t>26.10.2021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571208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4152590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350977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55844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AA61AAA-5D53-44FB-91E9-A955D481A6EF}" type="datetimeFigureOut">
              <a:rPr lang="tr-TR" smtClean="0"/>
              <a:t>26.10.2021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32464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AA61AAA-5D53-44FB-91E9-A955D481A6EF}" type="datetimeFigureOut">
              <a:rPr lang="tr-TR" smtClean="0"/>
              <a:t>26.10.2021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09527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AA61AAA-5D53-44FB-91E9-A955D481A6EF}" type="datetimeFigureOut">
              <a:rPr lang="tr-TR" smtClean="0"/>
              <a:t>26.10.2021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377359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AA61AAA-5D53-44FB-91E9-A955D481A6EF}" type="datetimeFigureOut">
              <a:rPr lang="tr-TR" smtClean="0"/>
              <a:t>26.10.2021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243406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61AAA-5D53-44FB-91E9-A955D481A6EF}" type="datetimeFigureOut">
              <a:rPr lang="tr-TR" smtClean="0"/>
              <a:t>26.10.2021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277973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AA61AAA-5D53-44FB-91E9-A955D481A6EF}" type="datetimeFigureOut">
              <a:rPr lang="tr-TR" smtClean="0"/>
              <a:t>26.10.2021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0466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AA61AAA-5D53-44FB-91E9-A955D481A6EF}" type="datetimeFigureOut">
              <a:rPr lang="tr-TR" smtClean="0"/>
              <a:t>26.10.2021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E4307C-C913-47CF-954D-0DE406E6063B}" type="slidenum">
              <a:rPr lang="tr-TR" smtClean="0"/>
              <a:t>‹#›</a:t>
            </a:fld>
            <a:endParaRPr lang="tr-TR"/>
          </a:p>
        </p:txBody>
      </p:sp>
    </p:spTree>
    <p:extLst>
      <p:ext uri="{BB962C8B-B14F-4D97-AF65-F5344CB8AC3E}">
        <p14:creationId xmlns:p14="http://schemas.microsoft.com/office/powerpoint/2010/main" val="114567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A61AAA-5D53-44FB-91E9-A955D481A6EF}" type="datetimeFigureOut">
              <a:rPr lang="tr-TR" smtClean="0"/>
              <a:t>26.10.2021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EE4307C-C913-47CF-954D-0DE406E6063B}" type="slidenum">
              <a:rPr lang="tr-TR" smtClean="0"/>
              <a:t>‹#›</a:t>
            </a:fld>
            <a:endParaRPr lang="tr-TR"/>
          </a:p>
        </p:txBody>
      </p:sp>
    </p:spTree>
    <p:extLst>
      <p:ext uri="{BB962C8B-B14F-4D97-AF65-F5344CB8AC3E}">
        <p14:creationId xmlns:p14="http://schemas.microsoft.com/office/powerpoint/2010/main" val="4132134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t>DAĞITIK BELLEK PAYLAŞIMI</a:t>
            </a:r>
            <a:endParaRPr lang="tr-TR" b="1"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95663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1.5.1 Merkezi </a:t>
            </a:r>
            <a:r>
              <a:rPr lang="tr-TR" b="1" dirty="0"/>
              <a:t>ortak bellek</a:t>
            </a:r>
          </a:p>
        </p:txBody>
      </p:sp>
      <p:sp>
        <p:nvSpPr>
          <p:cNvPr id="3" name="İçerik Yer Tutucusu 2"/>
          <p:cNvSpPr>
            <a:spLocks noGrp="1"/>
          </p:cNvSpPr>
          <p:nvPr>
            <p:ph idx="1"/>
          </p:nvPr>
        </p:nvSpPr>
        <p:spPr/>
        <p:txBody>
          <a:bodyPr/>
          <a:lstStyle/>
          <a:p>
            <a:r>
              <a:rPr lang="tr-TR" dirty="0"/>
              <a:t>Yönetim bir merkezden gerçekleştirilir. Sistemi kullanan tüm düğümler yöneticiden haberdardır ve yönetici ile haberleşebilecek alt yapıya sahiptir. Bir düğüm sistemdeki bir veriye erişme isteğini yönetici düğüme iletir. Yönetici kendi içinde yapacağı bir arama işlemi ile verinin hangi düğümde olduğunu bulur ve ilgili düğümden veriyi alarak istemci düğüme iletir. Çalışma mantığı basit olan bu yapıda oluşabilecek sorunlar farklı yöntemlerle çözülebilir.</a:t>
            </a:r>
          </a:p>
        </p:txBody>
      </p:sp>
    </p:spTree>
    <p:extLst>
      <p:ext uri="{BB962C8B-B14F-4D97-AF65-F5344CB8AC3E}">
        <p14:creationId xmlns:p14="http://schemas.microsoft.com/office/powerpoint/2010/main" val="71856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1.5.2 Okunabilir </a:t>
            </a:r>
            <a:r>
              <a:rPr lang="tr-TR" b="1" dirty="0"/>
              <a:t>kopyalama</a:t>
            </a:r>
          </a:p>
        </p:txBody>
      </p:sp>
      <p:sp>
        <p:nvSpPr>
          <p:cNvPr id="3" name="İçerik Yer Tutucusu 2"/>
          <p:cNvSpPr>
            <a:spLocks noGrp="1"/>
          </p:cNvSpPr>
          <p:nvPr>
            <p:ph idx="1"/>
          </p:nvPr>
        </p:nvSpPr>
        <p:spPr/>
        <p:txBody>
          <a:bodyPr/>
          <a:lstStyle/>
          <a:p>
            <a:r>
              <a:rPr lang="tr-TR" dirty="0"/>
              <a:t>Okunabilir kopyalama algoritmasında ortak veri sisteme yayılmış durumdadır. Veri sadece </a:t>
            </a:r>
            <a:r>
              <a:rPr lang="tr-TR" dirty="0" err="1"/>
              <a:t>sahip’in</a:t>
            </a:r>
            <a:r>
              <a:rPr lang="tr-TR" dirty="0"/>
              <a:t> belleğinde değil kullanıcı düğümlerin belleğinde de bulunmaktadır. Sadece veri sahibi olan düğümün yazma yetkisi vardır. Sistemde veriyi yerel belleğinde taşıyan diğer sunucular sadece okuma yapabilirler. Bu tipteki algoritmalara MRSW (çok okuyuculu tek yazıcılı) algoritmalar denir.</a:t>
            </a:r>
          </a:p>
        </p:txBody>
      </p:sp>
    </p:spTree>
    <p:extLst>
      <p:ext uri="{BB962C8B-B14F-4D97-AF65-F5344CB8AC3E}">
        <p14:creationId xmlns:p14="http://schemas.microsoft.com/office/powerpoint/2010/main" val="371026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1.5.3 Göç </a:t>
            </a:r>
            <a:r>
              <a:rPr lang="tr-TR" b="1" dirty="0"/>
              <a:t>ettirme</a:t>
            </a:r>
          </a:p>
        </p:txBody>
      </p:sp>
      <p:sp>
        <p:nvSpPr>
          <p:cNvPr id="3" name="İçerik Yer Tutucusu 2"/>
          <p:cNvSpPr>
            <a:spLocks noGrp="1"/>
          </p:cNvSpPr>
          <p:nvPr>
            <p:ph idx="1"/>
          </p:nvPr>
        </p:nvSpPr>
        <p:spPr/>
        <p:txBody>
          <a:bodyPr/>
          <a:lstStyle/>
          <a:p>
            <a:r>
              <a:rPr lang="tr-TR" dirty="0"/>
              <a:t>Göç ettirme algoritmasında yönetici görevini üstlenen bir makine yoktur. Veri erişim ve güncelleme işlemlerini her makine kendisi gerçekleştirir. Bu algoritmada güncel verinin hangi düğümde olduğunu bulmak problemdir. Tüm sisteme yayın yapılarak, sadece verinin yerini tutan bir yönetici ekleyerek ya da her düğümde güncel veri adresleri saklayan bir tablo bulundurarak bu sorun çözülebilir. Göç ettirme algoritmasına göre bir veri aynı anda sadece bir düğümde bulanabilir ve sadece bir düğüm tarafından erişilebilir. Tek bir düğümün okuma ve yazma hakkı olacağından bu algoritmaya tek okuyuculu tek yazılı (SRSW) algoritma da denir.</a:t>
            </a:r>
          </a:p>
        </p:txBody>
      </p:sp>
    </p:spTree>
    <p:extLst>
      <p:ext uri="{BB962C8B-B14F-4D97-AF65-F5344CB8AC3E}">
        <p14:creationId xmlns:p14="http://schemas.microsoft.com/office/powerpoint/2010/main" val="252838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1.5.4 Tam </a:t>
            </a:r>
            <a:r>
              <a:rPr lang="tr-TR" b="1" dirty="0"/>
              <a:t>kopyalama</a:t>
            </a:r>
          </a:p>
        </p:txBody>
      </p:sp>
      <p:sp>
        <p:nvSpPr>
          <p:cNvPr id="3" name="İçerik Yer Tutucusu 2"/>
          <p:cNvSpPr>
            <a:spLocks noGrp="1"/>
          </p:cNvSpPr>
          <p:nvPr>
            <p:ph idx="1"/>
          </p:nvPr>
        </p:nvSpPr>
        <p:spPr/>
        <p:txBody>
          <a:bodyPr/>
          <a:lstStyle/>
          <a:p>
            <a:r>
              <a:rPr lang="tr-TR" dirty="0"/>
              <a:t>Paylaşılan verinin kopyaları aynı anda birden fazla düğümde bulunabilir ve kopyalama algoritmasından farklı olarak her düğüm aynı zamanda veriyi değiştirme hakkına da sahiptir. Aynı anda farklı düğümlerde yapılacak yazma erişimleri veride tutarsızlığa sebep olacaktır. Bu tutarsızlığı engellemek amacıyla sistem çapında tüm düğümlerde hassas ve senkron bir saat tanımlanıp her bir erişim zaman sırasına koyulabilir. Yapılacak bu işlemler sistem çapında ek mesajlaşmalara sebep olacaktır.</a:t>
            </a:r>
          </a:p>
        </p:txBody>
      </p:sp>
    </p:spTree>
    <p:extLst>
      <p:ext uri="{BB962C8B-B14F-4D97-AF65-F5344CB8AC3E}">
        <p14:creationId xmlns:p14="http://schemas.microsoft.com/office/powerpoint/2010/main" val="205545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1.6 </a:t>
            </a:r>
            <a:r>
              <a:rPr lang="sv-SE" b="1" dirty="0"/>
              <a:t>Dağıtık Ortak Bellek Gerçekleme Yöntemleri</a:t>
            </a:r>
            <a:endParaRPr lang="tr-TR" b="1" dirty="0"/>
          </a:p>
        </p:txBody>
      </p:sp>
      <p:sp>
        <p:nvSpPr>
          <p:cNvPr id="3" name="İçerik Yer Tutucusu 2"/>
          <p:cNvSpPr>
            <a:spLocks noGrp="1"/>
          </p:cNvSpPr>
          <p:nvPr>
            <p:ph idx="1"/>
          </p:nvPr>
        </p:nvSpPr>
        <p:spPr/>
        <p:txBody>
          <a:bodyPr/>
          <a:lstStyle/>
          <a:p>
            <a:r>
              <a:rPr lang="tr-TR" dirty="0"/>
              <a:t>Dağıtık sistemlerde ortak bellek yazılım tabanlı, donanım tabanlı ve karma (melez) olarak </a:t>
            </a:r>
            <a:r>
              <a:rPr lang="tr-TR" dirty="0" err="1"/>
              <a:t>gerçeklenebilir</a:t>
            </a:r>
            <a:r>
              <a:rPr lang="tr-TR" dirty="0"/>
              <a:t>. Bu yöntemleri ayıran en önemli faktörler maliyet, performans ve karmaşıklıktır. Sistemlerin birbirlerine göre avantaj ve dezavantajları vardır. Kullanılacak sistemin gereksinimlerine göre uygun bir yöntem seçilir.</a:t>
            </a:r>
          </a:p>
        </p:txBody>
      </p:sp>
    </p:spTree>
    <p:extLst>
      <p:ext uri="{BB962C8B-B14F-4D97-AF65-F5344CB8AC3E}">
        <p14:creationId xmlns:p14="http://schemas.microsoft.com/office/powerpoint/2010/main" val="395637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1.6.1 </a:t>
            </a:r>
            <a:r>
              <a:rPr lang="tr-TR" b="1" dirty="0"/>
              <a:t>Donanım tabanlı gerçekleme</a:t>
            </a:r>
          </a:p>
        </p:txBody>
      </p:sp>
      <p:sp>
        <p:nvSpPr>
          <p:cNvPr id="3" name="İçerik Yer Tutucusu 2"/>
          <p:cNvSpPr>
            <a:spLocks noGrp="1"/>
          </p:cNvSpPr>
          <p:nvPr>
            <p:ph idx="1"/>
          </p:nvPr>
        </p:nvSpPr>
        <p:spPr/>
        <p:txBody>
          <a:bodyPr/>
          <a:lstStyle/>
          <a:p>
            <a:r>
              <a:rPr lang="tr-TR" dirty="0"/>
              <a:t>Donanım tabanlı gerçeklemede verinin yerel belleğe ve önbelleğe kopyalanma işlemleri donanım tarafından </a:t>
            </a:r>
            <a:r>
              <a:rPr lang="tr-TR" dirty="0" err="1"/>
              <a:t>gerçeklenir</a:t>
            </a:r>
            <a:r>
              <a:rPr lang="tr-TR" dirty="0"/>
              <a:t>. Yazılım tabanlı sistemlere göre hata oranı  daha düşüktür. Sistem performansını donanım hızları belirler ve esnek değildir. Bu tip sistemler yazılım tabanlı sistemlere göre daha maliyetlidir.</a:t>
            </a:r>
          </a:p>
        </p:txBody>
      </p:sp>
    </p:spTree>
    <p:extLst>
      <p:ext uri="{BB962C8B-B14F-4D97-AF65-F5344CB8AC3E}">
        <p14:creationId xmlns:p14="http://schemas.microsoft.com/office/powerpoint/2010/main" val="181055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1</a:t>
            </a:r>
            <a:r>
              <a:rPr lang="tr-TR" b="1" dirty="0" smtClean="0"/>
              <a:t>.6.2 </a:t>
            </a:r>
            <a:r>
              <a:rPr lang="tr-TR" b="1" dirty="0"/>
              <a:t>Yazılım tabanlı gerçekleme</a:t>
            </a:r>
          </a:p>
        </p:txBody>
      </p:sp>
      <p:sp>
        <p:nvSpPr>
          <p:cNvPr id="3" name="İçerik Yer Tutucusu 2"/>
          <p:cNvSpPr>
            <a:spLocks noGrp="1"/>
          </p:cNvSpPr>
          <p:nvPr>
            <p:ph idx="1"/>
          </p:nvPr>
        </p:nvSpPr>
        <p:spPr/>
        <p:txBody>
          <a:bodyPr/>
          <a:lstStyle/>
          <a:p>
            <a:r>
              <a:rPr lang="tr-TR" dirty="0"/>
              <a:t>Sistemler arası mesajlaşma ile </a:t>
            </a:r>
            <a:r>
              <a:rPr lang="tr-TR" dirty="0" err="1"/>
              <a:t>gerçeklenen</a:t>
            </a:r>
            <a:r>
              <a:rPr lang="tr-TR" dirty="0"/>
              <a:t> bir yöntemdir. Programcının verinin güncelliğini ve geçerliliğini sağlaması programlama aşamasında zordur. Bu sistemler kullanıcı seviyesi, programlama dili seviyesi ve işletim sistemi seviyesinde </a:t>
            </a:r>
            <a:r>
              <a:rPr lang="tr-TR" dirty="0" err="1"/>
              <a:t>gerçeklenebilir</a:t>
            </a:r>
            <a:r>
              <a:rPr lang="tr-TR" dirty="0"/>
              <a:t>. </a:t>
            </a:r>
          </a:p>
        </p:txBody>
      </p:sp>
    </p:spTree>
    <p:extLst>
      <p:ext uri="{BB962C8B-B14F-4D97-AF65-F5344CB8AC3E}">
        <p14:creationId xmlns:p14="http://schemas.microsoft.com/office/powerpoint/2010/main" val="51686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1.6.3 </a:t>
            </a:r>
            <a:r>
              <a:rPr lang="tr-TR" b="1" dirty="0"/>
              <a:t>Karma gerçekleme</a:t>
            </a:r>
          </a:p>
        </p:txBody>
      </p:sp>
      <p:sp>
        <p:nvSpPr>
          <p:cNvPr id="3" name="İçerik Yer Tutucusu 2"/>
          <p:cNvSpPr>
            <a:spLocks noGrp="1"/>
          </p:cNvSpPr>
          <p:nvPr>
            <p:ph idx="1"/>
          </p:nvPr>
        </p:nvSpPr>
        <p:spPr/>
        <p:txBody>
          <a:bodyPr/>
          <a:lstStyle/>
          <a:p>
            <a:r>
              <a:rPr lang="tr-TR" dirty="0"/>
              <a:t>Donanım ve yazılım tabanlı gerçeklemenin beraber kullanıldığı yöntemdir. Bu yöntemde sistem esnekliği üst düzeyde tutulurken maliyet azaltılmıştır. Mesajlaşmalar ve bellek kontrolünün </a:t>
            </a:r>
            <a:r>
              <a:rPr lang="tr-TR" dirty="0" smtClean="0"/>
              <a:t>bir </a:t>
            </a:r>
            <a:r>
              <a:rPr lang="tr-TR" dirty="0"/>
              <a:t>kısmı yazılım tarafından kontrol edilir. Yazılım tabanlı yöntem ile karşılaştırıldığında sistem içinde kullanılan donanım desteği daha fazla olacağından performans artacaktır. Sadece donanım tabanlı sistemler ile karşılaştırıldığında ise esneklik artacak ve maliyet azalacaktır. </a:t>
            </a:r>
          </a:p>
        </p:txBody>
      </p:sp>
    </p:spTree>
    <p:extLst>
      <p:ext uri="{BB962C8B-B14F-4D97-AF65-F5344CB8AC3E}">
        <p14:creationId xmlns:p14="http://schemas.microsoft.com/office/powerpoint/2010/main" val="262823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1.7 </a:t>
            </a:r>
            <a:r>
              <a:rPr lang="tr-TR" b="1" dirty="0"/>
              <a:t>Veri Tutarlılık Modelleri</a:t>
            </a:r>
          </a:p>
        </p:txBody>
      </p:sp>
      <p:sp>
        <p:nvSpPr>
          <p:cNvPr id="3" name="İçerik Yer Tutucusu 2"/>
          <p:cNvSpPr>
            <a:spLocks noGrp="1"/>
          </p:cNvSpPr>
          <p:nvPr>
            <p:ph idx="1"/>
          </p:nvPr>
        </p:nvSpPr>
        <p:spPr/>
        <p:txBody>
          <a:bodyPr/>
          <a:lstStyle/>
          <a:p>
            <a:r>
              <a:rPr lang="tr-TR" dirty="0"/>
              <a:t>Verinin güncellenme gereksinimini, zamanını ve şeklini belirleyen modellerdir. Dağıtık bellek paylaşımı sağlayan sistemlerde performansın artması farklı düğümlerin aynı anda veriye erişebilmesinin sağlanması ile olur. Bu durumu sağlamak için farklı düğümlerde ortak belleğin kopyaları bulunur. Kopyaları ilgili düğümlere gönderme kararı vermek kullanılan modele göre değişiklik gösterir. Tam kopyalamalı ve okunabilir kopyalamalı algoritmalarda veri kopyası düğümler arasında iletilir. Kopyalama işlemi ile veriye erişim artacaktır; fakat verinin değiştirilmesi sırasında diğer kullanıcılara değişiklik bilgisi ya da güncel veriyi iletme gereksinimini ortaya çıkaracaktır. Bu problemin çözümü için gereksinime göre farklı tutarlılık modelleri </a:t>
            </a:r>
            <a:r>
              <a:rPr lang="tr-TR" dirty="0" smtClean="0"/>
              <a:t>kullanılır.</a:t>
            </a:r>
            <a:endParaRPr lang="tr-TR" dirty="0"/>
          </a:p>
        </p:txBody>
      </p:sp>
    </p:spTree>
    <p:extLst>
      <p:ext uri="{BB962C8B-B14F-4D97-AF65-F5344CB8AC3E}">
        <p14:creationId xmlns:p14="http://schemas.microsoft.com/office/powerpoint/2010/main" val="408504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1.8 </a:t>
            </a:r>
            <a:r>
              <a:rPr lang="tr-TR" b="1" dirty="0"/>
              <a:t>Veri Güncelleme Protokolleri</a:t>
            </a:r>
          </a:p>
        </p:txBody>
      </p:sp>
      <p:sp>
        <p:nvSpPr>
          <p:cNvPr id="3" name="İçerik Yer Tutucusu 2"/>
          <p:cNvSpPr>
            <a:spLocks noGrp="1"/>
          </p:cNvSpPr>
          <p:nvPr>
            <p:ph idx="1"/>
          </p:nvPr>
        </p:nvSpPr>
        <p:spPr/>
        <p:txBody>
          <a:bodyPr/>
          <a:lstStyle/>
          <a:p>
            <a:r>
              <a:rPr lang="tr-TR" dirty="0"/>
              <a:t>Güncelleme modellerine ek olarak güncellemenin ilgili makine üzerinde nasıl yapılacağını ifade eden güncelleme protokolleri vardır. Ortak bellek erişiminde sistem gereksinimine göre iki temel güncelleme protokolü vardır. Bu protokoller yazma/iptal etme ve yazma/güncelleme protokolleridir. </a:t>
            </a:r>
          </a:p>
        </p:txBody>
      </p:sp>
    </p:spTree>
    <p:extLst>
      <p:ext uri="{BB962C8B-B14F-4D97-AF65-F5344CB8AC3E}">
        <p14:creationId xmlns:p14="http://schemas.microsoft.com/office/powerpoint/2010/main" val="394615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1.1 Bellek Yönetimi</a:t>
            </a:r>
            <a:endParaRPr lang="tr-TR" b="1" dirty="0"/>
          </a:p>
        </p:txBody>
      </p:sp>
      <p:sp>
        <p:nvSpPr>
          <p:cNvPr id="3" name="İçerik Yer Tutucusu 2"/>
          <p:cNvSpPr>
            <a:spLocks noGrp="1"/>
          </p:cNvSpPr>
          <p:nvPr>
            <p:ph idx="1"/>
          </p:nvPr>
        </p:nvSpPr>
        <p:spPr/>
        <p:txBody>
          <a:bodyPr/>
          <a:lstStyle/>
          <a:p>
            <a:r>
              <a:rPr lang="tr-TR" dirty="0"/>
              <a:t>Ana belleğin süreçler arasında paylaşılmasına bellek yönetimi denir. İşletim sisteminin bu amaçla oluşturulan kesimine de bellek yöneticisi denir. Bellek yöneticisinin görevi, belleğin hangi parçalarının kullanımda olduğunu, hangi parçalarının kullanılmadığını izlemek, süreçlere bellek tahsis etme, tahsis edilen belleği geri almak ve bellek ile disk arasındaki veri alışverişini </a:t>
            </a:r>
            <a:r>
              <a:rPr lang="tr-TR" dirty="0" smtClean="0"/>
              <a:t>gerçekleştirmektir.</a:t>
            </a:r>
            <a:endParaRPr lang="tr-TR" dirty="0"/>
          </a:p>
        </p:txBody>
      </p:sp>
    </p:spTree>
    <p:extLst>
      <p:ext uri="{BB962C8B-B14F-4D97-AF65-F5344CB8AC3E}">
        <p14:creationId xmlns:p14="http://schemas.microsoft.com/office/powerpoint/2010/main" val="136523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t>DAĞITIK ORTAK BELLEK SİSTEMLERİ</a:t>
            </a:r>
            <a:endParaRPr lang="tr-TR" b="1"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20476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Nesneler gerçek dünya varlıklarının bir temsilidir. Veriler ve bu verilerin yönetiminde kullanılan davranışları içeren mantıksal varlığa nesne denir. Nesneler bir amacı gerçekleştirmek için yaratılır. Durum ve davranışa sahiptirler. </a:t>
            </a:r>
            <a:endParaRPr lang="tr-TR" dirty="0" smtClean="0"/>
          </a:p>
          <a:p>
            <a:r>
              <a:rPr lang="tr-TR" dirty="0"/>
              <a:t>Nesnenin durumu; nesne için tanımlanmış veriler ve bu verilerin o anki değerlerinden oluşur</a:t>
            </a:r>
            <a:r>
              <a:rPr lang="tr-TR" dirty="0" smtClean="0"/>
              <a:t>.</a:t>
            </a:r>
          </a:p>
          <a:p>
            <a:r>
              <a:rPr lang="tr-TR" dirty="0" smtClean="0"/>
              <a:t> </a:t>
            </a:r>
            <a:r>
              <a:rPr lang="tr-TR" dirty="0"/>
              <a:t>Davranış; veriler üzerinde etkili olan olaylardır. Programlama dillerinde kullanılan metotlar davranışların örneğidir</a:t>
            </a:r>
          </a:p>
        </p:txBody>
      </p:sp>
    </p:spTree>
    <p:extLst>
      <p:ext uri="{BB962C8B-B14F-4D97-AF65-F5344CB8AC3E}">
        <p14:creationId xmlns:p14="http://schemas.microsoft.com/office/powerpoint/2010/main" val="8682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 Dağıtılmış Nesne</a:t>
            </a:r>
            <a:endParaRPr lang="tr-TR" b="1" dirty="0"/>
          </a:p>
        </p:txBody>
      </p:sp>
      <p:sp>
        <p:nvSpPr>
          <p:cNvPr id="3" name="İçerik Yer Tutucusu 2"/>
          <p:cNvSpPr>
            <a:spLocks noGrp="1"/>
          </p:cNvSpPr>
          <p:nvPr>
            <p:ph idx="1"/>
          </p:nvPr>
        </p:nvSpPr>
        <p:spPr/>
        <p:txBody>
          <a:bodyPr>
            <a:normAutofit fontScale="92500" lnSpcReduction="20000"/>
          </a:bodyPr>
          <a:lstStyle/>
          <a:p>
            <a:r>
              <a:rPr lang="tr-TR" dirty="0"/>
              <a:t>Birlikte çalışmak üzere birden çok bilgisayardan oluşan bir ağda ya da birden çok işlemciye sahip bir bilgisayarda kullanılan yazılım </a:t>
            </a:r>
            <a:r>
              <a:rPr lang="tr-TR" dirty="0" smtClean="0"/>
              <a:t>birimleridir.</a:t>
            </a:r>
          </a:p>
          <a:p>
            <a:r>
              <a:rPr lang="tr-TR" dirty="0"/>
              <a:t>Dağıtılmış nesne ile yerel nesne çeşitli farklılıklara </a:t>
            </a:r>
            <a:r>
              <a:rPr lang="tr-TR" dirty="0" smtClean="0"/>
              <a:t>sahiptir</a:t>
            </a:r>
          </a:p>
          <a:p>
            <a:r>
              <a:rPr lang="tr-TR" dirty="0" smtClean="0"/>
              <a:t>Yaşam döngüsü</a:t>
            </a:r>
          </a:p>
          <a:p>
            <a:r>
              <a:rPr lang="tr-TR" dirty="0" smtClean="0"/>
              <a:t>Referans</a:t>
            </a:r>
          </a:p>
          <a:p>
            <a:r>
              <a:rPr lang="tr-TR" dirty="0" smtClean="0"/>
              <a:t>İstek gecikmesi</a:t>
            </a:r>
          </a:p>
          <a:p>
            <a:r>
              <a:rPr lang="tr-TR" dirty="0" smtClean="0"/>
              <a:t>Nesne aktifliği</a:t>
            </a:r>
          </a:p>
          <a:p>
            <a:r>
              <a:rPr lang="tr-TR" dirty="0" smtClean="0"/>
              <a:t>Paralellik</a:t>
            </a:r>
          </a:p>
          <a:p>
            <a:r>
              <a:rPr lang="tr-TR" dirty="0" smtClean="0"/>
              <a:t>Haberleşme</a:t>
            </a:r>
          </a:p>
          <a:p>
            <a:r>
              <a:rPr lang="tr-TR" dirty="0" smtClean="0"/>
              <a:t>Başarısızlık</a:t>
            </a:r>
          </a:p>
          <a:p>
            <a:r>
              <a:rPr lang="tr-TR" dirty="0" smtClean="0"/>
              <a:t>Güvenlik</a:t>
            </a:r>
            <a:endParaRPr lang="tr-TR" dirty="0"/>
          </a:p>
        </p:txBody>
      </p:sp>
    </p:spTree>
    <p:extLst>
      <p:ext uri="{BB962C8B-B14F-4D97-AF65-F5344CB8AC3E}">
        <p14:creationId xmlns:p14="http://schemas.microsoft.com/office/powerpoint/2010/main" val="284463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Dağıtılmış nesnelerin yönetimi, güvenliğinin sağlanması yerel nesnelere göre zordur ve ancak kullanılacak sistemin gereksinimlerini doğru bir şekilde belirleyip yapılan özel yaklaşımlar sayesinde bu zorluklar aşılabilir.</a:t>
            </a:r>
          </a:p>
        </p:txBody>
      </p:sp>
    </p:spTree>
    <p:extLst>
      <p:ext uri="{BB962C8B-B14F-4D97-AF65-F5344CB8AC3E}">
        <p14:creationId xmlns:p14="http://schemas.microsoft.com/office/powerpoint/2010/main" val="64382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2.1.1 Dağıtılmış </a:t>
            </a:r>
            <a:r>
              <a:rPr lang="tr-TR" b="1" dirty="0"/>
              <a:t>nesne yapısının sağlayacağı faydalar</a:t>
            </a:r>
          </a:p>
        </p:txBody>
      </p:sp>
      <p:sp>
        <p:nvSpPr>
          <p:cNvPr id="3" name="İçerik Yer Tutucusu 2"/>
          <p:cNvSpPr>
            <a:spLocks noGrp="1"/>
          </p:cNvSpPr>
          <p:nvPr>
            <p:ph idx="1"/>
          </p:nvPr>
        </p:nvSpPr>
        <p:spPr/>
        <p:txBody>
          <a:bodyPr/>
          <a:lstStyle/>
          <a:p>
            <a:r>
              <a:rPr lang="tr-TR" dirty="0"/>
              <a:t>Nesneler yapısı gereği veri ile davranışların birlikte çalışmasını sağlayan ve veri yapısında oluşabilecek hataları engellemeye yönelik mekanizmalara sahip varlıklardır. Programcı nesneleri kullanma yetkisi verirken, kullanıcı ile etkileşime geçmesini istemediği veri ve davranışları gizleme hakkına sahiptir. Nesneler, sahip oldukları veri gizleme özelliği sayesinde veri güvenliğini sağlar ve </a:t>
            </a:r>
            <a:r>
              <a:rPr lang="tr-TR" dirty="0" err="1"/>
              <a:t>arayüz</a:t>
            </a:r>
            <a:r>
              <a:rPr lang="tr-TR" dirty="0"/>
              <a:t> ile gerçekleme arasında ayrıma izin verir. Bu sayede nesne yönelimli programla dillerinde aynı </a:t>
            </a:r>
            <a:r>
              <a:rPr lang="tr-TR" dirty="0" err="1"/>
              <a:t>arayüze</a:t>
            </a:r>
            <a:r>
              <a:rPr lang="tr-TR" dirty="0"/>
              <a:t> sahip farklı nesneler oluşturulabilir. Bu durum dağıtık bir sistemde veri yorumlamasını kolaylaştırır. </a:t>
            </a:r>
          </a:p>
        </p:txBody>
      </p:sp>
    </p:spTree>
    <p:extLst>
      <p:ext uri="{BB962C8B-B14F-4D97-AF65-F5344CB8AC3E}">
        <p14:creationId xmlns:p14="http://schemas.microsoft.com/office/powerpoint/2010/main" val="2328835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Nesneler arasında haberleşme metot çağrıları şeklinde ve etkin teknikler kullanılarak üst seviyede gerçekleştirilebilir. Farklı sistemler nesnelerin veri kısımlarını yönetirken yine aynı nesne içindeki metotları kullanacağından tutarsızlık problemi en aza indirgenir.</a:t>
            </a:r>
          </a:p>
        </p:txBody>
      </p:sp>
    </p:spTree>
    <p:extLst>
      <p:ext uri="{BB962C8B-B14F-4D97-AF65-F5344CB8AC3E}">
        <p14:creationId xmlns:p14="http://schemas.microsoft.com/office/powerpoint/2010/main" val="357959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2.1.2 Dağıtık </a:t>
            </a:r>
            <a:r>
              <a:rPr lang="tr-TR" b="1" dirty="0"/>
              <a:t>sistemde nesne ve yönetimi</a:t>
            </a:r>
          </a:p>
        </p:txBody>
      </p:sp>
      <p:sp>
        <p:nvSpPr>
          <p:cNvPr id="3" name="İçerik Yer Tutucusu 2"/>
          <p:cNvSpPr>
            <a:spLocks noGrp="1"/>
          </p:cNvSpPr>
          <p:nvPr>
            <p:ph idx="1"/>
          </p:nvPr>
        </p:nvSpPr>
        <p:spPr/>
        <p:txBody>
          <a:bodyPr/>
          <a:lstStyle/>
          <a:p>
            <a:r>
              <a:rPr lang="tr-TR" dirty="0"/>
              <a:t>Dağıtık bir sistemde nesneler yönetilirken çeşitli problemlerle karşılaşılır. Paylaşma ve koruma, adlandırma, erişim, süreklilik, yerleşke bulma bunların en önemlileridir </a:t>
            </a:r>
          </a:p>
        </p:txBody>
      </p:sp>
    </p:spTree>
    <p:extLst>
      <p:ext uri="{BB962C8B-B14F-4D97-AF65-F5344CB8AC3E}">
        <p14:creationId xmlns:p14="http://schemas.microsoft.com/office/powerpoint/2010/main" val="3229877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2.1.2.1 Paylaşma </a:t>
            </a:r>
            <a:r>
              <a:rPr lang="tr-TR" b="1" dirty="0"/>
              <a:t>ve koruma</a:t>
            </a:r>
          </a:p>
        </p:txBody>
      </p:sp>
      <p:sp>
        <p:nvSpPr>
          <p:cNvPr id="3" name="İçerik Yer Tutucusu 2"/>
          <p:cNvSpPr>
            <a:spLocks noGrp="1"/>
          </p:cNvSpPr>
          <p:nvPr>
            <p:ph idx="1"/>
          </p:nvPr>
        </p:nvSpPr>
        <p:spPr/>
        <p:txBody>
          <a:bodyPr/>
          <a:lstStyle/>
          <a:p>
            <a:r>
              <a:rPr lang="tr-TR" dirty="0"/>
              <a:t>Dağıtık bir sistemde bir nesnenin birden fazla makine ile ortak kullanılmasına nesne paylaşımı denir. Dağıtık bir ortamda nesne paylaşımı ağ üzerinde mesaj transferi ile gerçekleşir. Nesne paylaşımı standart mesaj iletimine göre daha üst seviyede bir soyutlama sağlar. Eş zamanlı olmayan nesne paylaşımları sürekli nesneler ile sağlanabilir. Eş zamanlı paylaşımlar ise karmaşık yapısından dolayı ve ağ üzerinde eş zamanlılığın sağlanması gerektiğinden bazı farklı mekanizmalar gerektirir. Nesne kopyalarını yerel olarak saklama, nesneleri göç ettirme, nesneleri geçersiz kılma gibi yöntemlerle sistemde nesne paylaşımı sağlanır. </a:t>
            </a:r>
          </a:p>
        </p:txBody>
      </p:sp>
    </p:spTree>
    <p:extLst>
      <p:ext uri="{BB962C8B-B14F-4D97-AF65-F5344CB8AC3E}">
        <p14:creationId xmlns:p14="http://schemas.microsoft.com/office/powerpoint/2010/main" val="1387690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2.1.2.2 Adlandırma</a:t>
            </a:r>
            <a:endParaRPr lang="tr-TR" b="1" dirty="0"/>
          </a:p>
        </p:txBody>
      </p:sp>
      <p:sp>
        <p:nvSpPr>
          <p:cNvPr id="3" name="İçerik Yer Tutucusu 2"/>
          <p:cNvSpPr>
            <a:spLocks noGrp="1"/>
          </p:cNvSpPr>
          <p:nvPr>
            <p:ph idx="1"/>
          </p:nvPr>
        </p:nvSpPr>
        <p:spPr/>
        <p:txBody>
          <a:bodyPr/>
          <a:lstStyle/>
          <a:p>
            <a:r>
              <a:rPr lang="tr-TR" dirty="0"/>
              <a:t>Nesnelerin adlandırılması iki aşama olarak düşünülebilir. Birincisi, kullanıcı seviyesinde adlandırma olan kullanıcıların nesnelerin ismini gördüğü ve kullandığı simgesel isimler, ikincisi ise fiziksel adreslere dönüşecek olan alt seviyedeki iç adlardır. İç adlar nesneler arası referanslarda kullanılır ve gizlilik ve koruma konularında da sisteme önemli katkılar sağlarlar. Dağıtık sistemlerde adlandırma çakışmalarını engellemek için genellikle adlandırmadan sorumlu bir birim bulunur. Yeni bir nesne yaratılırken nesne isminin sistemde tekilliği ve uygunluğunu bu sorumlu birim kontrol </a:t>
            </a:r>
            <a:r>
              <a:rPr lang="tr-TR" dirty="0" smtClean="0"/>
              <a:t>eder.</a:t>
            </a:r>
          </a:p>
          <a:p>
            <a:r>
              <a:rPr lang="tr-TR" dirty="0" smtClean="0"/>
              <a:t>Evrensel </a:t>
            </a:r>
            <a:r>
              <a:rPr lang="tr-TR" dirty="0"/>
              <a:t>adlar, tüm çalışma zamanında ve uzayında tekildirler fakat yerel adlar verilen bağlama özeldir. </a:t>
            </a:r>
          </a:p>
        </p:txBody>
      </p:sp>
    </p:spTree>
    <p:extLst>
      <p:ext uri="{BB962C8B-B14F-4D97-AF65-F5344CB8AC3E}">
        <p14:creationId xmlns:p14="http://schemas.microsoft.com/office/powerpoint/2010/main" val="1831560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2.1.2.3 Erişim</a:t>
            </a:r>
            <a:endParaRPr lang="tr-TR" b="1" dirty="0"/>
          </a:p>
        </p:txBody>
      </p:sp>
      <p:sp>
        <p:nvSpPr>
          <p:cNvPr id="3" name="İçerik Yer Tutucusu 2"/>
          <p:cNvSpPr>
            <a:spLocks noGrp="1"/>
          </p:cNvSpPr>
          <p:nvPr>
            <p:ph idx="1"/>
          </p:nvPr>
        </p:nvSpPr>
        <p:spPr/>
        <p:txBody>
          <a:bodyPr/>
          <a:lstStyle/>
          <a:p>
            <a:r>
              <a:rPr lang="tr-TR" dirty="0"/>
              <a:t>Yerel bir sistemde bir nesneye erişim sadece bir adrese dallanmak kadar kolay iken dağıtık bir sistemde nesnelere yapılmak istenen erişim isteği için bir dizi işlem gerçekleştirilir. Bu işlemlerden genellikle kullanıcının haberi bile olmaz. Dağıtık bir sistemde nesneye erişimi; nesnenin sistem üzerinde aranıp bulunması, tip uyumluluğunun kontrol edilmesi, çağrının yerel ya da uzak olduğunun belirlenmesi, nesne henüz bağlanmamışsa nesnenin bağlanması (kod, veri), gerekli ise dinamik metot bağlaması yapılması ve çağrının yürütülmesi aşamaları olarak sıralanır. </a:t>
            </a:r>
            <a:endParaRPr lang="tr-TR" dirty="0" smtClean="0"/>
          </a:p>
          <a:p>
            <a:r>
              <a:rPr lang="tr-TR" dirty="0" smtClean="0"/>
              <a:t>Erişim </a:t>
            </a:r>
            <a:r>
              <a:rPr lang="tr-TR" dirty="0"/>
              <a:t>sırasında oluşabilecek hatalar ve bu hatalara karşı alınacak tepkiler (yeniden erişmeye çalışmak, hata mesajı döndürmek gibi) sistem içinde tanımlanmalıdır</a:t>
            </a:r>
          </a:p>
        </p:txBody>
      </p:sp>
    </p:spTree>
    <p:extLst>
      <p:ext uri="{BB962C8B-B14F-4D97-AF65-F5344CB8AC3E}">
        <p14:creationId xmlns:p14="http://schemas.microsoft.com/office/powerpoint/2010/main" val="10486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1.2 Ortak </a:t>
            </a:r>
            <a:r>
              <a:rPr lang="tr-TR" b="1" dirty="0"/>
              <a:t>Bellek</a:t>
            </a:r>
          </a:p>
        </p:txBody>
      </p:sp>
      <p:sp>
        <p:nvSpPr>
          <p:cNvPr id="3" name="İçerik Yer Tutucusu 2"/>
          <p:cNvSpPr>
            <a:spLocks noGrp="1"/>
          </p:cNvSpPr>
          <p:nvPr>
            <p:ph idx="1"/>
          </p:nvPr>
        </p:nvSpPr>
        <p:spPr/>
        <p:txBody>
          <a:bodyPr/>
          <a:lstStyle/>
          <a:p>
            <a:r>
              <a:rPr lang="tr-TR" dirty="0"/>
              <a:t>Güncel veriye ulaşmak ya da iletişim kurmak için programların eş zamanlı olarak eriştiği paylaşılmış bellek alanına ortak bellek denir. Bu yapıyı kullanan sistemlerde ortak bir bellek ve bu belleği kullanan işlemciler vardır. Ortak bellek mimarisinde işlemciler birbirlerine doğrudan bağlı değildir. İşlemciler arasında her türlü haberleşme ortak bellek ile olur. Her işlemci sadece kendisinin erişebileceği bir belleğe sahip olabileceği gibi birden fazla işlemci ile ortak olarak kullanabileceği bir bellekte sistem mimarisinde bulanabilir.</a:t>
            </a:r>
          </a:p>
        </p:txBody>
      </p:sp>
    </p:spTree>
    <p:extLst>
      <p:ext uri="{BB962C8B-B14F-4D97-AF65-F5344CB8AC3E}">
        <p14:creationId xmlns:p14="http://schemas.microsoft.com/office/powerpoint/2010/main" val="182337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2.1.2.4 Süreklilik</a:t>
            </a:r>
            <a:endParaRPr lang="tr-TR" b="1" dirty="0"/>
          </a:p>
        </p:txBody>
      </p:sp>
      <p:sp>
        <p:nvSpPr>
          <p:cNvPr id="3" name="İçerik Yer Tutucusu 2"/>
          <p:cNvSpPr>
            <a:spLocks noGrp="1"/>
          </p:cNvSpPr>
          <p:nvPr>
            <p:ph idx="1"/>
          </p:nvPr>
        </p:nvSpPr>
        <p:spPr/>
        <p:txBody>
          <a:bodyPr/>
          <a:lstStyle/>
          <a:p>
            <a:r>
              <a:rPr lang="tr-TR" dirty="0"/>
              <a:t>Süreklilik; nesnenin bir kopyasının devamlı </a:t>
            </a:r>
            <a:r>
              <a:rPr lang="tr-TR" dirty="0" err="1"/>
              <a:t>varolması</a:t>
            </a:r>
            <a:r>
              <a:rPr lang="tr-TR" dirty="0"/>
              <a:t> ve nesnenin yaşam süresinin onu kullanan süreçlerden bağımsız olmasıdır. Dağıtık bir sistemde yaratılmış bir nesne sistem için özel bir çağrı gerçekleşmediği sürece (silme çağrısı) varlığını sürdürmelidir.</a:t>
            </a:r>
          </a:p>
        </p:txBody>
      </p:sp>
    </p:spTree>
    <p:extLst>
      <p:ext uri="{BB962C8B-B14F-4D97-AF65-F5344CB8AC3E}">
        <p14:creationId xmlns:p14="http://schemas.microsoft.com/office/powerpoint/2010/main" val="391468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2.1.2.5 Yerleşke </a:t>
            </a:r>
            <a:r>
              <a:rPr lang="tr-TR" b="1" dirty="0"/>
              <a:t>bulma</a:t>
            </a:r>
          </a:p>
        </p:txBody>
      </p:sp>
      <p:sp>
        <p:nvSpPr>
          <p:cNvPr id="3" name="İçerik Yer Tutucusu 2"/>
          <p:cNvSpPr>
            <a:spLocks noGrp="1"/>
          </p:cNvSpPr>
          <p:nvPr>
            <p:ph idx="1"/>
          </p:nvPr>
        </p:nvSpPr>
        <p:spPr/>
        <p:txBody>
          <a:bodyPr/>
          <a:lstStyle/>
          <a:p>
            <a:r>
              <a:rPr lang="tr-TR" dirty="0"/>
              <a:t>Dağıtık bir sistemde nesnenin güncel bir kopyasının nerede olduğunu bulmak önemli bir problemdir. Özellikle hareketli sistemlerde nesneler yer değiştirdikleri için yerleşke takibini yapan ayrı bir birim belirlemek gerekir. Nesne yerleşkeleri bulunurken nesne isminden yola çıkılarak sistem üzerinde arama yapılır. Sistem içinde isim ve yerleşkeyi eşleştiren tablolar tutmak yerleşke bulma işlemini kolaylaştırır. </a:t>
            </a:r>
          </a:p>
        </p:txBody>
      </p:sp>
    </p:spTree>
    <p:extLst>
      <p:ext uri="{BB962C8B-B14F-4D97-AF65-F5344CB8AC3E}">
        <p14:creationId xmlns:p14="http://schemas.microsoft.com/office/powerpoint/2010/main" val="3229147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 Dağıtılmış Nesne Modelli Sistemler</a:t>
            </a:r>
            <a:endParaRPr lang="tr-TR" b="1" dirty="0"/>
          </a:p>
        </p:txBody>
      </p:sp>
      <p:sp>
        <p:nvSpPr>
          <p:cNvPr id="3" name="İçerik Yer Tutucusu 2"/>
          <p:cNvSpPr>
            <a:spLocks noGrp="1"/>
          </p:cNvSpPr>
          <p:nvPr>
            <p:ph idx="1"/>
          </p:nvPr>
        </p:nvSpPr>
        <p:spPr/>
        <p:txBody>
          <a:bodyPr/>
          <a:lstStyle/>
          <a:p>
            <a:r>
              <a:rPr lang="tr-TR" dirty="0"/>
              <a:t>Dağıtılmış sistemlerde nesnenin sabit konumlu ya da hareketli olması, haberleşme şekli, nesnenin bütünlüğü gibi unsurlar </a:t>
            </a:r>
            <a:r>
              <a:rPr lang="tr-TR" dirty="0" err="1"/>
              <a:t>gözönünde</a:t>
            </a:r>
            <a:r>
              <a:rPr lang="tr-TR" dirty="0"/>
              <a:t> bulundurularak farklı dağıtık nesne modelli sistemler geliştirilmiştir. Geçmişte bu sistemler daha çok donanım ağırlıklı olmasına rağmen günümüzde yazılım ağırlıklı sistemler ön plandadır. Dağıtılmış nesne modelleri üç başlık altında sınıflandırılır.</a:t>
            </a:r>
          </a:p>
        </p:txBody>
      </p:sp>
    </p:spTree>
    <p:extLst>
      <p:ext uri="{BB962C8B-B14F-4D97-AF65-F5344CB8AC3E}">
        <p14:creationId xmlns:p14="http://schemas.microsoft.com/office/powerpoint/2010/main" val="3876087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Süreçler arası haberleşme (IPC); süreçler arası haberleşme protokolünü kullanan modellerdir. Bu modele göre dağıtılmış ortamdaki süreçler ağ üzerinde mesaj alış verişi yoluyla ya da paylaşılan bir veri üzerinde yer alan işlemler aracılığıyla haberleşirler. </a:t>
            </a:r>
            <a:endParaRPr lang="tr-TR" dirty="0" smtClean="0"/>
          </a:p>
          <a:p>
            <a:r>
              <a:rPr lang="tr-TR" dirty="0" smtClean="0"/>
              <a:t>Vekil </a:t>
            </a:r>
            <a:r>
              <a:rPr lang="tr-TR" dirty="0"/>
              <a:t>tabanlı (</a:t>
            </a:r>
            <a:r>
              <a:rPr lang="tr-TR" dirty="0" err="1"/>
              <a:t>proxy</a:t>
            </a:r>
            <a:r>
              <a:rPr lang="tr-TR" dirty="0"/>
              <a:t> </a:t>
            </a:r>
            <a:r>
              <a:rPr lang="tr-TR" dirty="0" err="1"/>
              <a:t>based</a:t>
            </a:r>
            <a:r>
              <a:rPr lang="tr-TR" dirty="0"/>
              <a:t>) nesne modelleri; ağ üzerinde kullanıcıya saydam olarak gerçekleşen bir sistemdir. Nesne tek bir makine üzerinde bulunmaktadır ve istekçinin nesne üzerindeki herhangi bir metoda çağrı göndermesi istekçi tarafında yaratılan bir vekil aracılığıyla olur. Java </a:t>
            </a:r>
            <a:r>
              <a:rPr lang="tr-TR" dirty="0" err="1"/>
              <a:t>remote</a:t>
            </a:r>
            <a:r>
              <a:rPr lang="tr-TR" dirty="0"/>
              <a:t> </a:t>
            </a:r>
            <a:r>
              <a:rPr lang="tr-TR" dirty="0" err="1"/>
              <a:t>method</a:t>
            </a:r>
            <a:r>
              <a:rPr lang="tr-TR" dirty="0"/>
              <a:t> </a:t>
            </a:r>
            <a:r>
              <a:rPr lang="tr-TR" dirty="0" err="1"/>
              <a:t>call</a:t>
            </a:r>
            <a:r>
              <a:rPr lang="tr-TR" dirty="0"/>
              <a:t> (RMI) mekanizması en çok kullanılan </a:t>
            </a:r>
            <a:r>
              <a:rPr lang="tr-TR" dirty="0" smtClean="0"/>
              <a:t>örneğidir. </a:t>
            </a:r>
          </a:p>
          <a:p>
            <a:r>
              <a:rPr lang="tr-TR" dirty="0" smtClean="0"/>
              <a:t>Bölünmüş </a:t>
            </a:r>
            <a:r>
              <a:rPr lang="tr-TR" dirty="0"/>
              <a:t>nesne modelleri; kullanıcılara saydam olarak nesneler bir çok makine üzerinde fiziksel olarak dağıtılır. Kullanıcı tarafında, nesne bir bütün olarak gözükür</a:t>
            </a:r>
          </a:p>
        </p:txBody>
      </p:sp>
    </p:spTree>
    <p:extLst>
      <p:ext uri="{BB962C8B-B14F-4D97-AF65-F5344CB8AC3E}">
        <p14:creationId xmlns:p14="http://schemas.microsoft.com/office/powerpoint/2010/main" val="3192104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2.2.1 Süreçler </a:t>
            </a:r>
            <a:r>
              <a:rPr lang="tr-TR" b="1" dirty="0"/>
              <a:t>arası haberleşme (IPC)</a:t>
            </a:r>
          </a:p>
        </p:txBody>
      </p:sp>
      <p:sp>
        <p:nvSpPr>
          <p:cNvPr id="3" name="İçerik Yer Tutucusu 2"/>
          <p:cNvSpPr>
            <a:spLocks noGrp="1"/>
          </p:cNvSpPr>
          <p:nvPr>
            <p:ph idx="1"/>
          </p:nvPr>
        </p:nvSpPr>
        <p:spPr/>
        <p:txBody>
          <a:bodyPr/>
          <a:lstStyle/>
          <a:p>
            <a:r>
              <a:rPr lang="tr-TR" dirty="0"/>
              <a:t>Bir ya da daha çok süreç arasında iplikler vasıtasıyla veri alışverişi sağlayan metotlardır. Süreçler ağ üzerinde bir ya da daha fazla bilgisayar üzerinde çalışabilir. Bant genişliği, ağ üzerindeki gecikme, ipliklerin performansı ve taşınan verinin tipi gibi değişkenler sistem performansını etkiler. Bu sistem nesneler üzerine yoğunlaşmamıştır. Ağ üzerinde kaba veri kümeleri iletmeye odaklanılmıştır. Mesaj iletimi temelli bir protokol olduğu için geliştirimi zordur. Yerleşim, süreklilik, kopyalama ve tutarlılık yönetimi uygulamaya bırakılmıştır. Her uygulama bu özellikleri kendisi geliştirir.</a:t>
            </a:r>
          </a:p>
        </p:txBody>
      </p:sp>
    </p:spTree>
    <p:extLst>
      <p:ext uri="{BB962C8B-B14F-4D97-AF65-F5344CB8AC3E}">
        <p14:creationId xmlns:p14="http://schemas.microsoft.com/office/powerpoint/2010/main" val="2514266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2.2.1.1 PVM </a:t>
            </a:r>
            <a:r>
              <a:rPr lang="tr-TR" b="1" dirty="0"/>
              <a:t>(Paralel Virtual Machine)</a:t>
            </a:r>
          </a:p>
        </p:txBody>
      </p:sp>
      <p:sp>
        <p:nvSpPr>
          <p:cNvPr id="3" name="İçerik Yer Tutucusu 2"/>
          <p:cNvSpPr>
            <a:spLocks noGrp="1"/>
          </p:cNvSpPr>
          <p:nvPr>
            <p:ph idx="1"/>
          </p:nvPr>
        </p:nvSpPr>
        <p:spPr/>
        <p:txBody>
          <a:bodyPr/>
          <a:lstStyle/>
          <a:p>
            <a:r>
              <a:rPr lang="tr-TR" dirty="0"/>
              <a:t>Amaç ağ üzerinde heterojen yapıdaki makinelerin genel amaçlı hesaplama sistemi olarak görülmesini sağlamaktır. PVM Tennessee Üniversitesi, </a:t>
            </a:r>
            <a:r>
              <a:rPr lang="tr-TR" dirty="0" err="1"/>
              <a:t>Oak</a:t>
            </a:r>
            <a:r>
              <a:rPr lang="tr-TR" dirty="0"/>
              <a:t> </a:t>
            </a:r>
            <a:r>
              <a:rPr lang="tr-TR" dirty="0" err="1"/>
              <a:t>Ridge</a:t>
            </a:r>
            <a:r>
              <a:rPr lang="tr-TR" dirty="0"/>
              <a:t> </a:t>
            </a:r>
            <a:r>
              <a:rPr lang="tr-TR" dirty="0" err="1"/>
              <a:t>National</a:t>
            </a:r>
            <a:r>
              <a:rPr lang="tr-TR" dirty="0"/>
              <a:t> </a:t>
            </a:r>
            <a:r>
              <a:rPr lang="tr-TR" dirty="0" err="1"/>
              <a:t>Laboratory</a:t>
            </a:r>
            <a:r>
              <a:rPr lang="tr-TR" dirty="0"/>
              <a:t> ve Emory Üniversitesi tarafından geliştirilmiştir. PVM, dağıtık ve </a:t>
            </a:r>
            <a:r>
              <a:rPr lang="tr-TR" dirty="0" err="1"/>
              <a:t>grid</a:t>
            </a:r>
            <a:r>
              <a:rPr lang="tr-TR" dirty="0"/>
              <a:t> hesaplamalarını gerçekleyen güncel sistemlerin gelişmesi için önemli bir adım olmuştur. Yazılım taşınabilir özelliktedir ve büyük hesaplama yükü getiren problemler pek çok bilgisayarın bir araya gelmesiyle sağlanan hız ve bellek sayesinde çözülebilir. </a:t>
            </a:r>
            <a:endParaRPr lang="tr-TR" dirty="0" smtClean="0"/>
          </a:p>
          <a:p>
            <a:r>
              <a:rPr lang="tr-TR" dirty="0" smtClean="0"/>
              <a:t>PVM</a:t>
            </a:r>
            <a:r>
              <a:rPr lang="tr-TR" dirty="0"/>
              <a:t>, mesaj iletimi ve alımı, süreçlere çağrıda bulunma, paylaşılan bellek, yayın, karşılıklı dışlama, bariyer ile senkronizasyon gibi ilkeleri içerir. Senkron ve asenkron süreç başlatılmasına olanak sağlar</a:t>
            </a:r>
          </a:p>
        </p:txBody>
      </p:sp>
    </p:spTree>
    <p:extLst>
      <p:ext uri="{BB962C8B-B14F-4D97-AF65-F5344CB8AC3E}">
        <p14:creationId xmlns:p14="http://schemas.microsoft.com/office/powerpoint/2010/main" val="539133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2.2.1.2 MPI </a:t>
            </a:r>
            <a:r>
              <a:rPr lang="tr-TR" b="1" dirty="0"/>
              <a:t>(Message </a:t>
            </a:r>
            <a:r>
              <a:rPr lang="tr-TR" b="1" dirty="0" err="1"/>
              <a:t>Passing</a:t>
            </a:r>
            <a:r>
              <a:rPr lang="tr-TR" b="1" dirty="0"/>
              <a:t> </a:t>
            </a:r>
            <a:r>
              <a:rPr lang="tr-TR" b="1" dirty="0" err="1"/>
              <a:t>Interface</a:t>
            </a:r>
            <a:r>
              <a:rPr lang="tr-TR" b="1" dirty="0"/>
              <a:t>)</a:t>
            </a:r>
          </a:p>
        </p:txBody>
      </p:sp>
      <p:sp>
        <p:nvSpPr>
          <p:cNvPr id="3" name="İçerik Yer Tutucusu 2"/>
          <p:cNvSpPr>
            <a:spLocks noGrp="1"/>
          </p:cNvSpPr>
          <p:nvPr>
            <p:ph idx="1"/>
          </p:nvPr>
        </p:nvSpPr>
        <p:spPr/>
        <p:txBody>
          <a:bodyPr/>
          <a:lstStyle/>
          <a:p>
            <a:r>
              <a:rPr lang="tr-TR" dirty="0"/>
              <a:t>Çeşitli paralel bilgisayarlar üzerinde çalışmak üzere ağ üzerinde mesaj iletimi tabanlı bir </a:t>
            </a:r>
            <a:r>
              <a:rPr lang="tr-TR" dirty="0" smtClean="0"/>
              <a:t>sistemdir. </a:t>
            </a:r>
            <a:r>
              <a:rPr lang="tr-TR" dirty="0"/>
              <a:t>Fortran ve C programlama dilleri için yazılmış kütüphanesi mevcuttur. Ölçeklenebilir ve taşınabilir paralel sistemler yaratmayı sağlar. Noktadan noktaya ve tümleşik iletişimi destekler. MPI standardı, mesaj iletim yeteneklerinin geniş bir </a:t>
            </a:r>
            <a:r>
              <a:rPr lang="tr-TR" dirty="0" err="1"/>
              <a:t>arayüzü</a:t>
            </a:r>
            <a:r>
              <a:rPr lang="tr-TR" dirty="0"/>
              <a:t> ve işlevselliği sağlaması amacıyla geliştirilmiştir. </a:t>
            </a:r>
            <a:r>
              <a:rPr lang="tr-TR" dirty="0" err="1"/>
              <a:t>MPI’ın</a:t>
            </a:r>
            <a:r>
              <a:rPr lang="tr-TR" dirty="0"/>
              <a:t> performansı, ağ ve kullanılan makinenin performansına sıkı bir biçimde bağlı olduğundan sistemi daha verimli kullanabilmek için ilgili makine üzerinde çeşitli ayarlar yapmak gerekir.</a:t>
            </a:r>
          </a:p>
        </p:txBody>
      </p:sp>
    </p:spTree>
    <p:extLst>
      <p:ext uri="{BB962C8B-B14F-4D97-AF65-F5344CB8AC3E}">
        <p14:creationId xmlns:p14="http://schemas.microsoft.com/office/powerpoint/2010/main" val="22741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2.2.1.3 DCE </a:t>
            </a:r>
            <a:r>
              <a:rPr lang="tr-TR" b="1" dirty="0"/>
              <a:t>(Distributed Computing Environment)</a:t>
            </a:r>
          </a:p>
        </p:txBody>
      </p:sp>
      <p:sp>
        <p:nvSpPr>
          <p:cNvPr id="3" name="İçerik Yer Tutucusu 2"/>
          <p:cNvSpPr>
            <a:spLocks noGrp="1"/>
          </p:cNvSpPr>
          <p:nvPr>
            <p:ph idx="1"/>
          </p:nvPr>
        </p:nvSpPr>
        <p:spPr/>
        <p:txBody>
          <a:bodyPr/>
          <a:lstStyle/>
          <a:p>
            <a:r>
              <a:rPr lang="tr-TR" dirty="0"/>
              <a:t>İstekçi ve sunucudan oluşan çalışma ortamı ve araçlar içerir. Çalışma ortamı RPC (uzak metot çağırımı), zaman servisi, yetkilendirme servisi ve DFS (dağıtık dosya sistemi) </a:t>
            </a:r>
            <a:r>
              <a:rPr lang="tr-TR" dirty="0" smtClean="0"/>
              <a:t>içerir. </a:t>
            </a:r>
            <a:r>
              <a:rPr lang="tr-TR" dirty="0"/>
              <a:t>Çok sayıda istemci ve sunuculu ortamların yayılması sonucu ortaya çıkmıştır ve dağıtık bir yapının oluşması için geliştirilen bir sistemdir. DCE sisteminde yer alan temel bileşenler: </a:t>
            </a:r>
            <a:endParaRPr lang="tr-TR" dirty="0" smtClean="0"/>
          </a:p>
          <a:p>
            <a:r>
              <a:rPr lang="tr-TR" dirty="0" smtClean="0"/>
              <a:t>Güvenlik </a:t>
            </a:r>
            <a:r>
              <a:rPr lang="tr-TR" dirty="0"/>
              <a:t>sunucusu; yetkilendirmeden sorumludur. </a:t>
            </a:r>
          </a:p>
          <a:p>
            <a:r>
              <a:rPr lang="tr-TR" dirty="0" smtClean="0"/>
              <a:t>CDS </a:t>
            </a:r>
            <a:r>
              <a:rPr lang="tr-TR" dirty="0"/>
              <a:t>(hücre dizin sunucusu); kaynakları ve erişim kontrol dizinlerini saklamakla sorumludur. </a:t>
            </a:r>
          </a:p>
          <a:p>
            <a:r>
              <a:rPr lang="tr-TR" dirty="0" smtClean="0"/>
              <a:t>Dağıtık </a:t>
            </a:r>
            <a:r>
              <a:rPr lang="tr-TR" dirty="0"/>
              <a:t>zaman sunucusu; yüksek </a:t>
            </a:r>
            <a:r>
              <a:rPr lang="tr-TR" dirty="0" err="1"/>
              <a:t>doğruluklu</a:t>
            </a:r>
            <a:r>
              <a:rPr lang="tr-TR" dirty="0"/>
              <a:t> zaman bilgisi saklar.</a:t>
            </a:r>
          </a:p>
        </p:txBody>
      </p:sp>
    </p:spTree>
    <p:extLst>
      <p:ext uri="{BB962C8B-B14F-4D97-AF65-F5344CB8AC3E}">
        <p14:creationId xmlns:p14="http://schemas.microsoft.com/office/powerpoint/2010/main" val="3978823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2.2.1.4 NFS </a:t>
            </a:r>
            <a:r>
              <a:rPr lang="tr-TR" b="1" dirty="0"/>
              <a:t>(Network File </a:t>
            </a:r>
            <a:r>
              <a:rPr lang="tr-TR" b="1" dirty="0" err="1"/>
              <a:t>System</a:t>
            </a:r>
            <a:r>
              <a:rPr lang="tr-TR" b="1" dirty="0"/>
              <a:t>)</a:t>
            </a:r>
          </a:p>
        </p:txBody>
      </p:sp>
      <p:sp>
        <p:nvSpPr>
          <p:cNvPr id="3" name="İçerik Yer Tutucusu 2"/>
          <p:cNvSpPr>
            <a:spLocks noGrp="1"/>
          </p:cNvSpPr>
          <p:nvPr>
            <p:ph idx="1"/>
          </p:nvPr>
        </p:nvSpPr>
        <p:spPr/>
        <p:txBody>
          <a:bodyPr/>
          <a:lstStyle/>
          <a:p>
            <a:r>
              <a:rPr lang="tr-TR" dirty="0"/>
              <a:t>Ağdaki bilgisayarların ortak dosya sistemine yerel disklerindeki kadar kolay ulaşmasını sağlayan RPC temelli dağıtık dosya sistemi yapısıdır. Farklı makineler, ağ mimarileri ve işletim sisteminden oluşan heterojen bir yapı üzerinde çalışma özelliğine </a:t>
            </a:r>
            <a:r>
              <a:rPr lang="tr-TR" dirty="0" smtClean="0"/>
              <a:t>sahiptir. </a:t>
            </a:r>
          </a:p>
          <a:p>
            <a:r>
              <a:rPr lang="tr-TR" dirty="0" smtClean="0"/>
              <a:t>NFS </a:t>
            </a:r>
            <a:r>
              <a:rPr lang="tr-TR" dirty="0"/>
              <a:t>sayesinde bir makinede yer alan ayrılmış bir disk bölümü, farklı makineler tarafından okunabilir ve yazılabilir. Sistem kullanıcıya saydamlık sağlar. Özellikle büyük organizasyonlarda disk alanından tasarruf sağlamak için kullanılır. </a:t>
            </a:r>
          </a:p>
        </p:txBody>
      </p:sp>
    </p:spTree>
    <p:extLst>
      <p:ext uri="{BB962C8B-B14F-4D97-AF65-F5344CB8AC3E}">
        <p14:creationId xmlns:p14="http://schemas.microsoft.com/office/powerpoint/2010/main" val="2694762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2.2.2 Vekil </a:t>
            </a:r>
            <a:r>
              <a:rPr lang="tr-TR" b="1" dirty="0"/>
              <a:t>tabanlı nesne modeli ile </a:t>
            </a:r>
            <a:r>
              <a:rPr lang="tr-TR" b="1" dirty="0" err="1"/>
              <a:t>gerçeklenmiş</a:t>
            </a:r>
            <a:r>
              <a:rPr lang="tr-TR" b="1" dirty="0"/>
              <a:t> sistemler</a:t>
            </a:r>
          </a:p>
        </p:txBody>
      </p:sp>
      <p:sp>
        <p:nvSpPr>
          <p:cNvPr id="3" name="İçerik Yer Tutucusu 2"/>
          <p:cNvSpPr>
            <a:spLocks noGrp="1"/>
          </p:cNvSpPr>
          <p:nvPr>
            <p:ph idx="1"/>
          </p:nvPr>
        </p:nvSpPr>
        <p:spPr/>
        <p:txBody>
          <a:bodyPr/>
          <a:lstStyle/>
          <a:p>
            <a:r>
              <a:rPr lang="tr-TR" dirty="0"/>
              <a:t>Nesne tabanlı birçok sistem vekil tabanlı modeli kullanmaktadır. Bu modelde nesne tek bir düğüm üzerinde bulunur ve dağıtık sistemde yer alan diğer düğümler nesnenin bulunduğu düğüme erişir. Bu işlem, istemci düğümlerin nesneye erişmek için bir vekil atamasıyla ve bu vekil üzerinden yapılan çağrılarla </a:t>
            </a:r>
            <a:r>
              <a:rPr lang="tr-TR" dirty="0" smtClean="0"/>
              <a:t>gerçekleşir. </a:t>
            </a:r>
          </a:p>
          <a:p>
            <a:r>
              <a:rPr lang="tr-TR" dirty="0" smtClean="0"/>
              <a:t>Nesne </a:t>
            </a:r>
            <a:r>
              <a:rPr lang="tr-TR" dirty="0"/>
              <a:t>tabanlı bir model kullandığı için büyük ölçekli uygulamalar oluşturmayı kolaylaştırır ve iyi bir mimari model sunar.</a:t>
            </a:r>
          </a:p>
        </p:txBody>
      </p:sp>
    </p:spTree>
    <p:extLst>
      <p:ext uri="{BB962C8B-B14F-4D97-AF65-F5344CB8AC3E}">
        <p14:creationId xmlns:p14="http://schemas.microsoft.com/office/powerpoint/2010/main" val="255094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tr-TR" dirty="0"/>
              <a:t>Birden fazla işlemcinin bulunduğu bir mimaride ortak bellek kullanmanın avantajı, işlemciler arasında doğrudan bir bağlantı olmamasından dolayı programlama işleminin daha kolay olmasıdır. Aksi durumda tüm işlemcilerin haberleşmesi için ayrı veri yolları hazırlamak gerekecek ve veri tutarlılığını sağlamak için işlemciler arasında karmaşık mesajlaşmalar gerçekleştirilecektir</a:t>
            </a:r>
            <a:r>
              <a:rPr lang="tr-TR" dirty="0" smtClean="0"/>
              <a:t>.</a:t>
            </a:r>
          </a:p>
          <a:p>
            <a:r>
              <a:rPr lang="tr-TR" dirty="0"/>
              <a:t>Ortak bellekli mimaride tüm işlemciler aynı veri alanını kullandıkları için, aynı veri alanına birden çok işlemcinin eşzamanlı erişimi sırasında veride tutarsızlık ile karşılaşmak mümkündür. Bunun yanında, ortak bellek kullanımında işlemci sayısı arttıkça etkinlik düşmektedir. Ortak bellek erişiminde eş zamanlı erişimden dolayı veri talepleri bir kuyrukta saklanmakta ve kuyruk yönetimine bağlı olarak sırası gelen taleplere cevap verilmektedir. Bu sorunun çözümü için yerel bellek (</a:t>
            </a:r>
            <a:r>
              <a:rPr lang="tr-TR" dirty="0" err="1"/>
              <a:t>cache</a:t>
            </a:r>
            <a:r>
              <a:rPr lang="tr-TR" dirty="0"/>
              <a:t>) kullanılabilir ve bu sayede ortak belleğe erişim sıklığı azaltılabilir. Yerel bellek kullanımında ise veri tutarlılığı sorunu ortaya çıkmaktadır. </a:t>
            </a:r>
          </a:p>
        </p:txBody>
      </p:sp>
    </p:spTree>
    <p:extLst>
      <p:ext uri="{BB962C8B-B14F-4D97-AF65-F5344CB8AC3E}">
        <p14:creationId xmlns:p14="http://schemas.microsoft.com/office/powerpoint/2010/main" val="3013810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2.2.2.1 Spring</a:t>
            </a:r>
            <a:endParaRPr lang="tr-TR" b="1" dirty="0"/>
          </a:p>
        </p:txBody>
      </p:sp>
      <p:sp>
        <p:nvSpPr>
          <p:cNvPr id="3" name="İçerik Yer Tutucusu 2"/>
          <p:cNvSpPr>
            <a:spLocks noGrp="1"/>
          </p:cNvSpPr>
          <p:nvPr>
            <p:ph idx="1"/>
          </p:nvPr>
        </p:nvSpPr>
        <p:spPr/>
        <p:txBody>
          <a:bodyPr/>
          <a:lstStyle/>
          <a:p>
            <a:r>
              <a:rPr lang="tr-TR" dirty="0"/>
              <a:t>Sayfalama, adlandırma, dosya sistemleri, ağ işlemleri gibi hizmetler kullanıcı seviyesi sunucular olarak </a:t>
            </a:r>
            <a:r>
              <a:rPr lang="tr-TR" dirty="0" err="1"/>
              <a:t>gerçeklenmiştir</a:t>
            </a:r>
            <a:r>
              <a:rPr lang="tr-TR" dirty="0"/>
              <a:t> ve sistem nesneye yönelik </a:t>
            </a:r>
            <a:r>
              <a:rPr lang="tr-TR" dirty="0" err="1"/>
              <a:t>arayüzler</a:t>
            </a:r>
            <a:r>
              <a:rPr lang="tr-TR" dirty="0"/>
              <a:t> </a:t>
            </a:r>
            <a:r>
              <a:rPr lang="tr-TR" dirty="0" smtClean="0"/>
              <a:t>sağlar. </a:t>
            </a:r>
          </a:p>
          <a:p>
            <a:r>
              <a:rPr lang="tr-TR" dirty="0" smtClean="0"/>
              <a:t>İstemci </a:t>
            </a:r>
            <a:r>
              <a:rPr lang="tr-TR" dirty="0"/>
              <a:t>uzak bir nesneye erişmek istediğinde nesne üzerinde bulunan bir metoda çağrıda bulunur. Nesneleri sunucular yönettiği için dağıtık sistemde bulunan tüm düğümler sunucu üzerindeki hizmetleri kullanma hakkına sahiptir. Spring ayrıca sunucu tabanlı olmayan nesneleri de desteklemektedir. </a:t>
            </a:r>
          </a:p>
        </p:txBody>
      </p:sp>
    </p:spTree>
    <p:extLst>
      <p:ext uri="{BB962C8B-B14F-4D97-AF65-F5344CB8AC3E}">
        <p14:creationId xmlns:p14="http://schemas.microsoft.com/office/powerpoint/2010/main" val="833956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2.2.2.2 </a:t>
            </a:r>
            <a:r>
              <a:rPr lang="en-US" b="1" dirty="0" smtClean="0"/>
              <a:t>DCOM </a:t>
            </a:r>
            <a:r>
              <a:rPr lang="en-US" b="1" dirty="0"/>
              <a:t>(Distributed Component Object Model)</a:t>
            </a:r>
            <a:endParaRPr lang="tr-TR" b="1" dirty="0"/>
          </a:p>
        </p:txBody>
      </p:sp>
      <p:sp>
        <p:nvSpPr>
          <p:cNvPr id="3" name="İçerik Yer Tutucusu 2"/>
          <p:cNvSpPr>
            <a:spLocks noGrp="1"/>
          </p:cNvSpPr>
          <p:nvPr>
            <p:ph idx="1"/>
          </p:nvPr>
        </p:nvSpPr>
        <p:spPr/>
        <p:txBody>
          <a:bodyPr/>
          <a:lstStyle/>
          <a:p>
            <a:r>
              <a:rPr lang="tr-TR" dirty="0"/>
              <a:t>Dağıtık sistemler üzerinde çalışan ve nesneye yönelik RPC için geliştirilmiş bir modeldir. </a:t>
            </a:r>
            <a:r>
              <a:rPr lang="tr-TR" dirty="0" err="1"/>
              <a:t>COM’un</a:t>
            </a:r>
            <a:r>
              <a:rPr lang="tr-TR" dirty="0"/>
              <a:t> (nesne </a:t>
            </a:r>
            <a:r>
              <a:rPr lang="tr-TR" dirty="0" err="1"/>
              <a:t>bileşini</a:t>
            </a:r>
            <a:r>
              <a:rPr lang="tr-TR" dirty="0"/>
              <a:t> modeli) geliştirilmesi ile dağıtık bir yapıya sahip olmuştur. </a:t>
            </a:r>
            <a:r>
              <a:rPr lang="tr-TR" dirty="0" err="1"/>
              <a:t>COM’dan</a:t>
            </a:r>
            <a:r>
              <a:rPr lang="tr-TR" dirty="0"/>
              <a:t> farklı olarak ağa verilerin diziliş şekli, ağda oluşabilecek nesne referansları ile ilgili problemler ve bant genişliği kullanımı ile ilgili geliştirmeler </a:t>
            </a:r>
            <a:r>
              <a:rPr lang="tr-TR" dirty="0" smtClean="0"/>
              <a:t>içerir. </a:t>
            </a:r>
          </a:p>
          <a:p>
            <a:r>
              <a:rPr lang="tr-TR" dirty="0" smtClean="0"/>
              <a:t>Sistemin </a:t>
            </a:r>
            <a:r>
              <a:rPr lang="tr-TR" dirty="0"/>
              <a:t>dağıtık yapısından kaynaklanan problemleri çözmede RPC mekanizmasının mevcut alt yapısından faydalanılmıştır. </a:t>
            </a:r>
          </a:p>
        </p:txBody>
      </p:sp>
    </p:spTree>
    <p:extLst>
      <p:ext uri="{BB962C8B-B14F-4D97-AF65-F5344CB8AC3E}">
        <p14:creationId xmlns:p14="http://schemas.microsoft.com/office/powerpoint/2010/main" val="1001302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2.2.2.3 </a:t>
            </a:r>
            <a:r>
              <a:rPr lang="en-US" b="1" dirty="0" smtClean="0"/>
              <a:t>CORBA </a:t>
            </a:r>
            <a:r>
              <a:rPr lang="en-US" b="1" dirty="0"/>
              <a:t>(Common Object Request Broker Architecture)</a:t>
            </a:r>
            <a:endParaRPr lang="tr-TR" b="1" dirty="0"/>
          </a:p>
        </p:txBody>
      </p:sp>
      <p:sp>
        <p:nvSpPr>
          <p:cNvPr id="3" name="İçerik Yer Tutucusu 2"/>
          <p:cNvSpPr>
            <a:spLocks noGrp="1"/>
          </p:cNvSpPr>
          <p:nvPr>
            <p:ph idx="1"/>
          </p:nvPr>
        </p:nvSpPr>
        <p:spPr/>
        <p:txBody>
          <a:bodyPr/>
          <a:lstStyle/>
          <a:p>
            <a:r>
              <a:rPr lang="tr-TR" dirty="0"/>
              <a:t>Obje Yönetim Grubu (OMG) tarafından tasarlanmış dağıtık sistemlerde yazılım tabanlı nesne paylaşımını amaçlayan bir mimaridir. Farklı işletim sistemleri, programlama dilleri ve donanımlar ile uyumlu bir şekilde çalışma özelliğine sahiptir. Nesne yönelimli programlama ile çok benzer bir tasarım mimarisi </a:t>
            </a:r>
            <a:r>
              <a:rPr lang="tr-TR" dirty="0" smtClean="0"/>
              <a:t>vardır. </a:t>
            </a:r>
            <a:r>
              <a:rPr lang="tr-TR" dirty="0"/>
              <a:t>Nesne yönelimli bir mimari kullanmasına rağmen, CORBA kullanan sistemlerin nesneye yönelik olma zorunluluğu yoktur.</a:t>
            </a:r>
          </a:p>
        </p:txBody>
      </p:sp>
    </p:spTree>
    <p:extLst>
      <p:ext uri="{BB962C8B-B14F-4D97-AF65-F5344CB8AC3E}">
        <p14:creationId xmlns:p14="http://schemas.microsoft.com/office/powerpoint/2010/main" val="2333234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Yakın ve uzak nesne çağrıları için </a:t>
            </a:r>
            <a:r>
              <a:rPr lang="tr-TR" dirty="0" err="1"/>
              <a:t>standard</a:t>
            </a:r>
            <a:r>
              <a:rPr lang="tr-TR" dirty="0"/>
              <a:t> bir yapısı vardır. Objeleri genelleştirmek amacıyla bir IDL (</a:t>
            </a:r>
            <a:r>
              <a:rPr lang="tr-TR" dirty="0" err="1"/>
              <a:t>Arayüz</a:t>
            </a:r>
            <a:r>
              <a:rPr lang="tr-TR" dirty="0"/>
              <a:t> Tanımlama Dili) kullanılır ve bu sayede farklı programlama dillerince oluşturulan nesneler ortak bir dilde ifade edilir. </a:t>
            </a:r>
          </a:p>
          <a:p>
            <a:r>
              <a:rPr lang="tr-TR" dirty="0" smtClean="0"/>
              <a:t>Dağıtık </a:t>
            </a:r>
            <a:r>
              <a:rPr lang="tr-TR" dirty="0"/>
              <a:t>nesnelere erişme aşamaları: </a:t>
            </a:r>
          </a:p>
          <a:p>
            <a:pPr lvl="1"/>
            <a:r>
              <a:rPr lang="tr-TR" dirty="0" smtClean="0"/>
              <a:t>İstemci </a:t>
            </a:r>
            <a:r>
              <a:rPr lang="tr-TR" dirty="0"/>
              <a:t>düğümde nesne erişim </a:t>
            </a:r>
            <a:r>
              <a:rPr lang="tr-TR" dirty="0" err="1"/>
              <a:t>arayüzü</a:t>
            </a:r>
            <a:r>
              <a:rPr lang="tr-TR" dirty="0"/>
              <a:t> ile </a:t>
            </a:r>
            <a:r>
              <a:rPr lang="tr-TR" dirty="0" err="1"/>
              <a:t>ilklendirmeler</a:t>
            </a:r>
            <a:r>
              <a:rPr lang="tr-TR" dirty="0"/>
              <a:t> yapılır. </a:t>
            </a:r>
            <a:endParaRPr lang="tr-TR" dirty="0" smtClean="0"/>
          </a:p>
          <a:p>
            <a:pPr lvl="1"/>
            <a:r>
              <a:rPr lang="tr-TR" dirty="0" smtClean="0"/>
              <a:t>Nesne </a:t>
            </a:r>
            <a:r>
              <a:rPr lang="tr-TR" dirty="0"/>
              <a:t>istem aracısı (</a:t>
            </a:r>
            <a:r>
              <a:rPr lang="tr-TR" dirty="0" err="1"/>
              <a:t>object</a:t>
            </a:r>
            <a:r>
              <a:rPr lang="tr-TR" dirty="0"/>
              <a:t> </a:t>
            </a:r>
            <a:r>
              <a:rPr lang="tr-TR" dirty="0" err="1"/>
              <a:t>adapter</a:t>
            </a:r>
            <a:r>
              <a:rPr lang="tr-TR" dirty="0"/>
              <a:t>) ile bağlantı kurulur. </a:t>
            </a:r>
          </a:p>
          <a:p>
            <a:pPr lvl="1"/>
            <a:r>
              <a:rPr lang="tr-TR" dirty="0" smtClean="0"/>
              <a:t>Kullanılan </a:t>
            </a:r>
            <a:r>
              <a:rPr lang="tr-TR" dirty="0"/>
              <a:t>ortam ve programlama diline bağlı olarak yaratılmış olan nesne sınıfları </a:t>
            </a:r>
            <a:r>
              <a:rPr lang="tr-TR" dirty="0" err="1"/>
              <a:t>arayüz</a:t>
            </a:r>
            <a:r>
              <a:rPr lang="tr-TR" dirty="0"/>
              <a:t> tanımlama dili yapısına uygun olarak dönüştürülür ve gerekli kayıt işlemleri yapılarak sistem kullanıma hazır hale getirilir.</a:t>
            </a:r>
          </a:p>
        </p:txBody>
      </p:sp>
    </p:spTree>
    <p:extLst>
      <p:ext uri="{BB962C8B-B14F-4D97-AF65-F5344CB8AC3E}">
        <p14:creationId xmlns:p14="http://schemas.microsoft.com/office/powerpoint/2010/main" val="739595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2.2.3 Bölünmüş </a:t>
            </a:r>
            <a:r>
              <a:rPr lang="tr-TR" b="1" dirty="0"/>
              <a:t>nesne modelleri</a:t>
            </a:r>
          </a:p>
        </p:txBody>
      </p:sp>
      <p:sp>
        <p:nvSpPr>
          <p:cNvPr id="3" name="İçerik Yer Tutucusu 2"/>
          <p:cNvSpPr>
            <a:spLocks noGrp="1"/>
          </p:cNvSpPr>
          <p:nvPr>
            <p:ph idx="1"/>
          </p:nvPr>
        </p:nvSpPr>
        <p:spPr/>
        <p:txBody>
          <a:bodyPr/>
          <a:lstStyle/>
          <a:p>
            <a:r>
              <a:rPr lang="tr-TR" dirty="0"/>
              <a:t>Nesneler bir bütünü teşkil ettiğinden ince taneli olarak düşünülür. Ağ üzerinde nesneler bir bütün olarak taşınabilmesine rağmen yapısı gereği büyük veri alanı kaplayan nesneler iri taneli olarak düşünülür. Bölünmüş nesne modelinde iri taneli nesneler kullanıcıdan saydam olarak küçük alt parçalara bölünüp ağ üzerinde </a:t>
            </a:r>
            <a:r>
              <a:rPr lang="tr-TR" dirty="0" smtClean="0"/>
              <a:t>yayılırlar. </a:t>
            </a:r>
          </a:p>
          <a:p>
            <a:r>
              <a:rPr lang="tr-TR" dirty="0" smtClean="0"/>
              <a:t>Dağıtık </a:t>
            </a:r>
            <a:r>
              <a:rPr lang="tr-TR" dirty="0"/>
              <a:t>sistemlerde bant genişliği ve nesne işlem süresi düşünüldüğünde iri taneli nesneler sorun teşkil etmektedir ve bu yüzden iri taneli nesneleri ince taneli olacak şekilde alt parçalara bölmek sistem performansını arttıracaktır.</a:t>
            </a:r>
          </a:p>
        </p:txBody>
      </p:sp>
    </p:spTree>
    <p:extLst>
      <p:ext uri="{BB962C8B-B14F-4D97-AF65-F5344CB8AC3E}">
        <p14:creationId xmlns:p14="http://schemas.microsoft.com/office/powerpoint/2010/main" val="240428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Nesneler parçalanırken veri bütünlüğünün korunması konusuna dikkat edilir. Bir nesnenin parçalanması koruma, yük dengeleme, başarım ve kullanılabilirlik konularında dağıtık sistemlerde avantaj sağlar. Parçalanmış nesneler kullanıcı bakış açısına göre bir bütündür ve kullanıcı bir nesneye erişirken bir </a:t>
            </a:r>
            <a:r>
              <a:rPr lang="tr-TR" dirty="0" err="1"/>
              <a:t>arayüz</a:t>
            </a:r>
            <a:r>
              <a:rPr lang="tr-TR" dirty="0"/>
              <a:t> üzerinden nesnenin tamamını elde ediyor hissi ile erişim yapar. Sistem içinde ise bir nesne birbirleriyle iş birliği yapan alt nesnelerin birleşmesiyle oluşur. Nesnelerin dağıtımı, aralarında haberleşmesi, hata durumunda yapılacak işlemler gibi konular tasarlanan sistem tarafından çözülür.</a:t>
            </a:r>
          </a:p>
        </p:txBody>
      </p:sp>
    </p:spTree>
    <p:extLst>
      <p:ext uri="{BB962C8B-B14F-4D97-AF65-F5344CB8AC3E}">
        <p14:creationId xmlns:p14="http://schemas.microsoft.com/office/powerpoint/2010/main" val="3184192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Bölünmüş nesne modelini kullanan sistemler alt nesneler için ayrı bir mekanizma tasarlarlar. Bir nesneye erişim yapılmak istendiğinde, aslında ağ üzerinde ilgili nesne alt parçalar halinde bulunmaktadır ve sistem kullanıcının hangi alt nesneye erişmek istediğini, alt nesnenin hangi yerleşkede bulunduğu gibi problemleri kendi </a:t>
            </a:r>
            <a:r>
              <a:rPr lang="tr-TR" dirty="0" err="1"/>
              <a:t>içindeçözer</a:t>
            </a:r>
            <a:r>
              <a:rPr lang="tr-TR" dirty="0"/>
              <a:t>. Ayrıca tek parçalı bir nesnenin tutarlılığının sağlanmasına göre parçalanmış bir nesnenin tutarlılığının sağlanması için ek mekanizmalar gerekmektedir.</a:t>
            </a:r>
          </a:p>
        </p:txBody>
      </p:sp>
    </p:spTree>
    <p:extLst>
      <p:ext uri="{BB962C8B-B14F-4D97-AF65-F5344CB8AC3E}">
        <p14:creationId xmlns:p14="http://schemas.microsoft.com/office/powerpoint/2010/main" val="347677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1.3 Dağıtılmış </a:t>
            </a:r>
            <a:r>
              <a:rPr lang="tr-TR" b="1" dirty="0"/>
              <a:t>Ortak Bellek</a:t>
            </a:r>
          </a:p>
        </p:txBody>
      </p:sp>
      <p:sp>
        <p:nvSpPr>
          <p:cNvPr id="3" name="İçerik Yer Tutucusu 2"/>
          <p:cNvSpPr>
            <a:spLocks noGrp="1"/>
          </p:cNvSpPr>
          <p:nvPr>
            <p:ph idx="1"/>
          </p:nvPr>
        </p:nvSpPr>
        <p:spPr/>
        <p:txBody>
          <a:bodyPr/>
          <a:lstStyle/>
          <a:p>
            <a:r>
              <a:rPr lang="tr-TR" dirty="0"/>
              <a:t>Ortak bellekli mimaride her işlemci belirli bir adres alanına erişirken dağıtılmış ortak bellek mimarisinde kullanılan her makinenin kendine ait bir belleği vardır. Bu işlemciler kendi aralarında mesaj transferi ile haberleşirler. Mesajların belirlenmiş bir formatı vardır ve her işlemci bu formatı yorumlama yeteneğine </a:t>
            </a:r>
            <a:r>
              <a:rPr lang="tr-TR" dirty="0" smtClean="0"/>
              <a:t>sahiptir. </a:t>
            </a:r>
            <a:r>
              <a:rPr lang="tr-TR" dirty="0"/>
              <a:t>Mesaj formatı </a:t>
            </a:r>
            <a:r>
              <a:rPr lang="tr-TR" dirty="0" smtClean="0"/>
              <a:t>genellikle </a:t>
            </a:r>
            <a:r>
              <a:rPr lang="tr-TR" dirty="0"/>
              <a:t>bir başlık ve veri kısmından oluşmaktadır. İşlemciler başlık kısmından mesajın tipini yorumlar ve veri kısmını bu yorum doğrultusunda kullanırlar. Dağıtılmış bellek mimarisinde işlemci sayısı konusunda sınırlama yoktur. Sistemdeki bilgisayarların homojen yapıda olması da zorunlu değildir. Ancak heterojen sistemlerde olabilecek veri temsili farklılıklarına dikkat edilmelidir. Heterojen yapıda en sık karşılaşılan problem işlemcilerin verileri diziş sırası (</a:t>
            </a:r>
            <a:r>
              <a:rPr lang="tr-TR" dirty="0" err="1"/>
              <a:t>little</a:t>
            </a:r>
            <a:r>
              <a:rPr lang="tr-TR" dirty="0"/>
              <a:t>/</a:t>
            </a:r>
            <a:r>
              <a:rPr lang="tr-TR" dirty="0" err="1"/>
              <a:t>big</a:t>
            </a:r>
            <a:r>
              <a:rPr lang="tr-TR" dirty="0"/>
              <a:t> </a:t>
            </a:r>
            <a:r>
              <a:rPr lang="tr-TR" dirty="0" err="1"/>
              <a:t>endian</a:t>
            </a:r>
            <a:r>
              <a:rPr lang="tr-TR" dirty="0"/>
              <a:t>) farklılığıdır. </a:t>
            </a:r>
          </a:p>
        </p:txBody>
      </p:sp>
    </p:spTree>
    <p:extLst>
      <p:ext uri="{BB962C8B-B14F-4D97-AF65-F5344CB8AC3E}">
        <p14:creationId xmlns:p14="http://schemas.microsoft.com/office/powerpoint/2010/main" val="97654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1.4 Veri </a:t>
            </a:r>
            <a:r>
              <a:rPr lang="tr-TR" b="1" dirty="0"/>
              <a:t>Yerleşkesi </a:t>
            </a:r>
          </a:p>
        </p:txBody>
      </p:sp>
      <p:sp>
        <p:nvSpPr>
          <p:cNvPr id="3" name="İçerik Yer Tutucusu 2"/>
          <p:cNvSpPr>
            <a:spLocks noGrp="1"/>
          </p:cNvSpPr>
          <p:nvPr>
            <p:ph idx="1"/>
          </p:nvPr>
        </p:nvSpPr>
        <p:spPr/>
        <p:txBody>
          <a:bodyPr/>
          <a:lstStyle/>
          <a:p>
            <a:r>
              <a:rPr lang="tr-TR" dirty="0"/>
              <a:t>Verinin bulunduğu bellek alanını ifade etmektedir. Sadece veri sahibinin yazma hakkı vardır. Veri sahibi üzerinde yazma isteği bulunduğu sırada, diğer düğümlerin okunabilir kopyaya sahip olması durumunda, yazma senkronizasyonu problemi ortaya </a:t>
            </a:r>
            <a:r>
              <a:rPr lang="tr-TR" dirty="0" smtClean="0"/>
              <a:t>çıkmaktadır. </a:t>
            </a:r>
            <a:r>
              <a:rPr lang="tr-TR" dirty="0"/>
              <a:t>Veri sahipliği ile ilgili algoritmalar alt bölümlerde açıklanmıştır.</a:t>
            </a:r>
          </a:p>
        </p:txBody>
      </p:sp>
    </p:spTree>
    <p:extLst>
      <p:ext uri="{BB962C8B-B14F-4D97-AF65-F5344CB8AC3E}">
        <p14:creationId xmlns:p14="http://schemas.microsoft.com/office/powerpoint/2010/main" val="335907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1.4.1 Sabit </a:t>
            </a:r>
            <a:r>
              <a:rPr lang="tr-TR" b="1" dirty="0"/>
              <a:t>sahiplik</a:t>
            </a:r>
          </a:p>
        </p:txBody>
      </p:sp>
      <p:sp>
        <p:nvSpPr>
          <p:cNvPr id="3" name="İçerik Yer Tutucusu 2"/>
          <p:cNvSpPr>
            <a:spLocks noGrp="1"/>
          </p:cNvSpPr>
          <p:nvPr>
            <p:ph idx="1"/>
          </p:nvPr>
        </p:nvSpPr>
        <p:spPr/>
        <p:txBody>
          <a:bodyPr/>
          <a:lstStyle/>
          <a:p>
            <a:r>
              <a:rPr lang="tr-TR" dirty="0"/>
              <a:t>Veri değişmez bir sahibe atanmıştır. Sahip genellikle veri adresinden kolaylıkla anlaşılabilir. Diğer işlemcilerin veriye doğrudan yazma hakkı yoktur ve veriye yazmak istediklerinde sahip işlemci ile iletişime </a:t>
            </a:r>
            <a:r>
              <a:rPr lang="tr-TR" dirty="0" smtClean="0"/>
              <a:t>geçmelidirler. </a:t>
            </a:r>
            <a:r>
              <a:rPr lang="tr-TR" dirty="0"/>
              <a:t>Bu yöntemin en büyük dezavantajı çok fazla yazma isteği olduğu durumda sahip işlemcinin darboğaza girecek olmasıdır. </a:t>
            </a:r>
          </a:p>
        </p:txBody>
      </p:sp>
    </p:spTree>
    <p:extLst>
      <p:ext uri="{BB962C8B-B14F-4D97-AF65-F5344CB8AC3E}">
        <p14:creationId xmlns:p14="http://schemas.microsoft.com/office/powerpoint/2010/main" val="11765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1.4.2 Dinamik </a:t>
            </a:r>
            <a:r>
              <a:rPr lang="tr-TR" b="1" dirty="0"/>
              <a:t>sahiplik</a:t>
            </a:r>
          </a:p>
        </p:txBody>
      </p:sp>
      <p:sp>
        <p:nvSpPr>
          <p:cNvPr id="3" name="İçerik Yer Tutucusu 2"/>
          <p:cNvSpPr>
            <a:spLocks noGrp="1"/>
          </p:cNvSpPr>
          <p:nvPr>
            <p:ph idx="1"/>
          </p:nvPr>
        </p:nvSpPr>
        <p:spPr/>
        <p:txBody>
          <a:bodyPr/>
          <a:lstStyle/>
          <a:p>
            <a:r>
              <a:rPr lang="tr-TR" dirty="0"/>
              <a:t>Sahiplik dağıtık sistemde el değiştirir. Güncel sahibin kim olduğunu belirlemek sorun </a:t>
            </a:r>
            <a:r>
              <a:rPr lang="tr-TR" dirty="0" smtClean="0"/>
              <a:t>oluşturur. </a:t>
            </a:r>
            <a:r>
              <a:rPr lang="tr-TR" dirty="0"/>
              <a:t>Bu problemi çözmek için paylaşılan verileri kontrol eden bir yönetici atamasından bahsedilebilir. Yönetici, veriye sahip olmak ve veriyi taşımak zorunda değildir. Verinin sahibinin kim olduğunu, nerede yer aldığını saklamak ve yapılan veri sahipliği sorgularına cevap vermek yöneticinin görevidir. Dinamik sahiplik; merkezi, dağıtık, yayınlama, değişken sahiplik olmak üzere dört farklı şekilde </a:t>
            </a:r>
            <a:r>
              <a:rPr lang="tr-TR" dirty="0" smtClean="0"/>
              <a:t>gerçekleştirilebilir</a:t>
            </a:r>
          </a:p>
          <a:p>
            <a:r>
              <a:rPr lang="tr-TR" dirty="0" smtClean="0"/>
              <a:t>Merkezi sahiplik</a:t>
            </a:r>
          </a:p>
          <a:p>
            <a:r>
              <a:rPr lang="tr-TR" dirty="0" smtClean="0"/>
              <a:t>Dağıtık sahiplik</a:t>
            </a:r>
          </a:p>
          <a:p>
            <a:r>
              <a:rPr lang="tr-TR" dirty="0" smtClean="0"/>
              <a:t>Yayınlama ile sahiplik</a:t>
            </a:r>
          </a:p>
          <a:p>
            <a:r>
              <a:rPr lang="tr-TR" dirty="0" smtClean="0"/>
              <a:t>Değişke sahiplik</a:t>
            </a:r>
            <a:endParaRPr lang="tr-TR" dirty="0"/>
          </a:p>
        </p:txBody>
      </p:sp>
    </p:spTree>
    <p:extLst>
      <p:ext uri="{BB962C8B-B14F-4D97-AF65-F5344CB8AC3E}">
        <p14:creationId xmlns:p14="http://schemas.microsoft.com/office/powerpoint/2010/main" val="153005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1.5 Dağıtılmış </a:t>
            </a:r>
            <a:r>
              <a:rPr lang="tr-TR" b="1" dirty="0"/>
              <a:t>Ortak Bellek Algoritmaları</a:t>
            </a:r>
          </a:p>
        </p:txBody>
      </p:sp>
      <p:sp>
        <p:nvSpPr>
          <p:cNvPr id="3" name="İçerik Yer Tutucusu 2"/>
          <p:cNvSpPr>
            <a:spLocks noGrp="1"/>
          </p:cNvSpPr>
          <p:nvPr>
            <p:ph idx="1"/>
          </p:nvPr>
        </p:nvSpPr>
        <p:spPr/>
        <p:txBody>
          <a:bodyPr/>
          <a:lstStyle/>
          <a:p>
            <a:r>
              <a:rPr lang="tr-TR" dirty="0"/>
              <a:t>Dağıtık ortak bellek erişiminde kullanılacak sistemin gereksinimlerine ve yapısına göre farklı tipte algoritmalar kullanılmalıdır. Aynı yerel sunucuya bağlı ve birbirlerine çok yakın olan sistemler ile geniş bir alana yayılmış sistem için kullanılacak ortak bellek paylaşım algoritmaları gereksinime göre farklılık </a:t>
            </a:r>
            <a:r>
              <a:rPr lang="tr-TR" dirty="0" smtClean="0"/>
              <a:t>gösterir. </a:t>
            </a:r>
            <a:r>
              <a:rPr lang="tr-TR" dirty="0"/>
              <a:t>Dağıtık ortak bellek paylaşımında karşılaşılan en önemli iki problem: </a:t>
            </a:r>
          </a:p>
          <a:p>
            <a:r>
              <a:rPr lang="tr-TR" dirty="0" smtClean="0"/>
              <a:t>Verinin </a:t>
            </a:r>
            <a:r>
              <a:rPr lang="tr-TR" dirty="0"/>
              <a:t>mevcut sistem üzerinde dağıtılması ve en kısa sürede erişim sağlayacak yapıya </a:t>
            </a:r>
            <a:r>
              <a:rPr lang="tr-TR" dirty="0" smtClean="0"/>
              <a:t>getirilmesi.</a:t>
            </a:r>
          </a:p>
          <a:p>
            <a:r>
              <a:rPr lang="tr-TR" dirty="0" smtClean="0"/>
              <a:t>Dağıtık </a:t>
            </a:r>
            <a:r>
              <a:rPr lang="tr-TR" dirty="0"/>
              <a:t>sistemde ortak erişilen verinin tutarlığının ve güncelliğinin sağlanması. </a:t>
            </a:r>
          </a:p>
        </p:txBody>
      </p:sp>
    </p:spTree>
    <p:extLst>
      <p:ext uri="{BB962C8B-B14F-4D97-AF65-F5344CB8AC3E}">
        <p14:creationId xmlns:p14="http://schemas.microsoft.com/office/powerpoint/2010/main" val="1570979596"/>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TotalTime>
  <Words>3196</Words>
  <Application>Microsoft Office PowerPoint</Application>
  <PresentationFormat>Geniş ekran</PresentationFormat>
  <Paragraphs>117</Paragraphs>
  <Slides>46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46</vt:i4>
      </vt:variant>
    </vt:vector>
  </HeadingPairs>
  <TitlesOfParts>
    <vt:vector size="50" baseType="lpstr">
      <vt:lpstr>Arial</vt:lpstr>
      <vt:lpstr>Century Gothic</vt:lpstr>
      <vt:lpstr>Wingdings 3</vt:lpstr>
      <vt:lpstr>Duman</vt:lpstr>
      <vt:lpstr>DAĞITIK BELLEK PAYLAŞIMI</vt:lpstr>
      <vt:lpstr>1.1 Bellek Yönetimi</vt:lpstr>
      <vt:lpstr>1.2 Ortak Bellek</vt:lpstr>
      <vt:lpstr>PowerPoint Sunusu</vt:lpstr>
      <vt:lpstr>1.3 Dağıtılmış Ortak Bellek</vt:lpstr>
      <vt:lpstr>1.4 Veri Yerleşkesi </vt:lpstr>
      <vt:lpstr>1.4.1 Sabit sahiplik</vt:lpstr>
      <vt:lpstr>1.4.2 Dinamik sahiplik</vt:lpstr>
      <vt:lpstr>1.5 Dağıtılmış Ortak Bellek Algoritmaları</vt:lpstr>
      <vt:lpstr>1.5.1 Merkezi ortak bellek</vt:lpstr>
      <vt:lpstr>1.5.2 Okunabilir kopyalama</vt:lpstr>
      <vt:lpstr>1.5.3 Göç ettirme</vt:lpstr>
      <vt:lpstr>1.5.4 Tam kopyalama</vt:lpstr>
      <vt:lpstr>1.6 Dağıtık Ortak Bellek Gerçekleme Yöntemleri</vt:lpstr>
      <vt:lpstr>1.6.1 Donanım tabanlı gerçekleme</vt:lpstr>
      <vt:lpstr>1.6.2 Yazılım tabanlı gerçekleme</vt:lpstr>
      <vt:lpstr>1.6.3 Karma gerçekleme</vt:lpstr>
      <vt:lpstr>1.7 Veri Tutarlılık Modelleri</vt:lpstr>
      <vt:lpstr>1.8 Veri Güncelleme Protokolleri</vt:lpstr>
      <vt:lpstr>DAĞITIK ORTAK BELLEK SİSTEMLERİ</vt:lpstr>
      <vt:lpstr>PowerPoint Sunusu</vt:lpstr>
      <vt:lpstr>2.1 Dağıtılmış Nesne</vt:lpstr>
      <vt:lpstr>PowerPoint Sunusu</vt:lpstr>
      <vt:lpstr>2.1.1 Dağıtılmış nesne yapısının sağlayacağı faydalar</vt:lpstr>
      <vt:lpstr>PowerPoint Sunusu</vt:lpstr>
      <vt:lpstr>2.1.2 Dağıtık sistemde nesne ve yönetimi</vt:lpstr>
      <vt:lpstr>2.1.2.1 Paylaşma ve koruma</vt:lpstr>
      <vt:lpstr>2.1.2.2 Adlandırma</vt:lpstr>
      <vt:lpstr>2.1.2.3 Erişim</vt:lpstr>
      <vt:lpstr>2.1.2.4 Süreklilik</vt:lpstr>
      <vt:lpstr>2.1.2.5 Yerleşke bulma</vt:lpstr>
      <vt:lpstr>2.2 Dağıtılmış Nesne Modelli Sistemler</vt:lpstr>
      <vt:lpstr>PowerPoint Sunusu</vt:lpstr>
      <vt:lpstr>2.2.1 Süreçler arası haberleşme (IPC)</vt:lpstr>
      <vt:lpstr>2.2.1.1 PVM (Paralel Virtual Machine)</vt:lpstr>
      <vt:lpstr>2.2.1.2 MPI (Message Passing Interface)</vt:lpstr>
      <vt:lpstr>2.2.1.3 DCE (Distributed Computing Environment)</vt:lpstr>
      <vt:lpstr>2.2.1.4 NFS (Network File System)</vt:lpstr>
      <vt:lpstr>2.2.2 Vekil tabanlı nesne modeli ile gerçeklenmiş sistemler</vt:lpstr>
      <vt:lpstr>2.2.2.1 Spring</vt:lpstr>
      <vt:lpstr>2.2.2.2 DCOM (Distributed Component Object Model)</vt:lpstr>
      <vt:lpstr>2.2.2.3 CORBA (Common Object Request Broker Architecture)</vt:lpstr>
      <vt:lpstr>PowerPoint Sunusu</vt:lpstr>
      <vt:lpstr>2.2.3 Bölünmüş nesne modelleri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DAĞITIK ORTAK BELLEK SİSTEMLERİ</dc:title>
  <dc:creator>kou</dc:creator>
  <cp:lastModifiedBy>kou</cp:lastModifiedBy>
  <cp:revision>7</cp:revision>
  <dcterms:created xsi:type="dcterms:W3CDTF">2021-10-26T02:26:53Z</dcterms:created>
  <dcterms:modified xsi:type="dcterms:W3CDTF">2021-10-26T03:04:33Z</dcterms:modified>
</cp:coreProperties>
</file>