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315" r:id="rId2"/>
    <p:sldId id="316" r:id="rId3"/>
    <p:sldId id="258" r:id="rId4"/>
    <p:sldId id="296" r:id="rId5"/>
    <p:sldId id="259" r:id="rId6"/>
    <p:sldId id="297" r:id="rId7"/>
    <p:sldId id="261" r:id="rId8"/>
    <p:sldId id="295" r:id="rId9"/>
    <p:sldId id="262" r:id="rId10"/>
    <p:sldId id="320" r:id="rId11"/>
    <p:sldId id="264" r:id="rId12"/>
    <p:sldId id="321" r:id="rId13"/>
    <p:sldId id="265" r:id="rId14"/>
    <p:sldId id="318" r:id="rId15"/>
    <p:sldId id="322" r:id="rId16"/>
    <p:sldId id="323" r:id="rId17"/>
    <p:sldId id="324" r:id="rId18"/>
    <p:sldId id="298" r:id="rId19"/>
    <p:sldId id="299" r:id="rId20"/>
    <p:sldId id="267" r:id="rId21"/>
    <p:sldId id="300" r:id="rId22"/>
    <p:sldId id="302" r:id="rId23"/>
    <p:sldId id="325" r:id="rId24"/>
    <p:sldId id="326" r:id="rId25"/>
    <p:sldId id="303" r:id="rId26"/>
    <p:sldId id="327" r:id="rId27"/>
    <p:sldId id="304" r:id="rId28"/>
    <p:sldId id="270" r:id="rId29"/>
    <p:sldId id="311" r:id="rId30"/>
    <p:sldId id="328" r:id="rId31"/>
    <p:sldId id="273" r:id="rId32"/>
    <p:sldId id="272" r:id="rId33"/>
    <p:sldId id="329" r:id="rId34"/>
    <p:sldId id="307" r:id="rId35"/>
    <p:sldId id="312" r:id="rId36"/>
    <p:sldId id="276" r:id="rId37"/>
    <p:sldId id="330" r:id="rId38"/>
    <p:sldId id="313" r:id="rId39"/>
    <p:sldId id="331" r:id="rId40"/>
    <p:sldId id="332" r:id="rId41"/>
    <p:sldId id="333" r:id="rId42"/>
    <p:sldId id="335" r:id="rId43"/>
    <p:sldId id="334" r:id="rId44"/>
    <p:sldId id="336" r:id="rId45"/>
    <p:sldId id="343" r:id="rId46"/>
    <p:sldId id="344" r:id="rId47"/>
    <p:sldId id="345" r:id="rId48"/>
    <p:sldId id="277" r:id="rId49"/>
    <p:sldId id="314" r:id="rId50"/>
    <p:sldId id="308" r:id="rId51"/>
    <p:sldId id="309" r:id="rId52"/>
    <p:sldId id="337" r:id="rId53"/>
    <p:sldId id="338" r:id="rId54"/>
    <p:sldId id="339" r:id="rId55"/>
    <p:sldId id="340" r:id="rId56"/>
    <p:sldId id="341" r:id="rId57"/>
    <p:sldId id="342" r:id="rId58"/>
    <p:sldId id="31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0996" autoAdjust="0"/>
  </p:normalViewPr>
  <p:slideViewPr>
    <p:cSldViewPr>
      <p:cViewPr varScale="1">
        <p:scale>
          <a:sx n="58" d="100"/>
          <a:sy n="58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31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28.xml"/><Relationship Id="rId17" Type="http://schemas.openxmlformats.org/officeDocument/2006/relationships/slide" Target="slides/slide58.xml"/><Relationship Id="rId2" Type="http://schemas.openxmlformats.org/officeDocument/2006/relationships/slide" Target="slides/slide3.xml"/><Relationship Id="rId16" Type="http://schemas.openxmlformats.org/officeDocument/2006/relationships/slide" Target="slides/slide48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20.xml"/><Relationship Id="rId5" Type="http://schemas.openxmlformats.org/officeDocument/2006/relationships/slide" Target="slides/slide7.xml"/><Relationship Id="rId15" Type="http://schemas.openxmlformats.org/officeDocument/2006/relationships/slide" Target="slides/slide36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3E0E5-FB8F-334C-8FE5-62A44FA30DE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62AA-24DB-9D42-BA49-DFEA9DCEA11E}">
      <dgm:prSet/>
      <dgm:spPr/>
      <dgm:t>
        <a:bodyPr/>
        <a:lstStyle/>
        <a:p>
          <a:pPr rtl="0"/>
          <a:r>
            <a:rPr lang="tr-TR" dirty="0" smtClean="0"/>
            <a:t>Negatif ve pozitif tam sayıları temsil etmek için kullanılan birkaç alternatif yöntem vardır</a:t>
          </a:r>
          <a:endParaRPr lang="en-US" dirty="0"/>
        </a:p>
      </dgm:t>
    </dgm:pt>
    <dgm:pt modelId="{E1AE39EB-9D06-F54A-8B72-CF80C5205387}" type="parTrans" cxnId="{E351E063-CBB2-5C45-88B7-5DFC7C063C58}">
      <dgm:prSet/>
      <dgm:spPr/>
      <dgm:t>
        <a:bodyPr/>
        <a:lstStyle/>
        <a:p>
          <a:endParaRPr lang="en-US"/>
        </a:p>
      </dgm:t>
    </dgm:pt>
    <dgm:pt modelId="{50F1CEAA-FF30-954B-8964-4E6B2EA0FA15}" type="sibTrans" cxnId="{E351E063-CBB2-5C45-88B7-5DFC7C063C58}">
      <dgm:prSet/>
      <dgm:spPr/>
      <dgm:t>
        <a:bodyPr/>
        <a:lstStyle/>
        <a:p>
          <a:endParaRPr lang="en-US"/>
        </a:p>
      </dgm:t>
    </dgm:pt>
    <dgm:pt modelId="{D421B331-5FF1-894D-BC17-510CC556518C}">
      <dgm:prSet/>
      <dgm:spPr/>
      <dgm:t>
        <a:bodyPr/>
        <a:lstStyle/>
        <a:p>
          <a:pPr rtl="0"/>
          <a:r>
            <a:rPr lang="tr-TR" dirty="0" smtClean="0"/>
            <a:t>Bu alternatiflerin tümü, sözcükteki en önemli (en soldaki) biti işaret biti olarak ifade eder</a:t>
          </a:r>
          <a:endParaRPr lang="en-US" dirty="0"/>
        </a:p>
      </dgm:t>
    </dgm:pt>
    <dgm:pt modelId="{F08812C2-D4C2-1D44-B7C3-919E1DF10143}" type="parTrans" cxnId="{C4C79A9E-E948-D343-AD5A-A2169147BC37}">
      <dgm:prSet/>
      <dgm:spPr/>
      <dgm:t>
        <a:bodyPr/>
        <a:lstStyle/>
        <a:p>
          <a:endParaRPr lang="en-US"/>
        </a:p>
      </dgm:t>
    </dgm:pt>
    <dgm:pt modelId="{B998553F-C21F-A245-90B3-D8A962712F85}" type="sibTrans" cxnId="{C4C79A9E-E948-D343-AD5A-A2169147BC37}">
      <dgm:prSet/>
      <dgm:spPr/>
      <dgm:t>
        <a:bodyPr/>
        <a:lstStyle/>
        <a:p>
          <a:endParaRPr lang="en-US"/>
        </a:p>
      </dgm:t>
    </dgm:pt>
    <dgm:pt modelId="{911F3139-331A-9041-947D-2D8029CBE0EE}">
      <dgm:prSet/>
      <dgm:spPr/>
      <dgm:t>
        <a:bodyPr/>
        <a:lstStyle/>
        <a:p>
          <a:pPr rtl="0"/>
          <a:r>
            <a:rPr lang="tr-TR" dirty="0" smtClean="0"/>
            <a:t>İşaret biti 0 ise sayı pozitiftir</a:t>
          </a:r>
          <a:endParaRPr lang="en-US" dirty="0"/>
        </a:p>
      </dgm:t>
    </dgm:pt>
    <dgm:pt modelId="{E2DAEE02-3EF1-D541-9387-EEF1F08CEED9}" type="parTrans" cxnId="{8A0E2ECC-F287-3446-8D89-40787812DADB}">
      <dgm:prSet/>
      <dgm:spPr/>
      <dgm:t>
        <a:bodyPr/>
        <a:lstStyle/>
        <a:p>
          <a:endParaRPr lang="en-US"/>
        </a:p>
      </dgm:t>
    </dgm:pt>
    <dgm:pt modelId="{9EE2FA17-EDB9-C341-B441-2C1ABF5FF487}" type="sibTrans" cxnId="{8A0E2ECC-F287-3446-8D89-40787812DADB}">
      <dgm:prSet/>
      <dgm:spPr/>
      <dgm:t>
        <a:bodyPr/>
        <a:lstStyle/>
        <a:p>
          <a:endParaRPr lang="en-US"/>
        </a:p>
      </dgm:t>
    </dgm:pt>
    <dgm:pt modelId="{A70A6160-FC13-2848-AED3-12D569DBABD9}">
      <dgm:prSet/>
      <dgm:spPr/>
      <dgm:t>
        <a:bodyPr/>
        <a:lstStyle/>
        <a:p>
          <a:pPr rtl="0"/>
          <a:r>
            <a:rPr lang="tr-TR" dirty="0" smtClean="0"/>
            <a:t>İşaretli genlik </a:t>
          </a:r>
          <a:r>
            <a:rPr lang="sv-SE" dirty="0" smtClean="0"/>
            <a:t>gösterimi, bir işaret biti</a:t>
          </a:r>
          <a:r>
            <a:rPr lang="tr-TR" dirty="0" smtClean="0"/>
            <a:t>n ifade edilmesi için </a:t>
          </a:r>
          <a:r>
            <a:rPr lang="sv-SE" dirty="0" smtClean="0"/>
            <a:t>en basit biçimdir</a:t>
          </a:r>
          <a:endParaRPr lang="en-US" dirty="0"/>
        </a:p>
      </dgm:t>
    </dgm:pt>
    <dgm:pt modelId="{86A8D559-4BE4-F946-82B7-23A4E19B377B}" type="parTrans" cxnId="{7D4A7DF4-872E-154D-AE8F-07E2ED4B8CA2}">
      <dgm:prSet/>
      <dgm:spPr/>
      <dgm:t>
        <a:bodyPr/>
        <a:lstStyle/>
        <a:p>
          <a:endParaRPr lang="en-US"/>
        </a:p>
      </dgm:t>
    </dgm:pt>
    <dgm:pt modelId="{6A9AB68E-CE3C-1C46-BF77-B7B1A6791E53}" type="sibTrans" cxnId="{7D4A7DF4-872E-154D-AE8F-07E2ED4B8CA2}">
      <dgm:prSet/>
      <dgm:spPr/>
      <dgm:t>
        <a:bodyPr/>
        <a:lstStyle/>
        <a:p>
          <a:endParaRPr lang="en-US"/>
        </a:p>
      </dgm:t>
    </dgm:pt>
    <dgm:pt modelId="{EA19E746-087D-5747-BD84-D0BDB4D1B743}">
      <dgm:prSet/>
      <dgm:spPr/>
      <dgm:t>
        <a:bodyPr/>
        <a:lstStyle/>
        <a:p>
          <a:pPr rtl="0"/>
          <a:r>
            <a:rPr lang="tr-TR" dirty="0" smtClean="0"/>
            <a:t>Sakıncaları</a:t>
          </a:r>
          <a:endParaRPr lang="en-US" dirty="0"/>
        </a:p>
      </dgm:t>
    </dgm:pt>
    <dgm:pt modelId="{509BE407-9AF8-1F4F-BE0E-66AD5658203E}" type="parTrans" cxnId="{C96B6C18-59CC-6C4C-B7AE-C3814D3EEC58}">
      <dgm:prSet/>
      <dgm:spPr/>
      <dgm:t>
        <a:bodyPr/>
        <a:lstStyle/>
        <a:p>
          <a:endParaRPr lang="en-US"/>
        </a:p>
      </dgm:t>
    </dgm:pt>
    <dgm:pt modelId="{625E866C-E9D2-A148-8FDD-3BE0CFDA96B9}" type="sibTrans" cxnId="{C96B6C18-59CC-6C4C-B7AE-C3814D3EEC58}">
      <dgm:prSet/>
      <dgm:spPr/>
      <dgm:t>
        <a:bodyPr/>
        <a:lstStyle/>
        <a:p>
          <a:endParaRPr lang="en-US"/>
        </a:p>
      </dgm:t>
    </dgm:pt>
    <dgm:pt modelId="{78BBE99E-AE62-174F-8840-FE9100F0377A}">
      <dgm:prSet/>
      <dgm:spPr/>
      <dgm:t>
        <a:bodyPr/>
        <a:lstStyle/>
        <a:p>
          <a:pPr rtl="0"/>
          <a:r>
            <a:rPr lang="tr-TR" dirty="0" smtClean="0"/>
            <a:t>Toplama ve çıkarma, gerekli işlemleri gerçekleştirmek için sayıların işaretlerini ve bunların göreli büyüklüklerini göz önünde bulundurmayı gerektirir</a:t>
          </a:r>
          <a:endParaRPr lang="en-US" dirty="0"/>
        </a:p>
      </dgm:t>
    </dgm:pt>
    <dgm:pt modelId="{A0D81AF6-D6D6-2E44-B9F4-0468DEA92C8D}" type="parTrans" cxnId="{E3D02617-B661-984E-A8FD-78837F464085}">
      <dgm:prSet/>
      <dgm:spPr/>
      <dgm:t>
        <a:bodyPr/>
        <a:lstStyle/>
        <a:p>
          <a:endParaRPr lang="en-US"/>
        </a:p>
      </dgm:t>
    </dgm:pt>
    <dgm:pt modelId="{7767C167-0AE8-0445-BD5F-1A9B7BB8BEC2}" type="sibTrans" cxnId="{E3D02617-B661-984E-A8FD-78837F464085}">
      <dgm:prSet/>
      <dgm:spPr/>
      <dgm:t>
        <a:bodyPr/>
        <a:lstStyle/>
        <a:p>
          <a:endParaRPr lang="en-US"/>
        </a:p>
      </dgm:t>
    </dgm:pt>
    <dgm:pt modelId="{50457B50-2595-E94F-993C-E177E314EAD1}">
      <dgm:prSet/>
      <dgm:spPr/>
      <dgm:t>
        <a:bodyPr/>
        <a:lstStyle/>
        <a:p>
          <a:pPr rtl="0"/>
          <a:r>
            <a:rPr lang="tr-TR" dirty="0" smtClean="0"/>
            <a:t>Bu dezavantajlar nedeniyle, ALU'nun tamsayı bölümünün uygulanmasında işaret büyüklüğü gösterimi nadiren kullanılır</a:t>
          </a:r>
          <a:endParaRPr lang="en-US" dirty="0"/>
        </a:p>
      </dgm:t>
    </dgm:pt>
    <dgm:pt modelId="{91CC0228-9A2F-C44A-B1D9-A5008F223FA6}" type="parTrans" cxnId="{583FB138-40CE-864F-A1A2-B3C03CD737BB}">
      <dgm:prSet/>
      <dgm:spPr/>
      <dgm:t>
        <a:bodyPr/>
        <a:lstStyle/>
        <a:p>
          <a:endParaRPr lang="en-US"/>
        </a:p>
      </dgm:t>
    </dgm:pt>
    <dgm:pt modelId="{703DCEC5-BE7B-B844-A88E-646907E8DD42}" type="sibTrans" cxnId="{583FB138-40CE-864F-A1A2-B3C03CD737BB}">
      <dgm:prSet/>
      <dgm:spPr/>
      <dgm:t>
        <a:bodyPr/>
        <a:lstStyle/>
        <a:p>
          <a:endParaRPr lang="en-US"/>
        </a:p>
      </dgm:t>
    </dgm:pt>
    <dgm:pt modelId="{2A146F01-CFA4-4881-93DA-C614BB6C02AC}">
      <dgm:prSet/>
      <dgm:spPr/>
      <dgm:t>
        <a:bodyPr/>
        <a:lstStyle/>
        <a:p>
          <a:r>
            <a:rPr lang="tr-TR" dirty="0" smtClean="0"/>
            <a:t>İşaret biti 1 ise sayı negatiftir</a:t>
          </a:r>
        </a:p>
      </dgm:t>
    </dgm:pt>
    <dgm:pt modelId="{47D2A733-C6A2-40D5-98C8-B2B03576C538}" type="parTrans" cxnId="{827E229B-C2E3-452C-8D54-136936AC62C3}">
      <dgm:prSet/>
      <dgm:spPr/>
      <dgm:t>
        <a:bodyPr/>
        <a:lstStyle/>
        <a:p>
          <a:endParaRPr lang="tr-TR"/>
        </a:p>
      </dgm:t>
    </dgm:pt>
    <dgm:pt modelId="{14405575-4B89-4652-9233-F19BC49C479B}" type="sibTrans" cxnId="{827E229B-C2E3-452C-8D54-136936AC62C3}">
      <dgm:prSet/>
      <dgm:spPr/>
      <dgm:t>
        <a:bodyPr/>
        <a:lstStyle/>
        <a:p>
          <a:endParaRPr lang="tr-TR"/>
        </a:p>
      </dgm:t>
    </dgm:pt>
    <dgm:pt modelId="{55A72908-1550-460B-9603-2583D0607DFB}">
      <dgm:prSet/>
      <dgm:spPr/>
      <dgm:t>
        <a:bodyPr/>
        <a:lstStyle/>
        <a:p>
          <a:r>
            <a:rPr lang="tr-TR" dirty="0" smtClean="0"/>
            <a:t>0‘ için iki gösterim var</a:t>
          </a:r>
        </a:p>
      </dgm:t>
    </dgm:pt>
    <dgm:pt modelId="{6E823998-ABA3-4462-95E9-FB27BAB39035}" type="parTrans" cxnId="{153949F1-9302-4654-910B-7AAE58689CB9}">
      <dgm:prSet/>
      <dgm:spPr/>
      <dgm:t>
        <a:bodyPr/>
        <a:lstStyle/>
        <a:p>
          <a:endParaRPr lang="tr-TR"/>
        </a:p>
      </dgm:t>
    </dgm:pt>
    <dgm:pt modelId="{A872A2F5-56D3-4A11-9437-0756F5720286}" type="sibTrans" cxnId="{153949F1-9302-4654-910B-7AAE58689CB9}">
      <dgm:prSet/>
      <dgm:spPr/>
      <dgm:t>
        <a:bodyPr/>
        <a:lstStyle/>
        <a:p>
          <a:endParaRPr lang="tr-TR"/>
        </a:p>
      </dgm:t>
    </dgm:pt>
    <dgm:pt modelId="{6D8D805C-8E27-5546-979C-2760A25D2E93}" type="pres">
      <dgm:prSet presAssocID="{13A3E0E5-FB8F-334C-8FE5-62A44FA30DE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5DB6DD2-519E-7446-8772-54D198A49389}" type="pres">
      <dgm:prSet presAssocID="{183262AA-24DB-9D42-BA49-DFEA9DCEA11E}" presName="circle1" presStyleLbl="node1" presStyleIdx="0" presStyleCnt="4"/>
      <dgm:spPr>
        <a:ln>
          <a:solidFill>
            <a:schemeClr val="accent1"/>
          </a:solidFill>
        </a:ln>
      </dgm:spPr>
    </dgm:pt>
    <dgm:pt modelId="{56542A31-4B1D-9F45-8815-EDDE66040362}" type="pres">
      <dgm:prSet presAssocID="{183262AA-24DB-9D42-BA49-DFEA9DCEA11E}" presName="space" presStyleCnt="0"/>
      <dgm:spPr/>
    </dgm:pt>
    <dgm:pt modelId="{E2A66267-F3CA-834C-8E92-73974C118495}" type="pres">
      <dgm:prSet presAssocID="{183262AA-24DB-9D42-BA49-DFEA9DCEA11E}" presName="rect1" presStyleLbl="alignAcc1" presStyleIdx="0" presStyleCnt="4"/>
      <dgm:spPr/>
      <dgm:t>
        <a:bodyPr/>
        <a:lstStyle/>
        <a:p>
          <a:endParaRPr lang="tr-TR"/>
        </a:p>
      </dgm:t>
    </dgm:pt>
    <dgm:pt modelId="{0A4D27A1-7560-5740-BE3A-A4E5BD4614A0}" type="pres">
      <dgm:prSet presAssocID="{A70A6160-FC13-2848-AED3-12D569DBABD9}" presName="vertSpace2" presStyleLbl="node1" presStyleIdx="0" presStyleCnt="4"/>
      <dgm:spPr/>
    </dgm:pt>
    <dgm:pt modelId="{0C739B3D-50AE-C948-B1FB-A51F669FD8C3}" type="pres">
      <dgm:prSet presAssocID="{A70A6160-FC13-2848-AED3-12D569DBABD9}" presName="circle2" presStyleLbl="node1" presStyleIdx="1" presStyleCnt="4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878DAEEC-84D0-1944-9838-89F9AF5AF114}" type="pres">
      <dgm:prSet presAssocID="{A70A6160-FC13-2848-AED3-12D569DBABD9}" presName="rect2" presStyleLbl="alignAcc1" presStyleIdx="1" presStyleCnt="4"/>
      <dgm:spPr/>
      <dgm:t>
        <a:bodyPr/>
        <a:lstStyle/>
        <a:p>
          <a:endParaRPr lang="tr-TR"/>
        </a:p>
      </dgm:t>
    </dgm:pt>
    <dgm:pt modelId="{4BBC67E4-19A9-A948-A2C9-4DFBC2C7C256}" type="pres">
      <dgm:prSet presAssocID="{EA19E746-087D-5747-BD84-D0BDB4D1B743}" presName="vertSpace3" presStyleLbl="node1" presStyleIdx="1" presStyleCnt="4"/>
      <dgm:spPr/>
    </dgm:pt>
    <dgm:pt modelId="{7D370A6D-C41B-1044-8DE0-4F85455A5416}" type="pres">
      <dgm:prSet presAssocID="{EA19E746-087D-5747-BD84-D0BDB4D1B743}" presName="circle3" presStyleLbl="node1" presStyleIdx="2" presStyleCnt="4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653CC4B6-86EE-DA43-B711-756C2A688905}" type="pres">
      <dgm:prSet presAssocID="{EA19E746-087D-5747-BD84-D0BDB4D1B743}" presName="rect3" presStyleLbl="alignAcc1" presStyleIdx="2" presStyleCnt="4"/>
      <dgm:spPr/>
      <dgm:t>
        <a:bodyPr/>
        <a:lstStyle/>
        <a:p>
          <a:endParaRPr lang="tr-TR"/>
        </a:p>
      </dgm:t>
    </dgm:pt>
    <dgm:pt modelId="{696C117B-0E32-BE4E-9874-CF9A36F4D455}" type="pres">
      <dgm:prSet presAssocID="{50457B50-2595-E94F-993C-E177E314EAD1}" presName="vertSpace4" presStyleLbl="node1" presStyleIdx="2" presStyleCnt="4"/>
      <dgm:spPr/>
    </dgm:pt>
    <dgm:pt modelId="{6AE7970F-AF50-6847-84A4-AC3F27104EDB}" type="pres">
      <dgm:prSet presAssocID="{50457B50-2595-E94F-993C-E177E314EAD1}" presName="circle4" presStyleLbl="node1" presStyleIdx="3" presStyleCnt="4"/>
      <dgm:spPr>
        <a:ln>
          <a:solidFill>
            <a:schemeClr val="accent1"/>
          </a:solidFill>
        </a:ln>
      </dgm:spPr>
    </dgm:pt>
    <dgm:pt modelId="{C5B53DDF-528D-9E4D-BA41-F8C8C0867C49}" type="pres">
      <dgm:prSet presAssocID="{50457B50-2595-E94F-993C-E177E314EAD1}" presName="rect4" presStyleLbl="alignAcc1" presStyleIdx="3" presStyleCnt="4"/>
      <dgm:spPr/>
      <dgm:t>
        <a:bodyPr/>
        <a:lstStyle/>
        <a:p>
          <a:endParaRPr lang="tr-TR"/>
        </a:p>
      </dgm:t>
    </dgm:pt>
    <dgm:pt modelId="{9DBFECD6-8A3D-8547-8DAB-53D12B7D2327}" type="pres">
      <dgm:prSet presAssocID="{183262AA-24DB-9D42-BA49-DFEA9DCEA11E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F67836C-3F36-8843-BBCE-92D425CCDC28}" type="pres">
      <dgm:prSet presAssocID="{183262AA-24DB-9D42-BA49-DFEA9DCEA11E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D15B29A-FC1E-424A-9747-0E0CC8A6C14B}" type="pres">
      <dgm:prSet presAssocID="{A70A6160-FC13-2848-AED3-12D569DBABD9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EF3D320-B9E4-D14E-B4C6-590BF47411BC}" type="pres">
      <dgm:prSet presAssocID="{A70A6160-FC13-2848-AED3-12D569DBABD9}" presName="rect2ChTx" presStyleLbl="alignAcc1" presStyleIdx="3" presStyleCnt="4">
        <dgm:presLayoutVars>
          <dgm:bulletEnabled val="1"/>
        </dgm:presLayoutVars>
      </dgm:prSet>
      <dgm:spPr/>
    </dgm:pt>
    <dgm:pt modelId="{1AB44C3C-2B6E-7B4A-B079-9E44E58D790F}" type="pres">
      <dgm:prSet presAssocID="{EA19E746-087D-5747-BD84-D0BDB4D1B743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1514997-96B0-7948-A8A1-B4F21AD740E0}" type="pres">
      <dgm:prSet presAssocID="{EA19E746-087D-5747-BD84-D0BDB4D1B743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B2C070-D570-C24E-B8EC-576E04E7C5D5}" type="pres">
      <dgm:prSet presAssocID="{50457B50-2595-E94F-993C-E177E314EAD1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C1F3FBC-96BA-9F4F-9EA1-DAE7432D5E3C}" type="pres">
      <dgm:prSet presAssocID="{50457B50-2595-E94F-993C-E177E314EAD1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E3518208-23F7-FE47-8B93-064D11ACD622}" type="presOf" srcId="{183262AA-24DB-9D42-BA49-DFEA9DCEA11E}" destId="{9DBFECD6-8A3D-8547-8DAB-53D12B7D2327}" srcOrd="1" destOrd="0" presId="urn:microsoft.com/office/officeart/2005/8/layout/target3"/>
    <dgm:cxn modelId="{827E229B-C2E3-452C-8D54-136936AC62C3}" srcId="{183262AA-24DB-9D42-BA49-DFEA9DCEA11E}" destId="{2A146F01-CFA4-4881-93DA-C614BB6C02AC}" srcOrd="2" destOrd="0" parTransId="{47D2A733-C6A2-40D5-98C8-B2B03576C538}" sibTransId="{14405575-4B89-4652-9233-F19BC49C479B}"/>
    <dgm:cxn modelId="{0780A05A-6156-4083-8C29-26D565285B2F}" type="presOf" srcId="{55A72908-1550-460B-9603-2583D0607DFB}" destId="{51514997-96B0-7948-A8A1-B4F21AD740E0}" srcOrd="0" destOrd="1" presId="urn:microsoft.com/office/officeart/2005/8/layout/target3"/>
    <dgm:cxn modelId="{8A0E2ECC-F287-3446-8D89-40787812DADB}" srcId="{183262AA-24DB-9D42-BA49-DFEA9DCEA11E}" destId="{911F3139-331A-9041-947D-2D8029CBE0EE}" srcOrd="1" destOrd="0" parTransId="{E2DAEE02-3EF1-D541-9387-EEF1F08CEED9}" sibTransId="{9EE2FA17-EDB9-C341-B441-2C1ABF5FF487}"/>
    <dgm:cxn modelId="{E351E063-CBB2-5C45-88B7-5DFC7C063C58}" srcId="{13A3E0E5-FB8F-334C-8FE5-62A44FA30DEC}" destId="{183262AA-24DB-9D42-BA49-DFEA9DCEA11E}" srcOrd="0" destOrd="0" parTransId="{E1AE39EB-9D06-F54A-8B72-CF80C5205387}" sibTransId="{50F1CEAA-FF30-954B-8964-4E6B2EA0FA15}"/>
    <dgm:cxn modelId="{98B0A377-8AF4-B94D-A42A-74CD9E12A765}" type="presOf" srcId="{EA19E746-087D-5747-BD84-D0BDB4D1B743}" destId="{1AB44C3C-2B6E-7B4A-B079-9E44E58D790F}" srcOrd="1" destOrd="0" presId="urn:microsoft.com/office/officeart/2005/8/layout/target3"/>
    <dgm:cxn modelId="{C4C79A9E-E948-D343-AD5A-A2169147BC37}" srcId="{183262AA-24DB-9D42-BA49-DFEA9DCEA11E}" destId="{D421B331-5FF1-894D-BC17-510CC556518C}" srcOrd="0" destOrd="0" parTransId="{F08812C2-D4C2-1D44-B7C3-919E1DF10143}" sibTransId="{B998553F-C21F-A245-90B3-D8A962712F85}"/>
    <dgm:cxn modelId="{C96B6C18-59CC-6C4C-B7AE-C3814D3EEC58}" srcId="{13A3E0E5-FB8F-334C-8FE5-62A44FA30DEC}" destId="{EA19E746-087D-5747-BD84-D0BDB4D1B743}" srcOrd="2" destOrd="0" parTransId="{509BE407-9AF8-1F4F-BE0E-66AD5658203E}" sibTransId="{625E866C-E9D2-A148-8FDD-3BE0CFDA96B9}"/>
    <dgm:cxn modelId="{8D0AF183-B5D3-514A-A693-3DF3E4222E10}" type="presOf" srcId="{78BBE99E-AE62-174F-8840-FE9100F0377A}" destId="{51514997-96B0-7948-A8A1-B4F21AD740E0}" srcOrd="0" destOrd="0" presId="urn:microsoft.com/office/officeart/2005/8/layout/target3"/>
    <dgm:cxn modelId="{C6E35C7F-9695-304E-A304-65B1C2D424DA}" type="presOf" srcId="{50457B50-2595-E94F-993C-E177E314EAD1}" destId="{C5B53DDF-528D-9E4D-BA41-F8C8C0867C49}" srcOrd="0" destOrd="0" presId="urn:microsoft.com/office/officeart/2005/8/layout/target3"/>
    <dgm:cxn modelId="{E54593CB-2DF0-9E49-9142-45B03E28C977}" type="presOf" srcId="{50457B50-2595-E94F-993C-E177E314EAD1}" destId="{7DB2C070-D570-C24E-B8EC-576E04E7C5D5}" srcOrd="1" destOrd="0" presId="urn:microsoft.com/office/officeart/2005/8/layout/target3"/>
    <dgm:cxn modelId="{2854C699-79B5-434C-BEFB-49F66AF01A4E}" type="presOf" srcId="{911F3139-331A-9041-947D-2D8029CBE0EE}" destId="{9F67836C-3F36-8843-BBCE-92D425CCDC28}" srcOrd="0" destOrd="1" presId="urn:microsoft.com/office/officeart/2005/8/layout/target3"/>
    <dgm:cxn modelId="{583FB138-40CE-864F-A1A2-B3C03CD737BB}" srcId="{13A3E0E5-FB8F-334C-8FE5-62A44FA30DEC}" destId="{50457B50-2595-E94F-993C-E177E314EAD1}" srcOrd="3" destOrd="0" parTransId="{91CC0228-9A2F-C44A-B1D9-A5008F223FA6}" sibTransId="{703DCEC5-BE7B-B844-A88E-646907E8DD42}"/>
    <dgm:cxn modelId="{4C0E6F1F-0BDF-0A47-AF91-C5822679907C}" type="presOf" srcId="{13A3E0E5-FB8F-334C-8FE5-62A44FA30DEC}" destId="{6D8D805C-8E27-5546-979C-2760A25D2E93}" srcOrd="0" destOrd="0" presId="urn:microsoft.com/office/officeart/2005/8/layout/target3"/>
    <dgm:cxn modelId="{CE575017-5A7C-6847-9B3C-E9EC789A63E9}" type="presOf" srcId="{EA19E746-087D-5747-BD84-D0BDB4D1B743}" destId="{653CC4B6-86EE-DA43-B711-756C2A688905}" srcOrd="0" destOrd="0" presId="urn:microsoft.com/office/officeart/2005/8/layout/target3"/>
    <dgm:cxn modelId="{4E37E628-3543-8841-AD05-754D241D14D6}" type="presOf" srcId="{D421B331-5FF1-894D-BC17-510CC556518C}" destId="{9F67836C-3F36-8843-BBCE-92D425CCDC28}" srcOrd="0" destOrd="0" presId="urn:microsoft.com/office/officeart/2005/8/layout/target3"/>
    <dgm:cxn modelId="{7D4A7DF4-872E-154D-AE8F-07E2ED4B8CA2}" srcId="{13A3E0E5-FB8F-334C-8FE5-62A44FA30DEC}" destId="{A70A6160-FC13-2848-AED3-12D569DBABD9}" srcOrd="1" destOrd="0" parTransId="{86A8D559-4BE4-F946-82B7-23A4E19B377B}" sibTransId="{6A9AB68E-CE3C-1C46-BF77-B7B1A6791E53}"/>
    <dgm:cxn modelId="{E3D02617-B661-984E-A8FD-78837F464085}" srcId="{EA19E746-087D-5747-BD84-D0BDB4D1B743}" destId="{78BBE99E-AE62-174F-8840-FE9100F0377A}" srcOrd="0" destOrd="0" parTransId="{A0D81AF6-D6D6-2E44-B9F4-0468DEA92C8D}" sibTransId="{7767C167-0AE8-0445-BD5F-1A9B7BB8BEC2}"/>
    <dgm:cxn modelId="{173E3261-9FCB-8840-AC4C-D3798FFB7C6D}" type="presOf" srcId="{183262AA-24DB-9D42-BA49-DFEA9DCEA11E}" destId="{E2A66267-F3CA-834C-8E92-73974C118495}" srcOrd="0" destOrd="0" presId="urn:microsoft.com/office/officeart/2005/8/layout/target3"/>
    <dgm:cxn modelId="{0831772D-BBE5-1240-B42A-90CACA6F6225}" type="presOf" srcId="{A70A6160-FC13-2848-AED3-12D569DBABD9}" destId="{0D15B29A-FC1E-424A-9747-0E0CC8A6C14B}" srcOrd="1" destOrd="0" presId="urn:microsoft.com/office/officeart/2005/8/layout/target3"/>
    <dgm:cxn modelId="{BBA7AF23-B568-401C-9A98-EBA8F0587B12}" type="presOf" srcId="{2A146F01-CFA4-4881-93DA-C614BB6C02AC}" destId="{9F67836C-3F36-8843-BBCE-92D425CCDC28}" srcOrd="0" destOrd="2" presId="urn:microsoft.com/office/officeart/2005/8/layout/target3"/>
    <dgm:cxn modelId="{5F299CED-45E9-E145-B9FC-2ABC6D53E6BF}" type="presOf" srcId="{A70A6160-FC13-2848-AED3-12D569DBABD9}" destId="{878DAEEC-84D0-1944-9838-89F9AF5AF114}" srcOrd="0" destOrd="0" presId="urn:microsoft.com/office/officeart/2005/8/layout/target3"/>
    <dgm:cxn modelId="{153949F1-9302-4654-910B-7AAE58689CB9}" srcId="{EA19E746-087D-5747-BD84-D0BDB4D1B743}" destId="{55A72908-1550-460B-9603-2583D0607DFB}" srcOrd="1" destOrd="0" parTransId="{6E823998-ABA3-4462-95E9-FB27BAB39035}" sibTransId="{A872A2F5-56D3-4A11-9437-0756F5720286}"/>
    <dgm:cxn modelId="{6BAEBFCC-D099-5549-A5AB-B2DA3478F324}" type="presParOf" srcId="{6D8D805C-8E27-5546-979C-2760A25D2E93}" destId="{25DB6DD2-519E-7446-8772-54D198A49389}" srcOrd="0" destOrd="0" presId="urn:microsoft.com/office/officeart/2005/8/layout/target3"/>
    <dgm:cxn modelId="{965AF599-0EED-F746-BD6C-C80801E57FC3}" type="presParOf" srcId="{6D8D805C-8E27-5546-979C-2760A25D2E93}" destId="{56542A31-4B1D-9F45-8815-EDDE66040362}" srcOrd="1" destOrd="0" presId="urn:microsoft.com/office/officeart/2005/8/layout/target3"/>
    <dgm:cxn modelId="{F64A5443-C7BD-3A43-AD47-6E170711ABBB}" type="presParOf" srcId="{6D8D805C-8E27-5546-979C-2760A25D2E93}" destId="{E2A66267-F3CA-834C-8E92-73974C118495}" srcOrd="2" destOrd="0" presId="urn:microsoft.com/office/officeart/2005/8/layout/target3"/>
    <dgm:cxn modelId="{9A76D587-83C8-4642-A1A8-8CA88B9FDB5D}" type="presParOf" srcId="{6D8D805C-8E27-5546-979C-2760A25D2E93}" destId="{0A4D27A1-7560-5740-BE3A-A4E5BD4614A0}" srcOrd="3" destOrd="0" presId="urn:microsoft.com/office/officeart/2005/8/layout/target3"/>
    <dgm:cxn modelId="{F03CC62C-614A-9E4B-9560-707F0A2A5F7E}" type="presParOf" srcId="{6D8D805C-8E27-5546-979C-2760A25D2E93}" destId="{0C739B3D-50AE-C948-B1FB-A51F669FD8C3}" srcOrd="4" destOrd="0" presId="urn:microsoft.com/office/officeart/2005/8/layout/target3"/>
    <dgm:cxn modelId="{DA19C3E8-A544-444F-BBBC-ED4BD3CEDC6B}" type="presParOf" srcId="{6D8D805C-8E27-5546-979C-2760A25D2E93}" destId="{878DAEEC-84D0-1944-9838-89F9AF5AF114}" srcOrd="5" destOrd="0" presId="urn:microsoft.com/office/officeart/2005/8/layout/target3"/>
    <dgm:cxn modelId="{1A17D897-2CC3-614D-8E05-9E3C725FEC26}" type="presParOf" srcId="{6D8D805C-8E27-5546-979C-2760A25D2E93}" destId="{4BBC67E4-19A9-A948-A2C9-4DFBC2C7C256}" srcOrd="6" destOrd="0" presId="urn:microsoft.com/office/officeart/2005/8/layout/target3"/>
    <dgm:cxn modelId="{AF8E2E1C-4031-3949-9DD1-D2DC1BA8948A}" type="presParOf" srcId="{6D8D805C-8E27-5546-979C-2760A25D2E93}" destId="{7D370A6D-C41B-1044-8DE0-4F85455A5416}" srcOrd="7" destOrd="0" presId="urn:microsoft.com/office/officeart/2005/8/layout/target3"/>
    <dgm:cxn modelId="{C1213226-0B34-D14E-AB60-B2ED85BE30B8}" type="presParOf" srcId="{6D8D805C-8E27-5546-979C-2760A25D2E93}" destId="{653CC4B6-86EE-DA43-B711-756C2A688905}" srcOrd="8" destOrd="0" presId="urn:microsoft.com/office/officeart/2005/8/layout/target3"/>
    <dgm:cxn modelId="{46C4F7EF-E57E-954C-B64A-86E896345325}" type="presParOf" srcId="{6D8D805C-8E27-5546-979C-2760A25D2E93}" destId="{696C117B-0E32-BE4E-9874-CF9A36F4D455}" srcOrd="9" destOrd="0" presId="urn:microsoft.com/office/officeart/2005/8/layout/target3"/>
    <dgm:cxn modelId="{AB3D7F3F-F0A3-DF47-B58C-9DA111E474BD}" type="presParOf" srcId="{6D8D805C-8E27-5546-979C-2760A25D2E93}" destId="{6AE7970F-AF50-6847-84A4-AC3F27104EDB}" srcOrd="10" destOrd="0" presId="urn:microsoft.com/office/officeart/2005/8/layout/target3"/>
    <dgm:cxn modelId="{615929F9-442E-5740-8C4B-30F1987816C9}" type="presParOf" srcId="{6D8D805C-8E27-5546-979C-2760A25D2E93}" destId="{C5B53DDF-528D-9E4D-BA41-F8C8C0867C49}" srcOrd="11" destOrd="0" presId="urn:microsoft.com/office/officeart/2005/8/layout/target3"/>
    <dgm:cxn modelId="{11805A27-0355-EA40-9665-E416E4FC1644}" type="presParOf" srcId="{6D8D805C-8E27-5546-979C-2760A25D2E93}" destId="{9DBFECD6-8A3D-8547-8DAB-53D12B7D2327}" srcOrd="12" destOrd="0" presId="urn:microsoft.com/office/officeart/2005/8/layout/target3"/>
    <dgm:cxn modelId="{B060024A-40B9-0E46-8686-91B55739A448}" type="presParOf" srcId="{6D8D805C-8E27-5546-979C-2760A25D2E93}" destId="{9F67836C-3F36-8843-BBCE-92D425CCDC28}" srcOrd="13" destOrd="0" presId="urn:microsoft.com/office/officeart/2005/8/layout/target3"/>
    <dgm:cxn modelId="{0859485A-C564-114B-A257-E1DD1597832D}" type="presParOf" srcId="{6D8D805C-8E27-5546-979C-2760A25D2E93}" destId="{0D15B29A-FC1E-424A-9747-0E0CC8A6C14B}" srcOrd="14" destOrd="0" presId="urn:microsoft.com/office/officeart/2005/8/layout/target3"/>
    <dgm:cxn modelId="{F3D17011-4FFB-7647-8CCD-E40F82C51A76}" type="presParOf" srcId="{6D8D805C-8E27-5546-979C-2760A25D2E93}" destId="{DEF3D320-B9E4-D14E-B4C6-590BF47411BC}" srcOrd="15" destOrd="0" presId="urn:microsoft.com/office/officeart/2005/8/layout/target3"/>
    <dgm:cxn modelId="{130659E2-9B03-4446-B7C1-44A4F3DF9F77}" type="presParOf" srcId="{6D8D805C-8E27-5546-979C-2760A25D2E93}" destId="{1AB44C3C-2B6E-7B4A-B079-9E44E58D790F}" srcOrd="16" destOrd="0" presId="urn:microsoft.com/office/officeart/2005/8/layout/target3"/>
    <dgm:cxn modelId="{5E00DA5B-B80E-0542-B3DF-83D69684C7E7}" type="presParOf" srcId="{6D8D805C-8E27-5546-979C-2760A25D2E93}" destId="{51514997-96B0-7948-A8A1-B4F21AD740E0}" srcOrd="17" destOrd="0" presId="urn:microsoft.com/office/officeart/2005/8/layout/target3"/>
    <dgm:cxn modelId="{326D7280-5C82-1B4E-B49A-904BCCC4ACCB}" type="presParOf" srcId="{6D8D805C-8E27-5546-979C-2760A25D2E93}" destId="{7DB2C070-D570-C24E-B8EC-576E04E7C5D5}" srcOrd="18" destOrd="0" presId="urn:microsoft.com/office/officeart/2005/8/layout/target3"/>
    <dgm:cxn modelId="{0FDB77B1-2748-6F40-94F0-D8C338D63983}" type="presParOf" srcId="{6D8D805C-8E27-5546-979C-2760A25D2E93}" destId="{5C1F3FBC-96BA-9F4F-9EA1-DAE7432D5E3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B0241-7B75-664C-AB5B-A6757C425660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8E1EB-CBF2-9540-B999-4D616A95C873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Kesir ayrımı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(binary point) </a:t>
          </a:r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sabittir ve en sağdaki rakamın sağında olduğu kabul edilir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B60844-BCE9-8846-9642-E6512728AAB1}" type="parTrans" cxnId="{52F40BCE-0475-0C4A-8C68-8E9D57985F01}">
      <dgm:prSet/>
      <dgm:spPr/>
      <dgm:t>
        <a:bodyPr/>
        <a:lstStyle/>
        <a:p>
          <a:endParaRPr lang="en-US"/>
        </a:p>
      </dgm:t>
    </dgm:pt>
    <dgm:pt modelId="{4CDA6001-2F17-034D-979D-6CB1D33DF716}" type="sibTrans" cxnId="{52F40BCE-0475-0C4A-8C68-8E9D57985F01}">
      <dgm:prSet/>
      <dgm:spPr/>
      <dgm:t>
        <a:bodyPr/>
        <a:lstStyle/>
        <a:p>
          <a:endParaRPr lang="en-US"/>
        </a:p>
      </dgm:t>
    </dgm:pt>
    <dgm:pt modelId="{89EB655B-D8D9-1B4F-B4D0-1478ED98A5F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tr-T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Programlayıcı, ikili kesirler için aynı gösterimi sayıları ölçekleyerek kullanabilir, böylece ikili nokta örtük olarak başka bir konuma yerleştirilir</a:t>
          </a:r>
          <a:endParaRPr lang="en-US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146E84-C9DA-194B-8543-8F2F2BAEEA7E}" type="parTrans" cxnId="{7ED477C4-A871-FC44-96B6-13BF09207FD5}">
      <dgm:prSet/>
      <dgm:spPr/>
      <dgm:t>
        <a:bodyPr/>
        <a:lstStyle/>
        <a:p>
          <a:endParaRPr lang="en-US"/>
        </a:p>
      </dgm:t>
    </dgm:pt>
    <dgm:pt modelId="{8AD63013-5D68-0E47-9E68-EBF106C339A2}" type="sibTrans" cxnId="{7ED477C4-A871-FC44-96B6-13BF09207FD5}">
      <dgm:prSet/>
      <dgm:spPr/>
      <dgm:t>
        <a:bodyPr/>
        <a:lstStyle/>
        <a:p>
          <a:endParaRPr lang="en-US"/>
        </a:p>
      </dgm:t>
    </dgm:pt>
    <dgm:pt modelId="{DF27235A-7E77-1F43-A1B3-F81760B2306E}" type="pres">
      <dgm:prSet presAssocID="{75EB0241-7B75-664C-AB5B-A6757C4256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C6DECA0-EBD4-EB42-875C-D33DC431004E}" type="pres">
      <dgm:prSet presAssocID="{B518E1EB-CBF2-9540-B999-4D616A95C87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4597F1A-A481-CD46-924C-2AFAF2963D65}" type="pres">
      <dgm:prSet presAssocID="{89EB655B-D8D9-1B4F-B4D0-1478ED98A5F9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9BEFDF8-868D-F140-870F-DC7AE1BFDCFE}" type="presOf" srcId="{B518E1EB-CBF2-9540-B999-4D616A95C873}" destId="{4C6DECA0-EBD4-EB42-875C-D33DC431004E}" srcOrd="0" destOrd="0" presId="urn:microsoft.com/office/officeart/2005/8/layout/arrow5"/>
    <dgm:cxn modelId="{9BC0A54B-A4E3-8F4C-820C-FED98D512B78}" type="presOf" srcId="{75EB0241-7B75-664C-AB5B-A6757C425660}" destId="{DF27235A-7E77-1F43-A1B3-F81760B2306E}" srcOrd="0" destOrd="0" presId="urn:microsoft.com/office/officeart/2005/8/layout/arrow5"/>
    <dgm:cxn modelId="{52F40BCE-0475-0C4A-8C68-8E9D57985F01}" srcId="{75EB0241-7B75-664C-AB5B-A6757C425660}" destId="{B518E1EB-CBF2-9540-B999-4D616A95C873}" srcOrd="0" destOrd="0" parTransId="{BDB60844-BCE9-8846-9642-E6512728AAB1}" sibTransId="{4CDA6001-2F17-034D-979D-6CB1D33DF716}"/>
    <dgm:cxn modelId="{5309BA43-25F3-FA4C-BFC5-C32E9DC02BC4}" type="presOf" srcId="{89EB655B-D8D9-1B4F-B4D0-1478ED98A5F9}" destId="{E4597F1A-A481-CD46-924C-2AFAF2963D65}" srcOrd="0" destOrd="0" presId="urn:microsoft.com/office/officeart/2005/8/layout/arrow5"/>
    <dgm:cxn modelId="{7ED477C4-A871-FC44-96B6-13BF09207FD5}" srcId="{75EB0241-7B75-664C-AB5B-A6757C425660}" destId="{89EB655B-D8D9-1B4F-B4D0-1478ED98A5F9}" srcOrd="1" destOrd="0" parTransId="{1B146E84-C9DA-194B-8543-8F2F2BAEEA7E}" sibTransId="{8AD63013-5D68-0E47-9E68-EBF106C339A2}"/>
    <dgm:cxn modelId="{A5E6724D-1293-F14E-A6B8-CBED798504B2}" type="presParOf" srcId="{DF27235A-7E77-1F43-A1B3-F81760B2306E}" destId="{4C6DECA0-EBD4-EB42-875C-D33DC431004E}" srcOrd="0" destOrd="0" presId="urn:microsoft.com/office/officeart/2005/8/layout/arrow5"/>
    <dgm:cxn modelId="{7E9CB8C8-F973-3049-9422-9EF96C3985F0}" type="presParOf" srcId="{DF27235A-7E77-1F43-A1B3-F81760B2306E}" destId="{E4597F1A-A481-CD46-924C-2AFAF2963D6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614EF-03F6-EE47-A440-A5AC0974FD3C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BB6AE-E184-1A4D-9D18-55CEB75E7328}">
      <dgm:prSet/>
      <dgm:spPr/>
      <dgm:t>
        <a:bodyPr/>
        <a:lstStyle/>
        <a:p>
          <a:pPr rtl="0"/>
          <a:r>
            <a:rPr lang="tr-TR" dirty="0" smtClean="0"/>
            <a:t>En önemli kayan noktalı gösterimi tanımlanır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2EDADC-79B2-0F4F-BF11-DBC38EC96778}" type="parTrans" cxnId="{FA984667-1420-C24F-A598-60734572D68B}">
      <dgm:prSet/>
      <dgm:spPr/>
      <dgm:t>
        <a:bodyPr/>
        <a:lstStyle/>
        <a:p>
          <a:endParaRPr lang="en-US"/>
        </a:p>
      </dgm:t>
    </dgm:pt>
    <dgm:pt modelId="{76A0DEB8-6D26-FE40-BE21-89235B49237C}" type="sibTrans" cxnId="{FA984667-1420-C24F-A598-60734572D68B}">
      <dgm:prSet/>
      <dgm:spPr/>
      <dgm:t>
        <a:bodyPr/>
        <a:lstStyle/>
        <a:p>
          <a:endParaRPr lang="en-US"/>
        </a:p>
      </dgm:t>
    </dgm:pt>
    <dgm:pt modelId="{8C9CBDD2-9F77-3946-A5D8-212BC733031D}">
      <dgm:prSet/>
      <dgm:spPr/>
      <dgm:t>
        <a:bodyPr/>
        <a:lstStyle/>
        <a:p>
          <a:pPr rtl="0"/>
          <a:r>
            <a:rPr lang="tr-TR" dirty="0" smtClean="0"/>
            <a:t>Standart, programların bir işlemciden diğerine taşınmasını kolaylaştırmak ve gelişmiş sayısal odaklı programların geliştirilmesini teşvik etmek için geliştirildi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1034-11C4-244E-A94D-C0B0E126DFCE}" type="parTrans" cxnId="{A3D4F033-9775-3C4D-A5CC-3614C3CD1AB5}">
      <dgm:prSet/>
      <dgm:spPr/>
      <dgm:t>
        <a:bodyPr/>
        <a:lstStyle/>
        <a:p>
          <a:endParaRPr lang="en-US"/>
        </a:p>
      </dgm:t>
    </dgm:pt>
    <dgm:pt modelId="{7B3FB2F3-C0F0-1F41-AED3-B19DFC99EE64}" type="sibTrans" cxnId="{A3D4F033-9775-3C4D-A5CC-3614C3CD1AB5}">
      <dgm:prSet/>
      <dgm:spPr/>
      <dgm:t>
        <a:bodyPr/>
        <a:lstStyle/>
        <a:p>
          <a:endParaRPr lang="en-US"/>
        </a:p>
      </dgm:t>
    </dgm:pt>
    <dgm:pt modelId="{718B7578-8128-E942-A47B-FDDD2B9C90B7}">
      <dgm:prSet/>
      <dgm:spPr/>
      <dgm:t>
        <a:bodyPr/>
        <a:lstStyle/>
        <a:p>
          <a:pPr rtl="0"/>
          <a:r>
            <a:rPr lang="tr-TR" dirty="0" smtClean="0"/>
            <a:t>Standart yaygın olarak benimsenmiştir ve hemen hemen tüm çağdaş işlemciler ve aritmetik yardımcı işlemciler üzerinde kullanılmaktadır.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983582-C974-6D40-A974-3D7073083935}" type="parTrans" cxnId="{0A94C6EC-78F0-064E-BBA9-0449A5BBB9DC}">
      <dgm:prSet/>
      <dgm:spPr/>
      <dgm:t>
        <a:bodyPr/>
        <a:lstStyle/>
        <a:p>
          <a:endParaRPr lang="en-US"/>
        </a:p>
      </dgm:t>
    </dgm:pt>
    <dgm:pt modelId="{D360FB3A-CBD4-B54A-91F7-7615D3ED8F37}" type="sibTrans" cxnId="{0A94C6EC-78F0-064E-BBA9-0449A5BBB9DC}">
      <dgm:prSet/>
      <dgm:spPr/>
      <dgm:t>
        <a:bodyPr/>
        <a:lstStyle/>
        <a:p>
          <a:endParaRPr lang="en-US"/>
        </a:p>
      </dgm:t>
    </dgm:pt>
    <dgm:pt modelId="{5B317423-2D44-BE44-8958-7DE825F1254E}">
      <dgm:prSet/>
      <dgm:spPr/>
      <dgm:t>
        <a:bodyPr/>
        <a:lstStyle/>
        <a:p>
          <a:pPr rtl="0"/>
          <a:r>
            <a:rPr lang="tr-TR" dirty="0" smtClean="0"/>
            <a:t>IEEE 754-2008, hem ikili hem de </a:t>
          </a:r>
          <a:r>
            <a:rPr lang="tr-TR" dirty="0" err="1" smtClean="0"/>
            <a:t>desimal</a:t>
          </a:r>
          <a:r>
            <a:rPr lang="tr-TR" dirty="0" smtClean="0"/>
            <a:t> kayan nokta gösterimlerini kapsar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66BDED-E485-684E-B3DC-F7437A35FC31}" type="parTrans" cxnId="{4166F30E-8158-A54B-8605-49ECFAA86BBA}">
      <dgm:prSet/>
      <dgm:spPr/>
      <dgm:t>
        <a:bodyPr/>
        <a:lstStyle/>
        <a:p>
          <a:endParaRPr lang="en-US"/>
        </a:p>
      </dgm:t>
    </dgm:pt>
    <dgm:pt modelId="{CAC95F42-6898-6E4C-9496-E9DB4D89A4E6}" type="sibTrans" cxnId="{4166F30E-8158-A54B-8605-49ECFAA86BBA}">
      <dgm:prSet/>
      <dgm:spPr/>
      <dgm:t>
        <a:bodyPr/>
        <a:lstStyle/>
        <a:p>
          <a:endParaRPr lang="en-US"/>
        </a:p>
      </dgm:t>
    </dgm:pt>
    <dgm:pt modelId="{8698422B-407F-754B-81E2-91CF2C93B195}" type="pres">
      <dgm:prSet presAssocID="{A33614EF-03F6-EE47-A440-A5AC0974FD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0F114A9-6AFD-7840-B867-73BB141505F0}" type="pres">
      <dgm:prSet presAssocID="{901BB6AE-E184-1A4D-9D18-55CEB75E73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FA72092-49EF-DD4B-B5D2-45802957CC18}" type="pres">
      <dgm:prSet presAssocID="{76A0DEB8-6D26-FE40-BE21-89235B49237C}" presName="sibTrans" presStyleCnt="0"/>
      <dgm:spPr/>
    </dgm:pt>
    <dgm:pt modelId="{2BB56C0B-D45F-504A-B667-E5EEB4DA2FA3}" type="pres">
      <dgm:prSet presAssocID="{8C9CBDD2-9F77-3946-A5D8-212BC733031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E83F527-9BA7-D842-89CD-9DF677E1127E}" type="pres">
      <dgm:prSet presAssocID="{7B3FB2F3-C0F0-1F41-AED3-B19DFC99EE64}" presName="sibTrans" presStyleCnt="0"/>
      <dgm:spPr/>
    </dgm:pt>
    <dgm:pt modelId="{1C83E496-9E03-0942-932A-A7FAE46D290D}" type="pres">
      <dgm:prSet presAssocID="{718B7578-8128-E942-A47B-FDDD2B9C90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14A6A9E-AAC7-CE46-81F9-F2FAC98C4DA4}" type="pres">
      <dgm:prSet presAssocID="{D360FB3A-CBD4-B54A-91F7-7615D3ED8F37}" presName="sibTrans" presStyleCnt="0"/>
      <dgm:spPr/>
    </dgm:pt>
    <dgm:pt modelId="{2C2182FF-AE82-0C45-9D06-7EF473AB29C4}" type="pres">
      <dgm:prSet presAssocID="{5B317423-2D44-BE44-8958-7DE825F1254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96EB8E24-D430-5B47-ACEB-2AA2A58A8B51}" type="presOf" srcId="{718B7578-8128-E942-A47B-FDDD2B9C90B7}" destId="{1C83E496-9E03-0942-932A-A7FAE46D290D}" srcOrd="0" destOrd="0" presId="urn:microsoft.com/office/officeart/2005/8/layout/default#1"/>
    <dgm:cxn modelId="{FE2DA194-E377-BD47-B3FE-848B13B8313F}" type="presOf" srcId="{5B317423-2D44-BE44-8958-7DE825F1254E}" destId="{2C2182FF-AE82-0C45-9D06-7EF473AB29C4}" srcOrd="0" destOrd="0" presId="urn:microsoft.com/office/officeart/2005/8/layout/default#1"/>
    <dgm:cxn modelId="{4166F30E-8158-A54B-8605-49ECFAA86BBA}" srcId="{A33614EF-03F6-EE47-A440-A5AC0974FD3C}" destId="{5B317423-2D44-BE44-8958-7DE825F1254E}" srcOrd="3" destOrd="0" parTransId="{DD66BDED-E485-684E-B3DC-F7437A35FC31}" sibTransId="{CAC95F42-6898-6E4C-9496-E9DB4D89A4E6}"/>
    <dgm:cxn modelId="{FA984667-1420-C24F-A598-60734572D68B}" srcId="{A33614EF-03F6-EE47-A440-A5AC0974FD3C}" destId="{901BB6AE-E184-1A4D-9D18-55CEB75E7328}" srcOrd="0" destOrd="0" parTransId="{EF2EDADC-79B2-0F4F-BF11-DBC38EC96778}" sibTransId="{76A0DEB8-6D26-FE40-BE21-89235B49237C}"/>
    <dgm:cxn modelId="{C1C000CF-A70E-654D-875E-FAD5DFD1DF87}" type="presOf" srcId="{A33614EF-03F6-EE47-A440-A5AC0974FD3C}" destId="{8698422B-407F-754B-81E2-91CF2C93B195}" srcOrd="0" destOrd="0" presId="urn:microsoft.com/office/officeart/2005/8/layout/default#1"/>
    <dgm:cxn modelId="{0A94C6EC-78F0-064E-BBA9-0449A5BBB9DC}" srcId="{A33614EF-03F6-EE47-A440-A5AC0974FD3C}" destId="{718B7578-8128-E942-A47B-FDDD2B9C90B7}" srcOrd="2" destOrd="0" parTransId="{9B983582-C974-6D40-A974-3D7073083935}" sibTransId="{D360FB3A-CBD4-B54A-91F7-7615D3ED8F37}"/>
    <dgm:cxn modelId="{F34D7FFA-18E8-3C41-B132-9F454D7F7B7C}" type="presOf" srcId="{8C9CBDD2-9F77-3946-A5D8-212BC733031D}" destId="{2BB56C0B-D45F-504A-B667-E5EEB4DA2FA3}" srcOrd="0" destOrd="0" presId="urn:microsoft.com/office/officeart/2005/8/layout/default#1"/>
    <dgm:cxn modelId="{51D493AF-640B-1243-8748-87E320641A3D}" type="presOf" srcId="{901BB6AE-E184-1A4D-9D18-55CEB75E7328}" destId="{30F114A9-6AFD-7840-B867-73BB141505F0}" srcOrd="0" destOrd="0" presId="urn:microsoft.com/office/officeart/2005/8/layout/default#1"/>
    <dgm:cxn modelId="{A3D4F033-9775-3C4D-A5CC-3614C3CD1AB5}" srcId="{A33614EF-03F6-EE47-A440-A5AC0974FD3C}" destId="{8C9CBDD2-9F77-3946-A5D8-212BC733031D}" srcOrd="1" destOrd="0" parTransId="{EC651034-11C4-244E-A94D-C0B0E126DFCE}" sibTransId="{7B3FB2F3-C0F0-1F41-AED3-B19DFC99EE64}"/>
    <dgm:cxn modelId="{6D24371F-C188-8544-9C9A-77A4A58C29BB}" type="presParOf" srcId="{8698422B-407F-754B-81E2-91CF2C93B195}" destId="{30F114A9-6AFD-7840-B867-73BB141505F0}" srcOrd="0" destOrd="0" presId="urn:microsoft.com/office/officeart/2005/8/layout/default#1"/>
    <dgm:cxn modelId="{925448A7-90A7-1146-A763-A1D356ABA4B3}" type="presParOf" srcId="{8698422B-407F-754B-81E2-91CF2C93B195}" destId="{BFA72092-49EF-DD4B-B5D2-45802957CC18}" srcOrd="1" destOrd="0" presId="urn:microsoft.com/office/officeart/2005/8/layout/default#1"/>
    <dgm:cxn modelId="{9A80EFCD-4199-614A-9964-5A9D37DCE45E}" type="presParOf" srcId="{8698422B-407F-754B-81E2-91CF2C93B195}" destId="{2BB56C0B-D45F-504A-B667-E5EEB4DA2FA3}" srcOrd="2" destOrd="0" presId="urn:microsoft.com/office/officeart/2005/8/layout/default#1"/>
    <dgm:cxn modelId="{BCE09A99-1FC3-F148-939B-AF3DD120B686}" type="presParOf" srcId="{8698422B-407F-754B-81E2-91CF2C93B195}" destId="{1E83F527-9BA7-D842-89CD-9DF677E1127E}" srcOrd="3" destOrd="0" presId="urn:microsoft.com/office/officeart/2005/8/layout/default#1"/>
    <dgm:cxn modelId="{F57C8217-5093-6D4D-8EE2-EDB5CBE4EBB2}" type="presParOf" srcId="{8698422B-407F-754B-81E2-91CF2C93B195}" destId="{1C83E496-9E03-0942-932A-A7FAE46D290D}" srcOrd="4" destOrd="0" presId="urn:microsoft.com/office/officeart/2005/8/layout/default#1"/>
    <dgm:cxn modelId="{96C842E6-7D4C-F644-AF0E-CE0474338CB4}" type="presParOf" srcId="{8698422B-407F-754B-81E2-91CF2C93B195}" destId="{A14A6A9E-AAC7-CE46-81F9-F2FAC98C4DA4}" srcOrd="5" destOrd="0" presId="urn:microsoft.com/office/officeart/2005/8/layout/default#1"/>
    <dgm:cxn modelId="{0A97C549-00E0-4E4B-B553-807D42EEAE82}" type="presParOf" srcId="{8698422B-407F-754B-81E2-91CF2C93B195}" destId="{2C2182FF-AE82-0C45-9D06-7EF473AB29C4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DB6DD2-519E-7446-8772-54D198A49389}">
      <dsp:nvSpPr>
        <dsp:cNvPr id="0" name=""/>
        <dsp:cNvSpPr/>
      </dsp:nvSpPr>
      <dsp:spPr>
        <a:xfrm>
          <a:off x="0" y="0"/>
          <a:ext cx="4830762" cy="48307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A66267-F3CA-834C-8E92-73974C118495}">
      <dsp:nvSpPr>
        <dsp:cNvPr id="0" name=""/>
        <dsp:cNvSpPr/>
      </dsp:nvSpPr>
      <dsp:spPr>
        <a:xfrm>
          <a:off x="2415381" y="0"/>
          <a:ext cx="6119018" cy="483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Negatif ve pozitif tam sayıları temsil etmek için kullanılan birkaç alternatif yöntem vardır</a:t>
          </a:r>
          <a:endParaRPr lang="en-US" sz="1400" kern="1200" dirty="0"/>
        </a:p>
      </dsp:txBody>
      <dsp:txXfrm>
        <a:off x="2415381" y="0"/>
        <a:ext cx="3059509" cy="1026537"/>
      </dsp:txXfrm>
    </dsp:sp>
    <dsp:sp modelId="{0C739B3D-50AE-C948-B1FB-A51F669FD8C3}">
      <dsp:nvSpPr>
        <dsp:cNvPr id="0" name=""/>
        <dsp:cNvSpPr/>
      </dsp:nvSpPr>
      <dsp:spPr>
        <a:xfrm>
          <a:off x="634037" y="1026537"/>
          <a:ext cx="3562687" cy="3562687"/>
        </a:xfrm>
        <a:prstGeom prst="pie">
          <a:avLst>
            <a:gd name="adj1" fmla="val 5400000"/>
            <a:gd name="adj2" fmla="val 1620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DAEEC-84D0-1944-9838-89F9AF5AF114}">
      <dsp:nvSpPr>
        <dsp:cNvPr id="0" name=""/>
        <dsp:cNvSpPr/>
      </dsp:nvSpPr>
      <dsp:spPr>
        <a:xfrm>
          <a:off x="2415381" y="1026537"/>
          <a:ext cx="6119018" cy="3562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İşaretli genlik </a:t>
          </a:r>
          <a:r>
            <a:rPr lang="sv-SE" sz="1400" kern="1200" dirty="0" smtClean="0"/>
            <a:t>gösterimi, bir işaret biti</a:t>
          </a:r>
          <a:r>
            <a:rPr lang="tr-TR" sz="1400" kern="1200" dirty="0" smtClean="0"/>
            <a:t>n ifade edilmesi için </a:t>
          </a:r>
          <a:r>
            <a:rPr lang="sv-SE" sz="1400" kern="1200" dirty="0" smtClean="0"/>
            <a:t>en basit biçimdir</a:t>
          </a:r>
          <a:endParaRPr lang="en-US" sz="1400" kern="1200" dirty="0"/>
        </a:p>
      </dsp:txBody>
      <dsp:txXfrm>
        <a:off x="2415381" y="1026537"/>
        <a:ext cx="3059509" cy="1026537"/>
      </dsp:txXfrm>
    </dsp:sp>
    <dsp:sp modelId="{7D370A6D-C41B-1044-8DE0-4F85455A5416}">
      <dsp:nvSpPr>
        <dsp:cNvPr id="0" name=""/>
        <dsp:cNvSpPr/>
      </dsp:nvSpPr>
      <dsp:spPr>
        <a:xfrm>
          <a:off x="1268075" y="2053074"/>
          <a:ext cx="2294612" cy="2294612"/>
        </a:xfrm>
        <a:prstGeom prst="pie">
          <a:avLst>
            <a:gd name="adj1" fmla="val 5400000"/>
            <a:gd name="adj2" fmla="val 1620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CC4B6-86EE-DA43-B711-756C2A688905}">
      <dsp:nvSpPr>
        <dsp:cNvPr id="0" name=""/>
        <dsp:cNvSpPr/>
      </dsp:nvSpPr>
      <dsp:spPr>
        <a:xfrm>
          <a:off x="2415381" y="2053074"/>
          <a:ext cx="6119018" cy="22946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Sakıncaları</a:t>
          </a:r>
          <a:endParaRPr lang="en-US" sz="1400" kern="1200" dirty="0"/>
        </a:p>
      </dsp:txBody>
      <dsp:txXfrm>
        <a:off x="2415381" y="2053074"/>
        <a:ext cx="3059509" cy="1026537"/>
      </dsp:txXfrm>
    </dsp:sp>
    <dsp:sp modelId="{6AE7970F-AF50-6847-84A4-AC3F27104EDB}">
      <dsp:nvSpPr>
        <dsp:cNvPr id="0" name=""/>
        <dsp:cNvSpPr/>
      </dsp:nvSpPr>
      <dsp:spPr>
        <a:xfrm>
          <a:off x="1902112" y="3079611"/>
          <a:ext cx="1026537" cy="10265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53DDF-528D-9E4D-BA41-F8C8C0867C49}">
      <dsp:nvSpPr>
        <dsp:cNvPr id="0" name=""/>
        <dsp:cNvSpPr/>
      </dsp:nvSpPr>
      <dsp:spPr>
        <a:xfrm>
          <a:off x="2415381" y="3079611"/>
          <a:ext cx="6119018" cy="1026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Bu dezavantajlar nedeniyle, ALU'nun tamsayı bölümünün uygulanmasında işaret büyüklüğü gösterimi nadiren kullanılır</a:t>
          </a:r>
          <a:endParaRPr lang="en-US" sz="1400" kern="1200" dirty="0"/>
        </a:p>
      </dsp:txBody>
      <dsp:txXfrm>
        <a:off x="2415381" y="3079611"/>
        <a:ext cx="3059509" cy="1026537"/>
      </dsp:txXfrm>
    </dsp:sp>
    <dsp:sp modelId="{9F67836C-3F36-8843-BBCE-92D425CCDC28}">
      <dsp:nvSpPr>
        <dsp:cNvPr id="0" name=""/>
        <dsp:cNvSpPr/>
      </dsp:nvSpPr>
      <dsp:spPr>
        <a:xfrm>
          <a:off x="5474890" y="0"/>
          <a:ext cx="3059509" cy="10265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Bu alternatiflerin tümü, sözcükteki en önemli (en soldaki) biti işaret biti olarak ifade eder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İşaret biti 0 ise sayı pozitiftir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İşaret biti 1 ise sayı negatiftir</a:t>
          </a:r>
        </a:p>
      </dsp:txBody>
      <dsp:txXfrm>
        <a:off x="5474890" y="0"/>
        <a:ext cx="3059509" cy="1026537"/>
      </dsp:txXfrm>
    </dsp:sp>
    <dsp:sp modelId="{51514997-96B0-7948-A8A1-B4F21AD740E0}">
      <dsp:nvSpPr>
        <dsp:cNvPr id="0" name=""/>
        <dsp:cNvSpPr/>
      </dsp:nvSpPr>
      <dsp:spPr>
        <a:xfrm>
          <a:off x="5474890" y="2053074"/>
          <a:ext cx="3059509" cy="10265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Toplama ve çıkarma, gerekli işlemleri gerçekleştirmek için sayıların işaretlerini ve bunların göreli büyüklüklerini göz önünde bulundurmayı gerektirir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0‘ için iki gösterim var</a:t>
          </a:r>
        </a:p>
      </dsp:txBody>
      <dsp:txXfrm>
        <a:off x="5474890" y="2053074"/>
        <a:ext cx="3059509" cy="10265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6DECA0-EBD4-EB42-875C-D33DC431004E}">
      <dsp:nvSpPr>
        <dsp:cNvPr id="0" name=""/>
        <dsp:cNvSpPr/>
      </dsp:nvSpPr>
      <dsp:spPr>
        <a:xfrm rot="16200000">
          <a:off x="534" y="559891"/>
          <a:ext cx="4138017" cy="4138017"/>
        </a:xfrm>
        <a:prstGeom prst="downArrow">
          <a:avLst>
            <a:gd name="adj1" fmla="val 50000"/>
            <a:gd name="adj2" fmla="val 35000"/>
          </a:avLst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Kesir ayrımı</a:t>
          </a: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(binary point) </a:t>
          </a:r>
          <a:r>
            <a:rPr lang="tr-TR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sabittir ve en sağdaki rakamın sağında olduğu kabul edilir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534" y="559891"/>
        <a:ext cx="4138017" cy="4138017"/>
      </dsp:txXfrm>
    </dsp:sp>
    <dsp:sp modelId="{E4597F1A-A481-CD46-924C-2AFAF2963D65}">
      <dsp:nvSpPr>
        <dsp:cNvPr id="0" name=""/>
        <dsp:cNvSpPr/>
      </dsp:nvSpPr>
      <dsp:spPr>
        <a:xfrm rot="5400000">
          <a:off x="4395847" y="559891"/>
          <a:ext cx="4138017" cy="4138017"/>
        </a:xfrm>
        <a:prstGeom prst="downArrow">
          <a:avLst>
            <a:gd name="adj1" fmla="val 50000"/>
            <a:gd name="adj2" fmla="val 35000"/>
          </a:avLst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Programlayıcı, ikili kesirler için aynı gösterimi sayıları ölçekleyerek kullanabilir, böylece ikili nokta örtük olarak başka bir konuma yerleştirilir</a:t>
          </a:r>
          <a:endParaRPr lang="en-US" sz="1900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95847" y="559891"/>
        <a:ext cx="4138017" cy="41380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F114A9-6AFD-7840-B867-73BB141505F0}">
      <dsp:nvSpPr>
        <dsp:cNvPr id="0" name=""/>
        <dsp:cNvSpPr/>
      </dsp:nvSpPr>
      <dsp:spPr>
        <a:xfrm>
          <a:off x="109444" y="2437"/>
          <a:ext cx="3923481" cy="2354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En önemli kayan noktalı gösterimi tanımlanır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9444" y="2437"/>
        <a:ext cx="3923481" cy="2354088"/>
      </dsp:txXfrm>
    </dsp:sp>
    <dsp:sp modelId="{2BB56C0B-D45F-504A-B667-E5EEB4DA2FA3}">
      <dsp:nvSpPr>
        <dsp:cNvPr id="0" name=""/>
        <dsp:cNvSpPr/>
      </dsp:nvSpPr>
      <dsp:spPr>
        <a:xfrm>
          <a:off x="4425274" y="2437"/>
          <a:ext cx="3923481" cy="2354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Standart, programların bir işlemciden diğerine taşınmasını kolaylaştırmak ve gelişmiş sayısal odaklı programların geliştirilmesini teşvik etmek için geliştirildi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25274" y="2437"/>
        <a:ext cx="3923481" cy="2354088"/>
      </dsp:txXfrm>
    </dsp:sp>
    <dsp:sp modelId="{1C83E496-9E03-0942-932A-A7FAE46D290D}">
      <dsp:nvSpPr>
        <dsp:cNvPr id="0" name=""/>
        <dsp:cNvSpPr/>
      </dsp:nvSpPr>
      <dsp:spPr>
        <a:xfrm>
          <a:off x="109444" y="2748874"/>
          <a:ext cx="3923481" cy="2354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Standart yaygın olarak benimsenmiştir ve hemen hemen tüm çağdaş işlemciler ve aritmetik yardımcı işlemciler üzerinde kullanılmaktadır.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9444" y="2748874"/>
        <a:ext cx="3923481" cy="2354088"/>
      </dsp:txXfrm>
    </dsp:sp>
    <dsp:sp modelId="{2C2182FF-AE82-0C45-9D06-7EF473AB29C4}">
      <dsp:nvSpPr>
        <dsp:cNvPr id="0" name=""/>
        <dsp:cNvSpPr/>
      </dsp:nvSpPr>
      <dsp:spPr>
        <a:xfrm>
          <a:off x="4425274" y="2748874"/>
          <a:ext cx="3923481" cy="2354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IEEE 754-2008, hem ikili hem de </a:t>
          </a:r>
          <a:r>
            <a:rPr lang="tr-TR" sz="2300" kern="1200" dirty="0" err="1" smtClean="0"/>
            <a:t>desimal</a:t>
          </a:r>
          <a:r>
            <a:rPr lang="tr-TR" sz="2300" kern="1200" dirty="0" smtClean="0"/>
            <a:t> kayan nokta gösterimlerini kapsar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25274" y="2748874"/>
        <a:ext cx="3923481" cy="235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22172-E39A-944B-933D-3AEB13A92A8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6478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AE27EA-A634-9140-BAF9-5BB17D98E5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423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10 “Computer</a:t>
            </a:r>
            <a:r>
              <a:rPr lang="en-US" baseline="0" dirty="0" smtClean="0">
                <a:latin typeface="Times New Roman" pitchFamily="-110" charset="0"/>
              </a:rPr>
              <a:t> Arithmetic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3803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representations discussed in this section are sometimes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fixed point. This is because the radix point (binary point) is fixed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assumed to be to the right of the rightmost digit. The programmer can use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 for binary fractions by scaling the numbers so that the binary point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implicitly positioned at some other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1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322CD-B268-9C4D-A0E6-532DCE695FA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sign-magnitude representation, the rule for forming the negation of an integer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simple: invert the sign bit. In twos complement notation, the negation of an integer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formed with the following rules: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Take the Boolean complement of each bit of the integer (including the 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bit). That is, set each 1 to 0 and each 0 to 1.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Treating the result as an unsigned binary integer, add 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two-step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twos complement operation,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the taking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twos complement of an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expected, the negative of the negative of that number is itself: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3523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DAC88-49B1-5946-9E73-FAE8D3D6F5A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carry out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most significant bit position, which is ignored. The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that the negation of 0 is 0, as it should be.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8088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805B2-C292-4E40-8B36-A0B5846EF68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special case is more of a problem. If we take the negation of the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pattern of 1 followed by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zeros, we get back the same number.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xmlns="" val="28640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 in twos complement is illustrated in Figure 10.3. Addition proceeds as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numbers were unsigned integers. The first four examples illustrate successful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operations. If the result of the operation is positive, we get a positive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twos complement form, which is the same as in unsigned-integer form.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of the operation is negative, we get a negative number in twos complement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form. Note that, in some instances, there is a carry bit beyond the end of the 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(indicated by shading), which is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96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any addition, the result may be larger than can be held in the word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used. This condition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overflow.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overflow occurs, the ALU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 this fact so that no attempt is made to use the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Figures 10.3e and f show examples of overflow. Note that overflow can occur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whether or not there is a carry.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03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Subtraction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368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subtraction is achieved using addition, as illustrated in Figure 10.4.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last two examples demonstrate that the overflow rule still applies.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08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6E408-FF27-0043-B8AA-B5DC98CA9B7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insight into twos complement addition and subtraction can be gained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looking at a geometric depiction [BENH92], as shown in Figure 10.5. The circle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upper half of each part of the figure is formed by selecting the appropriate segment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number line and joining the endpoints. Note that when the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laid out on a circle, the twos complement of any number is horizontally opposite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(indicated by dashed horizontal lines). Starting at any number on the circle,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add positive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 (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subtract negative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k)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that number by moving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clockwise, and we can subtract positive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(or add negativ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 k)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that number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positions counterclockwise. If an arithmetic operation results in traversal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point where the endpoints are joined, an incorrect answer is given (overflow).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5508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6537B-7D9E-7046-86C8-605610BAA9F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10.6 suggests the data paths and hardware elements needed to accomplish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 and subtraction. The central element is a binary adder, which is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numbers for addition and produces a sum and an overflow indication.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binary adder treats the two numbers as unsigned integers. (A logic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adder is given in Chapter 11.) For addition, the two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presented to the adder from two registers, designated in this case as A and B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may be stored in one of these registers or in a third.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indication is stored in a 1-bit overflow flag (0 = no overflow; 1 = overflow).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subtraction, the subtrahend (B register) is passed through a twos complementer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its twos complement is presented to the adder. Note that Figure 10.6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shows the data paths. Control signals are needed to control whether or not the complementer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used, depending on whether the operation is addition or subtraction.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3950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our examination of the processor with an overview of the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 unit (ALU). The chapter then focuses on the most complex aspect of the ALU,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arithmetic. The logic functions that are part of the ALU are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 12, and implementations of simple logic and arithmetic functions in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 are described in Chapter 11.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arithmetic is commonly performed on two very different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integer and floating point. In both cases, the representation chosen is a crucial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 issue and is treated first, followed by a discussion of arithmetic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includes a number of examples, each of which is highlighted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shaded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0870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81AD-687E-184A-BB1E-1687D0D8A52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addition and subtraction, multiplication is a complex operation,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whether performed in hardware or software. A wide variety of algorithms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in various computers. The purpose of this subsection is to give the reader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feel for the type of approach typically taken. We begin with the simpler problem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multiplying two unsigned (nonnegative) integers, and then we look at one of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techniques for multiplication of numbers in twos complement representation.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10.7 illustrates the multiplication of unsigned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binary integers, as might be carried out using paper and pencil. Several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observations can be made: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Multiplication involves the generation of partial products, one for each digit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multiplier. These partial products are then summed to produce the final product.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partial products are easily defined. When the multiplier bit is 0, the partial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 is 0. When the multiplier is 1, the partial product is the multiplicand.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total product is produced by summing the partial products. For this operation,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successive partial product is shifted one position to the left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preceding partial product.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multiplication of two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n-bit binary integers results in a product of up to 2n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in length (e.g., 11 * 11 = 1001).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the pencil-and-paper approach, there are several things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 to make computerized multiplication more efficient. First, we can perform a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 on the partial products rather than waiting until the end. This eliminates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storage of all the partial products; fewer registers are needed. Second,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save some time on the generation of partial products. For each 1 on the multiplier,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add and a shift operation are required; but for each 0, only a shift is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4908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6C3C-71C0-6247-89F4-1DC1DD7B240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10.8a shows a possible implementation employing these measures.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multiplier and multiplicand are loaded into two registers (Q and M). A third register,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 register, is also needed and is initially set to 0. There is also a 1-bit C register,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initialized to 0, which holds a potential carry bit resulting from addition.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7567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FF392-6089-A84C-8297-209AC25DB4D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operation of the multiplier is as follows. Control logic reads the bits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multiplier one at a time. If Q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is 1, then the multiplicand is added to the A register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result is stored in the A register, with the C bit used for overflow. Then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bits of the C, A, and Q registers are shifted to the right one bit, so that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goes into A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n-1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A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goes into Q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n-1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Q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is lost. If Q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is 0, then no addition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performed, just the shift. This process is repeated for each bit of the original multiplier.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resulting 2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product is contained in the A and Q registers. A flowchart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operation is shown in Figure 10.9, and an example is given in Figure 10.8b.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on the second cycle, when the multiplier bit is 0, there is no add operation.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553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10.10 recasts Figure 10.7 to make the generation of partial products by multiplication explicit.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only difference in Figure 10.10 is that it recognizes that the partial products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viewed as 2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numbers generated from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multiplicand.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94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we can demonstrate that straightforward multiplication will not work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multiplicand is negative. The problem is that each contribution of the negative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multiplicand as a partial product must be a negative number on a 2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-bit field; the 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of the partial products must line up. This is demonstrated in Figure 10.11,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shows that multiplication of 1001 by 0011. If these are treated as unsigned integers,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multiplication of 9 * 3 = 27 proceeds simply. However, if 1001 is interpreted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twos complement value -7, then each partial product must be a negative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twos complement number of 2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(8)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as shown in Figure 10.11b. Note that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accomplished by padding out each partial product to the left with binary 1s.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285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BEAF7-98B9-424D-8C84-5485C427F3FF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Booth’s algorithm is depicted in Figure 10.12 and can be described as follows.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before, the multiplier and multiplicand are placed in the Q and M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respectively. There is also a 1-bit register placed logically to the right of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significant bit (Q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of the Q register and </a:t>
            </a:r>
            <a:r>
              <a:rPr lang="en-US" sz="80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designated Q</a:t>
            </a:r>
            <a:r>
              <a:rPr lang="en-US" sz="80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</a:t>
            </a:r>
            <a:r>
              <a:rPr lang="en-US" sz="80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its use is explained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results of the multiplication will appear in the A and Q registers. A and Q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initialized to 0. As before, control logic scans the bits of the multiplier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Now, as each bit is examined, the bit to its right is also examined. If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are the same (1–1 or 0–0), then all of the bits of the A, Q, and Q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shifted to the right 1 bit. If the two bits differ, then the multiplicand is added to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subtracted from the A register, depending on whether the two bits are 0–1 or 1–0.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Following the addition or subtraction, the right shift occurs. In either case, the right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shift is such that the leftmost bit of A, namely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n-1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is shifted into A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n-2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also remains in A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n-1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required to preserve the sign of the number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Q. It is known as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arithmetic shift,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preserves the sign bit.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xmlns="" val="93622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10.13 shows the sequence of events in Booth’s algorithm for the multiplication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7 by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321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5418E-B15E-814F-B2BF-1CA92F30A7E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compactly, the same operation is depicted in Figure 10.14a.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Figure 10.14 gives other examples of the algorithm. As can be seen,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works with any combination of positive and negative numbers. Note also the efficiency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algorithm. Blocks of 1s or 0s are skipped over, with an average of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addition or subtraction per block.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49427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CDA33-A84D-B442-90D7-954600C6F1E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Division is somewhat more complex than multiplication but is based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principles. As before, the basis for the algorithm is the paper-and-pencil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approach, and the operation involves repetitive shifting and addition or subtraction.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10.15 shows an example of the long division of unsigned binary integers.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instructive to describe the process in detail. First, the bits of the dividend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examined from left to right, until the set of bits examined represents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than or equal to the divisor; this is referred to as the divisor being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divide the number. Until this event occurs, 0s are placed in the quotient from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right. When the event occurs, a 1 is placed in the quotient and the divisor is subtracted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partial dividend. The result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partial remainder.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this point on, the division follows a cyclic pattern. At each cycle,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from the dividend are appended to the partial remainder until the result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than or equal to the divisor. As before, the divisor is subtracted from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to produce a new partial remainder. The process continues until all the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dividend are exhausted.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3274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10.16 shows a machine algorithm that corresponds to the long division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74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514E-DDFD-0E4A-B3F8-829B0E7F37A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ALU is that part of the computer that actually performs arithmetic and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 on data. All of the other elements of the computer system—control unit,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registers, memory, I/O—are there mainly to bring data into the ALU for it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to take the results back out. We have, in a sense, reached the core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 of a computer when we consider the ALU.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ALU and, indeed, all electronic components in the computer are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simple digital logic devices that can store binary digits and perform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Boolean logic operations.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66123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restoring twos complement division.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068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F6B49-0976-5B4E-A789-1E4F355E5D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fixed-point notation (e.g., twos complement) it is possible to represent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 of positive and negative integers centered on or near 0. By assuming a fixed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binary or radix point, this format allows the representation of numbers with a fractional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has limitations. Very large numbers cannot be represented,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very small fractions. Furthermore, the fractional part of the quotient in a division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two large numbers could be lost.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2523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C2CA4-5592-CB41-A37C-641B3327824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principles used in representing binary floating-point numbers are best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with an example. Figure 10.18a shows a typical 32-bit floating-point format.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leftmost bit stores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number (0 = positive, 1 = negative).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 is stored in the next 8 bits. The representation used is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biased representation.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value, called the bias, is subtracted from the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get the true exponent value. Typically, the bias equals (2</a:t>
            </a:r>
            <a:r>
              <a:rPr lang="en-US" sz="1200" i="1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k-1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- 1)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where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bits in the binary exponent. In this case, the 8-bit field yields the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through 255. With a bias of 127 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- 1), the true exponent values are in the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-127 to +128. In this example, the base is assumed to be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2751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10.2 shows the biased representation for 4-bit integers. Note that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bits of a biased representation are treated as unsigned integers, the relative magnitudes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numbers do not change. For example, in both biased and unsigned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representations, the largest number is 1111 and the smallest number is 0000.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true of sign-magnitude or twos complement representation. An 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biased representation is that nonnegative floating-point numbers can be treated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integers for comparison purposes.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final portion of the word (23 bits in this case)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Any floating-point number can be expressed in many ways.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simplify operations on floating-point numbers, it is typically required that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normalized.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normal number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one in which the most significant digit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 is nonzero. For base 2 representation, a normal number is therefore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most significant bit of the significand is one.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7905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429C8-F207-024B-9187-13774FA74CE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10.19 indicates the range of numbers that can be represented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32-bit word. Using twos complement integer representation,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integers from -2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- 1 can be represented, for a total of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different numbers.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example floating-point format of Figure 10.18, the following ranges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numbers are possible: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Negative numbers between -(2 - 2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-2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-127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Positive numbers between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-127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(2 - 2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</a:t>
            </a:r>
          </a:p>
          <a:p>
            <a:endParaRPr lang="en-US" sz="1200" kern="1200" baseline="3000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Five regions on the number line are not included in these ranges: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Negative numbers less than -(2 - 2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negative overflow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Negative numbers greater than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-127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negative underflow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Zero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Positive numbers less than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-127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underflow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Positive numbers greater than (2 - 2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overflow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representation as presented will not accommodate a value of 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we shall see, actual floating-point representations include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to designate zero. Overflow occurs when an arithmetic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an absolute value greater than can be expressed with an exponent of 128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(e.g.,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 Underflow occurs when the fractional magnitude is too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(e.g.,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-120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*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-100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=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-220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 Underflow is a less serious problem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can generally be satisfactorily approximated by 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important to note that we are not representing more individual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floating-point notation. The maximum number of different values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represented with 32 bits is still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What we have done is to spread those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in two ranges, one positive and one negative. In practice, most floating-point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 that one would wish to represent are represented only approximately.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for moderate sized integers, the representation is exact.</a:t>
            </a:r>
            <a:endParaRPr lang="en-GB" sz="1200" kern="1200" baseline="3000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727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Also, note that the numbers represented in floating-point notation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spaced evenly along the number line, as are fixed-point numbers. The possible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get closer together near the origin and farther apart as you move away, as shown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Figure 10.20. This is one of the trade-offs of floating-point math: Many calculations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 results that are not exact and have to be rounded to the nearest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notation can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213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5BF04-A14D-874B-A8CF-9D1B063330CB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floating-point representation is defined in IEEE Standard 754,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adopted in 1985 and revised in 2008. This standard was developed to facilitate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of programs from one processor to another and to encourage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sophisticated, numerically oriented programs. The standard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widely adopted and is used on virtually all contemporary processors and arithmetic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coprocessors. IEEE 754-2008 covers both binary and decimal floating-point representations.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chapter, we deal only with binary representations.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81310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IEEE 754-2008 defines the following different types of floating-point formats: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Arithmetic format: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the mandatory operations defined by the standard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supported by the format. The format may be used to represent floating-point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operands or results for the operations described in the standard.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Basic format: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format covers five floating-point representations,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binary and two decimal, whose encodings are specified by the standard,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can be used for arithmetic. At least one of the basic formats is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conforming implementation.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Interchange format: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fully specified, fixed-length binary encoding that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interchange between different platforms and that can be used for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1466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three basic binary formats have bit lengths of 32, 64, and 128 bits,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exponents of 8, 11, and 15 bits, respectively (Figure 10.21).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84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10.3 summarizes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of the three formats. The two basic decimal formats have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lengths of 64 and 128 bits. All of the basic formats are also arithmetic format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(can be used for arithmetic operations) and interchange format types (platform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independent).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37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51D3E-919C-AB48-B297-5EAA28E5280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 indicates, in general terms, how the ALU is interconnected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processor. Operands for arithmetic and logic operations are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ALU in registers, and the results of an operation are stored in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registers are temporary storage locations within the processor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connected by signal paths to the ALU (e.g., see Figure 2.3). The ALU may also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flags as the result of an operation. For example, an overflow flag is set to 1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of a computation exceeds the length of the register into which it is to be stored.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flag values are also stored in registers within the processor.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signals that control the operation of the ALU and the movement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into and out of the ALU.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2888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standard defines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extended precision formats,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extend a supported basic format by providing additional bits in the exponent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(extended range) and in the significand (extended precision). The exact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implementation dependent, but the standard places certain constraints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the exponent and significand. These formats are arithmetic format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not interchange format types. The extended formats are to be used for intermediate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calculations. With their greater precision, the extended formats lessen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chance of a final result that has been contaminated by excessive round-off error;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their greater range, they also lessen the chance of an intermediate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aborting a computation whose final result would have been representable in a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format. An additional motivation for the extended format is that it affords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benefits of a larger basic format without incurring the time penalty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higher precision.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IEEE 754-2008 defines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extendable precision format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precision and range that are defined under user control. Again, these formats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used for intermediate calculations, but the standard places no constraint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or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106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10.4 shows the relationship between defined formats and format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1381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all bit patterns in the IEEE formats are interpreted in the usual way;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instead, some bit patterns are used to represent special values. Table 10.5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values assigned to various bit patterns. The exponent values of all zeros (0 bits)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all ones (1 bits) define special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following classes of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For exponent values in the range of 1 through 254 for 32-bit format, 1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2046 for 64-bit format, and 1 through 16382, normal nonzero floating-point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 are represented. The exponent is biased, so that the range of exponents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-126 through +127 for 32-bit format, and so on. A normal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a 1 bit to the left of the binary point; this bit is implied, giving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effective 24-bit, 53-bit, or 113-bit significand. Because one of the bits is implied,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corresponding field in the binary format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trailing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 field.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An exponent of zero together with a fraction of zero represents positive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negative zero, depending on the sign bit. As was mentioned, it is useful to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exact value of 0 represented.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An exponent of all ones together with a fraction of zero represents positive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negative infinity, depending on the sign bit. It is also useful to have a representation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infinity. This leaves it up to the user to decide whether to treat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overflow as an error condition or to carry the value  and proceed with whatever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is being 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An exponent of zero together with a nonzero fraction represents a subnormal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 In this case, the bit to the left of the binary point is zero and the true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is -126 or -1022. The number is positive or negative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sign 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An exponent of all ones together with a nonzero fraction is given the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NaN, which means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a Number, and is used to signal various exception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significance of subnormal numbers and NaNs is discussed in Section 10.5.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198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10.5</a:t>
            </a:r>
            <a:r>
              <a:rPr lang="en-US" baseline="0" dirty="0" smtClean="0"/>
              <a:t> continued.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52637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10.5 continued.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152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BEEFD-6EA7-0048-B452-AD6525C21B64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10.6 summarizes the basic operations for floating-point arithmetic. For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subtraction, it is necessary to ensure that both operands have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value. This may require shifting the radix point on one of the operands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 alignment. Multiplication and division are more straightforward.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floating-point operation may produce one of these conditions: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overflow: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positive exponent exceeds the maximum possible exponent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value. In some systems, this may be designated as +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∞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-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∞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underflow: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negative exponent is less than the minimum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value (e.g., -200 is less than -127). This means that the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 small to be represented, and it may be reported as 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 underflow: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process of aligning significands, digits may 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 the right end of the significand. As we shall discuss, some form of rounding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 overflow: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addition of two significands of the same sign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in a carry out of the most significant bit. This can be fixed by realignment,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we shall explain.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26628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floating-point arithmetic, addition and subtraction are more complex than multiplication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division. This is because of the need for alignment. There are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basic phases of the algorithm for addition and subtraction: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Check for zeros.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Align the significands.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Add or subtract the significands.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Normalize the result.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typical flowchart is shown in Figure 10.22. A step-by-step narrative highlights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main functions required for floating-point addition and subtraction.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assume a format similar to those of Figure 10.21. For the addition or subtraction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the two operands must be transferred to registers that will be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ALU. If the floating-point format includes an implicit significand bit, that bit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made explicit for the operation.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1: Zero check.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addition and subtraction are identical except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sign change, the process begins by changing the sign of the subtrahend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a subtract operation. Next, if either operand is 0, the other is reported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2: Significand alignment.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next phase is to manipulate the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two exponents are equal.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Alignment may be achieved by shifting either the smaller number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 (increasing its exponent) or shifting the larger number to the left.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operation may result in the loss of digits, it is the smaller number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shifted; any digits that are lost are therefore of relatively small significance.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alignment is achieved by repeatedly shifting the magnitude portion of the significand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 1 digit and incrementing the exponent until the two exponents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equal. (Note that if the implied base is 16, a shift of 1 digit is a shift of 4 bits.) If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results in a 0 value for the significand, then the other number is reported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result. Thus, if two numbers have exponents that differ significantly,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lesser number is lost.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3: Addition.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Next, the two significands are added together, taking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 their signs. Because the signs may differ, the result may be 0.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the possibility of significand overflow by 1 digit. If so, the significand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result is shifted right and the exponent is incremented. An exponent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overflow could occur as a result; this would be reported and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4: Normalization.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final phase normalizes the result. Normalization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shifting significand digits left until the most significant digit (bit,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bits for base-16 exponent) is nonzero. Each shift causes a decrement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and thus could cause an exponent underflow. Finally, the result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rounded off and then reported. We defer a discussion of rounding until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discussion of multiplication and division.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044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27B80-8F77-2145-89BA-FF215D116718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Floating-point multiplication and division are much simpler processes than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subtraction, as the following discussion indicates.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consider multiplication, illustrated in Figure 10.23. First, if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operand is 0, 0 is reported as the result. The next step is to add the exponents.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exponents are stored in biased form, the exponent sum would have doubled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bias. Thus, the bias value must be subtracted from the sum. The result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either an exponent overflow or underflow, which would be reported, ending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exponent of the product is within the proper range, the next step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multiply the significands, taking into account their signs. The multiplication is performed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way as for integers. In this case, we are dealing with a sign-magnitude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representation, but the details are similar to those for twos complement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representation. The product will be double the length of the multiplier and multiplicand.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extra bits will be lost during rounding.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product is calculated, the result is then normalized and rounded,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done for addition and subtraction. Note that normalization could result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underflow.</a:t>
            </a:r>
          </a:p>
        </p:txBody>
      </p:sp>
    </p:spTree>
    <p:extLst>
      <p:ext uri="{BB962C8B-B14F-4D97-AF65-F5344CB8AC3E}">
        <p14:creationId xmlns:p14="http://schemas.microsoft.com/office/powerpoint/2010/main" xmlns="" val="27981816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1E287-4F26-C940-9E72-F97BFB72AF71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let us consider the flowchart for division depicted in Figure 10.24.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Again, the first step is testing for 0. If the divisor is 0, an error report is issued,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the result is set to infinity, depending on the implementation. A dividend of 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0. Next, the divisor exponent is subtracted from the dividend exponent.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removes the bias, which must be added back in. Tests are then made for exponent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underflow or overflow.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next step is to divide the significands. This is followed with the usual normalization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rounding.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70854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mentioned that, prior to a floating-point operation, the exponent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significand of each operand are loaded into ALU registers. In the case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significand, the length of the register is almost always greater than the length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significand plus an implied bit. The register contains additional bits, called guard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which are used to pad out the right end of the significand with 0s.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196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521C9-180F-994B-8A62-96D4CD2B605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binary number system, arbitrary numbers can be represented with just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digits zero and one, the minus sign (for negative numbers), and the period,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radix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(for numbers with a fractional component).</a:t>
            </a:r>
            <a:endParaRPr lang="en-GB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purposes of computer storage and processing, however, we do not have the benefit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special symbols for the minus sign and radix point. Only binary digits (0 and 1)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used to represent numbers. If we are limited to nonnegative integers,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 is straightforward.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xmlns="" val="427408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detail that affects the precision of the result is the rounding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policy. The result of any operation on the significands is generally stored in a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register. When the result is put back into the floating-point format, the extra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eliminated in such a way as to produce a result that is close to the exact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result. This process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techniques have been explored for performing rounding. In fact,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IEEE standard lists four alternative approaches: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 to nearest: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is rounded to the nearest representable number.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 toward H: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is rounded up toward plus infinity.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 toward +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∞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is rounded down toward negative infinity.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Round toward -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∞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is rounded toward zero.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each of these policies in turn.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 to nearest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default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rounding mode listed in the standard and is defined as follows: The representable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 nearest to the infinitely precise result shall be delivered.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standard also addresses the special case of extra bits of the form 10000.…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 the result is exactly halfway between the two possible representable values.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possible technique here would be to always truncate, as this would be the simplest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However, the difficulty with this simple approach is that it introduces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small but cumulative bias into a sequence of computations. What is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unbiased method of rounding. One possible approach would be to round up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down on the basis of a random number so that, on average, the result would be unbiased.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argument against this approach is that it does not produce predictable,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deterministic results. The approach taken by the IEEE standard is to force the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even: If the result of a computation is exactly midway between two representable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numbers, the value is rounded up if the last representable bit is currently 1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rounded up if it is currently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286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next two options,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rounding to plus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minus infinity,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useful in implementing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technique known as interval arithmetic. Interval arithmetic provides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method for monitoring and controlling errors in floating-point computations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producing two values for each result. The two values correspond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and upper endpoints of an interval that contains the true result. The width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interval, which is the difference between the upper and lower endpoints,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accuracy of the result. If the endpoints of an interval are not representable,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the interval endpoints are rounded down and up, respectively.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width of the interval may vary according to implementation, many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designed to produce narrow intervals. If the range between the upper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lower bounds is sufficiently narrow, then a sufficiently accurate result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obtained. If not, at least we know this and can perform additional 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final technique specified in the standard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round toward zero. This 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fact, simple truncation: The extra bits are ignored. This is certainly the simplest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technique. However, the result is that the magnitude of the truncated value is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than or equal to the more precise original value, introducing a consistent bias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toward zero in the operation. This is a serious bias because it affects every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which there are nonzero extra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070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IEEE 754 goes beyond the simple definition of a format to lay down specific practices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procedures so that floating-point arithmetic produces uniform, predictable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independent of the hardware platform. One aspect of this has already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discussed, namely rounding. This subsection looks at three other topics: infinity,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NaNs, and subnormal numbers.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Infinity arithmetic is treated as the limiting case of real arithmetic,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infinity values given the following interpretation: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 ∞ &lt; (every finite number) &lt; + ∞</a:t>
            </a:r>
            <a:endParaRPr lang="en-US" sz="800" kern="1200" baseline="3000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exception of the special cases discussed subsequently, any arithmetic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involving infinity yields the obvious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1977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NaN is a symbolic entity encoded in floating-point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format, of which there are two types: signaling and quiet. A signaling NaN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 an invalid operation exception whenever it appears as an operand. Signaling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NaNs afford values for uninitialized variables and arithmetic-like enhancements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the subject of the standard. A quiet NaN propagates through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every arithmetic operation without signaling an exception. Table 10.7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 that will produce a quiet NaN.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both types of NaNs have the same general format (Table 10.4):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of all ones and a nonzero fraction. The actual bit pattern of the nonzero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fraction is implementation dependent; the fraction values can be used to distinguish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 NaNs from signaling NaNs and to specify particular exception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056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Subnormal numbers are included in IEEE 754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cases of exponent underflow. When the exponent of the result becomes too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(a negative exponent with too large a magnitude), the result is subnormalized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 shifting the fraction and incrementing the exponent for each shift until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exponent is within a representable range.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10.26 illustrates the effect of including subnormal numbers. The representable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 can be grouped into intervals of the form [2</a:t>
            </a:r>
            <a:r>
              <a:rPr lang="en-US" sz="1200" i="1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2</a:t>
            </a:r>
            <a:r>
              <a:rPr lang="en-US" sz="1200" i="1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n+1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].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interval, the exponent portion of the number remains constant while the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varies, producing a uniform spacing of representable numbers within the interval.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get closer to zero, each successive interval is half the width of the preceding interval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contains the same number of representable numbers. Hence the density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representable numbers increases as we approach zero. However, if only normal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used, there is a gap between the smallest normal number and 0. In the case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32-bit IEEE 754 format, there are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representable numbers in each interval,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smallest representable positive number is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-126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With the addition of subnormal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numbers, an additional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23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- 1 numbers are uniformly added between 0 and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-126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subnormal numbers is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gradual underflow [COON81].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Without subnormal numbers, the gap between the smallest representable nonzero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and zero is much wider than the gap between the smallest representable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nonzero number and the next larger number. Gradual underflow fills in that gap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reduces the impact of exponent underflow to a level comparable with roundoff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the normal numbers.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59666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10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2190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448AC-8E1C-CC4C-BFB1-A0EEFAD7067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several alternative conventions used to represent negative as well as positive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integers, all of which involve treating the most significant (leftmost) bit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as a sign bit. If the sign bit is 0, the number is positive; if the sign bit is 1,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is negative.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form of representation that employs a sign bit is the sign-magnitude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representation. 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word, the rightmost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magnitude of the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several drawbacks to sign-magnitude representation. One is that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subtraction require a consideration of both the signs of the numbers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magnitudes to carry out the required operation. This should become clear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 in Section 10.3. Another drawback is that there are two representations of 0: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inconvenient because it is slightly more difficult to test for 0 (an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performed frequently on computers) than if there were a single representation.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of these drawbacks, sign-magnitude representation is rarely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implementing the integer portion of the ALU. Instead, the most common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twos complement representation.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0898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9729C-03CD-2E45-8373-3BD9AF5F8DE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sign magnitude, twos complement representation uses the most significant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sign bit, making it easy to test whether an integer is positive or negative.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use of the sign-magnitude representation in the way that the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are interpreted. Table 10.1 highlights key characteristics of twos complement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 and arithmetic, which are elaborated in this section and the next.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treatments of twos complement representation focus on the rules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producing negative numbers, with no formal proof that the scheme is valid. Instead,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our presentation of twos complement integers in this section and in Section 10.3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based on [DATT93], which suggests that twos complement representation is best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understood by defining it in terms of a weighted sum of bits, as we did previously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unsigned and sign-magnitude representations. The advantage of this treatment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that it does not leave any lingering doubt that the rules for arithmetic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twos complement notation may not work for some special cases.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03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6BAC1-CBF8-3B4B-A005-25BA2E35260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10.2 compares the sign-magnitude and twos complement representations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4-bit integers. Although twos complement is an awkward representation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human point of view, we will see that it facilitates the most important arithmetic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operations, addition and subtraction. For this reason, it is almost universally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as the processor representation for integers.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8660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E1A0C-4E0F-204B-ABAE-B535A498F25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sometimes desirable to take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n-bit integer and store it in m bits, where m 7 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expansion of bit length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 extension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because the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numbers that can be expressed is extended by increasing the bit 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sign-magnitude notation, this is easily accomplished: simply move the sign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new leftmost position and fill in with zeros.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procedure will not work for twos complement negative integers.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Instead, the rule for twos complement integers is to move the sign bit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 leftmost position and fill in with copies of the sign bit. For positive numbers, fill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with zeros, and for negative numbers, fill in with ones. This is called sign extension.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6723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5/6/2017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5/6/2017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5E3-86A6-4604-A8C4-3E58B840D67C}" type="datetimeFigureOut">
              <a:rPr lang="tr-TR" smtClean="0"/>
              <a:pPr/>
              <a:t>06.05.2017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0B5-98E8-454E-9BCE-5745A2A80DA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47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5/6/2017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5/6/2017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5/6/2017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d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63.pdf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d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d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d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d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d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d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556500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Sabit Nokta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Fixed-Point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Gösterimi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513393430"/>
              </p:ext>
            </p:extLst>
          </p:nvPr>
        </p:nvGraphicFramePr>
        <p:xfrm>
          <a:off x="304800" y="12954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52600"/>
            <a:ext cx="7556313" cy="4800600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tr-TR" dirty="0" smtClean="0"/>
              <a:t>İkinin tümleyeni işlemi</a:t>
            </a:r>
            <a:endParaRPr lang="en-US" dirty="0" smtClean="0"/>
          </a:p>
          <a:p>
            <a:pPr lvl="1" algn="just"/>
            <a:r>
              <a:rPr lang="tr-TR" dirty="0" err="1" smtClean="0"/>
              <a:t>Integerın</a:t>
            </a:r>
            <a:r>
              <a:rPr lang="tr-TR" dirty="0" smtClean="0"/>
              <a:t> tüm bitlerinin </a:t>
            </a:r>
            <a:r>
              <a:rPr lang="tr-TR" dirty="0" err="1" smtClean="0"/>
              <a:t>boolean</a:t>
            </a:r>
            <a:r>
              <a:rPr lang="tr-TR" dirty="0" smtClean="0"/>
              <a:t> tümleyeni alınır </a:t>
            </a:r>
            <a:r>
              <a:rPr lang="en-US" dirty="0" smtClean="0"/>
              <a:t>(</a:t>
            </a:r>
            <a:r>
              <a:rPr lang="tr-TR" dirty="0" smtClean="0"/>
              <a:t>işaret biti de dahil olmak üzere</a:t>
            </a:r>
            <a:r>
              <a:rPr lang="en-US" dirty="0" smtClean="0"/>
              <a:t>)</a:t>
            </a:r>
            <a:endParaRPr lang="en-US" dirty="0" smtClean="0"/>
          </a:p>
          <a:p>
            <a:pPr lvl="1" algn="just"/>
            <a:r>
              <a:rPr lang="tr-TR" dirty="0" smtClean="0"/>
              <a:t>Sonuç işaretsiz ikili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smtClean="0"/>
              <a:t>olarak ele alınır</a:t>
            </a:r>
            <a:r>
              <a:rPr lang="en-US" dirty="0" smtClean="0"/>
              <a:t>, 1</a:t>
            </a:r>
            <a:r>
              <a:rPr lang="tr-TR" dirty="0" smtClean="0"/>
              <a:t> eklenir</a:t>
            </a:r>
            <a:endParaRPr lang="en-US" dirty="0" smtClean="0"/>
          </a:p>
          <a:p>
            <a:pPr lvl="1" algn="just">
              <a:buNone/>
            </a:pP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>
              <a:buNone/>
            </a:pPr>
            <a:endParaRPr lang="en-US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Sayının negatifinin negatifi kendisidir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95736" y="3276600"/>
            <a:ext cx="6948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       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+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18 = 00010010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ikinin tümleyeni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)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Bit seviyesinde tümleyen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= 11101101</a:t>
            </a:r>
            <a:endParaRPr lang="en-US" sz="18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           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      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u="sng" dirty="0" smtClean="0">
                <a:solidFill>
                  <a:schemeClr val="accent1"/>
                </a:solidFill>
                <a:latin typeface="+mn-lt"/>
              </a:rPr>
              <a:t>+              </a:t>
            </a:r>
            <a:r>
              <a:rPr lang="tr-TR" sz="1800" u="sng" dirty="0" smtClean="0">
                <a:solidFill>
                  <a:schemeClr val="accent1"/>
                </a:solidFill>
                <a:latin typeface="+mn-lt"/>
              </a:rPr>
              <a:t>  </a:t>
            </a:r>
            <a:r>
              <a:rPr lang="en-US" sz="1800" u="sng" dirty="0" smtClean="0">
                <a:solidFill>
                  <a:schemeClr val="accent1"/>
                </a:solidFill>
                <a:latin typeface="+mn-lt"/>
              </a:rPr>
              <a:t>1</a:t>
            </a:r>
            <a:endParaRPr lang="en-US" sz="1800" u="sng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             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       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11101110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= -18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52578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-18 =  11101110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ikinin tümleyeni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)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r>
              <a:rPr lang="tr-TR" sz="1800" dirty="0" smtClean="0">
                <a:solidFill>
                  <a:schemeClr val="accent1"/>
                </a:solidFill>
              </a:rPr>
              <a:t>Bit seviyesinde </a:t>
            </a:r>
            <a:r>
              <a:rPr lang="tr-TR" sz="1800" dirty="0" smtClean="0">
                <a:solidFill>
                  <a:schemeClr val="accent1"/>
                </a:solidFill>
              </a:rPr>
              <a:t>tümleye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= 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00010001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         +               1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            00010010 = +18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Özel Durum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    0    </a:t>
            </a:r>
            <a:r>
              <a:rPr lang="en-US" dirty="0"/>
              <a:t>=                </a:t>
            </a:r>
            <a:r>
              <a:rPr lang="en-US" dirty="0" smtClean="0"/>
              <a:t>00000000    </a:t>
            </a:r>
            <a:r>
              <a:rPr lang="en-US" dirty="0" smtClean="0"/>
              <a:t>(</a:t>
            </a:r>
            <a:r>
              <a:rPr lang="tr-TR" dirty="0" smtClean="0"/>
              <a:t>ikinin tümleyeni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Bit seviyesinde tümleyen</a:t>
            </a:r>
            <a:r>
              <a:rPr lang="en-US" dirty="0" smtClean="0"/>
              <a:t>  </a:t>
            </a:r>
            <a:r>
              <a:rPr lang="en-US" dirty="0" smtClean="0"/>
              <a:t>=        </a:t>
            </a:r>
            <a:r>
              <a:rPr lang="en-US" dirty="0" smtClean="0"/>
              <a:t>11111111</a:t>
            </a:r>
            <a:endParaRPr lang="en-US" dirty="0"/>
          </a:p>
          <a:p>
            <a:pPr>
              <a:buNone/>
            </a:pPr>
            <a:r>
              <a:rPr lang="en-US" dirty="0" smtClean="0"/>
              <a:t>LSB</a:t>
            </a:r>
            <a:r>
              <a:rPr lang="tr-TR" dirty="0" smtClean="0"/>
              <a:t>’ye 1 ekle</a:t>
            </a:r>
            <a:r>
              <a:rPr lang="en-US" dirty="0" smtClean="0"/>
              <a:t>              </a:t>
            </a:r>
            <a:r>
              <a:rPr lang="en-US" dirty="0" smtClean="0"/>
              <a:t>	            </a:t>
            </a:r>
            <a:r>
              <a:rPr lang="en-US" u="sng" dirty="0" smtClean="0"/>
              <a:t>+                 </a:t>
            </a:r>
            <a:r>
              <a:rPr lang="en-US" u="sng" dirty="0" smtClean="0"/>
              <a:t>1</a:t>
            </a:r>
            <a:endParaRPr lang="en-US" u="sng" dirty="0"/>
          </a:p>
          <a:p>
            <a:pPr>
              <a:buNone/>
            </a:pPr>
            <a:r>
              <a:rPr lang="tr-TR" dirty="0" smtClean="0"/>
              <a:t>Sonuç</a:t>
            </a:r>
            <a:r>
              <a:rPr lang="en-US" dirty="0" smtClean="0"/>
              <a:t>           </a:t>
            </a:r>
            <a:r>
              <a:rPr lang="en-US" dirty="0" smtClean="0"/>
              <a:t>		</a:t>
            </a:r>
            <a:r>
              <a:rPr lang="tr-TR" dirty="0" smtClean="0"/>
              <a:t>             </a:t>
            </a:r>
            <a:r>
              <a:rPr lang="en-US" dirty="0" smtClean="0"/>
              <a:t>100000000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tr-TR" dirty="0" smtClean="0"/>
              <a:t>Taşma durumu göz ardı edilir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 </a:t>
            </a:r>
            <a:r>
              <a:rPr lang="en-US" dirty="0"/>
              <a:t>0 = 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Özel Durum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221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             -</a:t>
            </a:r>
            <a:r>
              <a:rPr lang="en-US" dirty="0"/>
              <a:t>128</a:t>
            </a:r>
            <a:r>
              <a:rPr lang="en-US" dirty="0" smtClean="0"/>
              <a:t>     =        10000000    </a:t>
            </a:r>
            <a:r>
              <a:rPr lang="en-US" dirty="0" smtClean="0"/>
              <a:t>(</a:t>
            </a:r>
            <a:r>
              <a:rPr lang="tr-TR" dirty="0" smtClean="0"/>
              <a:t>ikinin tümleyeni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Bit seviyesinde tümleyen</a:t>
            </a:r>
            <a:r>
              <a:rPr lang="en-US" dirty="0" smtClean="0"/>
              <a:t>  = </a:t>
            </a:r>
            <a:r>
              <a:rPr lang="en-US" dirty="0"/>
              <a:t>01111111</a:t>
            </a:r>
          </a:p>
          <a:p>
            <a:pPr>
              <a:buNone/>
            </a:pPr>
            <a:r>
              <a:rPr lang="en-US" dirty="0" smtClean="0"/>
              <a:t>LSB</a:t>
            </a:r>
            <a:r>
              <a:rPr lang="tr-TR" dirty="0" smtClean="0"/>
              <a:t>’ye 1 ekle</a:t>
            </a:r>
            <a:r>
              <a:rPr lang="en-US" dirty="0" smtClean="0"/>
              <a:t>                          </a:t>
            </a:r>
            <a:r>
              <a:rPr lang="en-US" u="sng" dirty="0" smtClean="0"/>
              <a:t>+                1</a:t>
            </a:r>
            <a:endParaRPr lang="en-US" u="sng" dirty="0"/>
          </a:p>
          <a:p>
            <a:pPr>
              <a:buNone/>
            </a:pPr>
            <a:r>
              <a:rPr lang="tr-TR" dirty="0" smtClean="0"/>
              <a:t>Sonuç</a:t>
            </a:r>
            <a:r>
              <a:rPr lang="en-US" dirty="0" smtClean="0"/>
              <a:t>            </a:t>
            </a:r>
            <a:r>
              <a:rPr lang="en-US" dirty="0" smtClean="0"/>
              <a:t>		         10000000</a:t>
            </a:r>
            <a:endParaRPr lang="en-US" dirty="0"/>
          </a:p>
          <a:p>
            <a:pPr>
              <a:buNone/>
            </a:pPr>
            <a:r>
              <a:rPr lang="tr-TR" dirty="0" smtClean="0"/>
              <a:t>Dolayısıyla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-(-128) = -128   X</a:t>
            </a:r>
          </a:p>
          <a:p>
            <a:pPr>
              <a:buNone/>
            </a:pPr>
            <a:r>
              <a:rPr lang="en-US" dirty="0" smtClean="0"/>
              <a:t>MSB (</a:t>
            </a:r>
            <a:r>
              <a:rPr lang="tr-TR" dirty="0" smtClean="0"/>
              <a:t>işaret </a:t>
            </a:r>
            <a:r>
              <a:rPr lang="en-US" dirty="0" smtClean="0"/>
              <a:t>bit</a:t>
            </a:r>
            <a:r>
              <a:rPr lang="tr-TR" dirty="0" smtClean="0"/>
              <a:t>i</a:t>
            </a:r>
            <a:r>
              <a:rPr lang="en-US" dirty="0" smtClean="0"/>
              <a:t>)</a:t>
            </a:r>
            <a:r>
              <a:rPr lang="tr-TR" dirty="0" smtClean="0"/>
              <a:t> takip edilirse:</a:t>
            </a:r>
            <a:endParaRPr lang="en-US" dirty="0"/>
          </a:p>
          <a:p>
            <a:pPr>
              <a:buNone/>
            </a:pPr>
            <a:r>
              <a:rPr lang="tr-TR" dirty="0" smtClean="0"/>
              <a:t>N</a:t>
            </a:r>
            <a:r>
              <a:rPr lang="en-US" dirty="0" err="1" smtClean="0"/>
              <a:t>egation</a:t>
            </a:r>
            <a:r>
              <a:rPr lang="tr-TR" dirty="0" smtClean="0"/>
              <a:t> süresince değişmeli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8182" r="10588" b="47273"/>
              <a:stretch>
                <a:fillRect/>
              </a:stretch>
            </p:blipFill>
          </mc:Choice>
          <mc:Fallback>
            <p:blipFill>
              <a:blip r:embed="rId4"/>
              <a:srcRect l="11765" t="8182" r="10588" b="47273"/>
              <a:stretch>
                <a:fillRect/>
              </a:stretch>
            </p:blipFill>
          </mc:Fallback>
        </mc:AlternateContent>
        <p:spPr>
          <a:xfrm>
            <a:off x="685800" y="1066800"/>
            <a:ext cx="8061437" cy="5985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457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Toplama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Plus 3"/>
          <p:cNvSpPr/>
          <p:nvPr/>
        </p:nvSpPr>
        <p:spPr>
          <a:xfrm>
            <a:off x="381000" y="228600"/>
            <a:ext cx="1447800" cy="14478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7884964" y="176412"/>
            <a:ext cx="1259036" cy="509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676400"/>
            <a:ext cx="571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Taşma Kuralı </a:t>
            </a:r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just"/>
            <a:endParaRPr lang="tr-TR" sz="3600" b="1" dirty="0" smtClean="0">
              <a:solidFill>
                <a:schemeClr val="accent1"/>
              </a:solidFill>
              <a:latin typeface="+mn-lt"/>
            </a:endParaRPr>
          </a:p>
          <a:p>
            <a:pPr algn="just"/>
            <a:r>
              <a:rPr lang="tr-TR" sz="3600" dirty="0" smtClean="0">
                <a:solidFill>
                  <a:schemeClr val="accent1"/>
                </a:solidFill>
                <a:latin typeface="+mn-lt"/>
              </a:rPr>
              <a:t>İki sayı eklenirse ve ikisi de pozitif veya her ikisi de negatifse, taşma oluşur ve sonuç sadece zıt işaret olur.</a:t>
            </a:r>
            <a:endParaRPr lang="tr-TR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9906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latin typeface="+mn-lt"/>
              </a:rPr>
              <a:t>Taşma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600" y="320040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latin typeface="+mn-lt"/>
              </a:rPr>
              <a:t>Kuralı</a:t>
            </a:r>
            <a:endParaRPr lang="en-US" dirty="0">
              <a:latin typeface="+mn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569060"/>
            <a:ext cx="381000" cy="68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2279" cy="214467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0"/>
            <a:ext cx="5513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Çıkarma </a:t>
            </a:r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Kuralı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600" b="1" dirty="0" smtClean="0">
              <a:solidFill>
                <a:schemeClr val="accent1"/>
              </a:solidFill>
              <a:latin typeface="+mn-lt"/>
            </a:endParaRPr>
          </a:p>
          <a:p>
            <a:pPr algn="just"/>
            <a:r>
              <a:rPr lang="tr-TR" sz="3600" dirty="0" smtClean="0">
                <a:solidFill>
                  <a:schemeClr val="accent1"/>
                </a:solidFill>
                <a:latin typeface="+mn-lt"/>
              </a:rPr>
              <a:t>Bir sayıdan (çıkarılan) birinden (çıkarılmış) çıkarmak için, çıkarılanın ikili tümleyeni (negatif) alıp ekleyelim</a:t>
            </a:r>
            <a:endParaRPr lang="tr-TR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9906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latin typeface="+mn-lt"/>
              </a:rPr>
              <a:t>Çıkarma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600" y="320040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Rule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569060"/>
            <a:ext cx="381000" cy="68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19999" cy="193116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7273" r="8235" b="30000"/>
              <a:stretch>
                <a:fillRect/>
              </a:stretch>
            </p:blipFill>
          </mc:Choice>
          <mc:Fallback>
            <p:blipFill>
              <a:blip r:embed="rId4"/>
              <a:srcRect l="9412" t="7273" r="8235" b="30000"/>
              <a:stretch>
                <a:fillRect/>
              </a:stretch>
            </p:blipFill>
          </mc:Fallback>
        </mc:AlternateContent>
        <p:spPr>
          <a:xfrm>
            <a:off x="1447800" y="762000"/>
            <a:ext cx="6367200" cy="632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3048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Çıkarma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Minus 6"/>
          <p:cNvSpPr/>
          <p:nvPr/>
        </p:nvSpPr>
        <p:spPr>
          <a:xfrm>
            <a:off x="304800" y="0"/>
            <a:ext cx="1447800" cy="12192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8079000" y="176412"/>
            <a:ext cx="836399" cy="509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İkiye Tümleyen Tamsayıların Geometrik Çizimi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14545"/>
              <a:stretch>
                <a:fillRect/>
              </a:stretch>
            </p:blipFill>
          </mc:Choice>
          <mc:Fallback>
            <p:blipFill>
              <a:blip r:embed="rId4"/>
              <a:srcRect t="18182" b="14545"/>
              <a:stretch>
                <a:fillRect/>
              </a:stretch>
            </p:blipFill>
          </mc:Fallback>
        </mc:AlternateContent>
        <p:spPr>
          <a:xfrm>
            <a:off x="1676400" y="1551693"/>
            <a:ext cx="6095131" cy="5306307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Toplama ve Çıkarma için Donanım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3636" b="18182"/>
              <a:stretch>
                <a:fillRect/>
              </a:stretch>
            </p:blipFill>
          </mc:Choice>
          <mc:Fallback>
            <p:blipFill>
              <a:blip r:embed="rId4"/>
              <a:srcRect t="13636" b="18182"/>
              <a:stretch>
                <a:fillRect/>
              </a:stretch>
            </p:blipFill>
          </mc:Fallback>
        </mc:AlternateContent>
        <p:spPr>
          <a:xfrm>
            <a:off x="1371600" y="935206"/>
            <a:ext cx="6712524" cy="5922794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tr-T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Bölüm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Bilgisayar Aritmetiği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9144000" cy="963613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Çarpma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955522" y="158770"/>
            <a:ext cx="1188477" cy="5270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32727" r="12941" b="29091"/>
              <a:stretch>
                <a:fillRect/>
              </a:stretch>
            </p:blipFill>
          </mc:Choice>
          <mc:Fallback>
            <p:blipFill>
              <a:blip r:embed="rId4"/>
              <a:srcRect l="5882" t="32727" r="12941" b="29091"/>
              <a:stretch>
                <a:fillRect/>
              </a:stretch>
            </p:blipFill>
          </mc:Fallback>
        </mc:AlternateContent>
        <p:spPr>
          <a:xfrm>
            <a:off x="609600" y="1676400"/>
            <a:ext cx="7716366" cy="4697038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04800" y="228600"/>
            <a:ext cx="1371600" cy="14478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2571750"/>
            <a:ext cx="3255264" cy="1847850"/>
          </a:xfrm>
        </p:spPr>
        <p:txBody>
          <a:bodyPr>
            <a:noAutofit/>
          </a:bodyPr>
          <a:lstStyle/>
          <a:p>
            <a:pPr algn="ctr"/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İşaretsiz İkili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Sayının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Çarpımı için Donanım Gerçeklenmesi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2727" r="3529" b="4545"/>
              <a:stretch>
                <a:fillRect/>
              </a:stretch>
            </p:blipFill>
          </mc:Choice>
          <mc:Fallback>
            <p:blipFill>
              <a:blip r:embed="rId4"/>
              <a:srcRect l="8235" t="2727" r="3529" b="4545"/>
              <a:stretch>
                <a:fillRect/>
              </a:stretch>
            </p:blipFill>
          </mc:Fallback>
        </mc:AlternateContent>
        <p:spPr>
          <a:xfrm>
            <a:off x="4051842" y="-67295"/>
            <a:ext cx="5092158" cy="69252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981200"/>
            <a:ext cx="3255264" cy="2209800"/>
          </a:xfrm>
        </p:spPr>
        <p:txBody>
          <a:bodyPr>
            <a:noAutofit/>
          </a:bodyPr>
          <a:lstStyle/>
          <a:p>
            <a:pPr algn="ctr"/>
            <a:r>
              <a:rPr lang="tr-T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İşaretsiz İkili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Sayının </a:t>
            </a:r>
            <a:r>
              <a:rPr lang="tr-T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Çarpımı için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Akış Diyagramı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3636" r="9412" b="12727"/>
              <a:stretch>
                <a:fillRect/>
              </a:stretch>
            </p:blipFill>
          </mc:Choice>
          <mc:Fallback>
            <p:blipFill>
              <a:blip r:embed="rId4"/>
              <a:srcRect l="8235" t="3636" r="9412" b="12727"/>
              <a:stretch>
                <a:fillRect/>
              </a:stretch>
            </p:blipFill>
          </mc:Fallback>
        </mc:AlternateContent>
        <p:spPr>
          <a:xfrm>
            <a:off x="3581400" y="0"/>
            <a:ext cx="5337309" cy="70148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İkiye Tümleyenlerin Çarpımı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6364" r="9412" b="64545"/>
              <a:stretch>
                <a:fillRect/>
              </a:stretch>
            </p:blipFill>
          </mc:Choice>
          <mc:Fallback>
            <p:blipFill>
              <a:blip r:embed="rId4"/>
              <a:srcRect l="9412" t="6364" r="9412" b="64545"/>
              <a:stretch>
                <a:fillRect/>
              </a:stretch>
            </p:blipFill>
          </mc:Fallback>
        </mc:AlternateContent>
        <p:spPr>
          <a:xfrm>
            <a:off x="52386" y="2198216"/>
            <a:ext cx="9091614" cy="4216382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556313" cy="1116106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Karşılaştırma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9091" r="9412" b="63636"/>
              <a:stretch>
                <a:fillRect/>
              </a:stretch>
            </p:blipFill>
          </mc:Choice>
          <mc:Fallback>
            <p:blipFill>
              <a:blip r:embed="rId4"/>
              <a:srcRect l="9412" t="9091" r="9412" b="63636"/>
              <a:stretch>
                <a:fillRect/>
              </a:stretch>
            </p:blipFill>
          </mc:Fallback>
        </mc:AlternateContent>
        <p:spPr>
          <a:xfrm>
            <a:off x="0" y="2209800"/>
            <a:ext cx="9144000" cy="3975744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12727"/>
              <a:stretch>
                <a:fillRect/>
              </a:stretch>
            </p:blipFill>
          </mc:Choice>
          <mc:Fallback>
            <p:blipFill>
              <a:blip r:embed="rId4"/>
              <a:srcRect t="4545" b="12727"/>
              <a:stretch>
                <a:fillRect/>
              </a:stretch>
            </p:blipFill>
          </mc:Fallback>
        </mc:AlternateContent>
        <p:spPr>
          <a:xfrm>
            <a:off x="0" y="-96104"/>
            <a:ext cx="6495656" cy="6954104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28600" y="4637950"/>
            <a:ext cx="380999" cy="6198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Booth’s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6616" y="3200400"/>
            <a:ext cx="2005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latin typeface="+mn-lt"/>
              </a:rPr>
              <a:t>Algoritması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22727"/>
              <a:stretch>
                <a:fillRect/>
              </a:stretch>
            </p:blipFill>
          </mc:Choice>
          <mc:Fallback>
            <p:blipFill>
              <a:blip r:embed="rId4"/>
              <a:srcRect t="25455" b="22727"/>
              <a:stretch>
                <a:fillRect/>
              </a:stretch>
            </p:blipFill>
          </mc:Fallback>
        </mc:AlternateContent>
        <p:spPr>
          <a:xfrm>
            <a:off x="304800" y="1142999"/>
            <a:ext cx="8522513" cy="5715001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381000"/>
            <a:ext cx="7556500" cy="963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Booth</a:t>
            </a:r>
            <a:r>
              <a:rPr kumimoji="0" lang="tr-TR" sz="36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Algoritması Örneği</a:t>
            </a:r>
            <a:endParaRPr kumimoji="0" lang="tr-TR" sz="3600" b="0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7556500" cy="963612"/>
          </a:xfrm>
        </p:spPr>
        <p:txBody>
          <a:bodyPr/>
          <a:lstStyle/>
          <a:p>
            <a:pPr lvl="0">
              <a:defRPr/>
            </a:pP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Booth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Algoritması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Örnekleri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6364" r="11765" b="50909"/>
              <a:stretch>
                <a:fillRect/>
              </a:stretch>
            </p:blipFill>
          </mc:Choice>
          <mc:Fallback>
            <p:blipFill>
              <a:blip r:embed="rId4"/>
              <a:srcRect l="11765" t="6364" r="11765" b="50909"/>
              <a:stretch>
                <a:fillRect/>
              </a:stretch>
            </p:blipFill>
          </mc:Fallback>
        </mc:AlternateContent>
        <p:spPr>
          <a:xfrm>
            <a:off x="609600" y="1069209"/>
            <a:ext cx="8005604" cy="578879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9144000" cy="963613"/>
          </a:xfrm>
        </p:spPr>
        <p:txBody>
          <a:bodyPr/>
          <a:lstStyle/>
          <a:p>
            <a:pPr algn="ctr"/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Bölme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" t="31818" r="10588" b="29091"/>
              <a:stretch>
                <a:fillRect/>
              </a:stretch>
            </p:blipFill>
          </mc:Choice>
          <mc:Fallback>
            <p:blipFill>
              <a:blip r:embed="rId4"/>
              <a:srcRect l="1176" t="31818" r="10588" b="29091"/>
              <a:stretch>
                <a:fillRect/>
              </a:stretch>
            </p:blipFill>
          </mc:Fallback>
        </mc:AlternateContent>
        <p:spPr>
          <a:xfrm>
            <a:off x="381000" y="1828800"/>
            <a:ext cx="8376151" cy="4802356"/>
          </a:xfrm>
          <a:prstGeom prst="rect">
            <a:avLst/>
          </a:prstGeom>
        </p:spPr>
      </p:pic>
      <p:sp useBgFill="1">
        <p:nvSpPr>
          <p:cNvPr id="6" name="TextBox 5"/>
          <p:cNvSpPr txBox="1"/>
          <p:nvPr/>
        </p:nvSpPr>
        <p:spPr>
          <a:xfrm>
            <a:off x="7920242" y="141129"/>
            <a:ext cx="1223757" cy="6970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ivision 6"/>
          <p:cNvSpPr/>
          <p:nvPr/>
        </p:nvSpPr>
        <p:spPr>
          <a:xfrm>
            <a:off x="609600" y="304800"/>
            <a:ext cx="1600200" cy="1447800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828800"/>
            <a:ext cx="3255264" cy="25146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İşaretsiz İkili Sayıların Bölme İşlemi Akış Diyagramı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5455" r="3529" b="5455"/>
              <a:stretch>
                <a:fillRect/>
              </a:stretch>
            </p:blipFill>
          </mc:Choice>
          <mc:Fallback>
            <p:blipFill>
              <a:blip r:embed="rId4"/>
              <a:srcRect l="12941" t="5455" r="3529" b="5455"/>
              <a:stretch>
                <a:fillRect/>
              </a:stretch>
            </p:blipFill>
          </mc:Fallback>
        </mc:AlternateContent>
        <p:spPr>
          <a:xfrm>
            <a:off x="3886200" y="0"/>
            <a:ext cx="4968642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&amp; Logic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Aritmetik ve Mantık Birimi -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ALU)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Veriler üzerinde gerçekte aritmetik ve mantıksal işlemlerini gerçekleştiren bilgisayar parçası</a:t>
            </a:r>
            <a:endParaRPr lang="tr-TR" dirty="0" smtClean="0"/>
          </a:p>
          <a:p>
            <a:pPr algn="just"/>
            <a:r>
              <a:rPr lang="tr-TR" dirty="0" smtClean="0"/>
              <a:t>Bilgisayar sisteminin diğer tüm unsurları, çoğunlukla </a:t>
            </a:r>
            <a:r>
              <a:rPr lang="tr-TR" dirty="0" err="1" smtClean="0"/>
              <a:t>ALU'ya</a:t>
            </a:r>
            <a:r>
              <a:rPr lang="tr-TR" dirty="0" smtClean="0"/>
              <a:t> işlemek ve ardından sonuçları almak için verileri </a:t>
            </a:r>
            <a:r>
              <a:rPr lang="tr-TR" dirty="0" err="1" smtClean="0"/>
              <a:t>ALU'ya</a:t>
            </a:r>
            <a:r>
              <a:rPr lang="tr-TR" dirty="0" smtClean="0"/>
              <a:t> getirmek için vardır.</a:t>
            </a:r>
            <a:endParaRPr lang="tr-TR" dirty="0" smtClean="0"/>
          </a:p>
          <a:p>
            <a:pPr algn="just"/>
            <a:r>
              <a:rPr lang="tr-TR" dirty="0" smtClean="0"/>
              <a:t>İki basamaklı </a:t>
            </a:r>
            <a:r>
              <a:rPr lang="tr-TR" dirty="0" smtClean="0"/>
              <a:t>verileri </a:t>
            </a:r>
            <a:r>
              <a:rPr lang="tr-TR" dirty="0" smtClean="0"/>
              <a:t>depolayan ve basit </a:t>
            </a:r>
            <a:r>
              <a:rPr lang="tr-TR" dirty="0" err="1" smtClean="0"/>
              <a:t>Boolean</a:t>
            </a:r>
            <a:r>
              <a:rPr lang="tr-TR" dirty="0" smtClean="0"/>
              <a:t> mantığı işlemleri gerçekleştirebilen basit sayısal lojik cihazların kullanımına dayanır.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029200"/>
            <a:ext cx="2082800" cy="1485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İkiye Tümleyenin Bölme İşleminin Geri Alınması Örneği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6364" r="5882" b="50000"/>
              <a:stretch>
                <a:fillRect/>
              </a:stretch>
            </p:blipFill>
          </mc:Choice>
          <mc:Fallback>
            <p:blipFill>
              <a:blip r:embed="rId4"/>
              <a:srcRect l="5882" t="6364" r="5882" b="50000"/>
              <a:stretch>
                <a:fillRect/>
              </a:stretch>
            </p:blipFill>
          </mc:Fallback>
        </mc:AlternateContent>
        <p:spPr>
          <a:xfrm>
            <a:off x="219076" y="1389826"/>
            <a:ext cx="8543923" cy="5468176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 Temsil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Sabit noktalı gösterim ile 0 veya yakınındaki pozitif ve negatif tamsayıların aralığı temsil edilebilir</a:t>
            </a:r>
            <a:endParaRPr lang="en-US" dirty="0" smtClean="0"/>
          </a:p>
          <a:p>
            <a:pPr algn="just"/>
            <a:r>
              <a:rPr lang="tr-TR" dirty="0" smtClean="0"/>
              <a:t>Sabit ikili veya </a:t>
            </a:r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smtClean="0"/>
              <a:t>bir nokta </a:t>
            </a:r>
            <a:r>
              <a:rPr lang="tr-TR" dirty="0" smtClean="0"/>
              <a:t>varsayarsak</a:t>
            </a:r>
            <a:r>
              <a:rPr lang="tr-TR" dirty="0" smtClean="0"/>
              <a:t>, bu format, kesirli bir bileşene sahip sayılar </a:t>
            </a:r>
            <a:r>
              <a:rPr lang="tr-TR" dirty="0" smtClean="0"/>
              <a:t>temsil edilir</a:t>
            </a:r>
            <a:endParaRPr lang="en-US" dirty="0" smtClean="0"/>
          </a:p>
          <a:p>
            <a:pPr algn="just"/>
            <a:r>
              <a:rPr lang="tr-TR" dirty="0" smtClean="0"/>
              <a:t>Sınırlamalar:</a:t>
            </a:r>
            <a:endParaRPr lang="en-US" dirty="0" smtClean="0"/>
          </a:p>
          <a:p>
            <a:pPr lvl="1" algn="just"/>
            <a:r>
              <a:rPr lang="tr-TR" dirty="0" smtClean="0"/>
              <a:t>Çok büyük sayıları </a:t>
            </a:r>
            <a:r>
              <a:rPr lang="tr-TR" dirty="0" smtClean="0"/>
              <a:t>veya </a:t>
            </a:r>
            <a:r>
              <a:rPr lang="tr-TR" dirty="0" smtClean="0"/>
              <a:t>çok küçük </a:t>
            </a:r>
            <a:r>
              <a:rPr lang="tr-TR" dirty="0" smtClean="0"/>
              <a:t>kesirleri </a:t>
            </a:r>
            <a:r>
              <a:rPr lang="tr-TR" dirty="0" smtClean="0"/>
              <a:t>temsil </a:t>
            </a:r>
            <a:r>
              <a:rPr lang="tr-TR" dirty="0" smtClean="0"/>
              <a:t>edemez </a:t>
            </a:r>
            <a:endParaRPr lang="en-US" dirty="0" smtClean="0"/>
          </a:p>
          <a:p>
            <a:pPr lvl="1" algn="just"/>
            <a:r>
              <a:rPr lang="tr-TR" dirty="0" smtClean="0"/>
              <a:t>İki büyük sayının bölme işleminde bölümün kesirli kısmı yok olabilir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9200" y="1143000"/>
            <a:ext cx="2168482" cy="774700"/>
          </a:xfrm>
        </p:spPr>
        <p:txBody>
          <a:bodyPr/>
          <a:lstStyle/>
          <a:p>
            <a:r>
              <a:rPr lang="tr-TR" sz="3200" dirty="0" smtClean="0"/>
              <a:t>Prensipler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937500" cy="887412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Tipik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32-Bit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Kayan-Noktalı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9091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9091" b="17647"/>
              <a:stretch>
                <a:fillRect/>
              </a:stretch>
            </p:blipFill>
          </mc:Fallback>
        </mc:AlternateContent>
        <p:spPr>
          <a:xfrm>
            <a:off x="0" y="1371600"/>
            <a:ext cx="9080938" cy="5486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Kayan-Noktalı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958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Kelimenin son kısmı</a:t>
            </a:r>
            <a:endParaRPr lang="en-US" dirty="0" smtClean="0"/>
          </a:p>
          <a:p>
            <a:pPr algn="just"/>
            <a:r>
              <a:rPr lang="tr-TR" dirty="0" smtClean="0"/>
              <a:t>Herhangi bir kayan noktalı sayı pek çok farklı şekilde temsil edilebilir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sz="1100" i="1" dirty="0" smtClean="0"/>
          </a:p>
          <a:p>
            <a:pPr algn="just"/>
            <a:r>
              <a:rPr lang="en-US" i="1" dirty="0" smtClean="0"/>
              <a:t>Normal </a:t>
            </a:r>
            <a:r>
              <a:rPr lang="tr-TR" i="1" dirty="0" smtClean="0"/>
              <a:t>sayı</a:t>
            </a:r>
            <a:endParaRPr lang="en-US" dirty="0" smtClean="0"/>
          </a:p>
          <a:p>
            <a:pPr lvl="1" algn="just"/>
            <a:r>
              <a:rPr lang="tr-TR" dirty="0" err="1" smtClean="0"/>
              <a:t>Significandın</a:t>
            </a:r>
            <a:r>
              <a:rPr lang="tr-TR" dirty="0" smtClean="0"/>
              <a:t> en önemli basamağı 0’dan farklıdır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 dirty="0" smtClean="0"/>
              <a:t>       Significand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29000"/>
            <a:ext cx="678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Aşağıdakiler birbiriyle aynı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tr-T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 anlamlı kısımları 2li formda temsil edilmiş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0.110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 2</a:t>
            </a:r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</a:t>
            </a:r>
            <a:endParaRPr lang="en-US" sz="2000" baseline="30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   110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 2</a:t>
            </a:r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</a:t>
            </a:r>
            <a:endParaRPr lang="en-US" sz="2000" baseline="30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            0.0110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 2</a:t>
            </a:r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6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76400" y="3276600"/>
            <a:ext cx="502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502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İfade Edilebilir Sayılar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727" t="15294" r="2727" b="11765"/>
              <a:stretch>
                <a:fillRect/>
              </a:stretch>
            </p:blipFill>
          </mc:Choice>
          <mc:Fallback>
            <p:blipFill>
              <a:blip r:embed="rId4"/>
              <a:srcRect l="2727" t="15294" r="2727" b="11765"/>
              <a:stretch>
                <a:fillRect/>
              </a:stretch>
            </p:blipFill>
          </mc:Fallback>
        </mc:AlternateContent>
        <p:spPr>
          <a:xfrm>
            <a:off x="0" y="1374489"/>
            <a:ext cx="9198072" cy="548351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Kayan-Noktalı Sayıların Yoğunluğu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45455"/>
              <a:stretch>
                <a:fillRect/>
              </a:stretch>
            </p:blipFill>
          </mc:Choice>
          <mc:Fallback>
            <p:blipFill>
              <a:blip r:embed="rId4"/>
              <a:srcRect t="20909" b="45455"/>
              <a:stretch>
                <a:fillRect/>
              </a:stretch>
            </p:blipFill>
          </mc:Fallback>
        </mc:AlternateContent>
        <p:spPr>
          <a:xfrm>
            <a:off x="0" y="2514600"/>
            <a:ext cx="9306610" cy="4051028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 754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754-2008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Aşağıdaki kayan nokta biçimlerini tanımlar </a:t>
            </a:r>
            <a:r>
              <a:rPr lang="tr-TR" dirty="0" smtClean="0"/>
              <a:t>:</a:t>
            </a:r>
          </a:p>
          <a:p>
            <a:pPr algn="just"/>
            <a:r>
              <a:rPr lang="tr-TR" dirty="0" smtClean="0"/>
              <a:t>Aritmetik format</a:t>
            </a:r>
          </a:p>
          <a:p>
            <a:pPr lvl="1" algn="just"/>
            <a:r>
              <a:rPr lang="tr-TR" dirty="0" smtClean="0"/>
              <a:t>Standart </a:t>
            </a:r>
            <a:r>
              <a:rPr lang="tr-TR" dirty="0" smtClean="0"/>
              <a:t>tarafından tanımlanan tüm zorunlu işlemler format tarafından desteklenir. Format, kayan nokta </a:t>
            </a:r>
            <a:r>
              <a:rPr lang="tr-TR" dirty="0" err="1" smtClean="0"/>
              <a:t>operandlarını</a:t>
            </a:r>
            <a:r>
              <a:rPr lang="tr-TR" dirty="0" smtClean="0"/>
              <a:t> veya standartta açıklanan işlemlerin sonuçlarını temsil etmek için </a:t>
            </a:r>
            <a:r>
              <a:rPr lang="tr-TR" dirty="0" smtClean="0"/>
              <a:t>kullanılabilir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Temel format</a:t>
            </a:r>
          </a:p>
          <a:p>
            <a:pPr lvl="1" algn="just"/>
            <a:r>
              <a:rPr lang="tr-TR" dirty="0" smtClean="0"/>
              <a:t>Bu format, kodlamaları standart tarafından belirtilen ve aritmetik için kullanılabilen beş </a:t>
            </a:r>
            <a:r>
              <a:rPr lang="tr-TR" dirty="0" smtClean="0"/>
              <a:t>temsili kapsar; üç ikili </a:t>
            </a:r>
            <a:r>
              <a:rPr lang="tr-TR" dirty="0" smtClean="0"/>
              <a:t>ve iki </a:t>
            </a:r>
            <a:r>
              <a:rPr lang="tr-TR" dirty="0" err="1" smtClean="0"/>
              <a:t>desimal</a:t>
            </a:r>
            <a:r>
              <a:rPr lang="tr-TR" dirty="0" smtClean="0"/>
              <a:t> </a:t>
            </a:r>
            <a:r>
              <a:rPr lang="tr-TR" dirty="0" smtClean="0"/>
              <a:t>kayan </a:t>
            </a:r>
            <a:r>
              <a:rPr lang="tr-TR" dirty="0" smtClean="0"/>
              <a:t>nokta. </a:t>
            </a:r>
            <a:r>
              <a:rPr lang="tr-TR" dirty="0" smtClean="0"/>
              <a:t>Temel formatlardan en az biri uygun herhangi bir uygulamada uygulanmaktadır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Değişebilir format</a:t>
            </a:r>
          </a:p>
          <a:p>
            <a:pPr lvl="1" algn="just"/>
            <a:r>
              <a:rPr lang="tr-TR" dirty="0" smtClean="0"/>
              <a:t>Farklı platformlar arasında veri alışverişine izin veren ve depolama için kullanılabilen tam olarak belirtilen, sabit uzunlukta bir ikili kodlama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914400"/>
            <a:ext cx="2667000" cy="1524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754 Formats</a:t>
            </a:r>
          </a:p>
        </p:txBody>
      </p:sp>
      <p:pic>
        <p:nvPicPr>
          <p:cNvPr id="4" name="Picture 3" descr="f2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14545"/>
              <a:stretch>
                <a:fillRect/>
              </a:stretch>
            </p:blipFill>
          </mc:Choice>
          <mc:Fallback>
            <p:blipFill>
              <a:blip r:embed="rId4"/>
              <a:srcRect t="19091" b="14545"/>
              <a:stretch>
                <a:fillRect/>
              </a:stretch>
            </p:blipFill>
          </mc:Fallback>
        </mc:AlternateContent>
        <p:spPr>
          <a:xfrm>
            <a:off x="304800" y="0"/>
            <a:ext cx="7985415" cy="68580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609600"/>
            <a:ext cx="8100278" cy="59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442501"/>
            <a:ext cx="723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* not including implied bit and not including sign bit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1066800"/>
            <a:ext cx="175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accent1"/>
                </a:solidFill>
                <a:latin typeface="+mn-lt"/>
              </a:rPr>
              <a:t>Tabl</a:t>
            </a:r>
            <a:r>
              <a:rPr lang="tr-TR" sz="1800" dirty="0" smtClean="0">
                <a:solidFill>
                  <a:schemeClr val="accent1"/>
                </a:solidFill>
                <a:latin typeface="+mn-lt"/>
              </a:rPr>
              <a:t>o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10.3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algn="ctr"/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algn="ctr"/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IEEE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754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algn="ctr"/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algn="ctr"/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Format </a:t>
            </a:r>
          </a:p>
          <a:p>
            <a:pPr algn="ctr"/>
            <a:r>
              <a:rPr lang="en-US" sz="1800" dirty="0" err="1" smtClean="0">
                <a:solidFill>
                  <a:schemeClr val="accent1"/>
                </a:solidFill>
                <a:latin typeface="+mn-lt"/>
              </a:rPr>
              <a:t>Paramet</a:t>
            </a:r>
            <a:r>
              <a:rPr lang="tr-TR" sz="1800" dirty="0" err="1" smtClean="0">
                <a:solidFill>
                  <a:schemeClr val="accent1"/>
                </a:solidFill>
                <a:latin typeface="+mn-lt"/>
              </a:rPr>
              <a:t>releri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 ve Çıkışları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24545"/>
              <a:stretch>
                <a:fillRect/>
              </a:stretch>
            </p:blipFill>
          </mc:Choice>
          <mc:Fallback>
            <p:blipFill>
              <a:blip r:embed="rId4"/>
              <a:srcRect t="25455" b="24545"/>
              <a:stretch>
                <a:fillRect/>
              </a:stretch>
            </p:blipFill>
          </mc:Fallback>
        </mc:AlternateContent>
        <p:spPr>
          <a:xfrm>
            <a:off x="-79876" y="889786"/>
            <a:ext cx="9223876" cy="596821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İlave Formatlar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2447365"/>
            <a:ext cx="3774141" cy="44106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tr-TR" sz="1400" dirty="0" err="1" smtClean="0"/>
              <a:t>Exponent</a:t>
            </a:r>
            <a:r>
              <a:rPr lang="tr-TR" sz="1400" dirty="0" smtClean="0"/>
              <a:t> </a:t>
            </a:r>
            <a:r>
              <a:rPr lang="en-US" sz="1400" dirty="0" smtClean="0"/>
              <a:t>(</a:t>
            </a:r>
            <a:r>
              <a:rPr lang="tr-TR" sz="1400" dirty="0" smtClean="0"/>
              <a:t>genişletilmiş </a:t>
            </a:r>
            <a:r>
              <a:rPr lang="tr-TR" sz="1400" dirty="0" err="1" smtClean="0"/>
              <a:t>aralıkve</a:t>
            </a:r>
            <a:r>
              <a:rPr lang="tr-TR" sz="1400" dirty="0" smtClean="0"/>
              <a:t> </a:t>
            </a:r>
            <a:r>
              <a:rPr lang="tr-TR" sz="1400" dirty="0" err="1" smtClean="0"/>
              <a:t>significand</a:t>
            </a:r>
            <a:r>
              <a:rPr lang="tr-TR" sz="1400" dirty="0" smtClean="0"/>
              <a:t> </a:t>
            </a:r>
            <a:r>
              <a:rPr lang="en-US" sz="1400" dirty="0" smtClean="0"/>
              <a:t>(</a:t>
            </a:r>
            <a:r>
              <a:rPr lang="tr-TR" sz="1400" dirty="0" smtClean="0"/>
              <a:t>genişletilmiş duyarlılık</a:t>
            </a:r>
            <a:r>
              <a:rPr lang="en-US" sz="1400" dirty="0" smtClean="0"/>
              <a:t>)</a:t>
            </a:r>
            <a:r>
              <a:rPr lang="tr-TR" sz="1400" dirty="0" smtClean="0"/>
              <a:t> da ekstra bitler sağlar</a:t>
            </a:r>
            <a:endParaRPr lang="en-US" sz="1400" dirty="0" smtClean="0"/>
          </a:p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tr-TR" sz="1400" dirty="0" smtClean="0"/>
              <a:t>Aşırı yuvarlanma hatası ile </a:t>
            </a:r>
            <a:r>
              <a:rPr lang="tr-TR" sz="1400" dirty="0" smtClean="0"/>
              <a:t>bozulmuş olan </a:t>
            </a:r>
            <a:r>
              <a:rPr lang="tr-TR" sz="1400" dirty="0" smtClean="0"/>
              <a:t>nihai sonuca varma </a:t>
            </a:r>
            <a:r>
              <a:rPr lang="tr-TR" sz="1400" dirty="0" smtClean="0"/>
              <a:t>şansı azalır</a:t>
            </a:r>
            <a:endParaRPr lang="en-US" sz="1400" dirty="0" smtClean="0"/>
          </a:p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tr-TR" sz="1400" dirty="0" smtClean="0"/>
              <a:t>Nihai sonucu basit bir biçimde temsil edilebilecek bir hesaplamayı iptal eden bir ara taşma şansını </a:t>
            </a:r>
            <a:r>
              <a:rPr lang="tr-TR" sz="1400" dirty="0" smtClean="0"/>
              <a:t>azaltır</a:t>
            </a:r>
          </a:p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tr-TR" sz="1400" dirty="0" smtClean="0"/>
              <a:t>Genellikle yüksek hassasiyetle ilişkili zaman cezası </a:t>
            </a:r>
            <a:r>
              <a:rPr lang="tr-TR" sz="1400" dirty="0" smtClean="0"/>
              <a:t>ile karşılaşmadan daha </a:t>
            </a:r>
            <a:r>
              <a:rPr lang="tr-TR" sz="1400" dirty="0" smtClean="0"/>
              <a:t>büyük bir temel formatın faydalarından bazılarını sağlar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tr-TR" dirty="0" smtClean="0"/>
              <a:t>Hassasiyet ve </a:t>
            </a:r>
            <a:r>
              <a:rPr lang="tr-TR" dirty="0" smtClean="0"/>
              <a:t>aralık, </a:t>
            </a:r>
            <a:r>
              <a:rPr lang="tr-TR" dirty="0" smtClean="0"/>
              <a:t>kullanıcı kontrolü altında </a:t>
            </a:r>
            <a:r>
              <a:rPr lang="tr-TR" dirty="0" smtClean="0"/>
              <a:t>tanımlanır</a:t>
            </a:r>
          </a:p>
          <a:p>
            <a:pPr algn="just"/>
            <a:r>
              <a:rPr lang="tr-TR" dirty="0" smtClean="0"/>
              <a:t>Ara </a:t>
            </a:r>
            <a:r>
              <a:rPr lang="tr-TR" dirty="0" smtClean="0"/>
              <a:t>hesaplamalar için kullanılabilir ancak standart yerlerde kısıtlama veya format veya uzunluk yoktur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447801"/>
            <a:ext cx="3657600" cy="945776"/>
          </a:xfrm>
        </p:spPr>
        <p:txBody>
          <a:bodyPr/>
          <a:lstStyle/>
          <a:p>
            <a:r>
              <a:rPr lang="tr-TR" dirty="0" smtClean="0"/>
              <a:t>Genişletilmiş Duyarlılık Formatları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99878" y="1447801"/>
            <a:ext cx="3657600" cy="945776"/>
          </a:xfrm>
        </p:spPr>
        <p:txBody>
          <a:bodyPr/>
          <a:lstStyle/>
          <a:p>
            <a:r>
              <a:rPr lang="tr-TR" dirty="0" smtClean="0"/>
              <a:t>Genişletilmiş Duyarlılık Formatları</a:t>
            </a:r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8077200" y="264617"/>
            <a:ext cx="1066800" cy="17165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683235"/>
            <a:ext cx="1981200" cy="217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534400" cy="12954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10.4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2133600"/>
            <a:ext cx="8588192" cy="39624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6600" y="6096000"/>
            <a:ext cx="309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+mn-lt"/>
              </a:rPr>
              <a:t>Tabl</a:t>
            </a:r>
            <a:r>
              <a:rPr lang="tr-TR" sz="1800" dirty="0" smtClean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10.4   IEEE </a:t>
            </a:r>
            <a:r>
              <a:rPr lang="en-US" sz="1800" dirty="0" smtClean="0">
                <a:latin typeface="+mn-lt"/>
              </a:rPr>
              <a:t>Format</a:t>
            </a:r>
            <a:r>
              <a:rPr lang="tr-TR" sz="1800" dirty="0" err="1" smtClean="0">
                <a:latin typeface="+mn-lt"/>
              </a:rPr>
              <a:t>ları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1905000"/>
            <a:ext cx="8440494" cy="42378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60960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Table </a:t>
            </a:r>
            <a:r>
              <a:rPr lang="en-US" sz="1600" dirty="0" smtClean="0">
                <a:latin typeface="+mn-lt"/>
              </a:rPr>
              <a:t>10.</a:t>
            </a:r>
            <a:r>
              <a:rPr lang="tr-TR" sz="1600" dirty="0" smtClean="0">
                <a:latin typeface="+mn-lt"/>
              </a:rPr>
              <a:t>5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IEEE 754 </a:t>
            </a:r>
            <a:r>
              <a:rPr lang="tr-TR" sz="1600" dirty="0" smtClean="0">
                <a:latin typeface="+mn-lt"/>
              </a:rPr>
              <a:t>Kayan Noktalı </a:t>
            </a:r>
            <a:r>
              <a:rPr lang="tr-TR" sz="1600" dirty="0" smtClean="0">
                <a:latin typeface="+mn-lt"/>
              </a:rPr>
              <a:t>Sayıların Yorumlanması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(</a:t>
            </a:r>
            <a:r>
              <a:rPr lang="tr-TR" sz="1600" dirty="0" smtClean="0">
                <a:latin typeface="+mn-lt"/>
              </a:rPr>
              <a:t>Sayfa 1/3</a:t>
            </a:r>
            <a:r>
              <a:rPr lang="en-US" sz="1600" dirty="0" smtClean="0">
                <a:latin typeface="+mn-lt"/>
              </a:rPr>
              <a:t>) </a:t>
            </a:r>
            <a:endParaRPr lang="en-US" sz="1600" dirty="0">
              <a:latin typeface="+mn-lt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-228600" y="0"/>
            <a:ext cx="4038600" cy="1772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IEEE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754 </a:t>
            </a:r>
            <a:r>
              <a:rPr kumimoji="0" lang="tr-T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Kayan Noktalı Sayıların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Yorumlanması</a:t>
            </a: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838200"/>
            <a:ext cx="371197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(a)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İkili 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32 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format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2484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Table 10.5 </a:t>
            </a:r>
            <a:r>
              <a:rPr lang="en-US" sz="1600" dirty="0" smtClean="0">
                <a:latin typeface="+mn-lt"/>
              </a:rPr>
              <a:t>IEEE 754 </a:t>
            </a:r>
            <a:r>
              <a:rPr lang="tr-TR" sz="1600" dirty="0" smtClean="0">
                <a:latin typeface="+mn-lt"/>
              </a:rPr>
              <a:t>Kayan Noktalı </a:t>
            </a:r>
            <a:r>
              <a:rPr lang="tr-TR" sz="1600" dirty="0" smtClean="0">
                <a:latin typeface="+mn-lt"/>
              </a:rPr>
              <a:t>Sayıların Yorumlanması (Sayfa </a:t>
            </a:r>
            <a:r>
              <a:rPr lang="en-US" sz="1600" dirty="0" smtClean="0">
                <a:latin typeface="+mn-lt"/>
              </a:rPr>
              <a:t>2</a:t>
            </a:r>
            <a:r>
              <a:rPr lang="tr-TR" sz="1600" dirty="0" smtClean="0">
                <a:latin typeface="+mn-lt"/>
              </a:rPr>
              <a:t>/</a:t>
            </a:r>
            <a:r>
              <a:rPr lang="en-US" sz="1600" dirty="0" smtClean="0">
                <a:latin typeface="+mn-lt"/>
              </a:rPr>
              <a:t>3</a:t>
            </a:r>
            <a:r>
              <a:rPr lang="en-US" sz="1600" dirty="0" smtClean="0">
                <a:latin typeface="+mn-lt"/>
              </a:rPr>
              <a:t>) </a:t>
            </a:r>
            <a:endParaRPr lang="en-US" sz="1600" dirty="0">
              <a:latin typeface="+mn-lt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-228600" y="0"/>
            <a:ext cx="4038600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754 </a:t>
            </a: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 Sayıların</a:t>
            </a:r>
          </a:p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Yorumlanması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838200"/>
            <a:ext cx="37632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(b) </a:t>
            </a: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İkili 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64 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2057400"/>
            <a:ext cx="8440494" cy="423783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1722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Table </a:t>
            </a:r>
            <a:r>
              <a:rPr lang="en-US" sz="1600" dirty="0">
                <a:latin typeface="+mn-lt"/>
              </a:rPr>
              <a:t>10.5 </a:t>
            </a:r>
            <a:r>
              <a:rPr lang="en-US" sz="1600" dirty="0" smtClean="0">
                <a:latin typeface="+mn-lt"/>
              </a:rPr>
              <a:t>IEEE 754 </a:t>
            </a:r>
            <a:r>
              <a:rPr lang="tr-TR" sz="1600" dirty="0" smtClean="0">
                <a:latin typeface="+mn-lt"/>
              </a:rPr>
              <a:t>Kayan Noktalı </a:t>
            </a:r>
            <a:r>
              <a:rPr lang="tr-TR" sz="1600" dirty="0" smtClean="0">
                <a:latin typeface="+mn-lt"/>
              </a:rPr>
              <a:t>Sayıların Yorumlanması (Sayfa 3/3)</a:t>
            </a:r>
            <a:endParaRPr lang="en-US" sz="1600" dirty="0">
              <a:latin typeface="+mn-lt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-228600" y="0"/>
            <a:ext cx="4038600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754 </a:t>
            </a: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 Sayıların</a:t>
            </a:r>
          </a:p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Yorumlanması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838200"/>
            <a:ext cx="383540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(c) </a:t>
            </a:r>
            <a:r>
              <a:rPr lang="tr-TR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ikili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128 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2057400"/>
            <a:ext cx="8382000" cy="4208462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Yuvarlanır Nokta </a:t>
            </a:r>
            <a:r>
              <a:rPr lang="tr-TR" dirty="0"/>
              <a:t>Sayı </a:t>
            </a:r>
            <a:r>
              <a:rPr lang="tr-TR" dirty="0" smtClean="0"/>
              <a:t>Formatı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  <a:p>
            <a:pPr marL="914400" lvl="2" indent="0">
              <a:buNone/>
            </a:pPr>
            <a:endParaRPr lang="tr-T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7545"/>
            <a:ext cx="6879282" cy="347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051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Yuvarlanır Nokta </a:t>
            </a:r>
            <a:r>
              <a:rPr lang="tr-TR" dirty="0"/>
              <a:t>Sayı </a:t>
            </a:r>
            <a:r>
              <a:rPr lang="tr-TR" dirty="0" smtClean="0"/>
              <a:t>Formatı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  <a:p>
            <a:pPr marL="914400" lvl="2" indent="0">
              <a:buNone/>
            </a:pPr>
            <a:endParaRPr lang="tr-T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4103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9766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Yuvarlanır Nokta </a:t>
            </a:r>
            <a:r>
              <a:rPr lang="tr-TR" dirty="0"/>
              <a:t>Sayı </a:t>
            </a:r>
            <a:r>
              <a:rPr lang="tr-TR" dirty="0" smtClean="0"/>
              <a:t>Formatı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  <a:p>
            <a:pPr marL="914400" lvl="2" indent="0">
              <a:buNone/>
            </a:pPr>
            <a:endParaRPr lang="tr-TR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4" y="1412776"/>
            <a:ext cx="2314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36.5625</a:t>
            </a:r>
            <a:r>
              <a:rPr lang="en-US" baseline="-25000" dirty="0">
                <a:latin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</a:rPr>
              <a:t> =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100100.1001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63888" y="1605395"/>
            <a:ext cx="3167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100100.1001</a:t>
            </a:r>
            <a:r>
              <a:rPr lang="en-US" baseline="-25000" dirty="0">
                <a:latin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</a:rPr>
              <a:t>= 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1.001001001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x 2</a:t>
            </a:r>
            <a:r>
              <a:rPr lang="en-US" baseline="30000" dirty="0">
                <a:latin typeface="Courier New" pitchFamily="49" charset="0"/>
              </a:rPr>
              <a:t>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295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en-US" dirty="0" smtClean="0"/>
              <a:t>S, </a:t>
            </a:r>
            <a:r>
              <a:rPr lang="tr-TR" dirty="0" smtClean="0"/>
              <a:t>F</a:t>
            </a:r>
            <a:r>
              <a:rPr lang="en-US" dirty="0" smtClean="0"/>
              <a:t>,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+1.001001001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x 2</a:t>
            </a:r>
            <a:r>
              <a:rPr lang="en-US" baseline="30000" dirty="0">
                <a:latin typeface="Courier New" pitchFamily="49" charset="0"/>
              </a:rPr>
              <a:t>5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2000741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 = 0 </a:t>
            </a:r>
            <a:r>
              <a:rPr lang="en-US" dirty="0" smtClean="0"/>
              <a:t>(</a:t>
            </a:r>
            <a:r>
              <a:rPr lang="tr-TR" dirty="0" smtClean="0"/>
              <a:t>pozitif değer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907704" y="32004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296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dirty="0" smtClean="0"/>
              <a:t>F</a:t>
            </a:r>
            <a:endParaRPr lang="en-US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4478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371600" y="3200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519238" y="3581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79912" y="3212976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707904" y="318782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934991" y="3182533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397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397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397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397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	= </a:t>
            </a:r>
            <a:r>
              <a:rPr lang="en-US" i="1"/>
              <a:t>n</a:t>
            </a:r>
            <a:r>
              <a:rPr lang="en-US"/>
              <a:t> + 127</a:t>
            </a:r>
          </a:p>
          <a:p>
            <a:r>
              <a:rPr lang="en-US"/>
              <a:t>	= 5 + 127</a:t>
            </a:r>
          </a:p>
          <a:p>
            <a:r>
              <a:rPr lang="en-US"/>
              <a:t>	= 132</a:t>
            </a:r>
          </a:p>
          <a:p>
            <a:r>
              <a:rPr lang="en-US"/>
              <a:t>	= </a:t>
            </a:r>
            <a:r>
              <a:rPr lang="en-US">
                <a:latin typeface="Courier New" pitchFamily="49" charset="0"/>
              </a:rPr>
              <a:t>10000100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036466" y="336985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331640" y="5940251"/>
            <a:ext cx="6619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0 10000100 00100100100000000000000</a:t>
            </a:r>
            <a:r>
              <a:rPr lang="en-US" sz="2400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366565" y="6356176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788840" y="6356176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430315" y="6356176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331640" y="635617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246040" y="6356176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065440" y="6356176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00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/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10.6  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 Sayılar ve Aritmetik İşlemler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447800"/>
            <a:ext cx="8657444" cy="3162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7400" y="4495800"/>
            <a:ext cx="5943600" cy="19812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8077200" y="228601"/>
            <a:ext cx="838200" cy="533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16012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Noktalılar Toplama ve Çıkartma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5882" b="4706"/>
              <a:stretch>
                <a:fillRect/>
              </a:stretch>
            </p:blipFill>
          </mc:Choice>
          <mc:Fallback>
            <p:blipFill>
              <a:blip r:embed="rId4"/>
              <a:srcRect t="5882" b="4706"/>
              <a:stretch>
                <a:fillRect/>
              </a:stretch>
            </p:blipFill>
          </mc:Fallback>
        </mc:AlternateContent>
        <p:spPr>
          <a:xfrm>
            <a:off x="268941" y="726234"/>
            <a:ext cx="8875059" cy="613176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Tamsayı (Integer) Temsili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828800"/>
            <a:ext cx="7556313" cy="4297363"/>
          </a:xfrm>
        </p:spPr>
        <p:txBody>
          <a:bodyPr/>
          <a:lstStyle/>
          <a:p>
            <a:pPr algn="just"/>
            <a:r>
              <a:rPr lang="tr-TR" dirty="0" smtClean="0"/>
              <a:t>İkili sayı sisteminde sayılar şu şekilde temsil edilebilir: </a:t>
            </a:r>
          </a:p>
          <a:p>
            <a:pPr lvl="1" algn="just"/>
            <a:r>
              <a:rPr lang="tr-TR" dirty="0" smtClean="0"/>
              <a:t>Her bir </a:t>
            </a:r>
            <a:r>
              <a:rPr lang="tr-TR" dirty="0" smtClean="0"/>
              <a:t>basamakta 0 veya </a:t>
            </a:r>
            <a:r>
              <a:rPr lang="tr-TR" dirty="0" smtClean="0"/>
              <a:t>1</a:t>
            </a:r>
          </a:p>
          <a:p>
            <a:pPr lvl="1" algn="just"/>
            <a:r>
              <a:rPr lang="tr-TR" dirty="0" smtClean="0"/>
              <a:t>Eksi işareti (negatif sayılar için)</a:t>
            </a:r>
            <a:endParaRPr lang="tr-TR" dirty="0" smtClean="0"/>
          </a:p>
          <a:p>
            <a:pPr lvl="1" algn="just"/>
            <a:r>
              <a:rPr lang="tr-TR" dirty="0" smtClean="0"/>
              <a:t>Devirli veya kesir ayrımı (kesirli bileşenli rakamlar için)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Bilgisayarın depolanması ve işlenmesi amacıyla eksi işareti ve </a:t>
            </a:r>
            <a:r>
              <a:rPr lang="tr-TR" sz="2000" dirty="0" err="1" smtClean="0"/>
              <a:t>radix</a:t>
            </a:r>
            <a:r>
              <a:rPr lang="tr-TR" sz="2000" dirty="0" smtClean="0"/>
              <a:t> noktası için özel sembollerin yararı yoktur.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Sayıları temsil etmek için yalnızca ikili basamaklar (0,1) kullanılabilir</a:t>
            </a:r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8600"/>
            <a:ext cx="1816100" cy="1720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0555" y="2438400"/>
            <a:ext cx="3255264" cy="1371600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</a:t>
            </a:r>
            <a:b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Çarpma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b="5455"/>
              <a:stretch>
                <a:fillRect/>
              </a:stretch>
            </p:blipFill>
          </mc:Choice>
          <mc:Fallback>
            <p:blipFill>
              <a:blip r:embed="rId4"/>
              <a:srcRect t="6364" b="5455"/>
              <a:stretch>
                <a:fillRect/>
              </a:stretch>
            </p:blipFill>
          </mc:Fallback>
        </mc:AlternateContent>
        <p:spPr>
          <a:xfrm>
            <a:off x="3657600" y="353434"/>
            <a:ext cx="5700013" cy="650456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0555" y="2362200"/>
            <a:ext cx="3255264" cy="1524000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 Noktalı</a:t>
            </a:r>
            <a:b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Bölme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b="5455"/>
              <a:stretch>
                <a:fillRect/>
              </a:stretch>
            </p:blipFill>
          </mc:Choice>
          <mc:Fallback>
            <p:blipFill>
              <a:blip r:embed="rId4"/>
              <a:srcRect t="6364" b="5455"/>
              <a:stretch>
                <a:fillRect/>
              </a:stretch>
            </p:blipFill>
          </mc:Fallback>
        </mc:AlternateContent>
        <p:spPr>
          <a:xfrm>
            <a:off x="3534919" y="228600"/>
            <a:ext cx="5609081" cy="64008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56313" cy="99508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Duyarlılık Hususları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98518" y="1295399"/>
            <a:ext cx="7558960" cy="608853"/>
          </a:xfrm>
        </p:spPr>
        <p:txBody>
          <a:bodyPr/>
          <a:lstStyle/>
          <a:p>
            <a:r>
              <a:rPr lang="en-US" sz="3200" dirty="0" smtClean="0"/>
              <a:t>	Guard Bits</a:t>
            </a:r>
            <a:endParaRPr lang="en-US" sz="3200" dirty="0"/>
          </a:p>
        </p:txBody>
      </p:sp>
      <p:pic>
        <p:nvPicPr>
          <p:cNvPr id="5" name="Picture 4" descr="f2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6364" r="7059" b="58182"/>
              <a:stretch>
                <a:fillRect/>
              </a:stretch>
            </p:blipFill>
          </mc:Choice>
          <mc:Fallback>
            <p:blipFill>
              <a:blip r:embed="rId4"/>
              <a:srcRect l="7059" t="6364" r="7059" b="58182"/>
              <a:stretch>
                <a:fillRect/>
              </a:stretch>
            </p:blipFill>
          </mc:Fallback>
        </mc:AlternateContent>
        <p:spPr>
          <a:xfrm>
            <a:off x="0" y="1752600"/>
            <a:ext cx="9147888" cy="488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56313" cy="99508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Duyarlılık Hususları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600" dirty="0" smtClean="0"/>
              <a:t>IEEE standard approaches: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tr-TR" sz="2400" dirty="0" smtClean="0"/>
              <a:t>En yakına yuvarlama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tr-TR" sz="2000" dirty="0" smtClean="0"/>
              <a:t>Sonuç en yakın temsil edilebilir sayıya yuvarlanır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+</a:t>
            </a:r>
            <a:r>
              <a:rPr lang="en-US" sz="2400" dirty="0" smtClean="0"/>
              <a:t>∞</a:t>
            </a:r>
            <a:r>
              <a:rPr lang="en-US" sz="2400" baseline="30000" dirty="0" smtClean="0"/>
              <a:t> </a:t>
            </a:r>
            <a:r>
              <a:rPr lang="tr-TR" sz="2400" dirty="0" smtClean="0"/>
              <a:t>‘a yuvarlama:</a:t>
            </a:r>
            <a:endParaRPr lang="en-US" sz="2400" dirty="0" smtClean="0"/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tr-TR" sz="2000" dirty="0" smtClean="0"/>
              <a:t>Sonuç artı sonsuza doğru yuvarlanır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tr-TR" sz="2400" dirty="0" smtClean="0"/>
              <a:t>-</a:t>
            </a:r>
            <a:r>
              <a:rPr lang="en-US" sz="2400" dirty="0" smtClean="0"/>
              <a:t>∞</a:t>
            </a:r>
            <a:r>
              <a:rPr lang="tr-TR" sz="2400" dirty="0" smtClean="0"/>
              <a:t> </a:t>
            </a:r>
            <a:r>
              <a:rPr lang="tr-TR" sz="2400" dirty="0" smtClean="0"/>
              <a:t>‘a </a:t>
            </a:r>
            <a:r>
              <a:rPr lang="tr-TR" sz="2400" dirty="0" smtClean="0"/>
              <a:t>yuvarlama:</a:t>
            </a:r>
            <a:endParaRPr lang="en-US" sz="2400" dirty="0" smtClean="0"/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tr-TR" sz="2000" dirty="0" smtClean="0"/>
              <a:t>Sonuç artı sonsuza doğru yuvarlanır.</a:t>
            </a:r>
            <a:endParaRPr lang="en-US" sz="2000" dirty="0" smtClean="0"/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0</a:t>
            </a:r>
            <a:r>
              <a:rPr lang="tr-TR" sz="2400" dirty="0" smtClean="0"/>
              <a:t>’a yuvarlama</a:t>
            </a:r>
            <a:r>
              <a:rPr lang="en-US" sz="2400" dirty="0" smtClean="0"/>
              <a:t>: 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tr-TR" sz="2000" dirty="0" smtClean="0"/>
              <a:t>Sonuç 0’a doğru yuvarlanır.</a:t>
            </a:r>
            <a:endParaRPr lang="en-US" sz="200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98518" y="1219201"/>
            <a:ext cx="7558960" cy="685052"/>
          </a:xfrm>
        </p:spPr>
        <p:txBody>
          <a:bodyPr/>
          <a:lstStyle/>
          <a:p>
            <a:r>
              <a:rPr lang="en-US" sz="3200" dirty="0" smtClean="0"/>
              <a:t>	</a:t>
            </a:r>
            <a:r>
              <a:rPr lang="tr-TR" sz="3200" dirty="0" smtClean="0"/>
              <a:t>Yuvarlama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Aralık Aritmetiği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80248" y="1447800"/>
            <a:ext cx="2876128" cy="1333128"/>
          </a:xfrm>
        </p:spPr>
        <p:txBody>
          <a:bodyPr/>
          <a:lstStyle/>
          <a:p>
            <a:pPr algn="just"/>
            <a:r>
              <a:rPr lang="tr-TR" dirty="0" smtClean="0"/>
              <a:t>Aralık aritmetiğinin uygulanmasında </a:t>
            </a:r>
            <a:r>
              <a:rPr lang="tr-TR" i="1" dirty="0" smtClean="0"/>
              <a:t>eksi sonsuzluk</a:t>
            </a:r>
            <a:r>
              <a:rPr lang="tr-TR" dirty="0" smtClean="0"/>
              <a:t> ve </a:t>
            </a:r>
            <a:r>
              <a:rPr lang="tr-TR" i="1" dirty="0" smtClean="0"/>
              <a:t>artıya yuvarlama</a:t>
            </a:r>
            <a:r>
              <a:rPr lang="tr-TR" dirty="0" smtClean="0"/>
              <a:t> faydalıdır</a:t>
            </a:r>
            <a:r>
              <a:rPr lang="tr-TR" dirty="0" smtClean="0"/>
              <a:t>.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92482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Her sonuç için iki değer üreterek kayan nokta hesaplamaları hatalarını </a:t>
            </a:r>
            <a:r>
              <a:rPr lang="tr-TR" dirty="0" smtClean="0"/>
              <a:t>kontrol etmek ve izlemek </a:t>
            </a:r>
            <a:r>
              <a:rPr lang="tr-TR" dirty="0" smtClean="0"/>
              <a:t>için etkili bir yöntem sağlar</a:t>
            </a:r>
            <a:endParaRPr lang="en-US" dirty="0" smtClean="0"/>
          </a:p>
          <a:p>
            <a:pPr algn="just"/>
            <a:r>
              <a:rPr lang="tr-TR" dirty="0" smtClean="0"/>
              <a:t>İki değer, gerçek sonucu içeren bir aralığın alt ve üst uç </a:t>
            </a:r>
            <a:r>
              <a:rPr lang="tr-TR" dirty="0" smtClean="0"/>
              <a:t>noktaları ile ilişkilidir</a:t>
            </a:r>
            <a:endParaRPr lang="en-US" dirty="0" smtClean="0"/>
          </a:p>
          <a:p>
            <a:pPr algn="just"/>
            <a:r>
              <a:rPr lang="tr-TR" dirty="0" smtClean="0"/>
              <a:t>Aralık genişliği, sonucun doğruluğunu gösterir</a:t>
            </a:r>
            <a:endParaRPr lang="en-US" dirty="0" smtClean="0"/>
          </a:p>
          <a:p>
            <a:pPr algn="just"/>
            <a:r>
              <a:rPr lang="tr-TR" dirty="0" smtClean="0"/>
              <a:t>Bitiş noktaları temsil edilemiyorsa, aralık bitiş noktası sırasıyla yukarı ve aşağı doğru yuvarlanır</a:t>
            </a:r>
          </a:p>
          <a:p>
            <a:pPr algn="just"/>
            <a:r>
              <a:rPr lang="tr-TR" dirty="0" smtClean="0"/>
              <a:t>Üst ve alt sınırlar arasındaki mesafe yeterince dar ise, yeterince kesin bir sonuç elde edilmiştir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>
          <a:xfrm>
            <a:off x="5105400" y="3657600"/>
            <a:ext cx="3657600" cy="2895600"/>
          </a:xfrm>
        </p:spPr>
        <p:txBody>
          <a:bodyPr>
            <a:normAutofit/>
          </a:bodyPr>
          <a:lstStyle/>
          <a:p>
            <a:pPr algn="just"/>
            <a:r>
              <a:rPr lang="tr-TR" i="1" dirty="0" smtClean="0"/>
              <a:t>Sıfıra doğru yuvarlar</a:t>
            </a:r>
            <a:endParaRPr lang="en-US" i="1" dirty="0" smtClean="0"/>
          </a:p>
          <a:p>
            <a:pPr algn="just"/>
            <a:r>
              <a:rPr lang="tr-TR" dirty="0" smtClean="0"/>
              <a:t>Ekstra bitler göz ardı edilir</a:t>
            </a:r>
            <a:endParaRPr lang="en-US" dirty="0" smtClean="0"/>
          </a:p>
          <a:p>
            <a:pPr algn="just"/>
            <a:r>
              <a:rPr lang="tr-TR" dirty="0" smtClean="0"/>
              <a:t>Basit bir tekniktir</a:t>
            </a:r>
            <a:endParaRPr lang="en-US" dirty="0" smtClean="0"/>
          </a:p>
          <a:p>
            <a:pPr algn="just"/>
            <a:r>
              <a:rPr lang="tr-TR" dirty="0" smtClean="0"/>
              <a:t>İşlemde tutarlı </a:t>
            </a:r>
            <a:r>
              <a:rPr lang="tr-TR" dirty="0" smtClean="0"/>
              <a:t>bir sıfır eğilimi</a:t>
            </a:r>
            <a:endParaRPr lang="en-US" dirty="0" smtClean="0"/>
          </a:p>
          <a:p>
            <a:pPr lvl="1" algn="just"/>
            <a:r>
              <a:rPr lang="tr-TR" dirty="0" smtClean="0"/>
              <a:t>Eğilim ciddidir, </a:t>
            </a:r>
            <a:r>
              <a:rPr lang="tr-TR" dirty="0" smtClean="0"/>
              <a:t>sıfır olmayan ekstra bitlerin bulunduğu her işlemi etkilediğinden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28194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Kesme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45526" cy="856129"/>
          </a:xfrm>
        </p:spPr>
        <p:txBody>
          <a:bodyPr>
            <a:noAutofit/>
          </a:bodyPr>
          <a:lstStyle/>
          <a:p>
            <a:r>
              <a:rPr lang="tr-T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İkili Kayan Noktalı Aritmetik için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tr-TR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tı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2286000"/>
            <a:ext cx="7556313" cy="4144963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Aşağıda verilen </a:t>
            </a:r>
            <a:r>
              <a:rPr lang="tr-TR" dirty="0" smtClean="0"/>
              <a:t>sonsuzluk değerleri ile g</a:t>
            </a:r>
            <a:r>
              <a:rPr lang="tr-TR" dirty="0" smtClean="0"/>
              <a:t>erçek </a:t>
            </a:r>
            <a:r>
              <a:rPr lang="tr-TR" dirty="0" smtClean="0"/>
              <a:t>aritmetiğin sınırlayıcı örneği olarak kabul </a:t>
            </a:r>
            <a:r>
              <a:rPr lang="tr-TR" dirty="0" smtClean="0"/>
              <a:t>edilir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- ∞ &lt; </a:t>
            </a:r>
            <a:r>
              <a:rPr lang="en-US" dirty="0" smtClean="0"/>
              <a:t>(</a:t>
            </a:r>
            <a:r>
              <a:rPr lang="tr-TR" dirty="0" smtClean="0"/>
              <a:t>her sonlu sayı</a:t>
            </a:r>
            <a:r>
              <a:rPr lang="en-US" dirty="0" smtClean="0"/>
              <a:t>) </a:t>
            </a:r>
            <a:r>
              <a:rPr lang="en-US" dirty="0" smtClean="0"/>
              <a:t>&lt; + ∞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28600" indent="-228600">
              <a:spcBef>
                <a:spcPts val="2000"/>
              </a:spcBef>
              <a:spcAft>
                <a:spcPts val="1200"/>
              </a:spcAft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Sonsuzluk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04800" y="4710189"/>
            <a:ext cx="304800" cy="3952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038600"/>
            <a:ext cx="76962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tr-T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Örneğin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 + (+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	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	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5÷ (+ ∞ ) 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+0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5 - (+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  	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 ) + (+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	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 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 + (-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  		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 ) + (- ∞)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5 - (-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 		 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 ) - (+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∞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 * (+ ∞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= + ∞ 		 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 ) - (- ∞ 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+ 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112126" cy="995082"/>
          </a:xfrm>
        </p:spPr>
        <p:txBody>
          <a:bodyPr/>
          <a:lstStyle/>
          <a:p>
            <a:r>
              <a:rPr lang="tr-T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İkili Kayan Noktalı Aritmetik için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tr-TR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tı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algn="just">
              <a:spcBef>
                <a:spcPts val="2000"/>
              </a:spcBef>
            </a:pPr>
            <a:r>
              <a:rPr lang="tr-TR" sz="2000" dirty="0" smtClean="0"/>
              <a:t>Sinyal </a:t>
            </a:r>
            <a:r>
              <a:rPr lang="tr-TR" sz="2000" dirty="0" err="1" smtClean="0"/>
              <a:t>NaN</a:t>
            </a:r>
            <a:r>
              <a:rPr lang="tr-TR" sz="2000" dirty="0" smtClean="0"/>
              <a:t>, bir işlenen olarak görüldüğünde geçersiz bir çalışma istisnasını sinyal gönderir</a:t>
            </a:r>
            <a:endParaRPr lang="en-US" sz="2000" dirty="0" smtClean="0"/>
          </a:p>
          <a:p>
            <a:pPr marL="228600" lvl="2" algn="just">
              <a:spcBef>
                <a:spcPts val="2000"/>
              </a:spcBef>
            </a:pPr>
            <a:r>
              <a:rPr lang="en-US" sz="2000" dirty="0" smtClean="0"/>
              <a:t>Quiet </a:t>
            </a:r>
            <a:r>
              <a:rPr lang="en-US" sz="2000" dirty="0" err="1" smtClean="0"/>
              <a:t>NaN</a:t>
            </a:r>
            <a:r>
              <a:rPr lang="tr-TR" sz="2000" dirty="0" smtClean="0"/>
              <a:t>,</a:t>
            </a:r>
            <a:r>
              <a:rPr lang="tr-TR" sz="2000" dirty="0" smtClean="0"/>
              <a:t> </a:t>
            </a:r>
            <a:r>
              <a:rPr lang="tr-TR" sz="2000" dirty="0" smtClean="0"/>
              <a:t>bir istisna sinyali vermeden hemen hemen her aritmetik işlem boyunca ilerler.</a:t>
            </a:r>
            <a:endParaRPr lang="en-US" sz="2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Quiet and Signaling NaNs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3721100"/>
            <a:ext cx="6057900" cy="313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8800" y="4495800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10.7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</a:p>
          <a:p>
            <a:pPr algn="ctr"/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Bir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Quiet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NaN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Üretmek için İşlemler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112126" cy="995082"/>
          </a:xfrm>
        </p:spPr>
        <p:txBody>
          <a:bodyPr/>
          <a:lstStyle/>
          <a:p>
            <a:r>
              <a:rPr lang="tr-T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İkili Kayan Noktalı Aritmetik için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tr-TR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tı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Subnormal </a:t>
            </a:r>
            <a:r>
              <a:rPr lang="tr-TR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Sayılar</a:t>
            </a:r>
            <a:endParaRPr lang="en-US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2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2941" r="8182" b="12941"/>
              <a:stretch>
                <a:fillRect/>
              </a:stretch>
            </p:blipFill>
          </mc:Choice>
          <mc:Fallback>
            <p:blipFill>
              <a:blip r:embed="rId4"/>
              <a:srcRect l="8182" t="12941" r="8182" b="12941"/>
              <a:stretch>
                <a:fillRect/>
              </a:stretch>
            </p:blipFill>
          </mc:Fallback>
        </mc:AlternateContent>
        <p:spPr>
          <a:xfrm>
            <a:off x="533400" y="1775068"/>
            <a:ext cx="7422745" cy="5082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Özet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tr-TR" dirty="0" smtClean="0"/>
              <a:t>ALU</a:t>
            </a:r>
          </a:p>
          <a:p>
            <a:pPr algn="just">
              <a:spcBef>
                <a:spcPts val="600"/>
              </a:spcBef>
            </a:pPr>
            <a:r>
              <a:rPr lang="tr-TR" dirty="0" smtClean="0"/>
              <a:t>Tamsayı temsili</a:t>
            </a:r>
          </a:p>
          <a:p>
            <a:pPr lvl="1" algn="just"/>
            <a:r>
              <a:rPr lang="tr-TR" dirty="0" smtClean="0"/>
              <a:t>İşaretli genlik temsili</a:t>
            </a:r>
          </a:p>
          <a:p>
            <a:pPr lvl="1" algn="just"/>
            <a:r>
              <a:rPr lang="tr-TR" dirty="0" smtClean="0"/>
              <a:t>İkiye tümleme temsili</a:t>
            </a:r>
          </a:p>
          <a:p>
            <a:pPr lvl="1" algn="just"/>
            <a:r>
              <a:rPr lang="tr-TR" dirty="0" smtClean="0"/>
              <a:t>Aralık uzantısın</a:t>
            </a:r>
          </a:p>
          <a:p>
            <a:pPr lvl="1" algn="just"/>
            <a:r>
              <a:rPr lang="tr-TR" dirty="0" smtClean="0"/>
              <a:t>Sabit Noktalı temsil</a:t>
            </a:r>
          </a:p>
          <a:p>
            <a:pPr marL="228600" lvl="1" algn="just">
              <a:buClr>
                <a:schemeClr val="accent1"/>
              </a:buClr>
            </a:pPr>
            <a:r>
              <a:rPr lang="tr-TR" dirty="0" smtClean="0"/>
              <a:t>Kayan-noktalı temsil</a:t>
            </a:r>
          </a:p>
          <a:p>
            <a:pPr lvl="1" algn="just"/>
            <a:r>
              <a:rPr lang="tr-TR" dirty="0" smtClean="0"/>
              <a:t>Prensipler</a:t>
            </a:r>
          </a:p>
          <a:p>
            <a:pPr lvl="1" algn="just"/>
            <a:r>
              <a:rPr lang="tr-TR" dirty="0" smtClean="0"/>
              <a:t>İkili kayan noktalılar için IEEE </a:t>
            </a:r>
            <a:r>
              <a:rPr lang="tr-TR" dirty="0" err="1" smtClean="0"/>
              <a:t>standartı</a:t>
            </a:r>
            <a:endParaRPr lang="tr-TR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7244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Tamsayı Aritmetiği</a:t>
            </a:r>
            <a:endParaRPr lang="en-US" dirty="0" smtClean="0"/>
          </a:p>
          <a:p>
            <a:pPr lvl="1"/>
            <a:r>
              <a:rPr lang="en-US" dirty="0" smtClean="0"/>
              <a:t>Negation</a:t>
            </a:r>
          </a:p>
          <a:p>
            <a:pPr lvl="1"/>
            <a:r>
              <a:rPr lang="tr-TR" dirty="0" smtClean="0"/>
              <a:t>Toplama ve Çıkarma</a:t>
            </a:r>
            <a:endParaRPr lang="en-US" dirty="0" smtClean="0"/>
          </a:p>
          <a:p>
            <a:pPr lvl="1"/>
            <a:r>
              <a:rPr lang="tr-TR" dirty="0" smtClean="0"/>
              <a:t>Çarpma</a:t>
            </a:r>
            <a:endParaRPr lang="en-US" dirty="0" smtClean="0"/>
          </a:p>
          <a:p>
            <a:pPr lvl="1"/>
            <a:r>
              <a:rPr lang="tr-TR" dirty="0" smtClean="0"/>
              <a:t>Bölme</a:t>
            </a:r>
            <a:endParaRPr lang="en-US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Kayan noktalı Aritmetiği</a:t>
            </a:r>
            <a:endParaRPr lang="en-US" dirty="0" smtClean="0"/>
          </a:p>
          <a:p>
            <a:pPr lvl="1"/>
            <a:r>
              <a:rPr lang="tr-TR" dirty="0" smtClean="0"/>
              <a:t>Toplama ve Çıkarma</a:t>
            </a:r>
            <a:endParaRPr lang="en-US" dirty="0" smtClean="0"/>
          </a:p>
          <a:p>
            <a:pPr lvl="1"/>
            <a:r>
              <a:rPr lang="tr-TR" dirty="0" smtClean="0"/>
              <a:t>Çarpma ve Bölme</a:t>
            </a:r>
            <a:endParaRPr lang="en-US" dirty="0" smtClean="0"/>
          </a:p>
          <a:p>
            <a:pPr lvl="1"/>
            <a:r>
              <a:rPr lang="tr-TR" dirty="0" smtClean="0"/>
              <a:t>Duyarlılık hususları</a:t>
            </a:r>
            <a:endParaRPr lang="en-US" dirty="0" smtClean="0"/>
          </a:p>
          <a:p>
            <a:pPr lvl="1"/>
            <a:r>
              <a:rPr lang="tr-TR" dirty="0" smtClean="0"/>
              <a:t>İkili kayan </a:t>
            </a:r>
            <a:r>
              <a:rPr lang="tr-TR" dirty="0" smtClean="0"/>
              <a:t>noktalı aritmetiği </a:t>
            </a:r>
            <a:r>
              <a:rPr lang="tr-TR" dirty="0" smtClean="0"/>
              <a:t>için IEEE </a:t>
            </a:r>
            <a:r>
              <a:rPr lang="tr-TR" dirty="0" err="1" smtClean="0"/>
              <a:t>standartı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tr-TR" sz="3200" dirty="0" smtClean="0"/>
              <a:t>Bölüm</a:t>
            </a:r>
            <a:r>
              <a:rPr lang="en-US" sz="3200" dirty="0" smtClean="0"/>
              <a:t>10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Computer 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Arithmetic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İşaretli-Genlik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Sign-Magnitude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Temsili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336833498"/>
              </p:ext>
            </p:extLst>
          </p:nvPr>
        </p:nvGraphicFramePr>
        <p:xfrm>
          <a:off x="304800" y="16002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332656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İkiye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Tümleyen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Twos Complement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Gösterimi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7696200" cy="1371600"/>
          </a:xfrm>
        </p:spPr>
        <p:txBody>
          <a:bodyPr/>
          <a:lstStyle/>
          <a:p>
            <a:pPr algn="just">
              <a:spcBef>
                <a:spcPts val="1400"/>
              </a:spcBef>
            </a:pPr>
            <a:r>
              <a:rPr lang="tr-TR" dirty="0" smtClean="0"/>
              <a:t>En önemli biti bir işaret biti olarak kullanır.</a:t>
            </a:r>
          </a:p>
          <a:p>
            <a:pPr algn="just">
              <a:spcBef>
                <a:spcPts val="1400"/>
              </a:spcBef>
            </a:pPr>
            <a:r>
              <a:rPr lang="tr-TR" dirty="0" smtClean="0"/>
              <a:t>İşaretli genlik temsiline göre, diğer bitlerin yorumlanması farklıdır.</a:t>
            </a:r>
          </a:p>
          <a:p>
            <a:pPr lvl="1" algn="just"/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2667000"/>
            <a:ext cx="7770952" cy="38449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63246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Table 10.1  Characteristics of Twos Complement Representation and Arithmetic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16013"/>
          </a:xfrm>
        </p:spPr>
        <p:txBody>
          <a:bodyPr/>
          <a:lstStyle/>
          <a:p>
            <a:pPr algn="ctr"/>
            <a:r>
              <a:rPr lang="en-US" sz="3200" b="1" dirty="0" err="1" smtClean="0">
                <a:latin typeface="+mn-lt"/>
              </a:rPr>
              <a:t>Tabl</a:t>
            </a:r>
            <a:r>
              <a:rPr lang="tr-TR" sz="3200" b="1" dirty="0" smtClean="0">
                <a:latin typeface="+mn-lt"/>
              </a:rPr>
              <a:t>o</a:t>
            </a:r>
            <a:r>
              <a:rPr lang="en-US" sz="3200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10.2  </a:t>
            </a:r>
            <a:br>
              <a:rPr lang="en-US" sz="3200" b="1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4-Bit Integer</a:t>
            </a:r>
            <a:r>
              <a:rPr lang="tr-TR" sz="2800" b="1" dirty="0" err="1" smtClean="0">
                <a:latin typeface="+mn-lt"/>
              </a:rPr>
              <a:t>lar</a:t>
            </a:r>
            <a:r>
              <a:rPr lang="tr-TR" sz="2800" b="1" dirty="0" smtClean="0">
                <a:latin typeface="+mn-lt"/>
              </a:rPr>
              <a:t> için Alternatif Temsiller</a:t>
            </a:r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7800" y="1186052"/>
            <a:ext cx="6519323" cy="5671948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Aralık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zantısı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556313" cy="4495800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İ</a:t>
            </a:r>
            <a:r>
              <a:rPr lang="tr-TR" sz="2000" dirty="0" smtClean="0"/>
              <a:t>fade edilebilir sayıların aralığı, bit uzunluğunun arttırılmasıyla genişletilir</a:t>
            </a:r>
            <a:endParaRPr lang="tr-TR" sz="20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İşaretli genlik gösteriminde işaret biti en yeni en soldaki yerine taşınır ve sıfırlarla doldurulur</a:t>
            </a:r>
            <a:endParaRPr lang="tr-TR" sz="20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Bu işlem, iki tamsayı negatif tam sayı için çalışmaz</a:t>
            </a:r>
          </a:p>
          <a:p>
            <a:pPr lvl="1" algn="just"/>
            <a:r>
              <a:rPr lang="tr-TR" dirty="0" smtClean="0"/>
              <a:t>Kural, işaret bitini en yeni en soldaki yerine taşımak ve işaret bitinin kopyaları ile doldurmaktır</a:t>
            </a:r>
            <a:endParaRPr lang="tr-TR" dirty="0" smtClean="0"/>
          </a:p>
          <a:p>
            <a:pPr lvl="1" algn="just"/>
            <a:r>
              <a:rPr lang="tr-TR" dirty="0" smtClean="0"/>
              <a:t>Pozitif sayılar için, sıfırlarla doldurun ve negatif sayılar için, 1 ile doldurun</a:t>
            </a:r>
            <a:endParaRPr lang="tr-TR" dirty="0" smtClean="0"/>
          </a:p>
          <a:p>
            <a:pPr lvl="1" algn="just"/>
            <a:r>
              <a:rPr lang="tr-TR" dirty="0" smtClean="0"/>
              <a:t>Buna işaret uzantısı denir</a:t>
            </a:r>
            <a:endParaRPr lang="tr-T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4642</TotalTime>
  <Words>8716</Words>
  <Application>Microsoft Office PowerPoint</Application>
  <PresentationFormat>Ekran Gösterisi (4:3)</PresentationFormat>
  <Paragraphs>951</Paragraphs>
  <Slides>58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59" baseType="lpstr">
      <vt:lpstr>Advantage</vt:lpstr>
      <vt:lpstr>William Stallings  Computer Organization  and Architecture 9th Edition</vt:lpstr>
      <vt:lpstr>Bölüm 10</vt:lpstr>
      <vt:lpstr>Arithmetic &amp; Logic Unit (Aritmetik ve Mantık Birimi - ALU) </vt:lpstr>
      <vt:lpstr>ALU Giriş ve Çıkışları</vt:lpstr>
      <vt:lpstr>Tamsayı (Integer) Temsili</vt:lpstr>
      <vt:lpstr>İşaretli-Genlik (Sign-Magnitude) Temsili</vt:lpstr>
      <vt:lpstr>İkiye Tümleyen (Twos Complement) Gösterimi</vt:lpstr>
      <vt:lpstr>Tablo 10.2   4-Bit Integerlar için Alternatif Temsiller</vt:lpstr>
      <vt:lpstr>Aralık Uzantısı</vt:lpstr>
      <vt:lpstr>Sabit Nokta (Fixed-Point ) Gösterimi</vt:lpstr>
      <vt:lpstr>Negation</vt:lpstr>
      <vt:lpstr>Negation Özel Durum -1</vt:lpstr>
      <vt:lpstr>Negation Özel Durum -2</vt:lpstr>
      <vt:lpstr>Slayt 14</vt:lpstr>
      <vt:lpstr>Slayt 15</vt:lpstr>
      <vt:lpstr>Slayt 16</vt:lpstr>
      <vt:lpstr>Slayt 17</vt:lpstr>
      <vt:lpstr>İkiye Tümleyen Tamsayıların Geometrik Çizimi</vt:lpstr>
      <vt:lpstr>Toplama ve Çıkarma için Donanım</vt:lpstr>
      <vt:lpstr>Çarpma</vt:lpstr>
      <vt:lpstr>İşaretsiz İkili Sayının Çarpımı için Donanım Gerçeklenmesi</vt:lpstr>
      <vt:lpstr>İşaretsiz İkili Sayının Çarpımı için Akış Diyagramı</vt:lpstr>
      <vt:lpstr>İkiye Tümleyenlerin Çarpımı</vt:lpstr>
      <vt:lpstr>Karşılaştırma</vt:lpstr>
      <vt:lpstr>Slayt 25</vt:lpstr>
      <vt:lpstr>Slayt 26</vt:lpstr>
      <vt:lpstr>Booth Algoritması Örnekleri</vt:lpstr>
      <vt:lpstr>Bölme</vt:lpstr>
      <vt:lpstr>İşaretsiz İkili Sayıların Bölme İşlemi Akış Diyagramı</vt:lpstr>
      <vt:lpstr>İkiye Tümleyenin Bölme İşleminin Geri Alınması Örneği</vt:lpstr>
      <vt:lpstr>Kayan Noktalı Temsil</vt:lpstr>
      <vt:lpstr>Tipik 32-Bit Kayan-Noktalı Format</vt:lpstr>
      <vt:lpstr>Kayan-Noktalı</vt:lpstr>
      <vt:lpstr>İfade Edilebilir Sayılar</vt:lpstr>
      <vt:lpstr>Kayan-Noktalı Sayıların Yoğunluğu</vt:lpstr>
      <vt:lpstr>IEEE Standard 754</vt:lpstr>
      <vt:lpstr>IEEE 754-2008</vt:lpstr>
      <vt:lpstr>IEEE 754 Formats</vt:lpstr>
      <vt:lpstr>Slayt 39</vt:lpstr>
      <vt:lpstr>İlave Formatlar</vt:lpstr>
      <vt:lpstr>Tablo 10.4 IEEE Formatları</vt:lpstr>
      <vt:lpstr>Slayt 42</vt:lpstr>
      <vt:lpstr>Slayt 43</vt:lpstr>
      <vt:lpstr>Slayt 44</vt:lpstr>
      <vt:lpstr>Yuvarlanır Nokta Sayı Formatı</vt:lpstr>
      <vt:lpstr>Yuvarlanır Nokta Sayı Formatı</vt:lpstr>
      <vt:lpstr>Yuvarlanır Nokta Sayı Formatı</vt:lpstr>
      <vt:lpstr>Tablo 10.6  Kayan Noktalı Sayılar ve Aritmetik İşlemler</vt:lpstr>
      <vt:lpstr>Kayan Noktalılar Toplama ve Çıkartma</vt:lpstr>
      <vt:lpstr>Kayan Noktalı Çarpma</vt:lpstr>
      <vt:lpstr>Kayan Noktalı Bölme</vt:lpstr>
      <vt:lpstr>Duyarlılık Hususları</vt:lpstr>
      <vt:lpstr>Duyarlılık Hususları</vt:lpstr>
      <vt:lpstr>Aralık Aritmetiği        </vt:lpstr>
      <vt:lpstr>İkili Kayan Noktalı Aritmetik için IEEE Standartı</vt:lpstr>
      <vt:lpstr>İkili Kayan Noktalı Aritmetik için IEEE Standartı</vt:lpstr>
      <vt:lpstr>İkili Kayan Noktalı Aritmetik için IEEE Standartı</vt:lpstr>
      <vt:lpstr>Özet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Arithmetic</dc:title>
  <dc:creator>Adrian J Pullin</dc:creator>
  <cp:lastModifiedBy>Ekin</cp:lastModifiedBy>
  <cp:revision>158</cp:revision>
  <dcterms:created xsi:type="dcterms:W3CDTF">2012-07-03T02:46:08Z</dcterms:created>
  <dcterms:modified xsi:type="dcterms:W3CDTF">2017-05-06T18:04:38Z</dcterms:modified>
</cp:coreProperties>
</file>