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8"/>
  </p:notesMasterIdLst>
  <p:handoutMasterIdLst>
    <p:handoutMasterId r:id="rId49"/>
  </p:handoutMasterIdLst>
  <p:sldIdLst>
    <p:sldId id="313" r:id="rId2"/>
    <p:sldId id="314" r:id="rId3"/>
    <p:sldId id="259" r:id="rId4"/>
    <p:sldId id="295" r:id="rId5"/>
    <p:sldId id="298" r:id="rId6"/>
    <p:sldId id="290" r:id="rId7"/>
    <p:sldId id="297" r:id="rId8"/>
    <p:sldId id="266" r:id="rId9"/>
    <p:sldId id="267" r:id="rId10"/>
    <p:sldId id="291" r:id="rId11"/>
    <p:sldId id="299" r:id="rId12"/>
    <p:sldId id="300" r:id="rId13"/>
    <p:sldId id="260" r:id="rId14"/>
    <p:sldId id="261" r:id="rId15"/>
    <p:sldId id="301" r:id="rId16"/>
    <p:sldId id="316" r:id="rId17"/>
    <p:sldId id="271" r:id="rId18"/>
    <p:sldId id="272" r:id="rId19"/>
    <p:sldId id="273" r:id="rId20"/>
    <p:sldId id="317" r:id="rId21"/>
    <p:sldId id="318" r:id="rId22"/>
    <p:sldId id="320" r:id="rId23"/>
    <p:sldId id="321" r:id="rId24"/>
    <p:sldId id="322" r:id="rId25"/>
    <p:sldId id="323" r:id="rId26"/>
    <p:sldId id="324" r:id="rId27"/>
    <p:sldId id="277" r:id="rId28"/>
    <p:sldId id="326" r:id="rId29"/>
    <p:sldId id="325" r:id="rId30"/>
    <p:sldId id="307" r:id="rId31"/>
    <p:sldId id="278" r:id="rId32"/>
    <p:sldId id="279" r:id="rId33"/>
    <p:sldId id="280" r:id="rId34"/>
    <p:sldId id="287" r:id="rId35"/>
    <p:sldId id="327" r:id="rId36"/>
    <p:sldId id="328" r:id="rId37"/>
    <p:sldId id="330" r:id="rId38"/>
    <p:sldId id="331" r:id="rId39"/>
    <p:sldId id="332" r:id="rId40"/>
    <p:sldId id="333" r:id="rId41"/>
    <p:sldId id="334" r:id="rId42"/>
    <p:sldId id="335" r:id="rId43"/>
    <p:sldId id="288" r:id="rId44"/>
    <p:sldId id="336" r:id="rId45"/>
    <p:sldId id="329" r:id="rId46"/>
    <p:sldId id="31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90092" autoAdjust="0"/>
  </p:normalViewPr>
  <p:slideViewPr>
    <p:cSldViewPr>
      <p:cViewPr varScale="1">
        <p:scale>
          <a:sx n="65" d="100"/>
          <a:sy n="65" d="100"/>
        </p:scale>
        <p:origin x="-13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7.xml"/><Relationship Id="rId18" Type="http://schemas.openxmlformats.org/officeDocument/2006/relationships/slide" Target="slides/slide46.xml"/><Relationship Id="rId3" Type="http://schemas.openxmlformats.org/officeDocument/2006/relationships/slide" Target="slides/slide4.xml"/><Relationship Id="rId7" Type="http://schemas.openxmlformats.org/officeDocument/2006/relationships/slide" Target="slides/slide14.xml"/><Relationship Id="rId12" Type="http://schemas.openxmlformats.org/officeDocument/2006/relationships/slide" Target="slides/slide22.xml"/><Relationship Id="rId17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0.xml"/><Relationship Id="rId15" Type="http://schemas.openxmlformats.org/officeDocument/2006/relationships/slide" Target="slides/slide32.xml"/><Relationship Id="rId10" Type="http://schemas.openxmlformats.org/officeDocument/2006/relationships/slide" Target="slides/slide19.xml"/><Relationship Id="rId4" Type="http://schemas.openxmlformats.org/officeDocument/2006/relationships/slide" Target="slides/slide9.xml"/><Relationship Id="rId9" Type="http://schemas.openxmlformats.org/officeDocument/2006/relationships/slide" Target="slides/slide18.xml"/><Relationship Id="rId14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sz="1200" dirty="0" smtClean="0"/>
            <a:t>Veriler disk üzerinde kaydedilir ve daha sonra </a:t>
          </a:r>
          <a:r>
            <a:rPr lang="tr-TR" sz="1200" i="1" dirty="0" smtClean="0"/>
            <a:t>kafa </a:t>
          </a:r>
          <a:r>
            <a:rPr lang="tr-TR" sz="1200" dirty="0" smtClean="0"/>
            <a:t>olarak adlandırılan bir iletken bobin üzerinden alınır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Pek çok sistemde okuma ve yazma kafası olmak üzere iki kafa bulunmaktadır.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algn="just" rtl="0"/>
          <a:r>
            <a:rPr lang="tr-TR" sz="1000" dirty="0" smtClean="0"/>
            <a:t>Okuma veya yazma işlemi sırasında, plaka altta dönerken kafa sabittir.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300" dirty="0" smtClean="0"/>
            <a:t>Yazma mekanizması, bir bobin içinden akan elektriğin bir manyetik alan oluşturduğu gerçeğinden yararlanır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300" dirty="0" smtClean="0"/>
            <a:t>Farklı pozitif ve negatif akımlar şeklinde yollanan elektriksel darbeler yazma kafasına gönderilir ve ortaya çıkan manyetik desenler, aşağıdaki yüzeyde kaydedilir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300" smtClean="0"/>
            <a:t>Yazma kafası kolay manyetize edilebilen, bir tarafında iki ucu arasında boşluk bulunan, diğer tarafında ise birkaç sarımlık iletken tel olan dikdörtgensel bir yapıdır. 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300" dirty="0" smtClean="0"/>
            <a:t>Telin içindeki bir elektrik akımı boşluk boyunca manyetik bir alanı indükler ve bu da kayıt aracının küçük bir alanını manyetize eder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300" dirty="0" smtClean="0"/>
            <a:t>Ters akım verildiğinde kayıt alanı üzerindeki </a:t>
          </a:r>
          <a:r>
            <a:rPr lang="tr-TR" sz="1300" dirty="0" err="1" smtClean="0"/>
            <a:t>manyetizasyon</a:t>
          </a:r>
          <a:r>
            <a:rPr lang="tr-TR" sz="1300" dirty="0" smtClean="0"/>
            <a:t> yönü de değişir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tr-TR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tr-TR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tr-TR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tr-TR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tr-TR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tr-TR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tr-TR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tr-TR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tr-TR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tr-TR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tr-TR" dirty="0" smtClean="0"/>
            <a:t>Bir sabit disk sürücüsünün (HDD) yerine geçebilen yarı iletken bileşenlerle yapılmış bir bellek aygıtı</a:t>
          </a:r>
          <a:endParaRPr lang="en-US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tr-TR" sz="1600" i="1" dirty="0" smtClean="0"/>
            <a:t>“</a:t>
          </a:r>
          <a:r>
            <a:rPr lang="tr-TR" sz="1600" i="1" dirty="0" err="1" smtClean="0"/>
            <a:t>Solid</a:t>
          </a:r>
          <a:r>
            <a:rPr lang="tr-TR" sz="1600" i="1" dirty="0" smtClean="0"/>
            <a:t> </a:t>
          </a:r>
          <a:r>
            <a:rPr lang="tr-TR" sz="1600" i="1" dirty="0" err="1" smtClean="0"/>
            <a:t>state</a:t>
          </a:r>
          <a:r>
            <a:rPr lang="tr-TR" sz="1600" i="1" dirty="0" smtClean="0"/>
            <a:t>” </a:t>
          </a:r>
          <a:r>
            <a:rPr lang="tr-TR" sz="1600" dirty="0" smtClean="0"/>
            <a:t>yarıiletkenlerle oluşturulmuş elektronik devre anlamına gelmektedir.</a:t>
          </a:r>
          <a:endParaRPr lang="en-GB" sz="1600" dirty="0">
            <a:solidFill>
              <a:schemeClr val="tx2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</a:t>
          </a:r>
          <a:r>
            <a:rPr lang="tr-T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bellek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400" dirty="0" smtClean="0"/>
            <a:t>Akıllı telefonlar, GPS cihazları, MP3 çalarlar, dijital kameralar ve USB cihazları da dahil olmak üzere birçok elektronik üründe kullanılan bir yarı iletken hafıza türü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tr-TR" sz="1400" dirty="0" smtClean="0"/>
            <a:t>Maliyet ve performans, açısından </a:t>
          </a:r>
          <a:r>
            <a:rPr lang="tr-TR" sz="1400" dirty="0" err="1" smtClean="0"/>
            <a:t>HDD'lerin</a:t>
          </a:r>
          <a:r>
            <a:rPr lang="tr-TR" sz="1400" dirty="0" smtClean="0"/>
            <a:t> yerini alabilecek b,r noktaya gelmiştir.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tr-TR" sz="2000" dirty="0" smtClean="0"/>
            <a:t>İki farklı </a:t>
          </a:r>
          <a:r>
            <a:rPr lang="tr-TR" sz="2000" dirty="0" err="1" smtClean="0"/>
            <a:t>flash</a:t>
          </a:r>
          <a:r>
            <a:rPr lang="tr-TR" sz="2000" dirty="0" smtClean="0"/>
            <a:t> bellek tipi</a:t>
          </a:r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tr-TR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Temel erişim birimi bittir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tr-TR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Yüksek hızda rastgele erişim sağlar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tr-TR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Cep telefonunun işletim sistemi kodunu ve Windows bilgisayarlarında başlangıçta çalışan BIOS programını depolamak için kullanılır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Temel erişim birimi</a:t>
          </a:r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16 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veya </a:t>
          </a:r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 bit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tir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Okuma ve yazma küçük bloklar halindedir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USB flash 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sürücüleri</a:t>
          </a:r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hafıza kartları ve</a:t>
          </a:r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SSD</a:t>
          </a:r>
          <a:r>
            <a:rPr lang="tr-TR" sz="1000" dirty="0" err="1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lerde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kullanılır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 rtl="0"/>
          <a:r>
            <a:rPr lang="tr-TR" sz="1000" dirty="0" err="1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Rasgele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erişimli harici adres </a:t>
          </a:r>
          <a:r>
            <a:rPr lang="tr-TR" sz="1000" dirty="0" err="1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veriyolu</a:t>
          </a:r>
          <a:r>
            <a:rPr lang="tr-TR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sağlamaz, bundan dolayı veriler blok-bazlı olarak okunmalıdır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tr-TR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tr-TR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tr-TR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tr-TR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tr-TR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tr-TR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-617" custLinFactNeighborY="12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7303" y="141934"/>
          <a:ext cx="2783165" cy="1335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Veriler disk üzerinde kaydedilir ve daha sonra </a:t>
          </a:r>
          <a:r>
            <a:rPr lang="tr-TR" sz="1200" i="1" kern="1200" dirty="0" smtClean="0"/>
            <a:t>kafa </a:t>
          </a:r>
          <a:r>
            <a:rPr lang="tr-TR" sz="1200" kern="1200" dirty="0" smtClean="0"/>
            <a:t>olarak adlandırılan bir iletken bobin üzerinden alınır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Pek çok sistemde okuma ve yazma kafası olmak üzere iki kafa bulunmaktadır.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/>
            <a:t>Okuma veya yazma işlemi sırasında, plaka altta dönerken kafa sabittir.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7303" y="141934"/>
        <a:ext cx="2783165" cy="1335278"/>
      </dsp:txXfrm>
    </dsp:sp>
    <dsp:sp modelId="{FBDB4459-C68D-3E4A-A7DA-11C72E7F0611}">
      <dsp:nvSpPr>
        <dsp:cNvPr id="0" name=""/>
        <dsp:cNvSpPr/>
      </dsp:nvSpPr>
      <dsp:spPr>
        <a:xfrm rot="4720656">
          <a:off x="7587695" y="936759"/>
          <a:ext cx="112245" cy="200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4720656">
        <a:off x="7587695" y="936759"/>
        <a:ext cx="112245" cy="200334"/>
      </dsp:txXfrm>
    </dsp:sp>
    <dsp:sp modelId="{603F2A0D-843D-6242-A352-9DD92D63BC1B}">
      <dsp:nvSpPr>
        <dsp:cNvPr id="0" name=""/>
        <dsp:cNvSpPr/>
      </dsp:nvSpPr>
      <dsp:spPr>
        <a:xfrm>
          <a:off x="5150853" y="2074188"/>
          <a:ext cx="2375705" cy="1335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Yazma mekanizması, bir bobin içinden akan elektriğin bir manyetik alan oluşturduğu gerçeğinden yararlanır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0853" y="2074188"/>
        <a:ext cx="2375705" cy="1335278"/>
      </dsp:txXfrm>
    </dsp:sp>
    <dsp:sp modelId="{EAC96916-D04F-0449-B8B3-4F57A579AC88}">
      <dsp:nvSpPr>
        <dsp:cNvPr id="0" name=""/>
        <dsp:cNvSpPr/>
      </dsp:nvSpPr>
      <dsp:spPr>
        <a:xfrm rot="10776549">
          <a:off x="3987877" y="2174158"/>
          <a:ext cx="776607" cy="55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10776549">
        <a:off x="3987877" y="2174158"/>
        <a:ext cx="776607" cy="551915"/>
      </dsp:txXfrm>
    </dsp:sp>
    <dsp:sp modelId="{E1D0B650-6FD3-9746-883B-EEA6315414F1}">
      <dsp:nvSpPr>
        <dsp:cNvPr id="0" name=""/>
        <dsp:cNvSpPr/>
      </dsp:nvSpPr>
      <dsp:spPr>
        <a:xfrm>
          <a:off x="765242" y="1854257"/>
          <a:ext cx="2922613" cy="1313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Farklı pozitif ve negatif akımlar şeklinde yollanan elektriksel darbeler yazma kafasına gönderilir ve ortaya çıkan manyetik desenler, aşağıdaki yüzeyde kaydedilir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65242" y="1854257"/>
        <a:ext cx="2922613" cy="1313873"/>
      </dsp:txXfrm>
    </dsp:sp>
    <dsp:sp modelId="{F08B99C8-E512-E94F-9D50-A6E9CD11FDAF}">
      <dsp:nvSpPr>
        <dsp:cNvPr id="0" name=""/>
        <dsp:cNvSpPr/>
      </dsp:nvSpPr>
      <dsp:spPr>
        <a:xfrm rot="5293541">
          <a:off x="1193068" y="3237366"/>
          <a:ext cx="787324" cy="551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 rot="5293541">
        <a:off x="1193068" y="3237366"/>
        <a:ext cx="787324" cy="551915"/>
      </dsp:txXfrm>
    </dsp:sp>
    <dsp:sp modelId="{998DAFB8-E39C-BE46-91C1-DECBBA8ED85B}">
      <dsp:nvSpPr>
        <dsp:cNvPr id="0" name=""/>
        <dsp:cNvSpPr/>
      </dsp:nvSpPr>
      <dsp:spPr>
        <a:xfrm>
          <a:off x="261597" y="4296581"/>
          <a:ext cx="2225464" cy="169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Yazma kafası kolay manyetize edilebilen, bir tarafında iki ucu arasında boşluk bulunan, diğer tarafında ise birkaç sarımlık iletken tel olan dikdörtgensel bir yapıdır.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1597" y="4296581"/>
        <a:ext cx="2225464" cy="1692465"/>
      </dsp:txXfrm>
    </dsp:sp>
    <dsp:sp modelId="{2673DEDF-52E2-8948-A118-3539869702FD}">
      <dsp:nvSpPr>
        <dsp:cNvPr id="0" name=""/>
        <dsp:cNvSpPr/>
      </dsp:nvSpPr>
      <dsp:spPr>
        <a:xfrm rot="18332179">
          <a:off x="2620679" y="5035057"/>
          <a:ext cx="436519" cy="4658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18332179">
        <a:off x="2620679" y="5035057"/>
        <a:ext cx="436519" cy="465832"/>
      </dsp:txXfrm>
    </dsp:sp>
    <dsp:sp modelId="{5FA7667B-6936-5640-89ED-F385431265F7}">
      <dsp:nvSpPr>
        <dsp:cNvPr id="0" name=""/>
        <dsp:cNvSpPr/>
      </dsp:nvSpPr>
      <dsp:spPr>
        <a:xfrm>
          <a:off x="2928460" y="3555791"/>
          <a:ext cx="2225464" cy="1335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Telin içindeki bir elektrik akımı boşluk boyunca manyetik bir alanı indükler ve bu da kayıt aracının küçük bir alanını manyetize eder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28460" y="3555791"/>
        <a:ext cx="2225464" cy="1335278"/>
      </dsp:txXfrm>
    </dsp:sp>
    <dsp:sp modelId="{1741DF79-D173-874A-80E7-876315F82D04}">
      <dsp:nvSpPr>
        <dsp:cNvPr id="0" name=""/>
        <dsp:cNvSpPr/>
      </dsp:nvSpPr>
      <dsp:spPr>
        <a:xfrm rot="1432622" flipV="1">
          <a:off x="5395512" y="4197923"/>
          <a:ext cx="781266" cy="5007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1432622" flipV="1">
        <a:off x="5395512" y="4197923"/>
        <a:ext cx="781266" cy="500719"/>
      </dsp:txXfrm>
    </dsp:sp>
    <dsp:sp modelId="{C3FF9332-829D-4A45-A6A1-CA38F38D6ED1}">
      <dsp:nvSpPr>
        <dsp:cNvPr id="0" name=""/>
        <dsp:cNvSpPr/>
      </dsp:nvSpPr>
      <dsp:spPr>
        <a:xfrm>
          <a:off x="5817580" y="4813257"/>
          <a:ext cx="2225464" cy="1335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Ters akım verildiğinde kayıt alanı üzerindeki </a:t>
          </a:r>
          <a:r>
            <a:rPr lang="tr-TR" sz="1300" kern="1200" dirty="0" err="1" smtClean="0"/>
            <a:t>manyetizasyon</a:t>
          </a:r>
          <a:r>
            <a:rPr lang="tr-TR" sz="1300" kern="1200" dirty="0" smtClean="0"/>
            <a:t> yönü de değişir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17580" y="4813257"/>
        <a:ext cx="2225464" cy="13352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922" y="0"/>
          <a:ext cx="2398303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Bir sabit disk sürücüsünün (HDD) yerine geçebilen yarı iletken bileşenlerle yapılmış bir bellek aygıtı</a:t>
          </a:r>
          <a:endParaRPr lang="en-US" sz="1700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2" y="0"/>
        <a:ext cx="2398303" cy="1577340"/>
      </dsp:txXfrm>
    </dsp:sp>
    <dsp:sp modelId="{F9DE3759-9123-F942-917A-D96EAB4B5437}">
      <dsp:nvSpPr>
        <dsp:cNvPr id="0" name=""/>
        <dsp:cNvSpPr/>
      </dsp:nvSpPr>
      <dsp:spPr>
        <a:xfrm>
          <a:off x="240752" y="1577340"/>
          <a:ext cx="191864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i="1" kern="1200" dirty="0" smtClean="0"/>
            <a:t>“</a:t>
          </a:r>
          <a:r>
            <a:rPr lang="tr-TR" sz="1600" i="1" kern="1200" dirty="0" err="1" smtClean="0"/>
            <a:t>Solid</a:t>
          </a:r>
          <a:r>
            <a:rPr lang="tr-TR" sz="1600" i="1" kern="1200" dirty="0" smtClean="0"/>
            <a:t> </a:t>
          </a:r>
          <a:r>
            <a:rPr lang="tr-TR" sz="1600" i="1" kern="1200" dirty="0" err="1" smtClean="0"/>
            <a:t>state</a:t>
          </a:r>
          <a:r>
            <a:rPr lang="tr-TR" sz="1600" i="1" kern="1200" dirty="0" smtClean="0"/>
            <a:t>” </a:t>
          </a:r>
          <a:r>
            <a:rPr lang="tr-TR" sz="1600" kern="1200" dirty="0" smtClean="0"/>
            <a:t>yarıiletkenlerle oluşturulmuş elektronik devre anlamına gelmektedir.</a:t>
          </a:r>
          <a:endParaRPr lang="en-GB" sz="1600" kern="1200" dirty="0">
            <a:solidFill>
              <a:schemeClr val="tx2"/>
            </a:solidFill>
          </a:endParaRPr>
        </a:p>
      </dsp:txBody>
      <dsp:txXfrm>
        <a:off x="240752" y="1577340"/>
        <a:ext cx="1918642" cy="3417570"/>
      </dsp:txXfrm>
    </dsp:sp>
    <dsp:sp modelId="{91930B80-2F5F-AE47-8EB2-E716A9F6D90D}">
      <dsp:nvSpPr>
        <dsp:cNvPr id="0" name=""/>
        <dsp:cNvSpPr/>
      </dsp:nvSpPr>
      <dsp:spPr>
        <a:xfrm>
          <a:off x="2579098" y="0"/>
          <a:ext cx="2398303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</a:t>
          </a:r>
          <a:r>
            <a:rPr lang="tr-TR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bellek</a:t>
          </a:r>
          <a:endParaRPr lang="en-US" sz="20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9098" y="0"/>
        <a:ext cx="2398303" cy="1577340"/>
      </dsp:txXfrm>
    </dsp:sp>
    <dsp:sp modelId="{5D5C1D58-691E-0B4D-94E6-5544AFDA8F99}">
      <dsp:nvSpPr>
        <dsp:cNvPr id="0" name=""/>
        <dsp:cNvSpPr/>
      </dsp:nvSpPr>
      <dsp:spPr>
        <a:xfrm>
          <a:off x="2743209" y="1219194"/>
          <a:ext cx="2076489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Akıllı telefonlar, GPS cihazları, MP3 çalarlar, dijital kameralar ve USB cihazları da dahil olmak üzere birçok elektronik üründe kullanılan bir yarı iletken hafıza türü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43209" y="1219194"/>
        <a:ext cx="2076489" cy="1999860"/>
      </dsp:txXfrm>
    </dsp:sp>
    <dsp:sp modelId="{53D534FA-A6F8-7949-B30C-41D3653A317C}">
      <dsp:nvSpPr>
        <dsp:cNvPr id="0" name=""/>
        <dsp:cNvSpPr/>
      </dsp:nvSpPr>
      <dsp:spPr>
        <a:xfrm>
          <a:off x="2819408" y="3505205"/>
          <a:ext cx="191864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Maliyet ve performans, açısından </a:t>
          </a:r>
          <a:r>
            <a:rPr lang="tr-TR" sz="1400" kern="1200" dirty="0" err="1" smtClean="0"/>
            <a:t>HDD'lerin</a:t>
          </a:r>
          <a:r>
            <a:rPr lang="tr-TR" sz="1400" kern="1200" dirty="0" smtClean="0"/>
            <a:t> yerini alabilecek b,r noktaya gelmiştir.</a:t>
          </a:r>
          <a:endParaRPr lang="en-GB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9408" y="3505205"/>
        <a:ext cx="1918642" cy="1228189"/>
      </dsp:txXfrm>
    </dsp:sp>
    <dsp:sp modelId="{3EA9209F-C67D-0A4C-A5EE-5EEF350C96EC}">
      <dsp:nvSpPr>
        <dsp:cNvPr id="0" name=""/>
        <dsp:cNvSpPr/>
      </dsp:nvSpPr>
      <dsp:spPr>
        <a:xfrm>
          <a:off x="5157274" y="0"/>
          <a:ext cx="2398303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İki farklı </a:t>
          </a:r>
          <a:r>
            <a:rPr lang="tr-TR" sz="2000" kern="1200" dirty="0" err="1" smtClean="0"/>
            <a:t>flash</a:t>
          </a:r>
          <a:r>
            <a:rPr lang="tr-TR" sz="2000" kern="1200" dirty="0" smtClean="0"/>
            <a:t> bellek tipi</a:t>
          </a:r>
          <a:r>
            <a:rPr lang="en-GB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GB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7274" y="0"/>
        <a:ext cx="2398303" cy="1577340"/>
      </dsp:txXfrm>
    </dsp:sp>
    <dsp:sp modelId="{B118A533-1F25-9D40-8090-4E8D3DF7B3A3}">
      <dsp:nvSpPr>
        <dsp:cNvPr id="0" name=""/>
        <dsp:cNvSpPr/>
      </dsp:nvSpPr>
      <dsp:spPr>
        <a:xfrm>
          <a:off x="5251585" y="1407592"/>
          <a:ext cx="2216012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2B142D"/>
              </a:solidFill>
            </a:rPr>
            <a:t>NOR</a:t>
          </a:r>
          <a:endParaRPr lang="en-US" sz="1400" kern="1200" dirty="0">
            <a:solidFill>
              <a:srgbClr val="2B142D"/>
            </a:solidFill>
          </a:endParaRPr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Temel erişim birimi bittir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Yüksek hızda rastgele erişim sağlar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Cep telefonunun işletim sistemi kodunu ve Windows bilgisayarlarında başlangıçta çalışan BIOS programını depolamak için kullanılır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51585" y="1407592"/>
        <a:ext cx="2216012" cy="1606200"/>
      </dsp:txXfrm>
    </dsp:sp>
    <dsp:sp modelId="{463875B1-A785-594E-AF6A-84A6EA326777}">
      <dsp:nvSpPr>
        <dsp:cNvPr id="0" name=""/>
        <dsp:cNvSpPr/>
      </dsp:nvSpPr>
      <dsp:spPr>
        <a:xfrm>
          <a:off x="5322162" y="3281536"/>
          <a:ext cx="2044850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just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Temel erişim birimi</a:t>
          </a: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16 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veya </a:t>
          </a: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32 bit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tir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Okuma ve yazma küçük bloklar halindedir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USB flash 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sürücüleri</a:t>
          </a: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hafıza kartları ve</a:t>
          </a: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SSD</a:t>
          </a:r>
          <a:r>
            <a:rPr lang="tr-TR" sz="1000" kern="1200" dirty="0" err="1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lerde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kullanılır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000" kern="1200" dirty="0" err="1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Rasgele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erişimli harici adres </a:t>
          </a:r>
          <a:r>
            <a:rPr lang="tr-TR" sz="1000" kern="1200" dirty="0" err="1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veriyolu</a:t>
          </a:r>
          <a:r>
            <a:rPr lang="tr-TR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sağlamaz, bundan dolayı veriler blok-bazlı olarak okunmalıdır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22162" y="3281536"/>
        <a:ext cx="2044850" cy="17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timing diagram of disk I/O transfer is shown in Figure 6.7.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examines a range of external memory devices and systems. We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most important device, the magnetic disk. Magnetic disks are the foundation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external memory on virtually all computer systems. The next section examines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disk arrays to achieve greater performance, looking specifically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family of systems known as RAID (Redundant Array of Independent Disks).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increasingly important component of many computer systems is the solid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which is discussed next. Then, external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memory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examined.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is described.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6.10 illustrates the basic operation of a flash memory. For comparison,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6.10a depicts the operation of a transistor. Transistors exploit the properties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semiconductors so that a small voltage applied to the gate can be used to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flow of a large current between the source and the drain.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flash memory cell, a second gate—called a floating gate, because it is insulated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thin oxide layer—is added to the transistor. Initially, the floating gate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not interfere with the operation of the transistor (Figure 6.10b). In this state,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cell is deemed to represent binary 1. Applying a large voltage across the oxide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 causes electrons to tunnel through it and become trapped on the floating gate,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 they remain even if the power is disconnected (Figure 6.10c). In this state,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cell is deemed to represent binary 0. The state of the cell can be read by using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circuitry to test whether the transistor is working or not. Applying a large voltage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opposite direction removes the electrons from the floating gate, returning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state of binary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the audio CD and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(compact disk read-only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emory) share a similar technology. The main difference is that CD-ROM players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rugged and have error correction devices to ensure that data are properly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from disk to computer. Both types of disk are made the same way.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is formed from a resin, such as polycarbonate. Digitally recorded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(either music or computer data) is imprinted as a series of microscopic pits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 of the polycarbonate. This is done, first of all, with a finely focused, high intensity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laser to create a master disk. The master is used, in turn, to make a die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stamp out copies onto polycarbonate. The pitted surface is then coated with a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reflective surface, usually aluminum or gold. This shiny surface is protected against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dust and scratches by a top coat of clear acrylic. Finally, a label can be silkscreened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onto the acrylic.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pits along 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34.pdf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34.pd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wmf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d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wmf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d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16106"/>
          </a:xfrm>
        </p:spPr>
        <p:txBody>
          <a:bodyPr/>
          <a:lstStyle/>
          <a:p>
            <a:pPr algn="ctr"/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Karakteristikler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528936"/>
            <a:ext cx="3611880" cy="3124200"/>
          </a:xfrm>
        </p:spPr>
        <p:txBody>
          <a:bodyPr>
            <a:normAutofit fontScale="62500" lnSpcReduction="20000"/>
          </a:bodyPr>
          <a:lstStyle/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857" dirty="0" smtClean="0"/>
              <a:t>Sabit kafalı</a:t>
            </a:r>
            <a:r>
              <a:rPr lang="en-GB" sz="2857" dirty="0" smtClean="0"/>
              <a:t> disk</a:t>
            </a:r>
          </a:p>
          <a:p>
            <a:pPr lvl="1" algn="just"/>
            <a:r>
              <a:rPr lang="tr-TR" sz="2571" dirty="0" smtClean="0"/>
              <a:t>Her iz (</a:t>
            </a:r>
            <a:r>
              <a:rPr lang="tr-TR" sz="2571" dirty="0" err="1" smtClean="0"/>
              <a:t>track</a:t>
            </a:r>
            <a:r>
              <a:rPr lang="tr-TR" sz="2571" dirty="0" smtClean="0"/>
              <a:t>) başına bir okuma-yazma kafası</a:t>
            </a:r>
            <a:endParaRPr lang="en-GB" sz="2571" dirty="0" smtClean="0"/>
          </a:p>
          <a:p>
            <a:pPr lvl="1" algn="just"/>
            <a:r>
              <a:rPr lang="tr-TR" sz="2600" dirty="0" smtClean="0"/>
              <a:t>Kafalar, tüm izlerin üzerinde uzanan sabit bir dirsekli kol üzerine monte edilmiştir</a:t>
            </a:r>
            <a:endParaRPr lang="en-GB" sz="26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857" dirty="0" smtClean="0"/>
              <a:t>Hareketli kafalı</a:t>
            </a:r>
            <a:r>
              <a:rPr lang="en-GB" sz="2857" dirty="0" smtClean="0"/>
              <a:t> disk</a:t>
            </a:r>
            <a:endParaRPr lang="en-GB" sz="2600" dirty="0" smtClean="0"/>
          </a:p>
          <a:p>
            <a:pPr lvl="1" algn="just"/>
            <a:r>
              <a:rPr lang="tr-TR" sz="2600" dirty="0" smtClean="0"/>
              <a:t>Bir okuma-yazma kafası</a:t>
            </a:r>
            <a:endParaRPr lang="en-GB" sz="2600" dirty="0" smtClean="0"/>
          </a:p>
          <a:p>
            <a:pPr lvl="1" algn="just"/>
            <a:r>
              <a:rPr lang="tr-TR" sz="2545" dirty="0" smtClean="0"/>
              <a:t>Kafa kol üzerine monte edilmiştir</a:t>
            </a:r>
            <a:endParaRPr lang="en-GB" sz="2545" dirty="0" smtClean="0"/>
          </a:p>
          <a:p>
            <a:pPr lvl="1" algn="just"/>
            <a:r>
              <a:rPr lang="tr-TR" sz="2545" dirty="0" smtClean="0"/>
              <a:t>Kol uzatılabilir ya da kısaltılabilir</a:t>
            </a:r>
            <a:endParaRPr lang="en-GB" sz="2545" dirty="0" smtClean="0"/>
          </a:p>
          <a:p>
            <a:pPr algn="just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703440"/>
            <a:ext cx="3688080" cy="1461864"/>
          </a:xfrm>
        </p:spPr>
        <p:txBody>
          <a:bodyPr/>
          <a:lstStyle/>
          <a:p>
            <a:pPr marL="228600" lvl="1" algn="just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tr-TR" dirty="0" smtClean="0"/>
              <a:t>Çıkarılabilir olmayan </a:t>
            </a:r>
            <a:r>
              <a:rPr lang="en-GB" dirty="0" smtClean="0"/>
              <a:t>disk</a:t>
            </a:r>
          </a:p>
          <a:p>
            <a:pPr lvl="1" algn="just">
              <a:lnSpc>
                <a:spcPct val="80000"/>
              </a:lnSpc>
            </a:pPr>
            <a:r>
              <a:rPr lang="tr-TR" sz="1600" dirty="0" smtClean="0"/>
              <a:t>Disk sürücüsüne kalıcı olarak monte edilmiştir</a:t>
            </a:r>
            <a:endParaRPr lang="en-GB" sz="1600" dirty="0" smtClean="0"/>
          </a:p>
          <a:p>
            <a:pPr lvl="1" algn="just">
              <a:lnSpc>
                <a:spcPct val="80000"/>
              </a:lnSpc>
            </a:pPr>
            <a:r>
              <a:rPr lang="tr-TR" sz="1600" dirty="0" smtClean="0"/>
              <a:t>Kişisel bilgisayardaki sabit disk çıkarılabilir olmayan bir disktir</a:t>
            </a:r>
            <a:endParaRPr lang="en-GB" sz="1600" dirty="0" smtClean="0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752600"/>
            <a:ext cx="3657600" cy="2895600"/>
          </a:xfrm>
        </p:spPr>
        <p:txBody>
          <a:bodyPr>
            <a:normAutofit fontScale="77500" lnSpcReduction="20000"/>
          </a:bodyPr>
          <a:lstStyle/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323" dirty="0" smtClean="0"/>
              <a:t>Çıkarılabilir </a:t>
            </a:r>
            <a:r>
              <a:rPr lang="en-GB" sz="2323" dirty="0" smtClean="0"/>
              <a:t>disk</a:t>
            </a:r>
          </a:p>
          <a:p>
            <a:pPr lvl="1" algn="just"/>
            <a:r>
              <a:rPr lang="tr-TR" sz="2100" dirty="0" smtClean="0"/>
              <a:t>Çıkarılabilir ve başka bir diskle yer değiştirilebilir</a:t>
            </a:r>
            <a:endParaRPr lang="en-GB" sz="2100" dirty="0" smtClean="0"/>
          </a:p>
          <a:p>
            <a:pPr lvl="1" algn="just"/>
            <a:r>
              <a:rPr lang="tr-TR" sz="2065" dirty="0" smtClean="0"/>
              <a:t>Avantajları</a:t>
            </a:r>
            <a:r>
              <a:rPr lang="en-GB" sz="2065" dirty="0" smtClean="0"/>
              <a:t>:</a:t>
            </a:r>
          </a:p>
          <a:p>
            <a:pPr lvl="2" algn="just"/>
            <a:r>
              <a:rPr lang="tr-TR" dirty="0" smtClean="0"/>
              <a:t>Sınırlı sayıda disk sistemi ile sınırsız miktarda veri mevcuttur</a:t>
            </a:r>
          </a:p>
          <a:p>
            <a:pPr lvl="2" algn="just"/>
            <a:r>
              <a:rPr lang="tr-TR" sz="1765" dirty="0" smtClean="0"/>
              <a:t>Disk bir bilgisayar sisteminden diğerine taşınabilir</a:t>
            </a:r>
            <a:endParaRPr lang="en-GB" sz="1765" dirty="0" smtClean="0"/>
          </a:p>
          <a:p>
            <a:pPr lvl="1" algn="just"/>
            <a:r>
              <a:rPr lang="en-GB" sz="2065" dirty="0" smtClean="0"/>
              <a:t>Floppy disk</a:t>
            </a:r>
            <a:r>
              <a:rPr lang="tr-TR" sz="2065" dirty="0" err="1" smtClean="0"/>
              <a:t>ler</a:t>
            </a:r>
            <a:r>
              <a:rPr lang="en-GB" sz="2065" dirty="0" smtClean="0"/>
              <a:t> and ZIP </a:t>
            </a:r>
            <a:r>
              <a:rPr lang="tr-TR" sz="2065" dirty="0" smtClean="0"/>
              <a:t>kartuş</a:t>
            </a:r>
            <a:r>
              <a:rPr lang="en-GB" sz="2065" dirty="0" smtClean="0"/>
              <a:t> disk</a:t>
            </a:r>
            <a:r>
              <a:rPr lang="tr-TR" sz="2065" dirty="0" err="1" smtClean="0"/>
              <a:t>leri</a:t>
            </a:r>
            <a:r>
              <a:rPr lang="tr-TR" sz="2065" dirty="0" smtClean="0"/>
              <a:t> çıkarılabilir disklere örnek olarak verilebilir</a:t>
            </a:r>
            <a:endParaRPr lang="en-GB" sz="2065" dirty="0" smtClean="0"/>
          </a:p>
          <a:p>
            <a:pPr lvl="1" algn="just"/>
            <a:endParaRPr lang="en-GB" dirty="0" smtClean="0"/>
          </a:p>
          <a:p>
            <a:pPr lvl="1" algn="just"/>
            <a:endParaRPr lang="en-GB" dirty="0" smtClean="0"/>
          </a:p>
          <a:p>
            <a:pPr lvl="1" algn="just"/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343400" y="4648200"/>
            <a:ext cx="3657600" cy="1965960"/>
          </a:xfrm>
        </p:spPr>
        <p:txBody>
          <a:bodyPr/>
          <a:lstStyle/>
          <a:p>
            <a:pPr algn="just"/>
            <a:r>
              <a:rPr lang="tr-TR" dirty="0" smtClean="0"/>
              <a:t>Çift Taraflı Disk</a:t>
            </a:r>
            <a:endParaRPr lang="en-US" dirty="0" smtClean="0"/>
          </a:p>
          <a:p>
            <a:pPr lvl="1" algn="just"/>
            <a:r>
              <a:rPr lang="tr-TR" sz="1600" dirty="0" smtClean="0"/>
              <a:t>Mıknatıslanabilir kaplama plakanın her iki tarafına uygulanır</a:t>
            </a:r>
            <a:endParaRPr lang="en-US"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930" y="5410201"/>
            <a:ext cx="174207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Çoklu Plakalar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5294" t="9091" r="14118" b="17273"/>
              <a:stretch>
                <a:fillRect/>
              </a:stretch>
            </p:blipFill>
          </mc:Choice>
          <mc:Fallback>
            <p:blipFill>
              <a:blip r:embed="rId4"/>
              <a:srcRect l="15294" t="9091" r="14118" b="17273"/>
              <a:stretch>
                <a:fillRect/>
              </a:stretch>
            </p:blipFill>
          </mc:Fallback>
        </mc:AlternateContent>
        <p:spPr>
          <a:xfrm>
            <a:off x="4064065" y="0"/>
            <a:ext cx="50799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29" t="24545" r="20000" b="16364"/>
              <a:stretch>
                <a:fillRect/>
              </a:stretch>
            </p:blipFill>
          </mc:Choice>
          <mc:Fallback>
            <p:blipFill>
              <a:blip r:embed="rId4"/>
              <a:srcRect l="23529" t="24545" r="20000" b="16364"/>
              <a:stretch>
                <a:fillRect/>
              </a:stretch>
            </p:blipFill>
          </mc:Fallback>
        </mc:AlternateContent>
        <p:spPr>
          <a:xfrm>
            <a:off x="914400" y="0"/>
            <a:ext cx="5050911" cy="68397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55769" y="914400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İzler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26080" y="3048000"/>
            <a:ext cx="2066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Silindirler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381000"/>
            <a:ext cx="4114800" cy="1116106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Sınıflandırması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2209800"/>
            <a:ext cx="3581401" cy="4449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Kafa, düzgün bir şekilde yazmak ve okumak için yeterli büyüklüğe sahip bir elektromanyetik alan üretmeli veya algılamalıdır.</a:t>
            </a:r>
          </a:p>
          <a:p>
            <a:pPr algn="just"/>
            <a:r>
              <a:rPr lang="tr-TR" dirty="0" smtClean="0"/>
              <a:t>Kafası ne kadar dar olursa, işlevini yerine getirebilmesi için plaka yüzeyine o kadar yakın olmalıdır</a:t>
            </a:r>
            <a:endParaRPr lang="en-GB" dirty="0" smtClean="0"/>
          </a:p>
          <a:p>
            <a:pPr lvl="1" algn="just"/>
            <a:r>
              <a:rPr lang="tr-TR" dirty="0" smtClean="0"/>
              <a:t>Daha dar bir kafa, dar izler anlamına gelir ve bu nedenle daha büyük veri yoğunluğu</a:t>
            </a:r>
            <a:endParaRPr lang="en-GB" dirty="0" smtClean="0"/>
          </a:p>
          <a:p>
            <a:pPr algn="just"/>
            <a:r>
              <a:rPr lang="tr-TR" dirty="0" smtClean="0"/>
              <a:t>Kafa diske ne kadar yakın olursa, kirlilik veya kusurlardan kaynaklanan hata riski o kadar yüksek olur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6800" y="2819400"/>
            <a:ext cx="3677322" cy="376396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Kirlenmeye maruz kalamayacak kapalı sürücü tertibatlarında kullanılır</a:t>
            </a:r>
            <a:r>
              <a:rPr lang="en-GB" dirty="0" smtClean="0"/>
              <a:t> </a:t>
            </a:r>
          </a:p>
          <a:p>
            <a:pPr algn="just"/>
            <a:r>
              <a:rPr lang="tr-TR" dirty="0" smtClean="0"/>
              <a:t>Geleneksel disk kafalarına göre disk yüzeyine daha yakın çalışacak şekilde tasarlandığından daha fazla veri yoğunluğu sağlanır</a:t>
            </a:r>
            <a:endParaRPr lang="en-GB" dirty="0" smtClean="0"/>
          </a:p>
          <a:p>
            <a:pPr algn="just"/>
            <a:r>
              <a:rPr lang="tr-TR" dirty="0" smtClean="0"/>
              <a:t>Aslında disk hareketsiz olduğunda plakanın yüzeyine hafifçe dayanan aerodinamik bir folyodur</a:t>
            </a:r>
            <a:endParaRPr lang="en-GB" dirty="0" smtClean="0"/>
          </a:p>
          <a:p>
            <a:pPr lvl="1" algn="just"/>
            <a:r>
              <a:rPr lang="tr-TR" dirty="0" smtClean="0"/>
              <a:t>Bir dönen disk tarafından üretilen hava basıncı, folyonun yüzeyin üzerinde yükselmesini sağlamak için yeterlidir</a:t>
            </a:r>
            <a:endParaRPr lang="en-GB" dirty="0" smtClean="0"/>
          </a:p>
          <a:p>
            <a:pPr algn="just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3581400" cy="914400"/>
          </a:xfrm>
        </p:spPr>
        <p:txBody>
          <a:bodyPr/>
          <a:lstStyle/>
          <a:p>
            <a:r>
              <a:rPr lang="tr-TR" dirty="0" smtClean="0"/>
              <a:t>Kafa mekanizması, disklerin üç tip halinde sınıflandırılmasını sağlar</a:t>
            </a:r>
            <a:endParaRPr lang="en-US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2057400"/>
            <a:ext cx="3657600" cy="564776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</a:t>
            </a:r>
            <a:r>
              <a:rPr lang="tr-TR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Kafaları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ipik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 Disk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990600"/>
            <a:ext cx="7408333" cy="556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6396335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Tabl</a:t>
            </a:r>
            <a:r>
              <a:rPr lang="tr-TR" sz="1600" dirty="0" smtClean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 6.2   T</a:t>
            </a:r>
            <a:r>
              <a:rPr lang="tr-TR" sz="1600" dirty="0" err="1" smtClean="0">
                <a:latin typeface="+mn-lt"/>
              </a:rPr>
              <a:t>ipik</a:t>
            </a:r>
            <a:r>
              <a:rPr lang="en-US" sz="1600" dirty="0" smtClean="0">
                <a:latin typeface="+mn-lt"/>
              </a:rPr>
              <a:t> Hard Disk </a:t>
            </a:r>
            <a:r>
              <a:rPr lang="tr-TR" sz="1600" dirty="0" smtClean="0">
                <a:latin typeface="+mn-lt"/>
              </a:rPr>
              <a:t>Sürücüsü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Paramet</a:t>
            </a:r>
            <a:r>
              <a:rPr lang="tr-TR" sz="1600" dirty="0" smtClean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</a:t>
            </a:r>
            <a:r>
              <a:rPr lang="tr-TR" sz="1600" dirty="0" err="1" smtClean="0">
                <a:latin typeface="+mn-lt"/>
              </a:rPr>
              <a:t>le</a:t>
            </a:r>
            <a:r>
              <a:rPr lang="en-US" sz="1600" dirty="0" smtClean="0">
                <a:latin typeface="+mn-lt"/>
              </a:rPr>
              <a:t>r</a:t>
            </a:r>
            <a:r>
              <a:rPr lang="tr-TR" sz="1600" dirty="0" smtClean="0">
                <a:latin typeface="+mn-lt"/>
              </a:rPr>
              <a:t>i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I/O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’ya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Transfer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Zamanlanması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4545" b="34545"/>
              <a:stretch>
                <a:fillRect/>
              </a:stretch>
            </p:blipFill>
          </mc:Choice>
          <mc:Fallback>
            <p:blipFill>
              <a:blip r:embed="rId4"/>
              <a:srcRect t="34545" b="34545"/>
              <a:stretch>
                <a:fillRect/>
              </a:stretch>
            </p:blipFill>
          </mc:Fallback>
        </mc:AlternateContent>
        <p:spPr>
          <a:xfrm>
            <a:off x="-139" y="2667000"/>
            <a:ext cx="9144139" cy="3657601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53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dirty="0" smtClean="0"/>
              <a:t>Disk sürücüsü çalışıyorken disk sabit hızda döner</a:t>
            </a:r>
            <a:endParaRPr lang="en-US" dirty="0" smtClean="0"/>
          </a:p>
          <a:p>
            <a:pPr algn="just"/>
            <a:r>
              <a:rPr lang="tr-TR" dirty="0" smtClean="0"/>
              <a:t>Kafa okuma veya yazma için, istenen sektörde ve istenilen izin başında olacak şekilde konumlandırılmalıdır</a:t>
            </a:r>
            <a:endParaRPr lang="en-US" dirty="0" smtClean="0"/>
          </a:p>
          <a:p>
            <a:pPr lvl="1" algn="just"/>
            <a:r>
              <a:rPr lang="tr-TR" dirty="0" smtClean="0"/>
              <a:t>İz seçimi, kafanın hareketli kafalı bir sistemde hareket ettirilmesini veya sabit kafalı bir sistem üzerinde bir kafanın elektronik olarak seçilmesini içerir</a:t>
            </a:r>
            <a:endParaRPr lang="en-US" dirty="0" smtClean="0"/>
          </a:p>
          <a:p>
            <a:pPr lvl="1" algn="just"/>
            <a:r>
              <a:rPr lang="tr-TR" dirty="0" smtClean="0"/>
              <a:t>İz seçildikten sonra, disk kontrolcüsü uygun sektörün kafa ile aynı hizaya gelmesini bekler</a:t>
            </a:r>
            <a:endParaRPr lang="en-US" dirty="0" smtClean="0"/>
          </a:p>
          <a:p>
            <a:pPr algn="just"/>
            <a:r>
              <a:rPr lang="tr-TR" dirty="0" smtClean="0"/>
              <a:t>Arama süresi</a:t>
            </a:r>
            <a:endParaRPr lang="en-US" dirty="0" smtClean="0"/>
          </a:p>
          <a:p>
            <a:pPr lvl="1" algn="just"/>
            <a:r>
              <a:rPr lang="tr-TR" dirty="0" smtClean="0"/>
              <a:t>Hareketli kafalı bir sistemde kafanın iz üzerinde konumlandırılması için geçen süre</a:t>
            </a:r>
            <a:endParaRPr lang="en-US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Dönme gecikmesi</a:t>
            </a:r>
            <a:r>
              <a:rPr lang="en-US" sz="2000" dirty="0" smtClean="0"/>
              <a:t> </a:t>
            </a:r>
            <a:r>
              <a:rPr lang="en-US" sz="2000" i="1" dirty="0" smtClean="0"/>
              <a:t>(rotational </a:t>
            </a:r>
            <a:r>
              <a:rPr lang="tr-TR" sz="2000" i="1" dirty="0" err="1" smtClean="0"/>
              <a:t>delay</a:t>
            </a:r>
            <a:r>
              <a:rPr lang="tr-TR" sz="2000" i="1" dirty="0" smtClean="0"/>
              <a:t>/</a:t>
            </a:r>
            <a:r>
              <a:rPr lang="en-US" sz="2000" i="1" dirty="0" smtClean="0"/>
              <a:t>latency)</a:t>
            </a:r>
            <a:endParaRPr lang="en-US" sz="2000" dirty="0" smtClean="0"/>
          </a:p>
          <a:p>
            <a:pPr lvl="1" algn="just"/>
            <a:r>
              <a:rPr lang="tr-TR" dirty="0" smtClean="0"/>
              <a:t>Sektörün başından kafaya ulaşmak için gereken süre</a:t>
            </a:r>
            <a:r>
              <a:rPr lang="en-US" dirty="0" smtClean="0"/>
              <a:t> </a:t>
            </a:r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Erişim zamanı</a:t>
            </a:r>
            <a:endParaRPr lang="en-US" sz="2000" dirty="0" smtClean="0"/>
          </a:p>
          <a:p>
            <a:pPr lvl="1" algn="just"/>
            <a:r>
              <a:rPr lang="tr-TR" sz="1760" dirty="0" smtClean="0"/>
              <a:t>Arama süresi+Dönme gecikmesi</a:t>
            </a:r>
            <a:endParaRPr lang="en-US" sz="1760" dirty="0" smtClean="0"/>
          </a:p>
          <a:p>
            <a:pPr lvl="1" algn="just"/>
            <a:r>
              <a:rPr lang="tr-TR" sz="1700" dirty="0" smtClean="0"/>
              <a:t>Okuma ya da yazma pozisyonu almak için gereken süre</a:t>
            </a:r>
            <a:endParaRPr lang="en-US" sz="17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Transfer </a:t>
            </a:r>
            <a:r>
              <a:rPr lang="tr-TR" sz="2000" dirty="0" smtClean="0"/>
              <a:t>zamanı</a:t>
            </a:r>
            <a:endParaRPr lang="en-US" sz="2000" dirty="0" smtClean="0"/>
          </a:p>
          <a:p>
            <a:pPr lvl="1" algn="just"/>
            <a:r>
              <a:rPr lang="tr-TR" sz="1700" dirty="0" smtClean="0"/>
              <a:t>Kafa pozisyonuna girdikten sonra, okuma veya yazma işlemi, sektör başın altında hareket ederken gerçekleştirilir</a:t>
            </a:r>
            <a:endParaRPr lang="en-US" sz="1700" dirty="0" smtClean="0"/>
          </a:p>
          <a:p>
            <a:pPr lvl="1" algn="just"/>
            <a:r>
              <a:rPr lang="tr-TR" sz="1700" dirty="0" smtClean="0"/>
              <a:t>İşlemin veri aktarım kısmı budur</a:t>
            </a:r>
            <a:endParaRPr lang="en-US" sz="1700" dirty="0" smtClean="0"/>
          </a:p>
          <a:p>
            <a:pPr lvl="1" algn="just"/>
            <a:endParaRPr lang="en-US" sz="176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78" y="419100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dirty="0"/>
              <a:t>RAID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685800"/>
            <a:ext cx="4597399" cy="5440363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7 </a:t>
            </a:r>
            <a:r>
              <a:rPr lang="tr-TR" dirty="0" smtClean="0"/>
              <a:t>seviyeden oluşur</a:t>
            </a:r>
            <a:endParaRPr lang="en-GB" dirty="0" smtClean="0"/>
          </a:p>
          <a:p>
            <a:pPr algn="just">
              <a:spcAft>
                <a:spcPts val="1200"/>
              </a:spcAft>
            </a:pPr>
            <a:r>
              <a:rPr lang="tr-TR" dirty="0" smtClean="0"/>
              <a:t>Burada, seviye ile hiyerarşik bir ilişki kastedilmemektedir, üç ortak özelliği paylaşan farklı tasarım mimarileri kastedilmektedir</a:t>
            </a:r>
            <a:r>
              <a:rPr lang="en-GB" dirty="0" smtClean="0"/>
              <a:t>:</a:t>
            </a:r>
          </a:p>
          <a:p>
            <a:pPr marL="571500" lvl="1" indent="-342900" algn="just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tr-TR" dirty="0" smtClean="0"/>
              <a:t>İşletim sistemi tarafından tek bir mantıksal sürücü olarak görüntülenen fiziksel disk sürücüleri seti</a:t>
            </a:r>
            <a:endParaRPr lang="en-GB" dirty="0" smtClean="0"/>
          </a:p>
          <a:p>
            <a:pPr marL="571500" lvl="1" indent="-342900" algn="just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tr-TR" dirty="0" smtClean="0"/>
              <a:t>Veri, bir dizinin fiziksel sürücülerinde şeritleme olarak bilinen bir düzende dağıtılır</a:t>
            </a:r>
            <a:endParaRPr lang="en-GB" dirty="0" smtClean="0"/>
          </a:p>
          <a:p>
            <a:pPr marL="571500" lvl="1" indent="-342900" algn="just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tr-TR" dirty="0" smtClean="0"/>
              <a:t>Yedek disk kapasitesi, bir disk arızasında veri kurtarılabilirliğini garanti eden eşlik bilgilerini depolamak için kullanılır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810000"/>
            <a:ext cx="3255264" cy="2392363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ndependent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990600"/>
            <a:ext cx="8369300" cy="551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6400800"/>
            <a:ext cx="44037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N</a:t>
            </a:r>
            <a:r>
              <a:rPr lang="en-US" sz="1400" dirty="0" smtClean="0">
                <a:latin typeface="+mn-lt"/>
              </a:rPr>
              <a:t> = </a:t>
            </a:r>
            <a:r>
              <a:rPr lang="tr-TR" sz="1400" dirty="0" smtClean="0">
                <a:latin typeface="+mn-lt"/>
              </a:rPr>
              <a:t>veri disklerinin sayısı</a:t>
            </a:r>
            <a:r>
              <a:rPr lang="en-US" sz="1400" dirty="0" smtClean="0">
                <a:latin typeface="+mn-lt"/>
              </a:rPr>
              <a:t>;    </a:t>
            </a:r>
            <a:r>
              <a:rPr lang="en-US" sz="1400" i="1" dirty="0" smtClean="0">
                <a:latin typeface="+mn-lt"/>
              </a:rPr>
              <a:t>m</a:t>
            </a:r>
            <a:r>
              <a:rPr lang="en-US" sz="1400" dirty="0" smtClean="0">
                <a:latin typeface="+mn-lt"/>
              </a:rPr>
              <a:t> log </a:t>
            </a:r>
            <a:r>
              <a:rPr lang="en-US" sz="1400" i="1" dirty="0" smtClean="0">
                <a:latin typeface="+mn-lt"/>
              </a:rPr>
              <a:t>N</a:t>
            </a:r>
            <a:r>
              <a:rPr lang="tr-TR" sz="1400" i="1" dirty="0" smtClean="0">
                <a:latin typeface="+mn-lt"/>
              </a:rPr>
              <a:t> ile orantılıdır</a:t>
            </a:r>
            <a:endParaRPr lang="en-US" sz="14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</a:t>
            </a:r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6.3  RAID </a:t>
            </a:r>
            <a:r>
              <a:rPr lang="tr-TR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Seviyeleri</a:t>
            </a:r>
            <a:endParaRPr lang="en-US" sz="36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55848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Seviyeleri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-13461"/>
            <a:ext cx="8892480" cy="6871461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Bölüm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Harici Bellek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Seviyeleri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799784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Dizisi için Veri Haritalama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2057400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2819400"/>
            <a:ext cx="3657600" cy="3777952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tr-TR" dirty="0" smtClean="0"/>
              <a:t>Uygulamalar için yüksek aktarım hızı elde etmek için iki gereklilik yerine getirilmelidir</a:t>
            </a:r>
            <a:r>
              <a:rPr lang="en-US" dirty="0" smtClean="0"/>
              <a:t>:</a:t>
            </a:r>
          </a:p>
          <a:p>
            <a:pPr marL="571500" lvl="1" indent="-342900" algn="just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Sunucu bellek ile bağımsız disk sürücüleri arasındaki tüm yol boyunca yüksek bir aktarım kapasitesi olmalıdır</a:t>
            </a:r>
          </a:p>
          <a:p>
            <a:pPr marL="571500" lvl="1" indent="-342900" algn="just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Uygulama, disk dizisini verimli bir şekilde yönlendiren I/O istekleri yapmalıdır</a:t>
            </a:r>
            <a:endParaRPr lang="en-US" sz="16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3657600" cy="717177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Yüksek Veri Transfer Kapasitesi için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362200"/>
            <a:ext cx="3886200" cy="71717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için Yüksek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İstek Oranı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381000"/>
            <a:ext cx="4419600" cy="121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Veri düzeninin ve sunucu sistemin isteklerinin sorunlarını giderir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algn="just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Fazlalıktan etkilenme, analizle etkileşime girmez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176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marR="0" lvl="0" indent="-228600" algn="just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Küçük bir veri miktarının ayrı bir I/O isteği için I/O zamanına, arama süresi ve dönme gecikmesi hakimdir</a:t>
            </a:r>
            <a:endParaRPr 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algn="just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Bir disk dizisi, I/O yükünü birden çok disk arasında dengeleyerek yüksek I/O çalıştırma oranları sağlayabilir</a:t>
            </a:r>
            <a:endParaRPr 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indent="-228600" algn="just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tr-T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Şerit boyutu nispeten genişse, birden fazla bekleyen I/O isteği paralel olarak işlenebilir, böylece her istek için kuyruklama zamanı azaltılır</a:t>
            </a:r>
            <a:endParaRPr kumimoji="0" lang="en-US" sz="176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2320925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" y="2590800"/>
            <a:ext cx="3657600" cy="40785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Artıklık elde edilme biçiminde RAID seviyelerinden (2'den 6'ya kadar) farklılık gösterir</a:t>
            </a:r>
            <a:endParaRPr lang="en-US" dirty="0" smtClean="0"/>
          </a:p>
          <a:p>
            <a:pPr algn="just"/>
            <a:r>
              <a:rPr lang="tr-TR" dirty="0" smtClean="0"/>
              <a:t>Artıklık tüm verilerin çoğaltılmasının basit yolu ile sağlanır</a:t>
            </a:r>
            <a:endParaRPr lang="en-US" dirty="0" smtClean="0"/>
          </a:p>
          <a:p>
            <a:pPr algn="just"/>
            <a:r>
              <a:rPr lang="tr-TR" dirty="0" smtClean="0"/>
              <a:t>Veri şeritleme kullanılır, ancak her mantıksal şerit iki ayrı fiziksel diske eşlenir; böylece dizideki her diskin aynı verileri içeren bir yansıtma diski bulunur</a:t>
            </a:r>
            <a:endParaRPr lang="en-US" dirty="0" smtClean="0"/>
          </a:p>
          <a:p>
            <a:pPr algn="just"/>
            <a:r>
              <a:rPr lang="tr-TR" dirty="0" smtClean="0"/>
              <a:t>RAID 1, veri şeritleri olmadan da uygulanabilir, ancak yaygın değildir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410583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Bir okuma isteği, istenen verileri içeren iki diskten biri tarafından sağlanabilir</a:t>
            </a:r>
            <a:endParaRPr lang="en-US" dirty="0" smtClean="0"/>
          </a:p>
          <a:p>
            <a:pPr algn="just"/>
            <a:r>
              <a:rPr lang="tr-TR" dirty="0" smtClean="0"/>
              <a:t>"Yazma cezası" yoktur</a:t>
            </a:r>
            <a:endParaRPr lang="en-US" dirty="0" smtClean="0"/>
          </a:p>
          <a:p>
            <a:pPr algn="just"/>
            <a:r>
              <a:rPr lang="tr-TR" dirty="0" smtClean="0"/>
              <a:t>Bir arızadan kurtarma işlemi basittir, bir sürücü başarısız olduğunda verilere ikinci sürücüden erişilebilir</a:t>
            </a:r>
            <a:endParaRPr lang="en-US" dirty="0" smtClean="0"/>
          </a:p>
          <a:p>
            <a:pPr algn="just"/>
            <a:r>
              <a:rPr lang="tr-TR" dirty="0" smtClean="0"/>
              <a:t>Tüm verilerin gerçek zamanlı kopyasını sağlar</a:t>
            </a:r>
            <a:endParaRPr lang="en-US" dirty="0" smtClean="0"/>
          </a:p>
          <a:p>
            <a:pPr algn="just"/>
            <a:r>
              <a:rPr lang="tr-TR" dirty="0" smtClean="0"/>
              <a:t>Taleplerin büyük kısmı okunursa, yüksek I/O istek oranları elde edebilirler</a:t>
            </a:r>
            <a:endParaRPr lang="en-US" dirty="0" smtClean="0"/>
          </a:p>
          <a:p>
            <a:pPr algn="just"/>
            <a:r>
              <a:rPr lang="tr-TR" dirty="0" smtClean="0"/>
              <a:t>Başlıca dezavantajı maliyettir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97541" y="1981201"/>
            <a:ext cx="3657600" cy="412376"/>
          </a:xfrm>
        </p:spPr>
        <p:txBody>
          <a:bodyPr/>
          <a:lstStyle/>
          <a:p>
            <a:r>
              <a:rPr lang="tr-TR" dirty="0" smtClean="0"/>
              <a:t>Karakteristikler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399878" y="1981201"/>
            <a:ext cx="3657600" cy="412376"/>
          </a:xfrm>
        </p:spPr>
        <p:txBody>
          <a:bodyPr/>
          <a:lstStyle/>
          <a:p>
            <a:r>
              <a:rPr lang="tr-TR" dirty="0" smtClean="0"/>
              <a:t>Pozitif Yönleri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22447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3657600" cy="39534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Paralel erişim tekniğini kullanır</a:t>
            </a:r>
            <a:endParaRPr lang="en-US" dirty="0" smtClean="0"/>
          </a:p>
          <a:p>
            <a:pPr algn="just"/>
            <a:r>
              <a:rPr lang="tr-TR" dirty="0" smtClean="0"/>
              <a:t>Paralel erişim dizisinde tüm üye diskler her I/O isteğinin yürütülmesine katılırlar</a:t>
            </a:r>
            <a:endParaRPr lang="en-US" dirty="0" smtClean="0"/>
          </a:p>
          <a:p>
            <a:pPr algn="just"/>
            <a:r>
              <a:rPr lang="tr-TR" dirty="0" smtClean="0"/>
              <a:t>Disklerin milleri, her bir disk kafasının herhangi bir zamanda her bir diskte aynı konumda olmasını sağlamak için senkronize edilir</a:t>
            </a:r>
            <a:endParaRPr lang="en-US" dirty="0" smtClean="0"/>
          </a:p>
          <a:p>
            <a:pPr algn="just"/>
            <a:r>
              <a:rPr lang="tr-TR" dirty="0" smtClean="0"/>
              <a:t>Veri şeritleri kullanılır</a:t>
            </a:r>
            <a:endParaRPr lang="en-US" dirty="0" smtClean="0"/>
          </a:p>
          <a:p>
            <a:pPr lvl="1" algn="just"/>
            <a:r>
              <a:rPr lang="tr-TR" sz="1600" dirty="0" smtClean="0"/>
              <a:t>Şeritler genellikle tek bir bayt veya kelime kadar küçük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sz="1600" dirty="0" smtClean="0"/>
              <a:t>Hata giderme kodu, her veri diskinde ilgili bitler boyunca hesaplanır ve kodun bitleri, çoklu eşlik diskleri üzerindeki karşılık gelen bit pozisyonlarında depolanır</a:t>
            </a:r>
            <a:endParaRPr lang="en-US" sz="2000" dirty="0" smtClean="0"/>
          </a:p>
          <a:p>
            <a:pPr algn="just"/>
            <a:r>
              <a:rPr lang="tr-TR" dirty="0" smtClean="0"/>
              <a:t>Tipik olarak, tekli bit hatalarını düzeltebilen ve çift bit hatalarını tespit edebilen bir </a:t>
            </a:r>
            <a:r>
              <a:rPr lang="tr-TR" dirty="0" err="1" smtClean="0"/>
              <a:t>Hamming</a:t>
            </a:r>
            <a:r>
              <a:rPr lang="tr-TR" dirty="0" smtClean="0"/>
              <a:t> kodu kullanılır</a:t>
            </a:r>
            <a:endParaRPr lang="en-US" sz="2000" dirty="0" smtClean="0"/>
          </a:p>
          <a:p>
            <a:pPr algn="just"/>
            <a:r>
              <a:rPr lang="tr-TR" dirty="0" smtClean="0"/>
              <a:t>Yedek disk sayısı, veri disklerinin sayısının logaritması ile orantılıdır</a:t>
            </a:r>
            <a:endParaRPr lang="en-US" sz="2000" dirty="0" smtClean="0"/>
          </a:p>
          <a:p>
            <a:pPr algn="just"/>
            <a:r>
              <a:rPr lang="tr-TR" dirty="0" smtClean="0"/>
              <a:t>Yalnızca birçok disk hatasının oluştuğu bir ortamda etkili bir seçim olurdu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905001"/>
            <a:ext cx="3657600" cy="488576"/>
          </a:xfrm>
        </p:spPr>
        <p:txBody>
          <a:bodyPr/>
          <a:lstStyle/>
          <a:p>
            <a:r>
              <a:rPr lang="tr-TR" dirty="0" smtClean="0"/>
              <a:t>Karakteristikleri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99878" y="1905001"/>
            <a:ext cx="3657600" cy="488576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tr-TR" dirty="0" smtClean="0"/>
              <a:t>Performansı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20161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Disk dizisi ne kadar büyük olursa olsun, yalnızca bir yedek disk gerektirir</a:t>
            </a:r>
            <a:endParaRPr lang="en-US" dirty="0" smtClean="0"/>
          </a:p>
          <a:p>
            <a:pPr algn="just"/>
            <a:r>
              <a:rPr lang="tr-TR" dirty="0" smtClean="0"/>
              <a:t>Küçük şeritlere dağıtılan verilere paralel erişim için kullanır</a:t>
            </a:r>
            <a:endParaRPr lang="en-US" dirty="0" smtClean="0"/>
          </a:p>
          <a:p>
            <a:pPr algn="just"/>
            <a:r>
              <a:rPr lang="tr-TR" dirty="0" smtClean="0"/>
              <a:t>Hata düzeltme kodu yerine, tüm veri disklerinde aynı konumdaki bitler kümesi için basit bir eşlik biti hesaplanır</a:t>
            </a:r>
            <a:endParaRPr lang="en-US" dirty="0" smtClean="0"/>
          </a:p>
          <a:p>
            <a:pPr algn="just"/>
            <a:r>
              <a:rPr lang="tr-TR" dirty="0" smtClean="0"/>
              <a:t>Çok yüksek veri aktarım hızlarına ulaşabilir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753522" cy="410583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 smtClean="0"/>
              <a:t>Sürücü arızasında, eşlik sürücüsüne erişilir ve veriler geri kalan cihazlardan yeniden oluşturulur</a:t>
            </a:r>
            <a:endParaRPr lang="en-US" dirty="0" smtClean="0"/>
          </a:p>
          <a:p>
            <a:pPr algn="just"/>
            <a:r>
              <a:rPr lang="tr-TR" dirty="0" smtClean="0"/>
              <a:t>Arızalı sürücü değiştirildikten sonra eksik veriler yeni sürücüye geri yüklenebilir ve işlem devam ettirilebilir</a:t>
            </a:r>
            <a:endParaRPr lang="en-US" dirty="0" smtClean="0"/>
          </a:p>
          <a:p>
            <a:pPr algn="just"/>
            <a:r>
              <a:rPr lang="tr-TR" dirty="0" smtClean="0"/>
              <a:t>Bir disk arızası olması durumunda, tüm veriler hala azaltılmış </a:t>
            </a:r>
            <a:r>
              <a:rPr lang="tr-TR" dirty="0" err="1" smtClean="0"/>
              <a:t>mod</a:t>
            </a:r>
            <a:r>
              <a:rPr lang="tr-TR" dirty="0" smtClean="0"/>
              <a:t> (</a:t>
            </a:r>
            <a:r>
              <a:rPr lang="en-US" i="1" dirty="0" smtClean="0"/>
              <a:t>reduced mode</a:t>
            </a:r>
            <a:r>
              <a:rPr lang="tr-TR" dirty="0" smtClean="0"/>
              <a:t>) olarak adlandırılan alanda mevcuttur</a:t>
            </a:r>
            <a:endParaRPr lang="en-US" i="1" dirty="0" smtClean="0"/>
          </a:p>
          <a:p>
            <a:pPr algn="just"/>
            <a:r>
              <a:rPr lang="tr-TR" dirty="0" smtClean="0"/>
              <a:t>İşleme tamamen dönmek, başarısız olan diskin değiştirilmesini ve başarısız olan diskin tüm içeriğinin yeni disk üzerinde yeniden oluşturulmasını gerektirir</a:t>
            </a:r>
            <a:endParaRPr lang="en-US" dirty="0" smtClean="0"/>
          </a:p>
          <a:p>
            <a:pPr algn="just"/>
            <a:r>
              <a:rPr lang="tr-TR" dirty="0" smtClean="0"/>
              <a:t>İşlem odaklı bir ortamda performans azalır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Artıklık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Performansı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19399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1" y="2590800"/>
            <a:ext cx="3657600" cy="4038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000" dirty="0" smtClean="0"/>
              <a:t>Bağımsız bir erişim tekniği kullanır</a:t>
            </a:r>
            <a:endParaRPr lang="en-US" sz="1946" dirty="0" smtClean="0"/>
          </a:p>
          <a:p>
            <a:pPr lvl="1" algn="just"/>
            <a:r>
              <a:rPr lang="tr-TR" sz="1600" dirty="0" smtClean="0"/>
              <a:t>Bağımsız bir erişim dizisinde, her üye disk bağımsız olarak çalışır, böylece ayrı G / Ç istekleri paralel olarak yerine getirilebilir</a:t>
            </a:r>
            <a:endParaRPr lang="en-US" sz="1730" dirty="0" smtClean="0"/>
          </a:p>
          <a:p>
            <a:pPr algn="just"/>
            <a:r>
              <a:rPr lang="tr-TR" sz="2000" dirty="0" smtClean="0"/>
              <a:t>Veri şeritleri (data </a:t>
            </a:r>
            <a:r>
              <a:rPr lang="tr-TR" sz="2000" dirty="0" err="1" smtClean="0"/>
              <a:t>stripping</a:t>
            </a:r>
            <a:r>
              <a:rPr lang="tr-TR" sz="2000" dirty="0" smtClean="0"/>
              <a:t>) kullanılır</a:t>
            </a:r>
            <a:endParaRPr lang="en-US" sz="1946" dirty="0" smtClean="0"/>
          </a:p>
          <a:p>
            <a:pPr lvl="1" algn="just"/>
            <a:r>
              <a:rPr lang="tr-TR" sz="1600" dirty="0" smtClean="0"/>
              <a:t>Şeritler nispeten geniştir</a:t>
            </a:r>
            <a:endParaRPr lang="en-US" sz="173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Yeni eşliği hesaplamak için dizi yönetimi yazılımı eski kullanıcı şeridini ve eski eşlik şeridini okumalıdır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946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2667000"/>
            <a:ext cx="3753522" cy="3810000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Küçük boyutlu bir I/O yazma isteği gerçekleştirildiğinde bir yazma cezası uygular</a:t>
            </a:r>
            <a:endParaRPr lang="en-US" dirty="0" smtClean="0"/>
          </a:p>
          <a:p>
            <a:pPr algn="just"/>
            <a:r>
              <a:rPr lang="tr-TR" dirty="0" smtClean="0"/>
              <a:t>Bir yazma işlemi gerçekleştiğinde, dizi yönetimi yazılımı kullanıcı verilerine karşılık gelen eşlik bitlerini günceller</a:t>
            </a:r>
            <a:endParaRPr lang="en-US" dirty="0" smtClean="0"/>
          </a:p>
          <a:p>
            <a:pPr algn="just"/>
            <a:r>
              <a:rPr lang="tr-TR" dirty="0" smtClean="0"/>
              <a:t>Böylece her şerit yazma iki okuma ve iki yazma içerir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Karakteristikleri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 Performansı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1976264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Seviye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RAID 4'e benzer şekilde düzenlenir</a:t>
            </a:r>
          </a:p>
          <a:p>
            <a:pPr algn="just"/>
            <a:r>
              <a:rPr lang="tr-TR" dirty="0" smtClean="0"/>
              <a:t>Fark, tüm diskler arasında eşlik şeritlerinin dağılımıdır</a:t>
            </a:r>
            <a:endParaRPr lang="en-GB" dirty="0" smtClean="0"/>
          </a:p>
          <a:p>
            <a:pPr algn="just"/>
            <a:r>
              <a:rPr lang="tr-TR" dirty="0" smtClean="0"/>
              <a:t>Tipik bir ayırma, </a:t>
            </a:r>
            <a:r>
              <a:rPr lang="tr-TR" dirty="0" err="1" smtClean="0"/>
              <a:t>round</a:t>
            </a:r>
            <a:r>
              <a:rPr lang="tr-TR" dirty="0" smtClean="0"/>
              <a:t>-</a:t>
            </a:r>
            <a:r>
              <a:rPr lang="tr-TR" dirty="0" err="1" smtClean="0"/>
              <a:t>robin</a:t>
            </a:r>
            <a:r>
              <a:rPr lang="tr-TR" dirty="0" smtClean="0"/>
              <a:t> şeması şeklindedir</a:t>
            </a:r>
            <a:endParaRPr lang="en-GB" dirty="0" smtClean="0"/>
          </a:p>
          <a:p>
            <a:pPr algn="just"/>
            <a:r>
              <a:rPr lang="tr-TR" dirty="0" smtClean="0"/>
              <a:t>Eşlik şeritlerinin tüm sürücüler arasında dağılımı, RAID 4'te bulunan olası I/O darboğazını önler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İki farklı eşlik hesabı yapılır ve farklı disklerde ayrı bloklar halinde saklanır</a:t>
            </a:r>
            <a:endParaRPr lang="en-US" dirty="0" smtClean="0"/>
          </a:p>
          <a:p>
            <a:pPr algn="just"/>
            <a:r>
              <a:rPr lang="tr-TR" dirty="0" smtClean="0"/>
              <a:t>Avantajı, son derece yüksek veri kullanılabilirliği sağlamasıdır</a:t>
            </a:r>
            <a:endParaRPr lang="en-US" dirty="0" smtClean="0"/>
          </a:p>
          <a:p>
            <a:pPr algn="just"/>
            <a:r>
              <a:rPr lang="tr-TR" dirty="0" smtClean="0"/>
              <a:t>Üç disk MTTR aralığı içinde başarısız olursa veri kaybı olur</a:t>
            </a:r>
            <a:endParaRPr lang="en-US" dirty="0" smtClean="0"/>
          </a:p>
          <a:p>
            <a:pPr algn="just"/>
            <a:r>
              <a:rPr lang="tr-TR" dirty="0" smtClean="0"/>
              <a:t>Her yazma işlemi iki eşlik bloğunu etkilediği için önemli bir yazma cezası uygular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Karakteristikleri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Karakteristikleri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257800" y="609600"/>
            <a:ext cx="197849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</a:t>
            </a:r>
            <a:r>
              <a:rPr kumimoji="0" lang="tr-T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Seviye 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b="1800"/>
              <a:stretch>
                <a:fillRect/>
              </a:stretch>
            </p:blipFill>
          </mc:Choice>
          <mc:Fallback>
            <p:blipFill>
              <a:blip r:embed="rId4"/>
              <a:srcRect b="1800"/>
              <a:stretch>
                <a:fillRect/>
              </a:stretch>
            </p:blipFill>
          </mc:Fallback>
        </mc:AlternateContent>
        <p:spPr>
          <a:xfrm>
            <a:off x="228600" y="990600"/>
            <a:ext cx="6634832" cy="55834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2133600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6.4 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Karşılaştırma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(1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/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b="43636"/>
              <a:stretch>
                <a:fillRect/>
              </a:stretch>
            </p:blipFill>
          </mc:Choice>
          <mc:Fallback>
            <p:blipFill>
              <a:blip r:embed="rId6"/>
              <a:srcRect b="43636"/>
              <a:stretch>
                <a:fillRect/>
              </a:stretch>
            </p:blipFill>
          </mc:Fallback>
        </mc:AlternateContent>
        <p:spPr>
          <a:xfrm>
            <a:off x="228600" y="457200"/>
            <a:ext cx="6629400" cy="3854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b="1500"/>
              <a:stretch>
                <a:fillRect/>
              </a:stretch>
            </p:blipFill>
          </mc:Choice>
          <mc:Fallback>
            <p:blipFill>
              <a:blip r:embed="rId4"/>
              <a:srcRect b="1500"/>
              <a:stretch>
                <a:fillRect/>
              </a:stretch>
            </p:blipFill>
          </mc:Fallback>
        </mc:AlternateContent>
        <p:spPr>
          <a:xfrm>
            <a:off x="228600" y="402158"/>
            <a:ext cx="6540500" cy="64558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b="43636"/>
              <a:stretch>
                <a:fillRect/>
              </a:stretch>
            </p:blipFill>
          </mc:Choice>
          <mc:Fallback>
            <p:blipFill>
              <a:blip r:embed="rId6"/>
              <a:srcRect b="43636"/>
              <a:stretch>
                <a:fillRect/>
              </a:stretch>
            </p:blipFill>
          </mc:Fallback>
        </mc:AlternateContent>
        <p:spPr>
          <a:xfrm>
            <a:off x="228600" y="0"/>
            <a:ext cx="6553201" cy="381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781800" y="1371600"/>
            <a:ext cx="2362200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6.4 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Karşılaştırma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(2</a:t>
            </a:r>
            <a:r>
              <a:rPr lang="tr-T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/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Manyetik Disk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Dairesel bir plaka olan manyetik disk, manyetik olmayan bir dairesel plakanın (</a:t>
            </a:r>
            <a:r>
              <a:rPr lang="tr-TR" dirty="0" err="1" smtClean="0"/>
              <a:t>substrate</a:t>
            </a:r>
            <a:r>
              <a:rPr lang="tr-TR" dirty="0" smtClean="0"/>
              <a:t>) manyetikleştirilebilir malzeme ile kaplanmasından oluşur.</a:t>
            </a:r>
            <a:endParaRPr lang="en-GB" dirty="0" smtClean="0"/>
          </a:p>
          <a:p>
            <a:pPr lvl="1" algn="just"/>
            <a:r>
              <a:rPr lang="tr-TR" dirty="0" smtClean="0"/>
              <a:t>Genellikle, manyetik olmayan alt plaka ya direk olarak alüminyumdur ya da alüminyum alaşımı bir maddeden yapılmıştır.</a:t>
            </a:r>
            <a:r>
              <a:rPr lang="en-GB" dirty="0" smtClean="0"/>
              <a:t> </a:t>
            </a:r>
          </a:p>
          <a:p>
            <a:pPr lvl="1" algn="just"/>
            <a:r>
              <a:rPr lang="tr-TR" dirty="0" smtClean="0"/>
              <a:t>Son yıllarda cam malzemeden üretilen plakaların tanıtımı yapılmaya başlanmıştır</a:t>
            </a:r>
            <a:endParaRPr lang="en-GB" dirty="0" smtClean="0"/>
          </a:p>
          <a:p>
            <a:pPr algn="just"/>
            <a:r>
              <a:rPr lang="tr-TR" dirty="0" smtClean="0"/>
              <a:t>Cam malzemeden üretilen plakaların faydaları</a:t>
            </a:r>
            <a:r>
              <a:rPr lang="en-GB" dirty="0" smtClean="0"/>
              <a:t>:</a:t>
            </a:r>
          </a:p>
          <a:p>
            <a:pPr lvl="1" algn="just"/>
            <a:r>
              <a:rPr lang="tr-TR" dirty="0" smtClean="0"/>
              <a:t>Disk güvenilirliğini artırmak için manyetik film yüzeyinin güvenilirliğinde iyileştirme</a:t>
            </a:r>
          </a:p>
          <a:p>
            <a:pPr lvl="1" algn="just"/>
            <a:r>
              <a:rPr lang="tr-TR" dirty="0" smtClean="0"/>
              <a:t>Okuma-yazma hatalarını azaltmaya yardımcı olmak için genel yüzey kusurlarında önemli bir azalma</a:t>
            </a:r>
            <a:endParaRPr lang="en-GB" dirty="0" smtClean="0"/>
          </a:p>
          <a:p>
            <a:pPr lvl="1" algn="just"/>
            <a:r>
              <a:rPr lang="tr-TR" dirty="0" smtClean="0"/>
              <a:t>Veriye ulaşmada kısa mesafeyi destekleme yeteneği</a:t>
            </a:r>
            <a:endParaRPr lang="en-GB" dirty="0" smtClean="0"/>
          </a:p>
          <a:p>
            <a:pPr lvl="1" algn="just"/>
            <a:r>
              <a:rPr lang="tr-TR" dirty="0" smtClean="0"/>
              <a:t>Disk titreşimlerini azaltmak için daha sağlam sertlik</a:t>
            </a:r>
            <a:endParaRPr lang="en-GB" dirty="0" smtClean="0"/>
          </a:p>
          <a:p>
            <a:pPr lvl="1" algn="just"/>
            <a:r>
              <a:rPr lang="tr-TR" dirty="0" smtClean="0"/>
              <a:t>Şoklara ve hasara karşı daha dayanıklılık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4876800"/>
            <a:ext cx="6096000" cy="106680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Şekil </a:t>
            </a:r>
            <a:r>
              <a:rPr lang="en-GB" dirty="0" smtClean="0"/>
              <a:t>6.10</a:t>
            </a:r>
            <a:br>
              <a:rPr lang="en-GB" dirty="0" smtClean="0"/>
            </a:br>
            <a:r>
              <a:rPr lang="en-GB" dirty="0" smtClean="0"/>
              <a:t>Flash </a:t>
            </a:r>
            <a:r>
              <a:rPr lang="tr-TR" dirty="0" smtClean="0"/>
              <a:t>Bellek İşlemi</a:t>
            </a:r>
            <a:endParaRPr lang="en-GB" dirty="0"/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18182" r="8235" b="39091"/>
              <a:stretch>
                <a:fillRect/>
              </a:stretch>
            </p:blipFill>
          </mc:Choice>
          <mc:Fallback>
            <p:blipFill>
              <a:blip r:embed="rId4"/>
              <a:srcRect l="8235" t="18182" r="8235" b="39091"/>
              <a:stretch>
                <a:fillRect/>
              </a:stretch>
            </p:blipFill>
          </mc:Fallback>
        </mc:AlternateContent>
        <p:spPr>
          <a:xfrm>
            <a:off x="0" y="0"/>
            <a:ext cx="6830117" cy="4521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39000" y="914400"/>
            <a:ext cx="1171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Flash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048000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Bellek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State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Sürücü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762000" y="1371600"/>
          <a:ext cx="75565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191157" cy="833718"/>
          </a:xfrm>
        </p:spPr>
        <p:txBody>
          <a:bodyPr>
            <a:normAutofit/>
          </a:bodyPr>
          <a:lstStyle/>
          <a:p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Karşılaştırması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143000"/>
            <a:ext cx="6191157" cy="3429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2400" dirty="0" err="1" smtClean="0"/>
              <a:t>SSD'lerin</a:t>
            </a:r>
            <a:r>
              <a:rPr lang="tr-TR" sz="2400" dirty="0" smtClean="0"/>
              <a:t> </a:t>
            </a:r>
            <a:r>
              <a:rPr lang="tr-TR" sz="2400" dirty="0" err="1" smtClean="0"/>
              <a:t>HDD'lere</a:t>
            </a:r>
            <a:r>
              <a:rPr lang="tr-TR" sz="2400" dirty="0" smtClean="0"/>
              <a:t> göre aşağıdaki avantajları vardır:</a:t>
            </a:r>
            <a:endParaRPr lang="en-GB" sz="24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1600" dirty="0" smtClean="0"/>
              <a:t>Saniye başına yüksek performanslı girdi/çıktı işlemleri</a:t>
            </a:r>
            <a:r>
              <a:rPr lang="en-GB" sz="2000" dirty="0" smtClean="0"/>
              <a:t> (IOPS)</a:t>
            </a:r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2000" dirty="0" smtClean="0"/>
              <a:t>Dayanıklılık</a:t>
            </a:r>
            <a:endParaRPr lang="en-GB" sz="20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2000" dirty="0" smtClean="0"/>
              <a:t>Daha uzun ömür</a:t>
            </a:r>
            <a:endParaRPr lang="en-GB" sz="20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2000" dirty="0" smtClean="0"/>
              <a:t>Düşük güç tüketimi</a:t>
            </a:r>
            <a:endParaRPr lang="en-GB" sz="20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2000" dirty="0" smtClean="0"/>
              <a:t>Sessiz ve daha soğuk çalışma kapasitesi</a:t>
            </a:r>
            <a:endParaRPr lang="en-GB" sz="2000" dirty="0" smtClean="0"/>
          </a:p>
          <a:p>
            <a:pPr marL="228600" indent="-228600" algn="just">
              <a:spcBef>
                <a:spcPts val="2000"/>
              </a:spcBef>
              <a:buFont typeface="Wingdings" pitchFamily="2" charset="2"/>
              <a:buChar char="n"/>
            </a:pPr>
            <a:r>
              <a:rPr lang="tr-TR" sz="2000" dirty="0" smtClean="0"/>
              <a:t>Düşük erişim zamanı ve gecikme oranı</a:t>
            </a:r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38200" y="4648200"/>
            <a:ext cx="707136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7620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</a:t>
            </a: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9985" y="3048000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Karşılaştırmalar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28600" y="4572000"/>
            <a:ext cx="337066" cy="11919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</a:t>
            </a:r>
            <a:r>
              <a:rPr lang="tr-T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syonu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56313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Pratik Konular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8518" y="2133600"/>
            <a:ext cx="3657600" cy="4190999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SDD performansı, cihaz kullanıldıkça yavaşlama eğilimi gösterir</a:t>
            </a:r>
            <a:endParaRPr lang="en-GB" dirty="0" smtClean="0"/>
          </a:p>
          <a:p>
            <a:pPr lvl="1" algn="just"/>
            <a:r>
              <a:rPr lang="tr-TR" dirty="0" smtClean="0"/>
              <a:t>Bloğun tamamı </a:t>
            </a:r>
            <a:r>
              <a:rPr lang="tr-TR" dirty="0" err="1" smtClean="0"/>
              <a:t>flash</a:t>
            </a:r>
            <a:r>
              <a:rPr lang="tr-TR" dirty="0" smtClean="0"/>
              <a:t> bellekten okunmalı ve bir RAM tamponuna yerleştirilmelidir</a:t>
            </a:r>
            <a:endParaRPr lang="en-GB" dirty="0" smtClean="0"/>
          </a:p>
          <a:p>
            <a:pPr lvl="1" algn="just"/>
            <a:r>
              <a:rPr lang="tr-TR" dirty="0" smtClean="0"/>
              <a:t>Blok, </a:t>
            </a:r>
            <a:r>
              <a:rPr lang="tr-TR" dirty="0" err="1" smtClean="0"/>
              <a:t>flash</a:t>
            </a:r>
            <a:r>
              <a:rPr lang="tr-TR" dirty="0" smtClean="0"/>
              <a:t> belleğe geri yazılmadan önce </a:t>
            </a:r>
            <a:r>
              <a:rPr lang="tr-TR" dirty="0" err="1" smtClean="0"/>
              <a:t>flash</a:t>
            </a:r>
            <a:r>
              <a:rPr lang="tr-TR" dirty="0" smtClean="0"/>
              <a:t> belleğin tüm bloğu silinmelidir</a:t>
            </a:r>
            <a:endParaRPr lang="en-GB" dirty="0" smtClean="0"/>
          </a:p>
          <a:p>
            <a:pPr lvl="1" algn="just"/>
            <a:r>
              <a:rPr lang="tr-TR" dirty="0" smtClean="0"/>
              <a:t>Tampondaki tüm blok </a:t>
            </a:r>
            <a:r>
              <a:rPr lang="tr-TR" dirty="0" err="1" smtClean="0"/>
              <a:t>flash</a:t>
            </a:r>
            <a:r>
              <a:rPr lang="tr-TR" dirty="0" smtClean="0"/>
              <a:t> belleğe geri yazılır</a:t>
            </a:r>
            <a:endParaRPr lang="en-GB" dirty="0" smtClean="0"/>
          </a:p>
          <a:p>
            <a:pPr lvl="1" algn="just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99878" y="1985962"/>
            <a:ext cx="3753522" cy="45672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000" dirty="0" smtClean="0"/>
              <a:t>Belirli sayıdaki yazma işleminden sonra </a:t>
            </a:r>
            <a:r>
              <a:rPr lang="tr-TR" sz="2000" dirty="0" err="1" smtClean="0"/>
              <a:t>flash</a:t>
            </a:r>
            <a:r>
              <a:rPr lang="tr-TR" sz="2000" dirty="0" smtClean="0"/>
              <a:t> bellek kullanılamaz hale gelir</a:t>
            </a:r>
            <a:endParaRPr lang="en-US" sz="1946" dirty="0" smtClean="0"/>
          </a:p>
          <a:p>
            <a:pPr lvl="1" algn="just"/>
            <a:r>
              <a:rPr lang="tr-TR" sz="1946" dirty="0" smtClean="0"/>
              <a:t>Daha uzun kullanım için</a:t>
            </a:r>
            <a:r>
              <a:rPr lang="en-US" sz="1946" dirty="0" smtClean="0"/>
              <a:t>: </a:t>
            </a:r>
          </a:p>
          <a:p>
            <a:pPr lvl="2" algn="just"/>
            <a:r>
              <a:rPr lang="tr-TR" sz="1730" dirty="0" smtClean="0"/>
              <a:t>Yazma işlemlerini geciktirmek ve gruplamak için </a:t>
            </a:r>
            <a:r>
              <a:rPr lang="tr-TR" sz="1730" dirty="0" err="1" smtClean="0"/>
              <a:t>flash</a:t>
            </a:r>
            <a:r>
              <a:rPr lang="tr-TR" sz="1730" dirty="0" smtClean="0"/>
              <a:t> önbellek olarak kullanılır</a:t>
            </a:r>
            <a:endParaRPr lang="en-US" sz="1730" dirty="0" smtClean="0"/>
          </a:p>
          <a:p>
            <a:pPr lvl="2" algn="just"/>
            <a:r>
              <a:rPr lang="tr-TR" sz="1730" dirty="0" smtClean="0"/>
              <a:t>Yazıları hücre bloklarına dağıtmak için </a:t>
            </a:r>
            <a:r>
              <a:rPr lang="tr-TR" sz="1730" dirty="0" err="1" smtClean="0"/>
              <a:t>wear</a:t>
            </a:r>
            <a:r>
              <a:rPr lang="tr-TR" sz="1730" dirty="0" smtClean="0"/>
              <a:t>-</a:t>
            </a:r>
            <a:r>
              <a:rPr lang="tr-TR" sz="1730" dirty="0" err="1" smtClean="0"/>
              <a:t>leveling</a:t>
            </a:r>
            <a:r>
              <a:rPr lang="tr-TR" sz="1730" dirty="0" smtClean="0"/>
              <a:t> algoritmaları kullanılır</a:t>
            </a:r>
            <a:endParaRPr lang="en-US" sz="1730" dirty="0" smtClean="0"/>
          </a:p>
          <a:p>
            <a:pPr lvl="2" algn="just"/>
            <a:r>
              <a:rPr lang="en-US" sz="1730" dirty="0" smtClean="0"/>
              <a:t>Bad-block</a:t>
            </a:r>
            <a:r>
              <a:rPr lang="tr-TR" sz="1730" dirty="0" smtClean="0"/>
              <a:t> yönetim teknikleri</a:t>
            </a:r>
            <a:endParaRPr lang="en-US" sz="1730" dirty="0" smtClean="0"/>
          </a:p>
          <a:p>
            <a:pPr lvl="1" algn="just"/>
            <a:r>
              <a:rPr lang="tr-TR" sz="2000" dirty="0" smtClean="0"/>
              <a:t>Çoğu </a:t>
            </a:r>
            <a:r>
              <a:rPr lang="tr-TR" sz="2000" dirty="0" err="1" smtClean="0"/>
              <a:t>flash</a:t>
            </a:r>
            <a:r>
              <a:rPr lang="tr-TR" sz="2000" dirty="0" smtClean="0"/>
              <a:t> aygıtı, kalan ömürlerini tahmin eder; böylece sistemler, başarısızlığı öngörebilir ve önlemler alabilirler</a:t>
            </a:r>
            <a:endParaRPr lang="en-US" sz="1946" dirty="0" smtClean="0"/>
          </a:p>
          <a:p>
            <a:pPr lvl="1" algn="just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9906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err="1" smtClean="0">
                <a:solidFill>
                  <a:schemeClr val="accent3"/>
                </a:solidFill>
                <a:latin typeface="+mn-lt"/>
              </a:rPr>
              <a:t>SSD'lere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b="1" dirty="0" err="1" smtClean="0">
                <a:solidFill>
                  <a:schemeClr val="accent3"/>
                </a:solidFill>
                <a:latin typeface="+mn-lt"/>
              </a:rPr>
              <a:t>özgü</a:t>
            </a:r>
            <a:r>
              <a:rPr lang="tr-TR" b="1" dirty="0" smtClean="0">
                <a:solidFill>
                  <a:schemeClr val="accent3"/>
                </a:solidFill>
                <a:latin typeface="+mn-lt"/>
              </a:rPr>
              <a:t> olup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b="1" dirty="0" err="1" smtClean="0">
                <a:solidFill>
                  <a:schemeClr val="accent3"/>
                </a:solidFill>
                <a:latin typeface="+mn-lt"/>
              </a:rPr>
              <a:t>HDD'ler</a:t>
            </a:r>
            <a:r>
              <a:rPr lang="tr-TR" b="1" dirty="0" smtClean="0">
                <a:solidFill>
                  <a:schemeClr val="accent3"/>
                </a:solidFill>
                <a:latin typeface="+mn-lt"/>
              </a:rPr>
              <a:t>de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tr-TR" b="1" dirty="0" smtClean="0">
                <a:solidFill>
                  <a:schemeClr val="accent3"/>
                </a:solidFill>
                <a:latin typeface="+mn-lt"/>
              </a:rPr>
              <a:t>bulunmayan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b="1" dirty="0" err="1" smtClean="0">
                <a:solidFill>
                  <a:schemeClr val="accent3"/>
                </a:solidFill>
                <a:latin typeface="+mn-lt"/>
              </a:rPr>
              <a:t>iki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b="1" dirty="0" err="1" smtClean="0">
                <a:solidFill>
                  <a:schemeClr val="accent3"/>
                </a:solidFill>
                <a:latin typeface="+mn-lt"/>
              </a:rPr>
              <a:t>pratik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tr-TR" b="1" dirty="0" smtClean="0">
                <a:solidFill>
                  <a:schemeClr val="accent3"/>
                </a:solidFill>
                <a:latin typeface="+mn-lt"/>
              </a:rPr>
              <a:t>konu </a:t>
            </a:r>
            <a:r>
              <a:rPr lang="en-GB" b="1" dirty="0" err="1" smtClean="0">
                <a:solidFill>
                  <a:schemeClr val="accent3"/>
                </a:solidFill>
                <a:latin typeface="+mn-lt"/>
              </a:rPr>
              <a:t>var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0"/>
            <a:ext cx="728189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7677" y="1524000"/>
            <a:ext cx="172194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</a:t>
            </a:r>
            <a:r>
              <a:rPr lang="tr-T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6. 6 </a:t>
            </a:r>
          </a:p>
          <a:p>
            <a:pPr algn="ctr"/>
            <a:r>
              <a:rPr lang="tr-T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Optik</a:t>
            </a:r>
          </a:p>
          <a:p>
            <a:pPr algn="ctr"/>
            <a:r>
              <a:rPr lang="tr-T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Disk</a:t>
            </a:r>
          </a:p>
          <a:p>
            <a:pPr algn="ctr"/>
            <a:r>
              <a:rPr lang="tr-T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Ürünleri</a:t>
            </a:r>
            <a:endParaRPr lang="en-US" sz="2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Disk Read-Only Memory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(CD-ROM)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556313" cy="449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Ses CD'si ve CD-ROM benzer bir teknolojiyi paylaşıyor</a:t>
            </a:r>
            <a:endParaRPr lang="en-US" dirty="0" smtClean="0"/>
          </a:p>
          <a:p>
            <a:pPr lvl="1" algn="just"/>
            <a:r>
              <a:rPr lang="tr-TR" dirty="0" smtClean="0"/>
              <a:t>Temel fark, CD-ROM oynatıcıların daha dayanıklı olması ve verilerin düzgün aktarılmasını sağlamak için hata düzeltme aygıtlarına sahip olmasıdır</a:t>
            </a:r>
            <a:endParaRPr lang="en-US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80" dirty="0" smtClean="0"/>
              <a:t>Üretim</a:t>
            </a:r>
            <a:r>
              <a:rPr lang="en-US" sz="2080" dirty="0" smtClean="0"/>
              <a:t>:</a:t>
            </a:r>
          </a:p>
          <a:p>
            <a:pPr lvl="1" algn="just"/>
            <a:r>
              <a:rPr lang="tr-TR" dirty="0" smtClean="0"/>
              <a:t>Disk, </a:t>
            </a:r>
            <a:r>
              <a:rPr lang="tr-TR" dirty="0" err="1" smtClean="0"/>
              <a:t>polikarbonat</a:t>
            </a:r>
            <a:r>
              <a:rPr lang="tr-TR" dirty="0" smtClean="0"/>
              <a:t> gibi bir reçineden oluşur</a:t>
            </a:r>
            <a:endParaRPr lang="en-US" dirty="0" smtClean="0"/>
          </a:p>
          <a:p>
            <a:pPr lvl="1" algn="just"/>
            <a:r>
              <a:rPr lang="tr-TR" dirty="0" smtClean="0"/>
              <a:t>Dijital olarak kaydedilen bilgiler, </a:t>
            </a:r>
            <a:r>
              <a:rPr lang="tr-TR" dirty="0" err="1" smtClean="0"/>
              <a:t>polikarbonat</a:t>
            </a:r>
            <a:r>
              <a:rPr lang="tr-TR" dirty="0" smtClean="0"/>
              <a:t> yüzeyinde bir seri mikroskobik nokta olarak basılır</a:t>
            </a:r>
            <a:endParaRPr lang="en-US" dirty="0" smtClean="0"/>
          </a:p>
          <a:p>
            <a:pPr lvl="2" algn="just"/>
            <a:r>
              <a:rPr lang="tr-TR" dirty="0" smtClean="0"/>
              <a:t>Bu, bir ana disk oluşturmak için ince odaklanmış, yüksek yoğunluklu bir lazer ile yapılır</a:t>
            </a:r>
            <a:endParaRPr lang="en-US" dirty="0" smtClean="0"/>
          </a:p>
          <a:p>
            <a:pPr lvl="1" algn="just"/>
            <a:r>
              <a:rPr lang="tr-TR" dirty="0" err="1" smtClean="0"/>
              <a:t>Master</a:t>
            </a:r>
            <a:r>
              <a:rPr lang="en-US" dirty="0" smtClean="0"/>
              <a:t>, </a:t>
            </a:r>
            <a:r>
              <a:rPr lang="en-US" dirty="0" err="1" smtClean="0"/>
              <a:t>pol</a:t>
            </a:r>
            <a:r>
              <a:rPr lang="tr-TR" dirty="0" err="1" smtClean="0"/>
              <a:t>ikarbonat</a:t>
            </a:r>
            <a:r>
              <a:rPr lang="tr-TR" dirty="0" smtClean="0"/>
              <a:t> üzerine kopyalar oluşturmak için kullanılır</a:t>
            </a:r>
            <a:endParaRPr lang="en-US" dirty="0" smtClean="0"/>
          </a:p>
          <a:p>
            <a:pPr lvl="1" algn="just"/>
            <a:r>
              <a:rPr lang="tr-TR" dirty="0" smtClean="0"/>
              <a:t>Çukurlu yüzey daha sonra genellikle alüminyum veya altın yansıtıcı bir yüzeyle kaplanır</a:t>
            </a:r>
            <a:endParaRPr lang="en-US" dirty="0" smtClean="0"/>
          </a:p>
          <a:p>
            <a:pPr lvl="1" algn="just"/>
            <a:r>
              <a:rPr lang="tr-TR" dirty="0" smtClean="0"/>
              <a:t>Bu parlak yüzey, açık akrilik üst katmanla toz ve çizilmelere karşı korunmuştur</a:t>
            </a:r>
            <a:endParaRPr lang="en-US" dirty="0" smtClean="0"/>
          </a:p>
          <a:p>
            <a:pPr lvl="1" algn="just"/>
            <a:r>
              <a:rPr lang="tr-TR" dirty="0" smtClean="0"/>
              <a:t>Sonunda bir etiket akrilik üzerine yazılır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213" y="990600"/>
            <a:ext cx="2269787" cy="1600200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İşlemi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Format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tr-TR" sz="2000" dirty="0" smtClean="0"/>
              <a:t>CD-ROM, büyük miktarda verinin çok sayıda kullanıcıya dağıtılması için uygundur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tr-TR" sz="2000" dirty="0" smtClean="0"/>
              <a:t>Başlangıçtaki yazma sürecinin masrafları nedeniyle, bireysel uygulamalar için uygun değildir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</a:t>
            </a:r>
            <a:r>
              <a:rPr lang="tr-TR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iki avantaja sahiptir</a:t>
            </a: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tr-TR" sz="1800" dirty="0" smtClean="0">
                <a:solidFill>
                  <a:schemeClr val="bg1"/>
                </a:solidFill>
              </a:rPr>
              <a:t>Optik disk, üzerinde depolanan bilgilerle birlikte, masrafsız olarak çoğaltılabilir</a:t>
            </a:r>
            <a:endParaRPr lang="en-US" sz="17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tr-TR" sz="1800" dirty="0" smtClean="0">
                <a:solidFill>
                  <a:schemeClr val="bg1"/>
                </a:solidFill>
              </a:rPr>
              <a:t>Optik disk çıkarılabilir, böylece diskin kendisinin arşivleme için kullanılabilir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</a:t>
            </a:r>
            <a:r>
              <a:rPr lang="tr-TR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’un</a:t>
            </a: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dezavantajları</a:t>
            </a: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tr-TR" sz="1800" dirty="0" smtClean="0">
                <a:solidFill>
                  <a:schemeClr val="bg1"/>
                </a:solidFill>
              </a:rPr>
              <a:t>Salt okunur ve güncellenemez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tr-TR" sz="1800" dirty="0" smtClean="0">
                <a:solidFill>
                  <a:schemeClr val="bg1"/>
                </a:solidFill>
              </a:rPr>
              <a:t>Bir manyetik disk sürücüsünden daha uzun bir erişim süresine sahiptir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3238128" cy="120392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Manyetik Okuma ve Yazma Mekanizmaları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404664"/>
          <a:ext cx="8153400" cy="6148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98518" y="1985962"/>
            <a:ext cx="3657600" cy="441483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Salt yazılır,</a:t>
            </a:r>
            <a:r>
              <a:rPr lang="en-US" dirty="0" smtClean="0"/>
              <a:t> </a:t>
            </a:r>
            <a:r>
              <a:rPr lang="tr-TR" dirty="0" smtClean="0"/>
              <a:t>istenildiği kadar okunabilir</a:t>
            </a:r>
            <a:endParaRPr lang="en-US" dirty="0" smtClean="0"/>
          </a:p>
          <a:p>
            <a:pPr algn="just"/>
            <a:r>
              <a:rPr lang="tr-TR" dirty="0" smtClean="0"/>
              <a:t>Bir veri kümesinin yalnızca bir veya az sayıda kopyasına ihtiyaç duyan uygulamaları barındırır</a:t>
            </a:r>
            <a:endParaRPr lang="en-US" dirty="0" smtClean="0"/>
          </a:p>
          <a:p>
            <a:pPr algn="just"/>
            <a:r>
              <a:rPr lang="tr-TR" dirty="0" smtClean="0"/>
              <a:t>Disk, daha sonra yeterli yoğunluklu bir lazer ışını ile bir kez yazılabilecek şekilde hazırlanır</a:t>
            </a:r>
            <a:endParaRPr lang="en-US" dirty="0" smtClean="0"/>
          </a:p>
          <a:p>
            <a:pPr algn="just"/>
            <a:r>
              <a:rPr lang="tr-TR" dirty="0" smtClean="0"/>
              <a:t>Ortam, yansıma oranını değiştirmek için kullanılan ve yüksek yoğunluklu bir lazerle aktive edilen bir boya katmanı içerir</a:t>
            </a:r>
            <a:endParaRPr lang="en-US" dirty="0" smtClean="0"/>
          </a:p>
          <a:p>
            <a:pPr algn="just"/>
            <a:r>
              <a:rPr lang="tr-TR" dirty="0" smtClean="0"/>
              <a:t>Büyük miktarda kullanıcı verisinin kalıcı bir kaydını sağlar</a:t>
            </a:r>
            <a:r>
              <a:rPr lang="en-US" dirty="0" smtClean="0"/>
              <a:t> </a:t>
            </a:r>
          </a:p>
          <a:p>
            <a:pPr algn="just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99878" y="1985962"/>
            <a:ext cx="3829722" cy="4872038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tr-TR" sz="3500" dirty="0" smtClean="0"/>
              <a:t>Hem istenilen sayıda yazma hem de üzerine yazma yapılabilir</a:t>
            </a:r>
            <a:endParaRPr lang="en-US" sz="3500" dirty="0" smtClean="0"/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tr-TR" sz="3500" dirty="0" smtClean="0"/>
              <a:t>Faz değiştirme diski, iki farklı faz durumunda iki önemli ölçüde farklı yansıma özelliklerine sahip bir malzeme kullanıyor</a:t>
            </a:r>
            <a:endParaRPr lang="en-US" sz="3500" dirty="0" smtClean="0"/>
          </a:p>
          <a:p>
            <a:pPr algn="just"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Amor</a:t>
            </a:r>
            <a:r>
              <a:rPr lang="tr-TR" sz="3500" dirty="0" smtClean="0"/>
              <a:t>f</a:t>
            </a:r>
            <a:r>
              <a:rPr lang="en-US" sz="3500" dirty="0" smtClean="0"/>
              <a:t> </a:t>
            </a:r>
            <a:r>
              <a:rPr lang="tr-TR" sz="3500" dirty="0" smtClean="0"/>
              <a:t>hal</a:t>
            </a:r>
            <a:endParaRPr lang="en-US" sz="3500" dirty="0" smtClean="0"/>
          </a:p>
          <a:p>
            <a:pPr lvl="1" algn="just">
              <a:lnSpc>
                <a:spcPct val="110000"/>
              </a:lnSpc>
              <a:spcBef>
                <a:spcPts val="800"/>
              </a:spcBef>
            </a:pPr>
            <a:r>
              <a:rPr lang="tr-TR" sz="3500" dirty="0" smtClean="0"/>
              <a:t>Moleküller ışığı kötü yansıtan rastgele bir yönlendirme gösterirler</a:t>
            </a:r>
            <a:r>
              <a:rPr lang="en-US" sz="3500" dirty="0" smtClean="0"/>
              <a:t> 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</a:pPr>
            <a:r>
              <a:rPr lang="tr-TR" sz="3500" dirty="0" smtClean="0"/>
              <a:t>Kristal hal</a:t>
            </a:r>
            <a:endParaRPr lang="en-US" sz="3500" dirty="0" smtClean="0"/>
          </a:p>
          <a:p>
            <a:pPr lvl="1" algn="just">
              <a:lnSpc>
                <a:spcPct val="110000"/>
              </a:lnSpc>
              <a:spcBef>
                <a:spcPts val="800"/>
              </a:spcBef>
            </a:pPr>
            <a:r>
              <a:rPr lang="tr-TR" sz="3500" dirty="0" smtClean="0"/>
              <a:t>Işığı iyi yansıtan pürüzsüz bir yüzeye sahiptir</a:t>
            </a:r>
            <a:endParaRPr lang="en-US" sz="3500" dirty="0" smtClean="0"/>
          </a:p>
          <a:p>
            <a:pPr algn="just">
              <a:lnSpc>
                <a:spcPct val="110000"/>
              </a:lnSpc>
              <a:spcBef>
                <a:spcPts val="800"/>
              </a:spcBef>
            </a:pPr>
            <a:r>
              <a:rPr lang="tr-TR" sz="3500" dirty="0" smtClean="0"/>
              <a:t>Bir lazer </a:t>
            </a:r>
            <a:r>
              <a:rPr lang="tr-TR" sz="3500" dirty="0" smtClean="0"/>
              <a:t>ışığı, </a:t>
            </a:r>
            <a:r>
              <a:rPr lang="tr-TR" sz="3500" dirty="0" smtClean="0"/>
              <a:t>materyali bir fazdan </a:t>
            </a:r>
            <a:r>
              <a:rPr lang="tr-TR" sz="3500" dirty="0" smtClean="0"/>
              <a:t>diğerine değiştirebilir</a:t>
            </a:r>
            <a:endParaRPr lang="en-US" sz="3500" dirty="0" smtClean="0"/>
          </a:p>
          <a:p>
            <a:pPr algn="just">
              <a:lnSpc>
                <a:spcPct val="110000"/>
              </a:lnSpc>
              <a:spcBef>
                <a:spcPts val="800"/>
              </a:spcBef>
            </a:pPr>
            <a:r>
              <a:rPr lang="tr-TR" sz="3500" dirty="0" smtClean="0"/>
              <a:t>Dezavantaj, maddenin sonunda ve kalıcı olarak istenen özelliklerini kaybediyor olmasıdır</a:t>
            </a:r>
            <a:endParaRPr lang="en-US" sz="3500" dirty="0" smtClean="0"/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tr-TR" sz="3500" dirty="0" smtClean="0"/>
              <a:t>Avantajı, yeniden yazılabilir olmasıdır</a:t>
            </a:r>
            <a:endParaRPr lang="en-US" sz="35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71600"/>
            <a:ext cx="3255264" cy="190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(DVD)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7273" r="8235" b="17273"/>
              <a:stretch>
                <a:fillRect/>
              </a:stretch>
            </p:blipFill>
          </mc:Choice>
          <mc:Fallback>
            <p:blipFill>
              <a:blip r:embed="rId4"/>
              <a:srcRect l="2353" t="7273" r="8235" b="17273"/>
              <a:stretch>
                <a:fillRect/>
              </a:stretch>
            </p:blipFill>
          </mc:Fallback>
        </mc:AlternateContent>
        <p:spPr>
          <a:xfrm>
            <a:off x="3505200" y="304800"/>
            <a:ext cx="5791180" cy="632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62400"/>
            <a:ext cx="1834444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4706" r="4545" b="5882"/>
              <a:stretch>
                <a:fillRect/>
              </a:stretch>
            </p:blipFill>
          </mc:Choice>
          <mc:Fallback>
            <p:blipFill>
              <a:blip r:embed="rId4"/>
              <a:srcRect l="3636" t="4706" r="4545" b="5882"/>
              <a:stretch>
                <a:fillRect/>
              </a:stretch>
            </p:blipFill>
          </mc:Fallback>
        </mc:AlternateContent>
        <p:spPr>
          <a:xfrm>
            <a:off x="0" y="-22583"/>
            <a:ext cx="9144000" cy="688058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029200" y="304800"/>
            <a:ext cx="361632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Manyetik Bant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Bant sistemleri disk sistemleri ile aynı okuma ve kayıt tekniklerini kullanır</a:t>
            </a:r>
            <a:endParaRPr lang="en-GB" dirty="0" smtClean="0"/>
          </a:p>
          <a:p>
            <a:pPr algn="just"/>
            <a:r>
              <a:rPr lang="tr-TR" dirty="0" smtClean="0"/>
              <a:t>Ortası, </a:t>
            </a:r>
            <a:r>
              <a:rPr lang="tr-TR" dirty="0" smtClean="0"/>
              <a:t>mıknatıslanabilir malzeme ile kaplanmış esnek polyester banttır</a:t>
            </a:r>
            <a:endParaRPr lang="en-GB" dirty="0" smtClean="0"/>
          </a:p>
          <a:p>
            <a:pPr algn="just"/>
            <a:r>
              <a:rPr lang="tr-TR" dirty="0" smtClean="0"/>
              <a:t>Kaplama, özel bağlayıcılarda saf metal parçacıklarından veya buharla kaplanmış metal filmlerden oluşabilir</a:t>
            </a:r>
            <a:endParaRPr lang="en-GB" dirty="0" smtClean="0"/>
          </a:p>
          <a:p>
            <a:pPr algn="just"/>
            <a:r>
              <a:rPr lang="tr-TR" dirty="0" smtClean="0"/>
              <a:t>Banttaki veriler</a:t>
            </a:r>
            <a:r>
              <a:rPr lang="tr-TR" dirty="0" smtClean="0"/>
              <a:t>, uzunlamasına olarak ilerleyen bir dizi paralel parça olarak </a:t>
            </a:r>
            <a:r>
              <a:rPr lang="tr-TR" dirty="0" smtClean="0"/>
              <a:t>yapılandırılmıştır</a:t>
            </a:r>
            <a:endParaRPr lang="en-GB" dirty="0" smtClean="0"/>
          </a:p>
          <a:p>
            <a:pPr algn="just"/>
            <a:r>
              <a:rPr lang="tr-TR" dirty="0" smtClean="0"/>
              <a:t>Seri Kayıt</a:t>
            </a:r>
            <a:endParaRPr lang="en-GB" dirty="0" smtClean="0"/>
          </a:p>
          <a:p>
            <a:pPr lvl="1" algn="just"/>
            <a:r>
              <a:rPr lang="tr-TR" dirty="0" smtClean="0"/>
              <a:t>Veriler, her </a:t>
            </a:r>
            <a:r>
              <a:rPr lang="tr-TR" dirty="0" smtClean="0"/>
              <a:t>iz boyunca </a:t>
            </a:r>
            <a:r>
              <a:rPr lang="tr-TR" dirty="0" smtClean="0"/>
              <a:t>bit dizisi olarak düzenlenir</a:t>
            </a:r>
            <a:endParaRPr lang="en-GB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Veri, </a:t>
            </a:r>
            <a:r>
              <a:rPr lang="tr-TR" sz="2000" i="1" dirty="0" smtClean="0"/>
              <a:t>fiziksel kayıtlar</a:t>
            </a:r>
            <a:r>
              <a:rPr lang="tr-TR" sz="2000" dirty="0" smtClean="0"/>
              <a:t> olarak adlandırılan bitişik bloklara okunur ve yazılır</a:t>
            </a:r>
            <a:endParaRPr lang="en-GB" sz="2000" dirty="0" smtClean="0"/>
          </a:p>
          <a:p>
            <a:pPr marL="228600" lvl="1" algn="just">
              <a:spcBef>
                <a:spcPts val="2000"/>
              </a:spcBef>
              <a:buClr>
                <a:schemeClr val="accent1"/>
              </a:buClr>
            </a:pPr>
            <a:r>
              <a:rPr lang="tr-TR" sz="2000" dirty="0" smtClean="0"/>
              <a:t>Bant üzerindeki bloklar, </a:t>
            </a:r>
            <a:r>
              <a:rPr lang="tr-TR" sz="2000" i="1" dirty="0" smtClean="0"/>
              <a:t>kayıtlar arası boşlukla</a:t>
            </a:r>
            <a:r>
              <a:rPr lang="tr-TR" sz="2000" dirty="0" smtClean="0"/>
              <a:t>r olarak adlandırılan boşluklarla </a:t>
            </a:r>
            <a:r>
              <a:rPr lang="tr-TR" sz="2000" dirty="0" smtClean="0"/>
              <a:t>ayrılır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Manyetik Bant Özellikleri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1818" r="8235" b="12727"/>
              <a:stretch>
                <a:fillRect/>
              </a:stretch>
            </p:blipFill>
          </mc:Choice>
          <mc:Fallback>
            <p:blipFill>
              <a:blip r:embed="rId4"/>
              <a:srcRect l="12941" t="11818" r="8235" b="12727"/>
              <a:stretch>
                <a:fillRect/>
              </a:stretch>
            </p:blipFill>
          </mc:Fallback>
        </mc:AlternateContent>
        <p:spPr>
          <a:xfrm>
            <a:off x="3564019" y="0"/>
            <a:ext cx="5579981" cy="6912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733800"/>
            <a:ext cx="1919908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mp="http://schemas.microsoft.com/office/mac/powerpoint/2008/main" xmlns:mv="urn:schemas-microsoft-com:mac:vml" xmlns="" Requires="mp">
      <mp:transition spd="med">
        <mp:cube dir="r"/>
      </mp:transition>
    </mc:Choice>
    <mc:Fallback>
      <p:transition spd="med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6.7 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LTO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Bant Sürücüleri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091" t="-4390" r="6545" b="-2195"/>
              <a:stretch>
                <a:fillRect/>
              </a:stretch>
            </p:blipFill>
          </mc:Choice>
          <mc:Fallback>
            <p:blipFill>
              <a:blip r:embed="rId4"/>
              <a:srcRect l="-1091" t="-4390" r="6545" b="-2195"/>
              <a:stretch>
                <a:fillRect/>
              </a:stretch>
            </p:blipFill>
          </mc:Fallback>
        </mc:AlternateContent>
        <p:spPr>
          <a:xfrm>
            <a:off x="0" y="1905000"/>
            <a:ext cx="9144000" cy="512278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tr-TR" sz="4400" dirty="0" smtClean="0"/>
              <a:t>Özet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Manyetik disk</a:t>
            </a:r>
            <a:endParaRPr lang="en-US" dirty="0" smtClean="0"/>
          </a:p>
          <a:p>
            <a:pPr lvl="1"/>
            <a:r>
              <a:rPr lang="tr-TR" dirty="0" smtClean="0"/>
              <a:t>Manyetik okuma ve yazma mekanizmaları</a:t>
            </a:r>
            <a:endParaRPr lang="en-US" dirty="0" smtClean="0"/>
          </a:p>
          <a:p>
            <a:pPr lvl="1"/>
            <a:r>
              <a:rPr lang="tr-TR" dirty="0" smtClean="0"/>
              <a:t>Veri düzenleme ve </a:t>
            </a:r>
            <a:r>
              <a:rPr lang="tr-TR" dirty="0" smtClean="0"/>
              <a:t>formatlama</a:t>
            </a:r>
          </a:p>
          <a:p>
            <a:pPr lvl="1"/>
            <a:r>
              <a:rPr lang="tr-TR" dirty="0" smtClean="0"/>
              <a:t>Fiziksel Karakteristikler</a:t>
            </a:r>
            <a:endParaRPr lang="en-US" dirty="0" smtClean="0"/>
          </a:p>
          <a:p>
            <a:pPr lvl="1"/>
            <a:r>
              <a:rPr lang="en-US" dirty="0" smtClean="0"/>
              <a:t>Disk </a:t>
            </a:r>
            <a:r>
              <a:rPr lang="tr-TR" dirty="0" smtClean="0"/>
              <a:t>performansı ve parametreleri</a:t>
            </a:r>
            <a:endParaRPr lang="en-US" dirty="0" smtClean="0"/>
          </a:p>
          <a:p>
            <a:r>
              <a:rPr lang="en-US" dirty="0" smtClean="0"/>
              <a:t>Solid state </a:t>
            </a:r>
            <a:r>
              <a:rPr lang="tr-TR" dirty="0" smtClean="0"/>
              <a:t>sürücüler</a:t>
            </a:r>
            <a:endParaRPr lang="en-US" dirty="0" smtClean="0"/>
          </a:p>
          <a:p>
            <a:pPr lvl="1"/>
            <a:r>
              <a:rPr lang="en-US" dirty="0" smtClean="0"/>
              <a:t>Flash  </a:t>
            </a:r>
            <a:r>
              <a:rPr lang="tr-TR" dirty="0" smtClean="0"/>
              <a:t>bellek</a:t>
            </a:r>
            <a:endParaRPr lang="en-US" dirty="0" smtClean="0"/>
          </a:p>
          <a:p>
            <a:pPr lvl="1"/>
            <a:r>
              <a:rPr lang="en-US" dirty="0" smtClean="0"/>
              <a:t>SSD</a:t>
            </a:r>
            <a:r>
              <a:rPr lang="tr-TR" dirty="0" smtClean="0"/>
              <a:t>-</a:t>
            </a:r>
            <a:r>
              <a:rPr lang="en-US" dirty="0" smtClean="0"/>
              <a:t>HDD</a:t>
            </a:r>
            <a:r>
              <a:rPr lang="tr-TR" dirty="0" smtClean="0"/>
              <a:t> Karşılaştırması</a:t>
            </a:r>
            <a:endParaRPr lang="en-US" dirty="0" smtClean="0"/>
          </a:p>
          <a:p>
            <a:pPr lvl="1"/>
            <a:r>
              <a:rPr lang="en-US" dirty="0" smtClean="0"/>
              <a:t>SSD </a:t>
            </a:r>
            <a:r>
              <a:rPr lang="en-US" dirty="0" err="1" smtClean="0"/>
              <a:t>organiza</a:t>
            </a:r>
            <a:r>
              <a:rPr lang="tr-TR" dirty="0" err="1" smtClean="0"/>
              <a:t>syonu</a:t>
            </a:r>
            <a:endParaRPr lang="en-US" dirty="0" smtClean="0"/>
          </a:p>
          <a:p>
            <a:pPr lvl="1"/>
            <a:r>
              <a:rPr lang="tr-TR" dirty="0" smtClean="0"/>
              <a:t>Pratik konular</a:t>
            </a:r>
            <a:endParaRPr lang="en-US" dirty="0" smtClean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Ma</a:t>
            </a:r>
            <a:r>
              <a:rPr lang="tr-TR" sz="1765" dirty="0" err="1" smtClean="0"/>
              <a:t>ny</a:t>
            </a:r>
            <a:r>
              <a:rPr lang="en-US" sz="1765" dirty="0" smtClean="0"/>
              <a:t>e</a:t>
            </a:r>
            <a:r>
              <a:rPr lang="tr-TR" sz="1765" dirty="0" smtClean="0"/>
              <a:t>tik bant</a:t>
            </a:r>
            <a:endParaRPr lang="en-US" sz="1765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/>
              <a:t>RAID</a:t>
            </a:r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 </a:t>
            </a:r>
            <a:r>
              <a:rPr lang="en-US" sz="1765" dirty="0" smtClean="0"/>
              <a:t>0</a:t>
            </a:r>
            <a:endParaRPr lang="en-US" sz="1765" dirty="0" smtClean="0"/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</a:t>
            </a:r>
            <a:r>
              <a:rPr lang="en-US" sz="1765" dirty="0" smtClean="0"/>
              <a:t> </a:t>
            </a:r>
            <a:r>
              <a:rPr lang="en-US" sz="1765" dirty="0" smtClean="0"/>
              <a:t>1</a:t>
            </a:r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</a:t>
            </a:r>
            <a:r>
              <a:rPr lang="en-US" sz="1765" dirty="0" smtClean="0"/>
              <a:t> </a:t>
            </a:r>
            <a:r>
              <a:rPr lang="en-US" sz="1765" dirty="0" smtClean="0"/>
              <a:t>2</a:t>
            </a:r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</a:t>
            </a:r>
            <a:r>
              <a:rPr lang="en-US" sz="1765" dirty="0" smtClean="0"/>
              <a:t> </a:t>
            </a:r>
            <a:r>
              <a:rPr lang="en-US" sz="1765" dirty="0" smtClean="0"/>
              <a:t>3</a:t>
            </a:r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</a:t>
            </a:r>
            <a:r>
              <a:rPr lang="en-US" sz="1765" dirty="0" smtClean="0"/>
              <a:t> </a:t>
            </a:r>
            <a:r>
              <a:rPr lang="en-US" sz="1765" dirty="0" smtClean="0"/>
              <a:t>4</a:t>
            </a:r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</a:t>
            </a:r>
            <a:r>
              <a:rPr lang="en-US" sz="1765" dirty="0" smtClean="0"/>
              <a:t> </a:t>
            </a:r>
            <a:r>
              <a:rPr lang="en-US" sz="1765" dirty="0" smtClean="0"/>
              <a:t>5</a:t>
            </a:r>
          </a:p>
          <a:p>
            <a:pPr lvl="1"/>
            <a:r>
              <a:rPr lang="en-US" sz="1765" dirty="0" smtClean="0"/>
              <a:t>RAID </a:t>
            </a:r>
            <a:r>
              <a:rPr lang="tr-TR" sz="1765" dirty="0" smtClean="0"/>
              <a:t>seviye</a:t>
            </a:r>
            <a:r>
              <a:rPr lang="en-US" sz="1765" dirty="0" smtClean="0"/>
              <a:t> </a:t>
            </a:r>
            <a:r>
              <a:rPr lang="en-US" sz="1765" dirty="0" smtClean="0"/>
              <a:t>6</a:t>
            </a:r>
          </a:p>
          <a:p>
            <a:r>
              <a:rPr lang="en-US" sz="1765" dirty="0" err="1" smtClean="0"/>
              <a:t>Opti</a:t>
            </a:r>
            <a:r>
              <a:rPr lang="tr-TR" sz="1765" dirty="0" smtClean="0"/>
              <a:t>k bellek</a:t>
            </a:r>
            <a:endParaRPr lang="en-US" sz="1765" dirty="0" smtClean="0"/>
          </a:p>
          <a:p>
            <a:pPr lvl="1"/>
            <a:r>
              <a:rPr lang="en-US" sz="1765" dirty="0" smtClean="0"/>
              <a:t>Compact disk</a:t>
            </a:r>
          </a:p>
          <a:p>
            <a:pPr lvl="1"/>
            <a:r>
              <a:rPr lang="en-US" sz="1765" dirty="0" smtClean="0"/>
              <a:t>Digital versatile disk</a:t>
            </a:r>
          </a:p>
          <a:p>
            <a:pPr lvl="1"/>
            <a:r>
              <a:rPr lang="en-US" sz="1765" dirty="0" smtClean="0"/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tr-TR" sz="3200" dirty="0" smtClean="0"/>
              <a:t>Bölüm </a:t>
            </a:r>
            <a:r>
              <a:rPr lang="en-US" sz="3200" dirty="0" smtClean="0"/>
              <a:t>6    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tr-TR" sz="2800" dirty="0" smtClean="0">
                <a:solidFill>
                  <a:schemeClr val="accent1">
                    <a:lumMod val="50000"/>
                  </a:schemeClr>
                </a:solidFill>
              </a:rPr>
              <a:t>Harici Bellek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tr-TR" dirty="0" err="1" smtClean="0"/>
              <a:t>İndüktif</a:t>
            </a:r>
            <a:r>
              <a:rPr lang="tr-TR" dirty="0" smtClean="0"/>
              <a:t> Yazma / </a:t>
            </a:r>
            <a:r>
              <a:rPr lang="tr-TR" dirty="0" err="1" smtClean="0"/>
              <a:t>Manyetoresistif</a:t>
            </a:r>
            <a:r>
              <a:rPr lang="tr-TR" dirty="0" smtClean="0"/>
              <a:t> Okuma Kafası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2667000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</a:t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Yerleşimi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1" y="0"/>
            <a:ext cx="7092771" cy="6906323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Yerleşim Metotlarının Diyagramı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727" t="29412" r="10909" b="10588"/>
              <a:stretch>
                <a:fillRect/>
              </a:stretch>
            </p:blipFill>
          </mc:Choice>
          <mc:Fallback>
            <p:blipFill>
              <a:blip r:embed="rId4"/>
              <a:srcRect l="2727" t="29412" r="10909" b="10588"/>
              <a:stretch>
                <a:fillRect/>
              </a:stretch>
            </p:blipFill>
          </mc:Fallback>
        </mc:AlternateContent>
        <p:spPr>
          <a:xfrm>
            <a:off x="0" y="1676400"/>
            <a:ext cx="9243645" cy="4962414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6.1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Sistemlerinin Fiziksel Karakteristikleri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000" t="-4260" r="9000"/>
              <a:stretch>
                <a:fillRect/>
              </a:stretch>
            </p:blipFill>
          </mc:Choice>
          <mc:Fallback>
            <p:blipFill>
              <a:blip r:embed="rId4"/>
              <a:srcRect l="9000" t="-4260" r="9000"/>
              <a:stretch>
                <a:fillRect/>
              </a:stretch>
            </p:blipFill>
          </mc:Fallback>
        </mc:AlternateContent>
        <p:spPr>
          <a:xfrm>
            <a:off x="7208" y="2209800"/>
            <a:ext cx="9136792" cy="40901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6248400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Tabl</a:t>
            </a:r>
            <a:r>
              <a:rPr lang="tr-TR" sz="1600" dirty="0" smtClean="0">
                <a:latin typeface="+mn-lt"/>
              </a:rPr>
              <a:t>o</a:t>
            </a:r>
            <a:r>
              <a:rPr lang="en-US" sz="1600" dirty="0" smtClean="0">
                <a:latin typeface="+mn-lt"/>
              </a:rPr>
              <a:t> 6.1  </a:t>
            </a:r>
            <a:r>
              <a:rPr lang="tr-TR" sz="1600" dirty="0" smtClean="0">
                <a:latin typeface="+mn-lt"/>
              </a:rPr>
              <a:t>Disk Sistemlerinin Fiziksel Karakteristikleri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6485</TotalTime>
  <Words>11510</Words>
  <Application>Microsoft Office PowerPoint</Application>
  <PresentationFormat>Ekran Gösterisi (4:3)</PresentationFormat>
  <Paragraphs>1095</Paragraphs>
  <Slides>46</Slides>
  <Notes>46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7" baseType="lpstr">
      <vt:lpstr>Advantage</vt:lpstr>
      <vt:lpstr>William Stallings  Computer Organization  and Architecture 9th Edition</vt:lpstr>
      <vt:lpstr>Bölüm6</vt:lpstr>
      <vt:lpstr>Manyetik Disk</vt:lpstr>
      <vt:lpstr>Manyetik Okuma ve Yazma Mekanizmaları</vt:lpstr>
      <vt:lpstr>İndüktif Yazma / Manyetoresistif Okuma Kafası</vt:lpstr>
      <vt:lpstr>Disk  Veri Yerleşimi</vt:lpstr>
      <vt:lpstr>Disk Yerleşim Metotlarının Diyagramı</vt:lpstr>
      <vt:lpstr>Winchester Disk Formatı Seagate ST506</vt:lpstr>
      <vt:lpstr>Tablo 6.1 Disk Sistemlerinin Fiziksel Karakteristikleri</vt:lpstr>
      <vt:lpstr>Karakteristikler</vt:lpstr>
      <vt:lpstr>Çoklu Plakalar</vt:lpstr>
      <vt:lpstr>Slayt 12</vt:lpstr>
      <vt:lpstr>Disk  Sınıflandırması</vt:lpstr>
      <vt:lpstr>Tipik Hard Disk Parametreleri</vt:lpstr>
      <vt:lpstr>Diskten I/O’ya Transferin Zamanlanması</vt:lpstr>
      <vt:lpstr>Disk Performans Parametreleri</vt:lpstr>
      <vt:lpstr>RAID</vt:lpstr>
      <vt:lpstr>Slayt 18</vt:lpstr>
      <vt:lpstr>RAID Seviyeleri 0, 1, 2</vt:lpstr>
      <vt:lpstr>RAID  Seviyeleri 3, 4, 5, 6</vt:lpstr>
      <vt:lpstr>RAID Seviye 0 Dizisi için Veri Haritalama</vt:lpstr>
      <vt:lpstr>RAID  Seviye 0</vt:lpstr>
      <vt:lpstr>RAID  Seviye1</vt:lpstr>
      <vt:lpstr>RAID Seviye 2</vt:lpstr>
      <vt:lpstr>RAID Seviye 3</vt:lpstr>
      <vt:lpstr>RAID Seviye 4</vt:lpstr>
      <vt:lpstr>RAID Seviye 5</vt:lpstr>
      <vt:lpstr>Slayt 28</vt:lpstr>
      <vt:lpstr>Slayt 29</vt:lpstr>
      <vt:lpstr>Şekil 6.10 Flash Bellek İşlemi</vt:lpstr>
      <vt:lpstr>Solid State Sürücü (SSD)</vt:lpstr>
      <vt:lpstr>SSD ve HDD Karşılaştırması</vt:lpstr>
      <vt:lpstr>SSD  Organizasyonu</vt:lpstr>
      <vt:lpstr>Pratik Konular</vt:lpstr>
      <vt:lpstr>Slayt 35</vt:lpstr>
      <vt:lpstr>Compact Disk Read-Only Memory (CD-ROM)</vt:lpstr>
      <vt:lpstr>CD İşlemi</vt:lpstr>
      <vt:lpstr>CD-ROM Blok Formatı</vt:lpstr>
      <vt:lpstr>Slayt 39</vt:lpstr>
      <vt:lpstr>CD Recordable    CD Rewritable  (CD-R)    (CD-RW)</vt:lpstr>
      <vt:lpstr>Digital  Versatile Disk  (DVD)</vt:lpstr>
      <vt:lpstr>Slayt 42</vt:lpstr>
      <vt:lpstr>Manyetik Bant</vt:lpstr>
      <vt:lpstr>Manyetik Bant Özellikleri</vt:lpstr>
      <vt:lpstr>Tablo 6.7   LTO Bant Sürücüleri </vt:lpstr>
      <vt:lpstr>Özet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Ekin</cp:lastModifiedBy>
  <cp:revision>218</cp:revision>
  <dcterms:created xsi:type="dcterms:W3CDTF">2012-06-20T16:57:50Z</dcterms:created>
  <dcterms:modified xsi:type="dcterms:W3CDTF">2017-03-25T11:11:08Z</dcterms:modified>
</cp:coreProperties>
</file>