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332" r:id="rId2"/>
    <p:sldId id="335" r:id="rId3"/>
    <p:sldId id="257" r:id="rId4"/>
    <p:sldId id="259" r:id="rId5"/>
    <p:sldId id="311" r:id="rId6"/>
    <p:sldId id="260" r:id="rId7"/>
    <p:sldId id="261" r:id="rId8"/>
    <p:sldId id="336" r:id="rId9"/>
    <p:sldId id="263" r:id="rId10"/>
    <p:sldId id="337" r:id="rId11"/>
    <p:sldId id="264" r:id="rId12"/>
    <p:sldId id="327" r:id="rId13"/>
    <p:sldId id="267" r:id="rId14"/>
    <p:sldId id="269" r:id="rId15"/>
    <p:sldId id="328" r:id="rId16"/>
    <p:sldId id="268" r:id="rId17"/>
    <p:sldId id="270" r:id="rId18"/>
    <p:sldId id="338" r:id="rId19"/>
    <p:sldId id="273" r:id="rId20"/>
    <p:sldId id="274" r:id="rId21"/>
    <p:sldId id="279" r:id="rId22"/>
    <p:sldId id="313" r:id="rId23"/>
    <p:sldId id="314" r:id="rId24"/>
    <p:sldId id="282" r:id="rId25"/>
    <p:sldId id="315" r:id="rId26"/>
    <p:sldId id="284" r:id="rId27"/>
    <p:sldId id="285" r:id="rId28"/>
    <p:sldId id="325" r:id="rId29"/>
    <p:sldId id="326" r:id="rId30"/>
    <p:sldId id="291" r:id="rId31"/>
    <p:sldId id="292" r:id="rId32"/>
    <p:sldId id="339" r:id="rId33"/>
    <p:sldId id="340" r:id="rId34"/>
    <p:sldId id="303" r:id="rId35"/>
    <p:sldId id="341" r:id="rId36"/>
    <p:sldId id="342" r:id="rId37"/>
    <p:sldId id="343" r:id="rId38"/>
    <p:sldId id="321" r:id="rId39"/>
    <p:sldId id="319" r:id="rId40"/>
    <p:sldId id="344" r:id="rId41"/>
    <p:sldId id="345" r:id="rId42"/>
    <p:sldId id="323" r:id="rId43"/>
    <p:sldId id="346" r:id="rId44"/>
    <p:sldId id="347" r:id="rId45"/>
    <p:sldId id="348" r:id="rId46"/>
    <p:sldId id="349" r:id="rId47"/>
    <p:sldId id="33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88991" autoAdjust="0"/>
  </p:normalViewPr>
  <p:slideViewPr>
    <p:cSldViewPr>
      <p:cViewPr varScale="1">
        <p:scale>
          <a:sx n="53" d="100"/>
          <a:sy n="53" d="100"/>
        </p:scale>
        <p:origin x="-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4.xml"/><Relationship Id="rId20" Type="http://schemas.openxmlformats.org/officeDocument/2006/relationships/slide" Target="slides/slide47.xml"/><Relationship Id="rId10" Type="http://schemas.openxmlformats.org/officeDocument/2006/relationships/slide" Target="slides/slide16.xml"/><Relationship Id="rId11" Type="http://schemas.openxmlformats.org/officeDocument/2006/relationships/slide" Target="slides/slide17.xml"/><Relationship Id="rId12" Type="http://schemas.openxmlformats.org/officeDocument/2006/relationships/slide" Target="slides/slide19.xml"/><Relationship Id="rId13" Type="http://schemas.openxmlformats.org/officeDocument/2006/relationships/slide" Target="slides/slide20.xml"/><Relationship Id="rId14" Type="http://schemas.openxmlformats.org/officeDocument/2006/relationships/slide" Target="slides/slide24.xml"/><Relationship Id="rId15" Type="http://schemas.openxmlformats.org/officeDocument/2006/relationships/slide" Target="slides/slide26.xml"/><Relationship Id="rId16" Type="http://schemas.openxmlformats.org/officeDocument/2006/relationships/slide" Target="slides/slide27.xml"/><Relationship Id="rId17" Type="http://schemas.openxmlformats.org/officeDocument/2006/relationships/slide" Target="slides/slide30.xml"/><Relationship Id="rId18" Type="http://schemas.openxmlformats.org/officeDocument/2006/relationships/slide" Target="slides/slide31.xml"/><Relationship Id="rId19" Type="http://schemas.openxmlformats.org/officeDocument/2006/relationships/slide" Target="slides/slide34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9.xml"/><Relationship Id="rId7" Type="http://schemas.openxmlformats.org/officeDocument/2006/relationships/slide" Target="slides/slide11.xml"/><Relationship Id="rId8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dirty="0" smtClean="0"/>
            <a:t>Bir I/O modülü için temel işlevler aşağıdaki kategorilere ayrılır: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Kontrol ve zamanlama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/>
            <a:t>Dahili kaynaklar ile harici cihazlar arasındaki trafik akışını koordine eder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Aygıt İletişimi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/>
            <a:t>Komutları, durum bilgilerini ve verileri içerir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 tamponlama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/>
            <a:t>Aygıt ve bellek hızlarını dengelemek için gerekli arabelleğe alma işlemini gerçekleştirir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Hata tespiti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dirty="0" smtClean="0"/>
            <a:t>İletim hatalarını algılar ve bildirir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tr-TR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tr-TR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tr-TR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tr-TR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tr-TR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tr-TR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tr-TR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tr-TR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tr-TR"/>
        </a:p>
      </dgm:t>
    </dgm:pt>
    <dgm:pt modelId="{B368052D-1B88-EA47-9490-14788101781F}" type="pres">
      <dgm:prSet presAssocID="{4BAF27D4-A68F-1544-A6BE-34A55443357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tr-TR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tr-TR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dirty="0" smtClean="0"/>
            <a:t>Programlanmış I/O ile, işlemcinin bellekten aldığı I/O ile ilgili talimatlar ve talimatları uygulamak için işlemcinin bir G / Ç modülüne gönderdiği I/O komutları arasında yakın bir ilişki vardır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/>
      <dgm:spPr/>
      <dgm:t>
        <a:bodyPr/>
        <a:lstStyle/>
        <a:p>
          <a:pPr rtl="0"/>
          <a:r>
            <a:rPr lang="tr-TR" dirty="0" smtClean="0"/>
            <a:t>Talimatın şekli, harici cihazların nasıl yönlendirileceğine bağlıdır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algn="just" rtl="0"/>
          <a:r>
            <a:rPr lang="tr-TR" dirty="0" smtClean="0"/>
            <a:t>I/O modülleri aracılığıyla bağlanan her I/O cihazı, benzersiz bir tanımlayıcı veya adres verilir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/>
      <dgm:spPr/>
      <dgm:t>
        <a:bodyPr/>
        <a:lstStyle/>
        <a:p>
          <a:pPr rtl="0"/>
          <a:r>
            <a:rPr lang="tr-TR" dirty="0" smtClean="0"/>
            <a:t>İşlemci bir I/O komutu gönderdiğinde, komut istenen aygıtın adresini içerir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/>
      <dgm:spPr/>
      <dgm:t>
        <a:bodyPr/>
        <a:lstStyle/>
        <a:p>
          <a:pPr rtl="0"/>
          <a:r>
            <a:rPr lang="tr-TR" dirty="0" smtClean="0"/>
            <a:t>Böylece, her I/O modülü komutun kendisi için olup olmadığını belirlemek için adres satırlarını yorumlamalıdır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Bellek-Haritalamalı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I/O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/>
      <dgm:spPr/>
      <dgm:t>
        <a:bodyPr/>
        <a:lstStyle/>
        <a:p>
          <a:pPr rtl="0"/>
          <a:r>
            <a:rPr lang="tr-TR" dirty="0" smtClean="0"/>
            <a:t>Bellek konumları ve I/O aygıtları için tek bir adres alanı bulunur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/>
      <dgm:spPr/>
      <dgm:t>
        <a:bodyPr/>
        <a:lstStyle/>
        <a:p>
          <a:pPr rtl="0"/>
          <a:r>
            <a:rPr lang="tr-TR" dirty="0" err="1" smtClean="0"/>
            <a:t>Veriyolu</a:t>
          </a:r>
          <a:r>
            <a:rPr lang="tr-TR" dirty="0" smtClean="0"/>
            <a:t> üzerinde tek bir okuma hattı ve tek bir yazma hattı gereklidir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  <dgm:t>
        <a:bodyPr/>
        <a:lstStyle/>
        <a:p>
          <a:endParaRPr lang="tr-TR"/>
        </a:p>
      </dgm:t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  <dgm:t>
        <a:bodyPr/>
        <a:lstStyle/>
        <a:p>
          <a:endParaRPr lang="tr-TR"/>
        </a:p>
      </dgm:t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/>
      <dgm:spPr/>
      <dgm:t>
        <a:bodyPr/>
        <a:lstStyle/>
        <a:p>
          <a:endParaRPr lang="tr-TR"/>
        </a:p>
      </dgm:t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algn="just" rtl="0"/>
          <a:r>
            <a:rPr lang="tr-TR" dirty="0" smtClean="0"/>
            <a:t>Programlanmış I/O ile ilgili problem, işlemcinin I/O modülünün veri alımı veya iletimi için hazır olması için uzun süre beklemesi gerektiği yönündedir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dirty="0" smtClean="0"/>
            <a:t>İşlemcinin bir modüle bir G / Ç komutu yayınlaması ve ardından başka bir faydalı işi yapması için alternatif tir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dirty="0" smtClean="0"/>
            <a:t>I/O modülü işlemciyle veri alış verişi yapmaya hazır olduğunda, işlemciyi hizmet talep etmek üzere keser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dirty="0" smtClean="0"/>
            <a:t>İşlemci, veri aktarımını yürütür ve önceki işleme devam eder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I/O</a:t>
          </a:r>
          <a:r>
            <a:rPr lang="tr-TR" dirty="0" smtClean="0"/>
            <a:t> kesmesinin gerçeklenmesinde 2 tasarım sorunu</a:t>
          </a:r>
          <a:r>
            <a:rPr lang="en-US" dirty="0" smtClean="0"/>
            <a:t>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algn="just" rtl="0">
            <a:lnSpc>
              <a:spcPct val="90000"/>
            </a:lnSpc>
            <a:spcAft>
              <a:spcPts val="2760"/>
            </a:spcAft>
          </a:pPr>
          <a:r>
            <a:rPr lang="tr-TR" dirty="0" smtClean="0"/>
            <a:t>Birden çok G / Ç modülü olacağı için, işlemci hangi aygıtın kesmeyi verdiğini nasıl belirler?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algn="just" rtl="0">
            <a:lnSpc>
              <a:spcPct val="90000"/>
            </a:lnSpc>
            <a:spcAft>
              <a:spcPts val="2760"/>
            </a:spcAft>
          </a:pPr>
          <a:r>
            <a:rPr lang="tr-TR" dirty="0" smtClean="0"/>
            <a:t>Birden fazla kesme oluşursa, işlemci hangisini işleyeceğine nasıl karar verir</a:t>
          </a:r>
          <a:r>
            <a:rPr lang="en-US" dirty="0" smtClean="0"/>
            <a:t>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tr-TR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algn="just" rtl="0"/>
          <a:r>
            <a:rPr lang="tr-TR" sz="1800" dirty="0" smtClean="0"/>
            <a:t>Veri aktarılmaz ve DMA çipinde depolanmaz: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algn="just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yalnızca </a:t>
          </a: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port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</a:t>
          </a: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ile bellek arasında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algn="just" rtl="0"/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İki I/O </a:t>
          </a:r>
          <a:r>
            <a:rPr lang="tr-TR" sz="18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portu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veya iki bellek konumu arasında değil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tr-TR" sz="18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Register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aracılığı ile bellekten belleğe olabilir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algn="just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 tane </a:t>
          </a: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kanalı içerir: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algn="just" rtl="0"/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Bağımsız olarak programlanabilir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algn="just" rtl="0"/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Herhangi biri aktif</a:t>
          </a: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algn="just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0, 1, 2, 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</a:t>
          </a: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3</a:t>
          </a:r>
          <a:r>
            <a:rPr lang="tr-T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olarak numaralandırılır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D79C0-63DA-824A-99B4-F5CD6A1116C3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70F00-5AD3-F64D-8FDC-50BC188F5A08}">
      <dgm:prSet/>
      <dgm:spPr/>
      <dgm:t>
        <a:bodyPr/>
        <a:lstStyle/>
        <a:p>
          <a:pPr rtl="0"/>
          <a:r>
            <a:rPr lang="tr-TR" dirty="0" smtClean="0"/>
            <a:t>Bir bilgisayar sistemindeki bir I/O modülü ile harici aygıtlar arasındaki bağlantı, ya da her ikisi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AEBCCC-02EC-434D-BC66-BC395F15EFC1}" type="parTrans" cxnId="{BA8F9202-94EC-3649-9981-51BD25947F87}">
      <dgm:prSet/>
      <dgm:spPr/>
      <dgm:t>
        <a:bodyPr/>
        <a:lstStyle/>
        <a:p>
          <a:endParaRPr lang="en-US"/>
        </a:p>
      </dgm:t>
    </dgm:pt>
    <dgm:pt modelId="{49AAEDD9-149D-2E4A-957C-35B2517AAF7B}" type="sibTrans" cxnId="{BA8F9202-94EC-3649-9981-51BD25947F87}">
      <dgm:prSet/>
      <dgm:spPr/>
      <dgm:t>
        <a:bodyPr/>
        <a:lstStyle/>
        <a:p>
          <a:endParaRPr lang="en-US"/>
        </a:p>
      </dgm:t>
    </dgm:pt>
    <dgm:pt modelId="{247B0D7F-3620-AB4F-B40B-C09466667261}">
      <dgm:prSet/>
      <dgm:spPr/>
      <dgm:t>
        <a:bodyPr/>
        <a:lstStyle/>
        <a:p>
          <a:pPr rtl="0"/>
          <a:r>
            <a:rPr lang="en-US" dirty="0" smtClean="0"/>
            <a:t>point-to-point</a:t>
          </a:r>
          <a:endParaRPr lang="en-US" dirty="0"/>
        </a:p>
      </dgm:t>
    </dgm:pt>
    <dgm:pt modelId="{1A9BF2EE-A6B3-B14B-BA2C-568822ABAC0B}" type="parTrans" cxnId="{2916F19B-DFA7-3244-869C-20BAC9F2C54D}">
      <dgm:prSet/>
      <dgm:spPr/>
      <dgm:t>
        <a:bodyPr/>
        <a:lstStyle/>
        <a:p>
          <a:endParaRPr lang="en-US" dirty="0"/>
        </a:p>
      </dgm:t>
    </dgm:pt>
    <dgm:pt modelId="{865FF338-77D9-F046-A9C7-886E22D260B6}" type="sibTrans" cxnId="{2916F19B-DFA7-3244-869C-20BAC9F2C54D}">
      <dgm:prSet/>
      <dgm:spPr/>
      <dgm:t>
        <a:bodyPr/>
        <a:lstStyle/>
        <a:p>
          <a:endParaRPr lang="en-US"/>
        </a:p>
      </dgm:t>
    </dgm:pt>
    <dgm:pt modelId="{9F7F9866-8A41-DD43-AC1F-1FC6E33845A8}">
      <dgm:prSet/>
      <dgm:spPr/>
      <dgm:t>
        <a:bodyPr/>
        <a:lstStyle/>
        <a:p>
          <a:pPr rtl="0"/>
          <a:r>
            <a:rPr lang="en-US" dirty="0" smtClean="0"/>
            <a:t>multiport</a:t>
          </a:r>
          <a:endParaRPr lang="en-US" dirty="0"/>
        </a:p>
      </dgm:t>
    </dgm:pt>
    <dgm:pt modelId="{A6DB0B68-3FDE-4B41-A711-58D71892EFD1}" type="parTrans" cxnId="{914DB0CE-F89E-0945-B5AC-8B4C7F7076B8}">
      <dgm:prSet/>
      <dgm:spPr/>
      <dgm:t>
        <a:bodyPr/>
        <a:lstStyle/>
        <a:p>
          <a:endParaRPr lang="en-US" dirty="0"/>
        </a:p>
      </dgm:t>
    </dgm:pt>
    <dgm:pt modelId="{5DE1DA5C-816E-F54A-9612-EE59BE2BBEE8}" type="sibTrans" cxnId="{914DB0CE-F89E-0945-B5AC-8B4C7F7076B8}">
      <dgm:prSet/>
      <dgm:spPr/>
      <dgm:t>
        <a:bodyPr/>
        <a:lstStyle/>
        <a:p>
          <a:endParaRPr lang="en-US"/>
        </a:p>
      </dgm:t>
    </dgm:pt>
    <dgm:pt modelId="{88BF4941-ABB1-B24F-B75B-D51BBB24607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Point-to-point </a:t>
          </a:r>
          <a:r>
            <a:rPr lang="tr-TR" dirty="0" err="1" smtClean="0"/>
            <a:t>arayüz</a:t>
          </a:r>
          <a:r>
            <a:rPr lang="tr-TR" dirty="0" smtClean="0"/>
            <a:t>,  I/O modülü ile harici cihaz arasında özel bir hat sağlar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A67164-6BAA-9E44-B425-1870AE661169}" type="parTrans" cxnId="{5E5E4F74-9E8B-6549-BCFF-E59BDFDB2E10}">
      <dgm:prSet/>
      <dgm:spPr/>
      <dgm:t>
        <a:bodyPr/>
        <a:lstStyle/>
        <a:p>
          <a:endParaRPr lang="en-US"/>
        </a:p>
      </dgm:t>
    </dgm:pt>
    <dgm:pt modelId="{A5D49185-33A9-474B-ADD9-C1A620EADF77}" type="sibTrans" cxnId="{5E5E4F74-9E8B-6549-BCFF-E59BDFDB2E10}">
      <dgm:prSet/>
      <dgm:spPr/>
      <dgm:t>
        <a:bodyPr/>
        <a:lstStyle/>
        <a:p>
          <a:endParaRPr lang="en-US"/>
        </a:p>
      </dgm:t>
    </dgm:pt>
    <dgm:pt modelId="{882968A6-B5C6-BD44-9757-091194C8E5E9}">
      <dgm:prSet/>
      <dgm:spPr/>
      <dgm:t>
        <a:bodyPr/>
        <a:lstStyle/>
        <a:p>
          <a:pPr rtl="0"/>
          <a:r>
            <a:rPr lang="tr-TR" dirty="0" smtClean="0"/>
            <a:t>Küçük sistemlerde (PC'ler, iş istasyonları) tipik noktadan noktaya bağlantılar, klavye, yazıcı ve harici modemi kapsar</a:t>
          </a:r>
          <a:endParaRPr lang="en-US" dirty="0"/>
        </a:p>
      </dgm:t>
    </dgm:pt>
    <dgm:pt modelId="{FE3AC897-ACB3-6342-B7BE-BBA6AF7FAB7D}" type="parTrans" cxnId="{F8B3AE50-03A2-7A4D-A799-942C606898B1}">
      <dgm:prSet/>
      <dgm:spPr/>
      <dgm:t>
        <a:bodyPr/>
        <a:lstStyle/>
        <a:p>
          <a:endParaRPr lang="en-US" dirty="0"/>
        </a:p>
      </dgm:t>
    </dgm:pt>
    <dgm:pt modelId="{E128EA07-F96D-8146-AB8E-D29BDD466F37}" type="sibTrans" cxnId="{F8B3AE50-03A2-7A4D-A799-942C606898B1}">
      <dgm:prSet/>
      <dgm:spPr/>
      <dgm:t>
        <a:bodyPr/>
        <a:lstStyle/>
        <a:p>
          <a:endParaRPr lang="en-US"/>
        </a:p>
      </dgm:t>
    </dgm:pt>
    <dgm:pt modelId="{F37E81D0-CFFF-5543-956A-E31E6B87E53E}">
      <dgm:prSet/>
      <dgm:spPr/>
      <dgm:t>
        <a:bodyPr/>
        <a:lstStyle/>
        <a:p>
          <a:pPr rtl="0"/>
          <a:r>
            <a:rPr lang="tr-TR" dirty="0" smtClean="0"/>
            <a:t>Örnek: </a:t>
          </a:r>
          <a:r>
            <a:rPr lang="en-US" dirty="0" smtClean="0"/>
            <a:t>EIA-232 </a:t>
          </a:r>
          <a:r>
            <a:rPr lang="en-US" dirty="0" err="1" smtClean="0"/>
            <a:t>spe</a:t>
          </a:r>
          <a:r>
            <a:rPr lang="tr-TR" dirty="0" err="1" smtClean="0"/>
            <a:t>sifikasyonu</a:t>
          </a:r>
          <a:endParaRPr lang="en-US" dirty="0"/>
        </a:p>
      </dgm:t>
    </dgm:pt>
    <dgm:pt modelId="{3D0D47E2-C313-CD4B-8FE8-608D565A3A1D}" type="parTrans" cxnId="{A3ADDDD0-0DFF-3144-A943-46A2921F05AE}">
      <dgm:prSet/>
      <dgm:spPr/>
      <dgm:t>
        <a:bodyPr/>
        <a:lstStyle/>
        <a:p>
          <a:endParaRPr lang="en-US" dirty="0"/>
        </a:p>
      </dgm:t>
    </dgm:pt>
    <dgm:pt modelId="{F5CBB4EF-6DC0-694F-BD3F-47BAB5F8293A}" type="sibTrans" cxnId="{A3ADDDD0-0DFF-3144-A943-46A2921F05AE}">
      <dgm:prSet/>
      <dgm:spPr/>
      <dgm:t>
        <a:bodyPr/>
        <a:lstStyle/>
        <a:p>
          <a:endParaRPr lang="en-US"/>
        </a:p>
      </dgm:t>
    </dgm:pt>
    <dgm:pt modelId="{F900B129-A637-B249-9CF1-4F2AF9EDEF74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Multipoint </a:t>
          </a:r>
          <a:r>
            <a:rPr lang="tr-TR" dirty="0" smtClean="0"/>
            <a:t>harici arabirimler, harici yığın depolama aygıtlarını (disk ve teyp sürücüleri) ve çoklu ortam aygıtlarını (CD-ROM'ları, video, ses) desteklemek için kullanılır.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303EA2-34AA-A941-BD30-DDA18AE081CF}" type="parTrans" cxnId="{2B50A578-CB36-8144-A4E2-A586D2012183}">
      <dgm:prSet/>
      <dgm:spPr/>
      <dgm:t>
        <a:bodyPr/>
        <a:lstStyle/>
        <a:p>
          <a:endParaRPr lang="en-US"/>
        </a:p>
      </dgm:t>
    </dgm:pt>
    <dgm:pt modelId="{14F9575D-28FA-EA45-9354-33E5F8ECBFFF}" type="sibTrans" cxnId="{2B50A578-CB36-8144-A4E2-A586D2012183}">
      <dgm:prSet/>
      <dgm:spPr/>
      <dgm:t>
        <a:bodyPr/>
        <a:lstStyle/>
        <a:p>
          <a:endParaRPr lang="en-US"/>
        </a:p>
      </dgm:t>
    </dgm:pt>
    <dgm:pt modelId="{27EC6D1B-CCE6-024D-98E3-1B5F1EDD790B}">
      <dgm:prSet/>
      <dgm:spPr/>
      <dgm:t>
        <a:bodyPr/>
        <a:lstStyle/>
        <a:p>
          <a:pPr rtl="0"/>
          <a:r>
            <a:rPr lang="tr-TR" dirty="0" smtClean="0"/>
            <a:t>Harici </a:t>
          </a:r>
          <a:r>
            <a:rPr lang="tr-TR" dirty="0" err="1" smtClean="0"/>
            <a:t>veriyolları</a:t>
          </a:r>
          <a:endParaRPr lang="en-US" dirty="0"/>
        </a:p>
      </dgm:t>
    </dgm:pt>
    <dgm:pt modelId="{2F0516B2-106B-7F41-9D38-CD41F6009802}" type="parTrans" cxnId="{E3DC75CD-C05A-6747-97B7-9CD343C72A1E}">
      <dgm:prSet/>
      <dgm:spPr/>
      <dgm:t>
        <a:bodyPr/>
        <a:lstStyle/>
        <a:p>
          <a:endParaRPr lang="en-US" dirty="0"/>
        </a:p>
      </dgm:t>
    </dgm:pt>
    <dgm:pt modelId="{9EED406A-4D48-CD40-BE52-F8AEFA321124}" type="sibTrans" cxnId="{E3DC75CD-C05A-6747-97B7-9CD343C72A1E}">
      <dgm:prSet/>
      <dgm:spPr/>
      <dgm:t>
        <a:bodyPr/>
        <a:lstStyle/>
        <a:p>
          <a:endParaRPr lang="en-US"/>
        </a:p>
      </dgm:t>
    </dgm:pt>
    <dgm:pt modelId="{1B74C9EE-BEBF-174E-8E76-CCD844437733}" type="pres">
      <dgm:prSet presAssocID="{88ED79C0-63DA-824A-99B4-F5CD6A1116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CEB4362-8F43-0D40-A255-6B77E2E04823}" type="pres">
      <dgm:prSet presAssocID="{FED70F00-5AD3-F64D-8FDC-50BC188F5A08}" presName="root" presStyleCnt="0"/>
      <dgm:spPr/>
    </dgm:pt>
    <dgm:pt modelId="{2A928EB1-7391-B94A-87D7-F71DA6E3B3B9}" type="pres">
      <dgm:prSet presAssocID="{FED70F00-5AD3-F64D-8FDC-50BC188F5A08}" presName="rootComposite" presStyleCnt="0"/>
      <dgm:spPr/>
    </dgm:pt>
    <dgm:pt modelId="{11E8915B-F618-F044-B9D5-CA691495D060}" type="pres">
      <dgm:prSet presAssocID="{FED70F00-5AD3-F64D-8FDC-50BC188F5A08}" presName="rootText" presStyleLbl="node1" presStyleIdx="0" presStyleCnt="3"/>
      <dgm:spPr/>
      <dgm:t>
        <a:bodyPr/>
        <a:lstStyle/>
        <a:p>
          <a:endParaRPr lang="tr-TR"/>
        </a:p>
      </dgm:t>
    </dgm:pt>
    <dgm:pt modelId="{1EA339A8-13B3-5B4C-86D7-F378B05DB30E}" type="pres">
      <dgm:prSet presAssocID="{FED70F00-5AD3-F64D-8FDC-50BC188F5A08}" presName="rootConnector" presStyleLbl="node1" presStyleIdx="0" presStyleCnt="3"/>
      <dgm:spPr/>
      <dgm:t>
        <a:bodyPr/>
        <a:lstStyle/>
        <a:p>
          <a:endParaRPr lang="tr-TR"/>
        </a:p>
      </dgm:t>
    </dgm:pt>
    <dgm:pt modelId="{17894954-0B91-AC43-B53C-DBED0C4B142B}" type="pres">
      <dgm:prSet presAssocID="{FED70F00-5AD3-F64D-8FDC-50BC188F5A08}" presName="childShape" presStyleCnt="0"/>
      <dgm:spPr/>
    </dgm:pt>
    <dgm:pt modelId="{0A2FDE65-AC90-664D-A326-2AACBEA85FCC}" type="pres">
      <dgm:prSet presAssocID="{1A9BF2EE-A6B3-B14B-BA2C-568822ABAC0B}" presName="Name13" presStyleLbl="parChTrans1D2" presStyleIdx="0" presStyleCnt="5"/>
      <dgm:spPr/>
      <dgm:t>
        <a:bodyPr/>
        <a:lstStyle/>
        <a:p>
          <a:endParaRPr lang="tr-TR"/>
        </a:p>
      </dgm:t>
    </dgm:pt>
    <dgm:pt modelId="{CD72A082-4398-2947-91F0-3322028C23D5}" type="pres">
      <dgm:prSet presAssocID="{247B0D7F-3620-AB4F-B40B-C0946666726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C742694-5B86-154F-8540-75A74C35DA3C}" type="pres">
      <dgm:prSet presAssocID="{A6DB0B68-3FDE-4B41-A711-58D71892EFD1}" presName="Name13" presStyleLbl="parChTrans1D2" presStyleIdx="1" presStyleCnt="5"/>
      <dgm:spPr/>
      <dgm:t>
        <a:bodyPr/>
        <a:lstStyle/>
        <a:p>
          <a:endParaRPr lang="tr-TR"/>
        </a:p>
      </dgm:t>
    </dgm:pt>
    <dgm:pt modelId="{A5A8CE9A-4A29-8742-8FDC-7026E8751024}" type="pres">
      <dgm:prSet presAssocID="{9F7F9866-8A41-DD43-AC1F-1FC6E33845A8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67038E4-B92A-3749-B60E-3CC67A3EFB7F}" type="pres">
      <dgm:prSet presAssocID="{88BF4941-ABB1-B24F-B75B-D51BBB246079}" presName="root" presStyleCnt="0"/>
      <dgm:spPr/>
    </dgm:pt>
    <dgm:pt modelId="{1B4BC8E2-8B91-7E41-9B4B-3800504FAA36}" type="pres">
      <dgm:prSet presAssocID="{88BF4941-ABB1-B24F-B75B-D51BBB246079}" presName="rootComposite" presStyleCnt="0"/>
      <dgm:spPr/>
    </dgm:pt>
    <dgm:pt modelId="{3DA9EAB1-C902-6842-AD19-6AE292B41033}" type="pres">
      <dgm:prSet presAssocID="{88BF4941-ABB1-B24F-B75B-D51BBB246079}" presName="rootText" presStyleLbl="node1" presStyleIdx="1" presStyleCnt="3"/>
      <dgm:spPr/>
      <dgm:t>
        <a:bodyPr/>
        <a:lstStyle/>
        <a:p>
          <a:endParaRPr lang="tr-TR"/>
        </a:p>
      </dgm:t>
    </dgm:pt>
    <dgm:pt modelId="{5FFDF621-083A-6143-B7DF-2DA07ABD16E1}" type="pres">
      <dgm:prSet presAssocID="{88BF4941-ABB1-B24F-B75B-D51BBB246079}" presName="rootConnector" presStyleLbl="node1" presStyleIdx="1" presStyleCnt="3"/>
      <dgm:spPr/>
      <dgm:t>
        <a:bodyPr/>
        <a:lstStyle/>
        <a:p>
          <a:endParaRPr lang="tr-TR"/>
        </a:p>
      </dgm:t>
    </dgm:pt>
    <dgm:pt modelId="{9C3FAEA2-2A72-774A-A8D6-A73D2605A6A0}" type="pres">
      <dgm:prSet presAssocID="{88BF4941-ABB1-B24F-B75B-D51BBB246079}" presName="childShape" presStyleCnt="0"/>
      <dgm:spPr/>
    </dgm:pt>
    <dgm:pt modelId="{AB419A0A-A9D2-7446-BC2B-85FBFD2079EA}" type="pres">
      <dgm:prSet presAssocID="{FE3AC897-ACB3-6342-B7BE-BBA6AF7FAB7D}" presName="Name13" presStyleLbl="parChTrans1D2" presStyleIdx="2" presStyleCnt="5"/>
      <dgm:spPr/>
      <dgm:t>
        <a:bodyPr/>
        <a:lstStyle/>
        <a:p>
          <a:endParaRPr lang="tr-TR"/>
        </a:p>
      </dgm:t>
    </dgm:pt>
    <dgm:pt modelId="{C182F3F0-AF17-6B4B-83F9-0E549C244661}" type="pres">
      <dgm:prSet presAssocID="{882968A6-B5C6-BD44-9757-091194C8E5E9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359FB7E-A415-1C4E-A214-1AD04C05312F}" type="pres">
      <dgm:prSet presAssocID="{3D0D47E2-C313-CD4B-8FE8-608D565A3A1D}" presName="Name13" presStyleLbl="parChTrans1D2" presStyleIdx="3" presStyleCnt="5"/>
      <dgm:spPr/>
      <dgm:t>
        <a:bodyPr/>
        <a:lstStyle/>
        <a:p>
          <a:endParaRPr lang="tr-TR"/>
        </a:p>
      </dgm:t>
    </dgm:pt>
    <dgm:pt modelId="{681C670E-982D-C049-9F43-C5E98C01FBB8}" type="pres">
      <dgm:prSet presAssocID="{F37E81D0-CFFF-5543-956A-E31E6B87E53E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19BB530-6D2D-504B-AF11-25796A8D21FA}" type="pres">
      <dgm:prSet presAssocID="{F900B129-A637-B249-9CF1-4F2AF9EDEF74}" presName="root" presStyleCnt="0"/>
      <dgm:spPr/>
    </dgm:pt>
    <dgm:pt modelId="{15014B39-565C-B844-AD8F-DA645B23D4D3}" type="pres">
      <dgm:prSet presAssocID="{F900B129-A637-B249-9CF1-4F2AF9EDEF74}" presName="rootComposite" presStyleCnt="0"/>
      <dgm:spPr/>
    </dgm:pt>
    <dgm:pt modelId="{D5BE293E-8260-F447-9DAD-F14394666443}" type="pres">
      <dgm:prSet presAssocID="{F900B129-A637-B249-9CF1-4F2AF9EDEF74}" presName="rootText" presStyleLbl="node1" presStyleIdx="2" presStyleCnt="3"/>
      <dgm:spPr/>
      <dgm:t>
        <a:bodyPr/>
        <a:lstStyle/>
        <a:p>
          <a:endParaRPr lang="tr-TR"/>
        </a:p>
      </dgm:t>
    </dgm:pt>
    <dgm:pt modelId="{380BD76D-36EB-A34C-A2C0-0AFD80182ACB}" type="pres">
      <dgm:prSet presAssocID="{F900B129-A637-B249-9CF1-4F2AF9EDEF74}" presName="rootConnector" presStyleLbl="node1" presStyleIdx="2" presStyleCnt="3"/>
      <dgm:spPr/>
      <dgm:t>
        <a:bodyPr/>
        <a:lstStyle/>
        <a:p>
          <a:endParaRPr lang="tr-TR"/>
        </a:p>
      </dgm:t>
    </dgm:pt>
    <dgm:pt modelId="{B88AC9F3-89DE-5642-889B-7996F18BDCE2}" type="pres">
      <dgm:prSet presAssocID="{F900B129-A637-B249-9CF1-4F2AF9EDEF74}" presName="childShape" presStyleCnt="0"/>
      <dgm:spPr/>
    </dgm:pt>
    <dgm:pt modelId="{95EA960B-D2D4-674B-9311-0F96399E5AE1}" type="pres">
      <dgm:prSet presAssocID="{2F0516B2-106B-7F41-9D38-CD41F6009802}" presName="Name13" presStyleLbl="parChTrans1D2" presStyleIdx="4" presStyleCnt="5"/>
      <dgm:spPr/>
      <dgm:t>
        <a:bodyPr/>
        <a:lstStyle/>
        <a:p>
          <a:endParaRPr lang="tr-TR"/>
        </a:p>
      </dgm:t>
    </dgm:pt>
    <dgm:pt modelId="{76DEF83B-7128-7743-8A07-87149E013727}" type="pres">
      <dgm:prSet presAssocID="{27EC6D1B-CCE6-024D-98E3-1B5F1EDD790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7DB2B92-72AD-E241-9916-4D73CF06F9E8}" type="presOf" srcId="{88BF4941-ABB1-B24F-B75B-D51BBB246079}" destId="{3DA9EAB1-C902-6842-AD19-6AE292B41033}" srcOrd="0" destOrd="0" presId="urn:microsoft.com/office/officeart/2005/8/layout/hierarchy3"/>
    <dgm:cxn modelId="{4FC4A93D-1ED3-074C-8159-4DE562BB1BCE}" type="presOf" srcId="{88ED79C0-63DA-824A-99B4-F5CD6A1116C3}" destId="{1B74C9EE-BEBF-174E-8E76-CCD844437733}" srcOrd="0" destOrd="0" presId="urn:microsoft.com/office/officeart/2005/8/layout/hierarchy3"/>
    <dgm:cxn modelId="{914DB0CE-F89E-0945-B5AC-8B4C7F7076B8}" srcId="{FED70F00-5AD3-F64D-8FDC-50BC188F5A08}" destId="{9F7F9866-8A41-DD43-AC1F-1FC6E33845A8}" srcOrd="1" destOrd="0" parTransId="{A6DB0B68-3FDE-4B41-A711-58D71892EFD1}" sibTransId="{5DE1DA5C-816E-F54A-9612-EE59BE2BBEE8}"/>
    <dgm:cxn modelId="{2CCBB450-D711-CA45-9C2B-92695AC2A277}" type="presOf" srcId="{247B0D7F-3620-AB4F-B40B-C09466667261}" destId="{CD72A082-4398-2947-91F0-3322028C23D5}" srcOrd="0" destOrd="0" presId="urn:microsoft.com/office/officeart/2005/8/layout/hierarchy3"/>
    <dgm:cxn modelId="{2B50A578-CB36-8144-A4E2-A586D2012183}" srcId="{88ED79C0-63DA-824A-99B4-F5CD6A1116C3}" destId="{F900B129-A637-B249-9CF1-4F2AF9EDEF74}" srcOrd="2" destOrd="0" parTransId="{3C303EA2-34AA-A941-BD30-DDA18AE081CF}" sibTransId="{14F9575D-28FA-EA45-9354-33E5F8ECBFFF}"/>
    <dgm:cxn modelId="{2916F19B-DFA7-3244-869C-20BAC9F2C54D}" srcId="{FED70F00-5AD3-F64D-8FDC-50BC188F5A08}" destId="{247B0D7F-3620-AB4F-B40B-C09466667261}" srcOrd="0" destOrd="0" parTransId="{1A9BF2EE-A6B3-B14B-BA2C-568822ABAC0B}" sibTransId="{865FF338-77D9-F046-A9C7-886E22D260B6}"/>
    <dgm:cxn modelId="{9FBB5FEF-D7E9-E843-8404-FC936A5E1F00}" type="presOf" srcId="{FE3AC897-ACB3-6342-B7BE-BBA6AF7FAB7D}" destId="{AB419A0A-A9D2-7446-BC2B-85FBFD2079EA}" srcOrd="0" destOrd="0" presId="urn:microsoft.com/office/officeart/2005/8/layout/hierarchy3"/>
    <dgm:cxn modelId="{710C4318-255D-5249-A2AA-A2B7F9F0FA2F}" type="presOf" srcId="{F900B129-A637-B249-9CF1-4F2AF9EDEF74}" destId="{D5BE293E-8260-F447-9DAD-F14394666443}" srcOrd="0" destOrd="0" presId="urn:microsoft.com/office/officeart/2005/8/layout/hierarchy3"/>
    <dgm:cxn modelId="{CE2F049E-D45A-7949-9695-C8E519495C66}" type="presOf" srcId="{F37E81D0-CFFF-5543-956A-E31E6B87E53E}" destId="{681C670E-982D-C049-9F43-C5E98C01FBB8}" srcOrd="0" destOrd="0" presId="urn:microsoft.com/office/officeart/2005/8/layout/hierarchy3"/>
    <dgm:cxn modelId="{D642CD1D-3A2A-8F42-BDED-097D21A2D8AC}" type="presOf" srcId="{1A9BF2EE-A6B3-B14B-BA2C-568822ABAC0B}" destId="{0A2FDE65-AC90-664D-A326-2AACBEA85FCC}" srcOrd="0" destOrd="0" presId="urn:microsoft.com/office/officeart/2005/8/layout/hierarchy3"/>
    <dgm:cxn modelId="{5E5E4F74-9E8B-6549-BCFF-E59BDFDB2E10}" srcId="{88ED79C0-63DA-824A-99B4-F5CD6A1116C3}" destId="{88BF4941-ABB1-B24F-B75B-D51BBB246079}" srcOrd="1" destOrd="0" parTransId="{4AA67164-6BAA-9E44-B425-1870AE661169}" sibTransId="{A5D49185-33A9-474B-ADD9-C1A620EADF77}"/>
    <dgm:cxn modelId="{8E3BF462-EC6F-2247-98FC-B39649646B4C}" type="presOf" srcId="{A6DB0B68-3FDE-4B41-A711-58D71892EFD1}" destId="{BC742694-5B86-154F-8540-75A74C35DA3C}" srcOrd="0" destOrd="0" presId="urn:microsoft.com/office/officeart/2005/8/layout/hierarchy3"/>
    <dgm:cxn modelId="{8BF76FD4-F1E7-BC4D-9600-54E985C21CC8}" type="presOf" srcId="{F900B129-A637-B249-9CF1-4F2AF9EDEF74}" destId="{380BD76D-36EB-A34C-A2C0-0AFD80182ACB}" srcOrd="1" destOrd="0" presId="urn:microsoft.com/office/officeart/2005/8/layout/hierarchy3"/>
    <dgm:cxn modelId="{A3ADDDD0-0DFF-3144-A943-46A2921F05AE}" srcId="{88BF4941-ABB1-B24F-B75B-D51BBB246079}" destId="{F37E81D0-CFFF-5543-956A-E31E6B87E53E}" srcOrd="1" destOrd="0" parTransId="{3D0D47E2-C313-CD4B-8FE8-608D565A3A1D}" sibTransId="{F5CBB4EF-6DC0-694F-BD3F-47BAB5F8293A}"/>
    <dgm:cxn modelId="{BA8F9202-94EC-3649-9981-51BD25947F87}" srcId="{88ED79C0-63DA-824A-99B4-F5CD6A1116C3}" destId="{FED70F00-5AD3-F64D-8FDC-50BC188F5A08}" srcOrd="0" destOrd="0" parTransId="{6EAEBCCC-02EC-434D-BC66-BC395F15EFC1}" sibTransId="{49AAEDD9-149D-2E4A-957C-35B2517AAF7B}"/>
    <dgm:cxn modelId="{409E26E7-B6BF-BB40-944B-C781947712B3}" type="presOf" srcId="{882968A6-B5C6-BD44-9757-091194C8E5E9}" destId="{C182F3F0-AF17-6B4B-83F9-0E549C244661}" srcOrd="0" destOrd="0" presId="urn:microsoft.com/office/officeart/2005/8/layout/hierarchy3"/>
    <dgm:cxn modelId="{EA5F32F4-603A-CA4A-ABA0-6F286D32314D}" type="presOf" srcId="{9F7F9866-8A41-DD43-AC1F-1FC6E33845A8}" destId="{A5A8CE9A-4A29-8742-8FDC-7026E8751024}" srcOrd="0" destOrd="0" presId="urn:microsoft.com/office/officeart/2005/8/layout/hierarchy3"/>
    <dgm:cxn modelId="{824C1437-5F1A-6246-8966-6D0B239755A1}" type="presOf" srcId="{FED70F00-5AD3-F64D-8FDC-50BC188F5A08}" destId="{1EA339A8-13B3-5B4C-86D7-F378B05DB30E}" srcOrd="1" destOrd="0" presId="urn:microsoft.com/office/officeart/2005/8/layout/hierarchy3"/>
    <dgm:cxn modelId="{94BD2974-AB0E-814C-A013-CF0D1D3B00E1}" type="presOf" srcId="{88BF4941-ABB1-B24F-B75B-D51BBB246079}" destId="{5FFDF621-083A-6143-B7DF-2DA07ABD16E1}" srcOrd="1" destOrd="0" presId="urn:microsoft.com/office/officeart/2005/8/layout/hierarchy3"/>
    <dgm:cxn modelId="{E3DC75CD-C05A-6747-97B7-9CD343C72A1E}" srcId="{F900B129-A637-B249-9CF1-4F2AF9EDEF74}" destId="{27EC6D1B-CCE6-024D-98E3-1B5F1EDD790B}" srcOrd="0" destOrd="0" parTransId="{2F0516B2-106B-7F41-9D38-CD41F6009802}" sibTransId="{9EED406A-4D48-CD40-BE52-F8AEFA321124}"/>
    <dgm:cxn modelId="{47DACDE9-F6B1-EB42-B53A-12D0CB4C77A8}" type="presOf" srcId="{FED70F00-5AD3-F64D-8FDC-50BC188F5A08}" destId="{11E8915B-F618-F044-B9D5-CA691495D060}" srcOrd="0" destOrd="0" presId="urn:microsoft.com/office/officeart/2005/8/layout/hierarchy3"/>
    <dgm:cxn modelId="{F8B3AE50-03A2-7A4D-A799-942C606898B1}" srcId="{88BF4941-ABB1-B24F-B75B-D51BBB246079}" destId="{882968A6-B5C6-BD44-9757-091194C8E5E9}" srcOrd="0" destOrd="0" parTransId="{FE3AC897-ACB3-6342-B7BE-BBA6AF7FAB7D}" sibTransId="{E128EA07-F96D-8146-AB8E-D29BDD466F37}"/>
    <dgm:cxn modelId="{6183EFEA-D900-3748-8953-C47B17BB14F2}" type="presOf" srcId="{3D0D47E2-C313-CD4B-8FE8-608D565A3A1D}" destId="{B359FB7E-A415-1C4E-A214-1AD04C05312F}" srcOrd="0" destOrd="0" presId="urn:microsoft.com/office/officeart/2005/8/layout/hierarchy3"/>
    <dgm:cxn modelId="{4D0D6407-D3B3-E846-8868-0439547B3F2F}" type="presOf" srcId="{27EC6D1B-CCE6-024D-98E3-1B5F1EDD790B}" destId="{76DEF83B-7128-7743-8A07-87149E013727}" srcOrd="0" destOrd="0" presId="urn:microsoft.com/office/officeart/2005/8/layout/hierarchy3"/>
    <dgm:cxn modelId="{6DB0CD85-3EF4-4441-8F86-7AA308DE042B}" type="presOf" srcId="{2F0516B2-106B-7F41-9D38-CD41F6009802}" destId="{95EA960B-D2D4-674B-9311-0F96399E5AE1}" srcOrd="0" destOrd="0" presId="urn:microsoft.com/office/officeart/2005/8/layout/hierarchy3"/>
    <dgm:cxn modelId="{2A184EB9-9C43-564F-BF4E-7C87CE18BDFA}" type="presParOf" srcId="{1B74C9EE-BEBF-174E-8E76-CCD844437733}" destId="{4CEB4362-8F43-0D40-A255-6B77E2E04823}" srcOrd="0" destOrd="0" presId="urn:microsoft.com/office/officeart/2005/8/layout/hierarchy3"/>
    <dgm:cxn modelId="{864F5C13-9762-0548-901E-66E037DE6323}" type="presParOf" srcId="{4CEB4362-8F43-0D40-A255-6B77E2E04823}" destId="{2A928EB1-7391-B94A-87D7-F71DA6E3B3B9}" srcOrd="0" destOrd="0" presId="urn:microsoft.com/office/officeart/2005/8/layout/hierarchy3"/>
    <dgm:cxn modelId="{905F454B-F73D-9C46-AA70-C7F6B1441501}" type="presParOf" srcId="{2A928EB1-7391-B94A-87D7-F71DA6E3B3B9}" destId="{11E8915B-F618-F044-B9D5-CA691495D060}" srcOrd="0" destOrd="0" presId="urn:microsoft.com/office/officeart/2005/8/layout/hierarchy3"/>
    <dgm:cxn modelId="{E921FFFD-14AC-5440-9EC2-7FD926E5CA71}" type="presParOf" srcId="{2A928EB1-7391-B94A-87D7-F71DA6E3B3B9}" destId="{1EA339A8-13B3-5B4C-86D7-F378B05DB30E}" srcOrd="1" destOrd="0" presId="urn:microsoft.com/office/officeart/2005/8/layout/hierarchy3"/>
    <dgm:cxn modelId="{79AE74AB-CD44-C242-B356-C594119297B1}" type="presParOf" srcId="{4CEB4362-8F43-0D40-A255-6B77E2E04823}" destId="{17894954-0B91-AC43-B53C-DBED0C4B142B}" srcOrd="1" destOrd="0" presId="urn:microsoft.com/office/officeart/2005/8/layout/hierarchy3"/>
    <dgm:cxn modelId="{CA8AFF22-F4AB-414B-B064-B2FDDC063252}" type="presParOf" srcId="{17894954-0B91-AC43-B53C-DBED0C4B142B}" destId="{0A2FDE65-AC90-664D-A326-2AACBEA85FCC}" srcOrd="0" destOrd="0" presId="urn:microsoft.com/office/officeart/2005/8/layout/hierarchy3"/>
    <dgm:cxn modelId="{6D1C00C4-9B09-5F4A-B74E-60294B8AC4AC}" type="presParOf" srcId="{17894954-0B91-AC43-B53C-DBED0C4B142B}" destId="{CD72A082-4398-2947-91F0-3322028C23D5}" srcOrd="1" destOrd="0" presId="urn:microsoft.com/office/officeart/2005/8/layout/hierarchy3"/>
    <dgm:cxn modelId="{BD39823F-F73F-354B-991D-36E8DB35AF23}" type="presParOf" srcId="{17894954-0B91-AC43-B53C-DBED0C4B142B}" destId="{BC742694-5B86-154F-8540-75A74C35DA3C}" srcOrd="2" destOrd="0" presId="urn:microsoft.com/office/officeart/2005/8/layout/hierarchy3"/>
    <dgm:cxn modelId="{914AD698-CCC4-0042-9DC2-EF91CB2B2748}" type="presParOf" srcId="{17894954-0B91-AC43-B53C-DBED0C4B142B}" destId="{A5A8CE9A-4A29-8742-8FDC-7026E8751024}" srcOrd="3" destOrd="0" presId="urn:microsoft.com/office/officeart/2005/8/layout/hierarchy3"/>
    <dgm:cxn modelId="{A224EF24-CE84-6B4C-8AE5-C3CA268CE911}" type="presParOf" srcId="{1B74C9EE-BEBF-174E-8E76-CCD844437733}" destId="{A67038E4-B92A-3749-B60E-3CC67A3EFB7F}" srcOrd="1" destOrd="0" presId="urn:microsoft.com/office/officeart/2005/8/layout/hierarchy3"/>
    <dgm:cxn modelId="{19E68367-C668-F840-B8C2-E0A37939C91F}" type="presParOf" srcId="{A67038E4-B92A-3749-B60E-3CC67A3EFB7F}" destId="{1B4BC8E2-8B91-7E41-9B4B-3800504FAA36}" srcOrd="0" destOrd="0" presId="urn:microsoft.com/office/officeart/2005/8/layout/hierarchy3"/>
    <dgm:cxn modelId="{F0DD3E74-F023-554A-8EBA-4712D3F4E4A8}" type="presParOf" srcId="{1B4BC8E2-8B91-7E41-9B4B-3800504FAA36}" destId="{3DA9EAB1-C902-6842-AD19-6AE292B41033}" srcOrd="0" destOrd="0" presId="urn:microsoft.com/office/officeart/2005/8/layout/hierarchy3"/>
    <dgm:cxn modelId="{078BECF3-549A-D045-8869-C19161B086A1}" type="presParOf" srcId="{1B4BC8E2-8B91-7E41-9B4B-3800504FAA36}" destId="{5FFDF621-083A-6143-B7DF-2DA07ABD16E1}" srcOrd="1" destOrd="0" presId="urn:microsoft.com/office/officeart/2005/8/layout/hierarchy3"/>
    <dgm:cxn modelId="{CE76480D-EA43-8E41-AF21-B436E44C6272}" type="presParOf" srcId="{A67038E4-B92A-3749-B60E-3CC67A3EFB7F}" destId="{9C3FAEA2-2A72-774A-A8D6-A73D2605A6A0}" srcOrd="1" destOrd="0" presId="urn:microsoft.com/office/officeart/2005/8/layout/hierarchy3"/>
    <dgm:cxn modelId="{CFBCEE96-E132-6543-8C6F-CC249687E623}" type="presParOf" srcId="{9C3FAEA2-2A72-774A-A8D6-A73D2605A6A0}" destId="{AB419A0A-A9D2-7446-BC2B-85FBFD2079EA}" srcOrd="0" destOrd="0" presId="urn:microsoft.com/office/officeart/2005/8/layout/hierarchy3"/>
    <dgm:cxn modelId="{60782FA7-DC02-B643-AED9-69A86ED8F6E6}" type="presParOf" srcId="{9C3FAEA2-2A72-774A-A8D6-A73D2605A6A0}" destId="{C182F3F0-AF17-6B4B-83F9-0E549C244661}" srcOrd="1" destOrd="0" presId="urn:microsoft.com/office/officeart/2005/8/layout/hierarchy3"/>
    <dgm:cxn modelId="{C09BC924-B78D-3C46-9912-280B214D67FF}" type="presParOf" srcId="{9C3FAEA2-2A72-774A-A8D6-A73D2605A6A0}" destId="{B359FB7E-A415-1C4E-A214-1AD04C05312F}" srcOrd="2" destOrd="0" presId="urn:microsoft.com/office/officeart/2005/8/layout/hierarchy3"/>
    <dgm:cxn modelId="{F8B72B19-1351-0146-A31C-EC41BE188DA1}" type="presParOf" srcId="{9C3FAEA2-2A72-774A-A8D6-A73D2605A6A0}" destId="{681C670E-982D-C049-9F43-C5E98C01FBB8}" srcOrd="3" destOrd="0" presId="urn:microsoft.com/office/officeart/2005/8/layout/hierarchy3"/>
    <dgm:cxn modelId="{D4BAD3A0-A890-0648-88A4-ACBABA8C7CBD}" type="presParOf" srcId="{1B74C9EE-BEBF-174E-8E76-CCD844437733}" destId="{A19BB530-6D2D-504B-AF11-25796A8D21FA}" srcOrd="2" destOrd="0" presId="urn:microsoft.com/office/officeart/2005/8/layout/hierarchy3"/>
    <dgm:cxn modelId="{E6381910-9652-7D4C-9F7A-A1CF89F2BFBD}" type="presParOf" srcId="{A19BB530-6D2D-504B-AF11-25796A8D21FA}" destId="{15014B39-565C-B844-AD8F-DA645B23D4D3}" srcOrd="0" destOrd="0" presId="urn:microsoft.com/office/officeart/2005/8/layout/hierarchy3"/>
    <dgm:cxn modelId="{04DEE6A7-4F2A-7C4C-ADDB-49EA9184D4FB}" type="presParOf" srcId="{15014B39-565C-B844-AD8F-DA645B23D4D3}" destId="{D5BE293E-8260-F447-9DAD-F14394666443}" srcOrd="0" destOrd="0" presId="urn:microsoft.com/office/officeart/2005/8/layout/hierarchy3"/>
    <dgm:cxn modelId="{C47C72B1-3630-9846-9F9B-7A05CB745E95}" type="presParOf" srcId="{15014B39-565C-B844-AD8F-DA645B23D4D3}" destId="{380BD76D-36EB-A34C-A2C0-0AFD80182ACB}" srcOrd="1" destOrd="0" presId="urn:microsoft.com/office/officeart/2005/8/layout/hierarchy3"/>
    <dgm:cxn modelId="{57E74B4C-E273-8C42-A8B8-4C30A7BBBB0C}" type="presParOf" srcId="{A19BB530-6D2D-504B-AF11-25796A8D21FA}" destId="{B88AC9F3-89DE-5642-889B-7996F18BDCE2}" srcOrd="1" destOrd="0" presId="urn:microsoft.com/office/officeart/2005/8/layout/hierarchy3"/>
    <dgm:cxn modelId="{65E3ABCE-4F9F-C344-AD88-9228CFD42C46}" type="presParOf" srcId="{B88AC9F3-89DE-5642-889B-7996F18BDCE2}" destId="{95EA960B-D2D4-674B-9311-0F96399E5AE1}" srcOrd="0" destOrd="0" presId="urn:microsoft.com/office/officeart/2005/8/layout/hierarchy3"/>
    <dgm:cxn modelId="{F532BC6F-9419-CF4F-9A6C-2EF55993B26C}" type="presParOf" srcId="{B88AC9F3-89DE-5642-889B-7996F18BDCE2}" destId="{76DEF83B-7128-7743-8A07-87149E0137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717428" y="2823348"/>
          <a:ext cx="1709142" cy="17091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Bir I/O modülü için temel işlevler aşağıdaki kategorilere ayrılır: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67726" y="3073646"/>
        <a:ext cx="1208546" cy="1208546"/>
      </dsp:txXfrm>
    </dsp:sp>
    <dsp:sp modelId="{EB81A967-8A88-1541-8470-70988EBE4A74}">
      <dsp:nvSpPr>
        <dsp:cNvPr id="0" name=""/>
        <dsp:cNvSpPr/>
      </dsp:nvSpPr>
      <dsp:spPr>
        <a:xfrm rot="16200000">
          <a:off x="4390758" y="2201087"/>
          <a:ext cx="362483" cy="5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445131" y="2371682"/>
        <a:ext cx="253738" cy="348664"/>
      </dsp:txXfrm>
    </dsp:sp>
    <dsp:sp modelId="{7DF0255A-C2A1-774F-93CC-0FC6D40DDF43}">
      <dsp:nvSpPr>
        <dsp:cNvPr id="0" name=""/>
        <dsp:cNvSpPr/>
      </dsp:nvSpPr>
      <dsp:spPr>
        <a:xfrm>
          <a:off x="3503786" y="2988"/>
          <a:ext cx="2136427" cy="2136427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Kontrol ve zamanlama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Dahili kaynaklar ile harici cihazlar arasındaki trafik akışını koordine eder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16658" y="315860"/>
        <a:ext cx="1510683" cy="1510683"/>
      </dsp:txXfrm>
    </dsp:sp>
    <dsp:sp modelId="{10C45450-1DB7-2C40-8F90-593558B98918}">
      <dsp:nvSpPr>
        <dsp:cNvPr id="0" name=""/>
        <dsp:cNvSpPr/>
      </dsp:nvSpPr>
      <dsp:spPr>
        <a:xfrm rot="20520000">
          <a:off x="5518975" y="3020785"/>
          <a:ext cx="362483" cy="5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521636" y="3153809"/>
        <a:ext cx="253738" cy="348664"/>
      </dsp:txXfrm>
    </dsp:sp>
    <dsp:sp modelId="{23757437-5C67-414C-BF4A-4E9F514AE697}">
      <dsp:nvSpPr>
        <dsp:cNvPr id="0" name=""/>
        <dsp:cNvSpPr/>
      </dsp:nvSpPr>
      <dsp:spPr>
        <a:xfrm>
          <a:off x="5982920" y="1804185"/>
          <a:ext cx="2136427" cy="2136427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95792" y="2117057"/>
        <a:ext cx="1510683" cy="1510683"/>
      </dsp:txXfrm>
    </dsp:sp>
    <dsp:sp modelId="{59796729-757C-754C-8669-47C828C6DED7}">
      <dsp:nvSpPr>
        <dsp:cNvPr id="0" name=""/>
        <dsp:cNvSpPr/>
      </dsp:nvSpPr>
      <dsp:spPr>
        <a:xfrm rot="3240000">
          <a:off x="5088034" y="4347084"/>
          <a:ext cx="362483" cy="5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110447" y="4419318"/>
        <a:ext cx="253738" cy="348664"/>
      </dsp:txXfrm>
    </dsp:sp>
    <dsp:sp modelId="{1B6B7D15-7666-6F40-BF28-ABC4D28D073C}">
      <dsp:nvSpPr>
        <dsp:cNvPr id="0" name=""/>
        <dsp:cNvSpPr/>
      </dsp:nvSpPr>
      <dsp:spPr>
        <a:xfrm>
          <a:off x="5035975" y="4718583"/>
          <a:ext cx="2136427" cy="2136427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Aygıt İletişimi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Komutları, durum bilgilerini ve verileri içerir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48847" y="5031455"/>
        <a:ext cx="1510683" cy="1510683"/>
      </dsp:txXfrm>
    </dsp:sp>
    <dsp:sp modelId="{932EAC72-88DF-A14B-B7F4-DF7C92546515}">
      <dsp:nvSpPr>
        <dsp:cNvPr id="0" name=""/>
        <dsp:cNvSpPr/>
      </dsp:nvSpPr>
      <dsp:spPr>
        <a:xfrm rot="7560000">
          <a:off x="3693481" y="4347084"/>
          <a:ext cx="362483" cy="5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3779813" y="4419318"/>
        <a:ext cx="253738" cy="348664"/>
      </dsp:txXfrm>
    </dsp:sp>
    <dsp:sp modelId="{B368052D-1B88-EA47-9490-14788101781F}">
      <dsp:nvSpPr>
        <dsp:cNvPr id="0" name=""/>
        <dsp:cNvSpPr/>
      </dsp:nvSpPr>
      <dsp:spPr>
        <a:xfrm>
          <a:off x="1971596" y="4718583"/>
          <a:ext cx="2136427" cy="2136427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 tamponlama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Aygıt ve bellek hızlarını dengelemek için gerekli arabelleğe alma işlemini gerçekleştirir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84468" y="5031455"/>
        <a:ext cx="1510683" cy="1510683"/>
      </dsp:txXfrm>
    </dsp:sp>
    <dsp:sp modelId="{18243961-8D46-7A43-9E78-CC84D72918B4}">
      <dsp:nvSpPr>
        <dsp:cNvPr id="0" name=""/>
        <dsp:cNvSpPr/>
      </dsp:nvSpPr>
      <dsp:spPr>
        <a:xfrm rot="11880000">
          <a:off x="3262540" y="3020785"/>
          <a:ext cx="362483" cy="5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3368624" y="3153809"/>
        <a:ext cx="253738" cy="348664"/>
      </dsp:txXfrm>
    </dsp:sp>
    <dsp:sp modelId="{91BDAF9F-E41E-F043-B723-304EE18E3B3E}">
      <dsp:nvSpPr>
        <dsp:cNvPr id="0" name=""/>
        <dsp:cNvSpPr/>
      </dsp:nvSpPr>
      <dsp:spPr>
        <a:xfrm>
          <a:off x="1024651" y="1804185"/>
          <a:ext cx="2136427" cy="2136427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Hata tespiti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/>
            <a:t>İletim hatalarını algılar ve bildirir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37523" y="2117057"/>
        <a:ext cx="1510683" cy="1510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4198916" numCol="1" spcCol="1270" anchor="t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Programlanmış I/O ile, işlemcinin bellekten aldığı I/O ile ilgili talimatlar ve talimatları uygulamak için işlemcinin bir G / Ç modülüne gönderdiği I/O komutları arasında yakın bir ilişki vardır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900" kern="1200" dirty="0" smtClean="0"/>
            <a:t>Talimatın şekli, harici cihazların nasıl yönlendirileceğine bağlıdır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404834" numCol="1" spcCol="1270" anchor="t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I/O modülleri aracılığıyla bağlanan her I/O cihazı, benzersiz bir tanımlayıcı veya adres verilir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1872234" y="2678049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900" kern="1200" dirty="0" smtClean="0"/>
            <a:t>İşlemci bir I/O komutu gönderdiğinde, komut istenen aygıtın adresini içerir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4737" y="2710552"/>
        <a:ext cx="1257826" cy="991898"/>
      </dsp:txXfrm>
    </dsp:sp>
    <dsp:sp modelId="{0ED11A57-7F16-7A46-98F1-9D827DB07889}">
      <dsp:nvSpPr>
        <dsp:cNvPr id="0" name=""/>
        <dsp:cNvSpPr/>
      </dsp:nvSpPr>
      <dsp:spPr>
        <a:xfrm>
          <a:off x="1872234" y="3797085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900" kern="1200" dirty="0" smtClean="0"/>
            <a:t>Böylece, her I/O modülü komutun kendisi için olup olmadığını belirlemek için adres satırlarını yorumlamalıdır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4737" y="3829588"/>
        <a:ext cx="1257826" cy="991898"/>
      </dsp:txXfrm>
    </dsp:sp>
    <dsp:sp modelId="{36FFC2E4-7C6D-114C-8D2C-508E3EBD9206}">
      <dsp:nvSpPr>
        <dsp:cNvPr id="0" name=""/>
        <dsp:cNvSpPr/>
      </dsp:nvSpPr>
      <dsp:spPr>
        <a:xfrm>
          <a:off x="3371088" y="2705100"/>
          <a:ext cx="4736592" cy="21640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221503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Bellek-Haritalamalı</a:t>
          </a: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I/O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37641" y="2771653"/>
        <a:ext cx="4603486" cy="2030974"/>
      </dsp:txXfrm>
    </dsp:sp>
    <dsp:sp modelId="{D9C69BC1-FB71-E346-ABC9-68531B4638A4}">
      <dsp:nvSpPr>
        <dsp:cNvPr id="0" name=""/>
        <dsp:cNvSpPr/>
      </dsp:nvSpPr>
      <dsp:spPr>
        <a:xfrm>
          <a:off x="3489502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900" kern="1200" dirty="0" smtClean="0"/>
            <a:t>Bellek konumları ve I/O aygıtları için tek bir adres alanı bulunur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9451" y="3708885"/>
        <a:ext cx="2157025" cy="913938"/>
      </dsp:txXfrm>
    </dsp:sp>
    <dsp:sp modelId="{CA82B6EE-48D1-BB4C-8112-D3045325C9A0}">
      <dsp:nvSpPr>
        <dsp:cNvPr id="0" name=""/>
        <dsp:cNvSpPr/>
      </dsp:nvSpPr>
      <dsp:spPr>
        <a:xfrm>
          <a:off x="5769497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900" kern="1200" dirty="0" err="1" smtClean="0"/>
            <a:t>Veriyolu</a:t>
          </a:r>
          <a:r>
            <a:rPr lang="tr-TR" sz="900" kern="1200" dirty="0" smtClean="0"/>
            <a:t> üzerinde tek bir okuma hattı ve tek bir yazma hattı gereklidir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99446" y="3708885"/>
        <a:ext cx="2157025" cy="913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Programlanmış I/O ile ilgili problem, işlemcinin I/O modülünün veri alımı veya iletimi için hazır olması için uzun süre beklemesi gerektiği yönündedir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İşlemcinin bir modüle bir G / Ç komutu yayınlaması ve ardından başka bir faydalı işi yapması için alternatif tir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I/O modülü işlemciyle veri alış verişi yapmaya hazır olduğunda, işlemciyi hizmet talep etmek üzere keser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İşlemci, veri aktarımını yürütür ve önceki işleme devam eder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7308805" y="3619995"/>
        <a:ext cx="413525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I/O</a:t>
          </a:r>
          <a:r>
            <a:rPr lang="tr-TR" sz="2300" kern="1200" dirty="0" smtClean="0"/>
            <a:t> kesmesinin gerçeklenmesinde 2 tasarım sorunu</a:t>
          </a:r>
          <a:r>
            <a:rPr lang="en-US" sz="2300" kern="1200" dirty="0" smtClean="0"/>
            <a:t>:</a:t>
          </a:r>
          <a:endParaRPr lang="en-US" sz="2300" kern="1200" dirty="0"/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tr-TR" sz="2400" kern="1200" dirty="0" smtClean="0"/>
            <a:t>Birden çok G / Ç modülü olacağı için, işlemci hangi aygıtın kesmeyi verdiğini nasıl belirler?</a:t>
          </a:r>
          <a:endParaRPr lang="en-US" sz="2400" kern="1200" dirty="0"/>
        </a:p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tr-TR" sz="2400" kern="1200" dirty="0" smtClean="0"/>
            <a:t>Birden fazla kesme oluşursa, işlemci hangisini işleyeceğine nasıl karar verir</a:t>
          </a:r>
          <a:r>
            <a:rPr lang="en-US" sz="2400" kern="1200" dirty="0" smtClean="0"/>
            <a:t>?</a:t>
          </a:r>
          <a:endParaRPr lang="en-US" sz="2400" kern="1200" dirty="0"/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Veri aktarılmaz ve DMA çipinde depolanmaz: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yalnızca </a:t>
          </a: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port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</a:t>
          </a: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ile bellek arasında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İki I/O </a:t>
          </a:r>
          <a:r>
            <a:rPr lang="tr-TR" sz="18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portu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veya iki bellek konumu arasında değil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923" y="828992"/>
        <a:ext cx="2398243" cy="2486977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Register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aracılığı ile bellekten belleğe olabilir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579035" y="828992"/>
        <a:ext cx="2398243" cy="2486977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 tane </a:t>
          </a: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kanalı içerir: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Bağımsız olarak programlanabilir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Herhangi biri aktif</a:t>
          </a: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0, 1, 2, 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</a:t>
          </a: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3</a:t>
          </a:r>
          <a:r>
            <a:rPr lang="tr-T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olarak numaralandırılır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5157147" y="828992"/>
        <a:ext cx="2398243" cy="2486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915B-F618-F044-B9D5-CA691495D060}">
      <dsp:nvSpPr>
        <dsp:cNvPr id="0" name=""/>
        <dsp:cNvSpPr/>
      </dsp:nvSpPr>
      <dsp:spPr>
        <a:xfrm>
          <a:off x="1051" y="362475"/>
          <a:ext cx="2459570" cy="1229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Bir bilgisayar sistemindeki bir I/O modülü ile harici aygıtlar arasındaki bağlantı, ya da her ikisi</a:t>
          </a: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070" y="398494"/>
        <a:ext cx="2387532" cy="1157747"/>
      </dsp:txXfrm>
    </dsp:sp>
    <dsp:sp modelId="{0A2FDE65-AC90-664D-A326-2AACBEA85FCC}">
      <dsp:nvSpPr>
        <dsp:cNvPr id="0" name=""/>
        <dsp:cNvSpPr/>
      </dsp:nvSpPr>
      <dsp:spPr>
        <a:xfrm>
          <a:off x="247008" y="1592260"/>
          <a:ext cx="245957" cy="9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39"/>
              </a:lnTo>
              <a:lnTo>
                <a:pt x="245957" y="922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2A082-4398-2947-91F0-3322028C23D5}">
      <dsp:nvSpPr>
        <dsp:cNvPr id="0" name=""/>
        <dsp:cNvSpPr/>
      </dsp:nvSpPr>
      <dsp:spPr>
        <a:xfrm>
          <a:off x="492965" y="1899707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point-to-point</a:t>
          </a:r>
          <a:endParaRPr lang="en-US" sz="1300" kern="1200" dirty="0"/>
        </a:p>
      </dsp:txBody>
      <dsp:txXfrm>
        <a:off x="528984" y="1935726"/>
        <a:ext cx="1895618" cy="1157747"/>
      </dsp:txXfrm>
    </dsp:sp>
    <dsp:sp modelId="{BC742694-5B86-154F-8540-75A74C35DA3C}">
      <dsp:nvSpPr>
        <dsp:cNvPr id="0" name=""/>
        <dsp:cNvSpPr/>
      </dsp:nvSpPr>
      <dsp:spPr>
        <a:xfrm>
          <a:off x="247008" y="1592260"/>
          <a:ext cx="245957" cy="245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570"/>
              </a:lnTo>
              <a:lnTo>
                <a:pt x="245957" y="24595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8CE9A-4A29-8742-8FDC-7026E8751024}">
      <dsp:nvSpPr>
        <dsp:cNvPr id="0" name=""/>
        <dsp:cNvSpPr/>
      </dsp:nvSpPr>
      <dsp:spPr>
        <a:xfrm>
          <a:off x="492965" y="3436939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multiport</a:t>
          </a:r>
          <a:endParaRPr lang="en-US" sz="1300" kern="1200" dirty="0"/>
        </a:p>
      </dsp:txBody>
      <dsp:txXfrm>
        <a:off x="528984" y="3472958"/>
        <a:ext cx="1895618" cy="1157747"/>
      </dsp:txXfrm>
    </dsp:sp>
    <dsp:sp modelId="{3DA9EAB1-C902-6842-AD19-6AE292B41033}">
      <dsp:nvSpPr>
        <dsp:cNvPr id="0" name=""/>
        <dsp:cNvSpPr/>
      </dsp:nvSpPr>
      <dsp:spPr>
        <a:xfrm>
          <a:off x="3075514" y="362475"/>
          <a:ext cx="2459570" cy="1229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Point-to-point </a:t>
          </a:r>
          <a:r>
            <a:rPr lang="tr-TR" sz="1200" kern="1200" dirty="0" err="1" smtClean="0"/>
            <a:t>arayüz</a:t>
          </a:r>
          <a:r>
            <a:rPr lang="tr-TR" sz="1200" kern="1200" dirty="0" smtClean="0"/>
            <a:t>,  I/O modülü ile harici cihaz arasında özel bir hat sağlar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1533" y="398494"/>
        <a:ext cx="2387532" cy="1157747"/>
      </dsp:txXfrm>
    </dsp:sp>
    <dsp:sp modelId="{AB419A0A-A9D2-7446-BC2B-85FBFD2079EA}">
      <dsp:nvSpPr>
        <dsp:cNvPr id="0" name=""/>
        <dsp:cNvSpPr/>
      </dsp:nvSpPr>
      <dsp:spPr>
        <a:xfrm>
          <a:off x="3321471" y="1592260"/>
          <a:ext cx="245957" cy="9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39"/>
              </a:lnTo>
              <a:lnTo>
                <a:pt x="245957" y="922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2F3F0-AF17-6B4B-83F9-0E549C244661}">
      <dsp:nvSpPr>
        <dsp:cNvPr id="0" name=""/>
        <dsp:cNvSpPr/>
      </dsp:nvSpPr>
      <dsp:spPr>
        <a:xfrm>
          <a:off x="3567428" y="1899707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Küçük sistemlerde (PC'ler, iş istasyonları) tipik noktadan noktaya bağlantılar, klavye, yazıcı ve harici modemi kapsar</a:t>
          </a:r>
          <a:endParaRPr lang="en-US" sz="1300" kern="1200" dirty="0"/>
        </a:p>
      </dsp:txBody>
      <dsp:txXfrm>
        <a:off x="3603447" y="1935726"/>
        <a:ext cx="1895618" cy="1157747"/>
      </dsp:txXfrm>
    </dsp:sp>
    <dsp:sp modelId="{B359FB7E-A415-1C4E-A214-1AD04C05312F}">
      <dsp:nvSpPr>
        <dsp:cNvPr id="0" name=""/>
        <dsp:cNvSpPr/>
      </dsp:nvSpPr>
      <dsp:spPr>
        <a:xfrm>
          <a:off x="3321471" y="1592260"/>
          <a:ext cx="245957" cy="245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570"/>
              </a:lnTo>
              <a:lnTo>
                <a:pt x="245957" y="24595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C670E-982D-C049-9F43-C5E98C01FBB8}">
      <dsp:nvSpPr>
        <dsp:cNvPr id="0" name=""/>
        <dsp:cNvSpPr/>
      </dsp:nvSpPr>
      <dsp:spPr>
        <a:xfrm>
          <a:off x="3567428" y="3436939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Örnek: </a:t>
          </a:r>
          <a:r>
            <a:rPr lang="en-US" sz="1300" kern="1200" dirty="0" smtClean="0"/>
            <a:t>EIA-232 </a:t>
          </a:r>
          <a:r>
            <a:rPr lang="en-US" sz="1300" kern="1200" dirty="0" err="1" smtClean="0"/>
            <a:t>spe</a:t>
          </a:r>
          <a:r>
            <a:rPr lang="tr-TR" sz="1300" kern="1200" dirty="0" err="1" smtClean="0"/>
            <a:t>sifikasyonu</a:t>
          </a:r>
          <a:endParaRPr lang="en-US" sz="1300" kern="1200" dirty="0"/>
        </a:p>
      </dsp:txBody>
      <dsp:txXfrm>
        <a:off x="3603447" y="3472958"/>
        <a:ext cx="1895618" cy="1157747"/>
      </dsp:txXfrm>
    </dsp:sp>
    <dsp:sp modelId="{D5BE293E-8260-F447-9DAD-F14394666443}">
      <dsp:nvSpPr>
        <dsp:cNvPr id="0" name=""/>
        <dsp:cNvSpPr/>
      </dsp:nvSpPr>
      <dsp:spPr>
        <a:xfrm>
          <a:off x="6149978" y="362475"/>
          <a:ext cx="2459570" cy="1229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Multipoint </a:t>
          </a:r>
          <a:r>
            <a:rPr lang="tr-TR" sz="1200" kern="1200" dirty="0" smtClean="0"/>
            <a:t>harici arabirimler, harici yığın depolama aygıtlarını (disk ve teyp sürücüleri) ve çoklu ortam aygıtlarını (CD-ROM'ları, video, ses) desteklemek için kullanılır.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85997" y="398494"/>
        <a:ext cx="2387532" cy="1157747"/>
      </dsp:txXfrm>
    </dsp:sp>
    <dsp:sp modelId="{95EA960B-D2D4-674B-9311-0F96399E5AE1}">
      <dsp:nvSpPr>
        <dsp:cNvPr id="0" name=""/>
        <dsp:cNvSpPr/>
      </dsp:nvSpPr>
      <dsp:spPr>
        <a:xfrm>
          <a:off x="6395935" y="1592260"/>
          <a:ext cx="245957" cy="9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339"/>
              </a:lnTo>
              <a:lnTo>
                <a:pt x="245957" y="922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EF83B-7128-7743-8A07-87149E013727}">
      <dsp:nvSpPr>
        <dsp:cNvPr id="0" name=""/>
        <dsp:cNvSpPr/>
      </dsp:nvSpPr>
      <dsp:spPr>
        <a:xfrm>
          <a:off x="6641892" y="1899707"/>
          <a:ext cx="1967656" cy="122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Harici </a:t>
          </a:r>
          <a:r>
            <a:rPr lang="tr-TR" sz="1300" kern="1200" dirty="0" err="1" smtClean="0"/>
            <a:t>veriyolları</a:t>
          </a:r>
          <a:endParaRPr lang="en-US" sz="1300" kern="1200" dirty="0"/>
        </a:p>
      </dsp:txBody>
      <dsp:txXfrm>
        <a:off x="6677911" y="1935726"/>
        <a:ext cx="1895618" cy="1157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91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17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7 “Input/Output”.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7.1 indicates the relationship among these three techniques. In this section,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explore programmed I/O. Interrupt I/O and DMA are explored in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sections, respectively.</a:t>
            </a:r>
            <a:endParaRPr kumimoji="1" lang="en-US" sz="120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7.12 shows where in the instruction cycle the processor may be suspended.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each case, the processor is suspended just before it needs to use the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module then transfers one word and returns control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this is not an interrupt; the processor does not save a context and do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something else. Rather, the processor pauses for one bus cycle. The overall effect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to cause the processor to execute more slowly. Nevertheless, for a multiple-word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transfer, DMA is far more efficient than interrupt-driven or programmed I/O.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interface to a peripheral from an I/O module must be tailored to the nature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operation of the peripheral. One major characteristic of the interface is whether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serial or parallel (Figure 7.16). In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interface, there are multiple lines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connecting the I/O module and the peripheral, and multiple bits are transferred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simultaneously, just as all of the bits of a word are transferred simultaneously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bus. In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interface,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 line used to transmit data,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must be transmitted one at a time. A parallel interface has traditionally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for higher-speed peripherals, such as tape and disk, while the serial interface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traditionally been used for printers and terminals. With a new generation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high-speed serial interfaces, parallel interfaces are becoming much less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DD566-A4E0-1E4E-A876-6F580A55735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connection between an I/O module in a computer system and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either point-to-point or multipoint. A point-to-point interface provides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line between the I/O module and the external device. On small systems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(PCs, workstations), typical point-to-point links include those to the keyboard,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printer, and external modem. A typical example of such an interface is the EIA-232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specification (see [STAL11] for a description).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increasing importance are multipoint external interfaces, used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mass storage devices (disk and tape drives) and multimedia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(CD-ROMs, video, audio). These multipoint interfaces are in effect external buses,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they exhibit the same type of logic as the buses discussed in Chapter 3. In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section, we look at two key examples: Thunderbolt and InfiniBand.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recent, and fastest, peripheral connection technology to become available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general-purpose use is Thunderbolt, developed by Intel with collaboration from Apple.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Thunderbolt cable can manage the work previously required of multiple cables.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technology combines data, video, audio, and power into a single high-speed 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peripherals such as hard drives, RAID (Redundant Array of Independent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Disks) arrays, video-capture boxes, and network interfaces. It provides up to 10 Gbps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throughput in each direction and up to 10 Watts of power to connected peripherals.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technology and its associated specifications have stabilized,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introduction of Thunderbolt-equipped devices into the marketplace has, as of this writing,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slowly begun to develop. This is because a Thunderbolt-compatible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considerably more complex than that of a simple USB device.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generation of Thunderbolt products are primarily aimed at the prosumer (professional-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consumer) market such as audiovisual editors who want to be able to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volumes of data quickly between storage devices and laptops. As the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cheaper, Thunderbolt will find mass consumer uses, such as enabling very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high-speed data backups and editing high-definition photos. Thunderbolt is already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feature of Apple’s MacBook Pro laptop and iMac desktop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7.17 shows a typical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 that makes use of Thunderbolt. From the point of view of I/O,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central element in this configuration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controller,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high-performance, cross-bar switch. Unlike bus-based I/O architectures,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port on a computer is capable of providing the full data transfer 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link in both directions with no sharing of data transmission capacity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 or between upstream and downstream directions.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communication internal to the computer, the Thunderbolt controller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one or more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DisplayPort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 adapter ports. DisplayPort is a digital display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standard now widely adopted for computer monitors, laptop displays,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other graphics and video interfaces. The controller also includes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PCI Express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up to four PCI Express protocol adapter ports for internal communication.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Thunderbolt controller provides access to external devices through one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connectors.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connector can provide one or two full-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duplex channels, with each channel providing up to 10 Gbps in each direction. The same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connector can be used for electrical or optical cables. The electrical cable can extend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to 3 meters, while the optical cable can extend into the tens of meters.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can connect high-performance peripherals to their PC over a cable,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chaining one after another, up to a total of 7 devices, 1 or 2 of which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high-resolution DisplayPort displays (depending on the controller configuration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host PC). Because Thunderbolt technology delivers two full-bandwidth channels,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can realize high bandwidth not only on the first device attached but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downstream devices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7.18 illustrates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Thunderbolt protocol architecture.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cable and connector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transmission medium access. This layer specifies the physical and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attributes of the connector port.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Thunderbolt protocol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responsible for link maintenance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hot-plug detection and data encoding to provide highly efficient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 The physical layer has been designed to introduce very minimal overhead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full-duplex 10 Gbps of usable capacity to the upper layers.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transport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key to the operation of Thunderbolt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what makes it attractive as a high-speed peripheral I/O technology. Some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features include: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high-performance, low-power, switching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highly efficient, low-overhead packet format with flexible quality of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(QoS) support that allows multiplexing of bursty PCI Express transactions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DisplayPort communication on the same link. The transport layer has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ability to flexibly allocate link bandwidth using priority and bandwidth reservation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use of small packet sizes to achieve low latency.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use of credit-based flow control to achieve small buffer sizes.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symmetric architecture that supports flexible topologies (star, tree, daisy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chaining, etc.) and enables peer-to-peer communication (via software)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novel time synchronization protocol that allows all the Thunderbolt products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connected in a domain to synchronize their time within 8ns of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layer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I/O protocols that are mapped onto the transport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Initially, Thunderbolt provides full support for PCIe and DisplayPort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protocols. This function is provided by a protocol adapter, which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encapsulation of the mapped protocol information into transport layer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packets. Mapped protocol packets between a source device and a destination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routed over a path that may cross multiple Thunderbolt controllers.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destination device, a protocol adapter re-creates the mapped protocol in a way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indistinguishable from what was received by the source device. The advantage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doing protocol mapping in this way is that Thunderbolt technology–enabled product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appear as PCIe or DisplayPort devices to the operating system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host computer, thereby enabling the use of standard drivers that are available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operating systems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recent I/O specification aimed at the high-end server market.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version of the specification was released in early 2001 and has attracted numerous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vendors. The standard describes an architecture and specifications for data flow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processors and intelligent I/O devices. InfiniBand has become a popular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for storage area networking and other large storage configurations.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essence, InfiniBand enables servers, remote storage, and other network devices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attached in a central fabric of switches and links. The switch-based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connect up to 64,000 servers, storage systems, and networking devices.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PCI is a reliable interconnect method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continues to provide increased speeds, up to 4 Gbps, it is a limited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to InfiniBand. With InfiniBand, it is not necessary to have the basic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hardware inside the server chassis. With InfiniBand, remote storage,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networking, and connections between servers are accomplished by attaching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to a central fabric of switches and links. Removing I/O from the server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chassis allows greater server density and allows for a more flexible and scalable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center, as independent nodes may be added as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Unlike PCI, which measures distances from a CPU motherboard in centimeters,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InfiniBand’s channel design enables I/O devices to be placed up to 17 meters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away from the server using copper, up to 300 m using multimode optical fiber,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to 10 km with single-mode optical fiber. Transmission rates has high as 30 Gbps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7.19 illustrates the InfiniBand architecture. The key elements are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Host channel adapter (HCA):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Instead of a number of PCI slots, a typical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 needs a single interface to an HCA that links the server to an InfiniBand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switch. The HCA attaches to the server at a memory controller, which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the system bus and controls traffic between the processor and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between the HCA and memory. The HCA uses direct-memory 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(DMA) to read and 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Target channel adapter (TCA):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TCA is used to connect storage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routers, and other peripheral devices to an InfiniBand switch.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 switch: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switch provides point-to-point physical connections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variety of devices and switches traffic from one link to another. Servers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communicate through their adapters, via the switch. The switch’s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intelligence manages the linkage without interrupting the servers’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link between a switch and a channel adapter, or between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Subnet: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subnet consists of one or more interconnected switches plus the links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connect other devices to those switches. Figure 7.19 shows a subnet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switch, but more complex subnets are required when a large number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devices are to be interconnected. Subnets allow administrators to confine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broadcast and multicast transmissions within the subnet.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Connects InfiniBand subnets, or connects an InfiniBand switch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network, such as a local area network, wide area network, or storage area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channel adapters are intelligent devices that handle all I/O functions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to interrupt the server’s processor. For example, there is a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 by which a switch discovers all TCAs and HCAs in the fabric and assigns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addresses to each. This is done without processor involvement.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InfiniBand switch temporarily opens up channels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devices with which it is communicating. The devices do not have to share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channel’s capacity, as is the case with a bus-based design such as PCI, which requires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devices arbitrate for access to the processor. Additional devices are added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configuration by hooking up each device’s TCA to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physical link between a switch and an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(HCA or TCA) can be support up to 16 logical channels, called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lane is reserved for fabric management and the other lanes for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transport. Data are sent in the form of a stream of packets, with each packet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containing some portion of the total data to be transferred, plus addressing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information. Thus, a set of communications protocols are used to manage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transfer of data. A virtual lane is temporarily dedicated to the transfer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one end node to another over the InfiniBand fabric. The InfiniBand switch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maps traffic from an incoming lane to an outgoing lane to route the data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desired end points.</a:t>
            </a:r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7.20 also indicates that a layered protocol architecture is used, consisting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four layers: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physical-layer specification defines three link speeds (1X,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4X, and 12X) giving transmission rates of 2.5, 10, and 30 Gbps, respectively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(Table 7.3). The physical layer also defines the physical media, including copper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optical fiber.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layer defines the basic packet structure used to exchange 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an addressing scheme that assigns a unique link address to every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 a subnet. This level includes the logic for setting up virtual lanes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switching data through switches from source to destination within a subnet.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packet structure includes an error-detection code to provide reliability.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network layer routes packets between different InfiniBand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subnets.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Transport: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transport layer provides reliability mechanism for end-to-end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packets across one or more subnets.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7.20 indicates the logical structure used to support exchanges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InfiniBand. To account for the fact that some devices can send data faster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destination device can receive it, a pair of queues at both ends of each link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temporarily buffers excess outbound and inbound data. The queues can be located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channel adapter or in the attached device’s memory. A separate pair of queues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used for each virtual lane. The host uses these queues in the following fashion.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host places a transaction, called a work queue entry (WQE) into either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or receive queue of the queue pair. The two most important WQEs are SEND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RECEIVE. For a SEND operation, the WQE specifies a block of data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device’s memory space for the hardware to send to the destination. A RECEIVE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WQE specifies where the hardware is to place data received from another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that consumer executes a SEND operation. The channel adapter processes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posted WQE in the proper prioritized order and generates a completion queue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entry (CQE) to indicate the completion 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zEnterprise 196 is IBM’s latest mainframe computer offering (at the time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writing), introduced in 2010. The system is based on the use of the z196 chip,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 5.2-GHz multi-core chip with four cores. The z196 architecture can have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maximum of 24 processor chips for a total of 96 cores. In this section,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structure of the zEnterprise 196.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zEnterprise 196 has a dedicated I/O subsystem that manages all I/O operations,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completely off-loading this processing and memory burden from the main processors.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96 core processors, up to 4 of these can be dedicated for I/O use, creating 4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subsystems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(CSS).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7.21 shows the logical structure of the I/O subsystem. </a:t>
            </a: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CSS is made up of the following elements: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assist processor (SAP):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SAP is a core processor configured for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Its role is to offload I/O operations and manage channels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queues. It relieves the other processors of all I/O tasks, allowing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them to be dedicated to application logic.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system area (HSA):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HSA is a reserved part of the system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containing the I/O configuration. It is used by SAPs. A fixed amount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16 GB is reserved, which is not part of the customer-purchased memory.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for greater configuration flexibility and higher availability by eliminating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planned and preplanned outages.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partitions: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logical partition is a form of virtual machine, which is in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essence, a logical processor defined at the operating system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level. Each CSS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supports up to 16 logical partitions.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Subchannels: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subchannel appear to a program as a logical device and contain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information required to perform an I/O operation. One subchannel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exists for each I/O device addressable by the CSS. A subchannel is used by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subsystem code running on a partition to pass an I/O request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subsystem. A subchannel is assigned for each device defined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partition. Up to 196k subchannels are supported per CSS.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path: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channel path is a single interface between a channel subsystem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or more control units, via a channel. Commands and data are sent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a channel path to perform I/O requests. Each CSS can have up to 256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paths.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are small processors that communicate with the I/O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units (CUs). They manage the data transfer between memory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elaborate structure enables the mainframe to manage a massive number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devices and communication links. All I/O processing is offloaded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and server processors, enhancing performance. The channel subsystem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are somewhat general in configuration, enabling them to manage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wide variety of I/O duties and to keep up with evolving requirements. The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are specifically programmed for the I/O control units to which they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explain the I/O system organization, we need to first briefly explain the physical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the zEnterprise 196. Figure 7.22 is a front view of the water-cooled version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machine (there is an air-cooled version). The system has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Weight: 2185 kg (4817 lbs)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Width: 1.534 m (5 ft)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Depth: 1.375 m (4.5 ft)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Height: 2.012 m (6.6 ft)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exactly a laptop.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 consists of two large bays, called frames, that house the various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 of the zEnterprise 196. The right hand A frame includes two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cages, plus room for cabling and other components. The upper cage is a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cage, with four slots to house up to four processor books that are fully interconnected.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book contains a multichip module (MCM), memory cards, and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 connections. Each MCM is a board that houses six multicore chips and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 control chips.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lower cage in the A frame is an I/O cage, which contains I/O hardware,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including multiplexors and channels. The I/O cage is a fixed unit installed by IBM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customer specifications at the factory.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hand Z frame contains internal batteries and power supplies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room for one or more support elements, which are used by a system manager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platform management. The Z frame also contains slots for two or more I/O drawers.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drawer contains similar components to an I/O cage. The differences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drawer is smaller and easily swapped in and out at the customer site to meet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changing requirements.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this background, we now show a typical configuration of the zEnterprise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 I/O system structure (Figure 7.23). The z196 processor book supports two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(i.e., internal to the A and Z frames) I/O infrastructures: InfiniBand for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cages and I/O drawers, and PCI Express (PCIe) for I/O drawers. These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controllers are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fanouts.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InfiniBand connections from the processor book to the I/O cages and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drawers are via a Host Channel Adapter (HCA) fanout, which has InfiniBand links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InfiniBand multiplexors in the I/O cage or drawer. The InfiniBand multiplexors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used to interconnect servers, communications infrastructure equipment, storage,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embedded systems. In addition to using InfiniBand to interconnect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which use InfiniBand, the InfiniBand multiplexor supports other I/O technologies.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ESCON (Enterprise Systems Connection) supports connectivity to disks,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tapes, and printer devices using a proprietary fiber-based technology. Ethernet connections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1-Gbps and 10-Gbps connections to a variety of devices that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popular local area network technology. One noteworthy use of Ethernet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construct large server farms, particularly to interconnect blade servers with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and with other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PCIe connections from the processor book to the I/O drawers are via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PCIe fanout to PCIe switches. The PCIe switches can connect to a number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controllers. Typical examples for zEnterprise 196 are 1-Gbps and 10-Gbps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Ethernet and Fiber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book contains a combination of up to 8 InfiniBand HCA and PCIe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fanouts. Each fanout supports up to 32 connections, for a total maximum of 256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connections per processor book, each connection controlled by a channel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transducer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07/05/19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07/05/19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07/05/19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07/05/19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07/05/19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gi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2.png"/><Relationship Id="rId5" Type="http://schemas.openxmlformats.org/officeDocument/2006/relationships/image" Target="../media/image23.gi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7763518" cy="2593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65363" y="762000"/>
            <a:ext cx="38559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</a:t>
            </a:r>
            <a:r>
              <a:rPr lang="tr-TR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7.1  </a:t>
            </a: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/O </a:t>
            </a:r>
            <a:r>
              <a:rPr lang="tr-TR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Teknikleri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Komutları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556313" cy="4724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I/O modülünün, bir işlemci tarafından gönderildiğinde alabileceği dört I/O komutu türü vardır </a:t>
            </a:r>
            <a:r>
              <a:rPr lang="en-US" dirty="0" smtClean="0"/>
              <a:t>:</a:t>
            </a:r>
          </a:p>
          <a:p>
            <a:pPr marL="800100" indent="-173038" algn="just">
              <a:buSzPct val="100000"/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tr-TR" dirty="0" smtClean="0"/>
              <a:t>Kontrol</a:t>
            </a:r>
            <a:endParaRPr lang="en-US" dirty="0" smtClean="0"/>
          </a:p>
          <a:p>
            <a:pPr marL="1028700" lvl="1" indent="-173038" algn="just">
              <a:buSzPct val="100000"/>
              <a:buNone/>
            </a:pPr>
            <a:r>
              <a:rPr lang="en-US" dirty="0" smtClean="0"/>
              <a:t>- </a:t>
            </a:r>
            <a:r>
              <a:rPr lang="tr-TR" dirty="0" smtClean="0"/>
              <a:t>Bir çevre birimini etkinleştirmek ve ne yapacağını söylemek için kullanılır</a:t>
            </a:r>
            <a:endParaRPr lang="en-US" dirty="0" smtClean="0"/>
          </a:p>
          <a:p>
            <a:pPr marL="800100" indent="-173038" algn="just">
              <a:buSzPct val="100000"/>
              <a:buFont typeface="+mj-lt"/>
              <a:buAutoNum type="arabicParenR"/>
            </a:pPr>
            <a:r>
              <a:rPr lang="en-US" dirty="0" smtClean="0"/>
              <a:t> Test</a:t>
            </a:r>
          </a:p>
          <a:p>
            <a:pPr marL="1028700" lvl="1" indent="-173038" algn="just">
              <a:buSzPct val="100000"/>
              <a:buNone/>
            </a:pPr>
            <a:r>
              <a:rPr lang="en-US" dirty="0" smtClean="0"/>
              <a:t>- </a:t>
            </a:r>
            <a:r>
              <a:rPr lang="tr-TR" dirty="0" smtClean="0"/>
              <a:t>Bir I/O modülü ve çevre birimleri ile bağlantılı çeşitli durum koşullarını test etmek için kullanılır</a:t>
            </a:r>
            <a:endParaRPr lang="en-US" dirty="0" smtClean="0"/>
          </a:p>
          <a:p>
            <a:pPr marL="800100" indent="-173038" algn="just">
              <a:buSzPct val="100000"/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tr-TR" dirty="0" smtClean="0"/>
              <a:t>Okuma</a:t>
            </a:r>
            <a:endParaRPr lang="en-US" dirty="0" smtClean="0"/>
          </a:p>
          <a:p>
            <a:pPr marL="1028700" lvl="1" indent="-173038" algn="just">
              <a:buSzPct val="100000"/>
              <a:buNone/>
            </a:pPr>
            <a:r>
              <a:rPr lang="en-US" dirty="0" smtClean="0"/>
              <a:t>- </a:t>
            </a:r>
            <a:r>
              <a:rPr lang="tr-TR" dirty="0" smtClean="0"/>
              <a:t>I/O modülünün çevre biriminden bir veri öğesi edinmesine ve onu bir dahili arabelleğe yerleştirmesine neden olur</a:t>
            </a:r>
            <a:endParaRPr lang="en-US" dirty="0" smtClean="0"/>
          </a:p>
          <a:p>
            <a:pPr marL="800100" indent="-173038" algn="just">
              <a:buSzPct val="100000"/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tr-TR" dirty="0" smtClean="0"/>
              <a:t>Yazma</a:t>
            </a:r>
            <a:endParaRPr lang="en-US" dirty="0" smtClean="0"/>
          </a:p>
          <a:p>
            <a:pPr marL="1028700" lvl="1" indent="-173038" algn="just">
              <a:buSzPct val="100000"/>
              <a:buNone/>
            </a:pPr>
            <a:r>
              <a:rPr lang="en-US" dirty="0" smtClean="0"/>
              <a:t>- </a:t>
            </a:r>
            <a:r>
              <a:rPr lang="tr-TR" dirty="0" smtClean="0"/>
              <a:t>I/O modülüne veri yolundan bir veri öğesi götürmesine ve daha sonra bu verinin çevre birimlerine iletilmesine neden olur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9800" y="3124200"/>
            <a:ext cx="3124200" cy="2438400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 Bloğu Girdisi için 3 Teknik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Komutlaru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Haritalama Özeti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Bellek Haritalamalı</a:t>
            </a:r>
            <a:r>
              <a:rPr lang="en-US" sz="2400" dirty="0" smtClean="0"/>
              <a:t> </a:t>
            </a:r>
            <a:r>
              <a:rPr lang="en-US" sz="2400" dirty="0"/>
              <a:t>I/O</a:t>
            </a:r>
          </a:p>
          <a:p>
            <a:pPr lvl="1"/>
            <a:r>
              <a:rPr lang="tr-TR" sz="2000" dirty="0" smtClean="0"/>
              <a:t>Aygıtlar ve bellek bir adres uzayını paylaşır</a:t>
            </a:r>
            <a:endParaRPr lang="en-US" sz="2000" dirty="0"/>
          </a:p>
          <a:p>
            <a:pPr lvl="1"/>
            <a:r>
              <a:rPr lang="tr-TR" sz="2000" dirty="0" smtClean="0"/>
              <a:t>I/O, bellek okuma/yazma gibi görünüyor</a:t>
            </a:r>
            <a:endParaRPr lang="en-US" sz="2000" dirty="0"/>
          </a:p>
          <a:p>
            <a:pPr lvl="1"/>
            <a:r>
              <a:rPr lang="en-US" sz="2000" dirty="0" smtClean="0"/>
              <a:t>I/O</a:t>
            </a:r>
            <a:r>
              <a:rPr lang="tr-TR" sz="2000" dirty="0" smtClean="0"/>
              <a:t> için özel bir komut yok</a:t>
            </a:r>
            <a:endParaRPr lang="en-US" sz="2000" dirty="0"/>
          </a:p>
          <a:p>
            <a:pPr lvl="2"/>
            <a:r>
              <a:rPr lang="tr-TR" dirty="0" smtClean="0"/>
              <a:t>Geniş bellek erişimi komutları seçimi mevcut</a:t>
            </a:r>
            <a:endParaRPr lang="en-US" sz="1800" dirty="0"/>
          </a:p>
          <a:p>
            <a:r>
              <a:rPr lang="tr-TR" sz="2400" dirty="0" smtClean="0"/>
              <a:t>Yalıtılmış</a:t>
            </a:r>
            <a:r>
              <a:rPr lang="en-US" sz="2400" dirty="0" smtClean="0"/>
              <a:t> </a:t>
            </a:r>
            <a:r>
              <a:rPr lang="en-US" sz="2400" dirty="0"/>
              <a:t>I/O</a:t>
            </a:r>
          </a:p>
          <a:p>
            <a:pPr lvl="1"/>
            <a:r>
              <a:rPr lang="tr-TR" sz="2000" dirty="0" smtClean="0"/>
              <a:t>Ayrı adres alanları</a:t>
            </a:r>
            <a:endParaRPr lang="en-US" sz="2000" dirty="0"/>
          </a:p>
          <a:p>
            <a:pPr lvl="1"/>
            <a:r>
              <a:rPr lang="tr-TR" sz="2000" dirty="0" smtClean="0"/>
              <a:t>I/O veya bellek seçme satırları gerekiyor</a:t>
            </a:r>
            <a:endParaRPr lang="en-US" sz="2000" dirty="0"/>
          </a:p>
          <a:p>
            <a:pPr lvl="1"/>
            <a:r>
              <a:rPr lang="en-US" sz="2000" dirty="0" smtClean="0"/>
              <a:t>I/O</a:t>
            </a:r>
            <a:r>
              <a:rPr lang="tr-TR" sz="2000" dirty="0" smtClean="0"/>
              <a:t> için özel bir komutlar</a:t>
            </a:r>
          </a:p>
          <a:p>
            <a:pPr lvl="2"/>
            <a:r>
              <a:rPr lang="tr-TR" dirty="0" smtClean="0"/>
              <a:t>Sınırlı küme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12941" t="6364" r="14118" b="18182"/>
          <a:stretch>
            <a:fillRect/>
          </a:stretch>
        </p:blipFill>
        <p:spPr>
          <a:xfrm>
            <a:off x="685800" y="0"/>
            <a:ext cx="5122779" cy="6858000"/>
          </a:xfrm>
          <a:prstGeom prst="rect">
            <a:avLst/>
          </a:prstGeom>
        </p:spPr>
      </p:pic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Bellek Haritalamalı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Yalıtılmış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Kesmeli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Basit Kesme İşleme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p:blipFill>
          <a:blip r:embed="rId3"/>
          <a:srcRect l="7059" t="10909" r="15294" b="9091"/>
          <a:stretch>
            <a:fillRect/>
          </a:stretch>
        </p:blipFill>
        <p:spPr>
          <a:xfrm>
            <a:off x="3981465" y="0"/>
            <a:ext cx="5162535" cy="688350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Kesme için Bellek ve Önbellekteki Değişiklikler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676400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Tasarım Sorunları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tr-T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Bölüm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tr-TR" sz="3200" dirty="0" smtClean="0"/>
              <a:t>Girdi</a:t>
            </a:r>
            <a:r>
              <a:rPr lang="en-US" sz="3200" dirty="0" smtClean="0"/>
              <a:t>/</a:t>
            </a:r>
            <a:r>
              <a:rPr lang="tr-TR" sz="3200" dirty="0" smtClean="0"/>
              <a:t>Çıktı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Aygıt Kimliği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848600" cy="4800600"/>
          </a:xfrm>
        </p:spPr>
        <p:txBody>
          <a:bodyPr>
            <a:normAutofit fontScale="40000" lnSpcReduction="20000"/>
          </a:bodyPr>
          <a:lstStyle/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857" b="1" dirty="0" smtClean="0"/>
              <a:t>Çoklu kesme hatları</a:t>
            </a:r>
            <a:endParaRPr lang="en-US" sz="2857" b="1" dirty="0" smtClean="0"/>
          </a:p>
          <a:p>
            <a:pPr lvl="1" algn="just"/>
            <a:r>
              <a:rPr lang="tr-TR" sz="3000" dirty="0" smtClean="0"/>
              <a:t>İşlemci ve I/O modülleri arasında</a:t>
            </a:r>
            <a:endParaRPr lang="en-US" sz="3000" dirty="0" smtClean="0"/>
          </a:p>
          <a:p>
            <a:pPr lvl="1" algn="just"/>
            <a:r>
              <a:rPr lang="tr-TR" sz="3000" dirty="0" smtClean="0"/>
              <a:t>Soruna en basit yaklaşım</a:t>
            </a:r>
          </a:p>
          <a:p>
            <a:pPr lvl="1" algn="just"/>
            <a:r>
              <a:rPr lang="tr-TR" sz="2900" dirty="0" smtClean="0"/>
              <a:t>Sonuç olarak birden fazla satır kullanılırsa, her satırın ona bağlı birden fazla I/O modülü bulunması muhtemeldir</a:t>
            </a:r>
            <a:endParaRPr lang="en-US" sz="29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857" b="1" dirty="0" smtClean="0"/>
              <a:t>Yazılım </a:t>
            </a:r>
            <a:r>
              <a:rPr lang="tr-TR" sz="2857" b="1" dirty="0" smtClean="0"/>
              <a:t>sorgulama</a:t>
            </a:r>
            <a:endParaRPr lang="en-US" sz="2900" dirty="0" smtClean="0"/>
          </a:p>
          <a:p>
            <a:pPr lvl="1" algn="just"/>
            <a:r>
              <a:rPr lang="tr-TR" sz="2900" dirty="0" smtClean="0"/>
              <a:t>İşlemci bir kesme tespit ettiğinde, işi her I/O modülünü hangi modülün kesilmesine neden olduğunu belirlemek için her bir I/O modülünü yoklamak olan bir kesme hizmeti rutinine yönlendirir</a:t>
            </a:r>
            <a:endParaRPr lang="en-US" sz="2900" dirty="0" smtClean="0"/>
          </a:p>
          <a:p>
            <a:pPr lvl="1" algn="just"/>
            <a:r>
              <a:rPr lang="tr-TR" sz="2880" dirty="0" smtClean="0"/>
              <a:t>Zaman alan</a:t>
            </a:r>
            <a:endParaRPr lang="en-US" sz="288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857" b="1" dirty="0" smtClean="0"/>
              <a:t>Papatya zinciri (</a:t>
            </a:r>
            <a:r>
              <a:rPr lang="en-US" sz="2857" b="1" dirty="0" smtClean="0"/>
              <a:t>Daisy chain</a:t>
            </a:r>
            <a:r>
              <a:rPr lang="tr-TR" sz="2857" b="1" dirty="0" smtClean="0"/>
              <a:t>) </a:t>
            </a:r>
            <a:r>
              <a:rPr lang="tr-TR" sz="2857" b="1" dirty="0" smtClean="0"/>
              <a:t>donanım sorgulama</a:t>
            </a:r>
            <a:r>
              <a:rPr lang="en-US" sz="2857" b="1" dirty="0" smtClean="0"/>
              <a:t>, </a:t>
            </a:r>
            <a:r>
              <a:rPr lang="tr-TR" sz="2857" b="1" dirty="0" err="1" smtClean="0"/>
              <a:t>vektörel</a:t>
            </a:r>
            <a:r>
              <a:rPr lang="en-US" sz="2857" b="1" dirty="0" smtClean="0"/>
              <a:t>)</a:t>
            </a:r>
          </a:p>
          <a:p>
            <a:pPr lvl="1" algn="just"/>
            <a:r>
              <a:rPr lang="tr-TR" sz="3000" dirty="0" smtClean="0"/>
              <a:t>Kesme bildirim satırı, modüller aracılığıyla papatya zinciridir</a:t>
            </a:r>
            <a:endParaRPr lang="en-US" sz="3000" dirty="0" smtClean="0"/>
          </a:p>
          <a:p>
            <a:pPr lvl="1" algn="just"/>
            <a:r>
              <a:rPr lang="tr-TR" sz="3000" dirty="0" smtClean="0"/>
              <a:t>Vektör – I/O modülünün adresi veya diğer benzersiz tanımlayıcı</a:t>
            </a:r>
            <a:endParaRPr lang="en-US" sz="3000" dirty="0" smtClean="0"/>
          </a:p>
          <a:p>
            <a:pPr lvl="1" algn="just"/>
            <a:r>
              <a:rPr lang="tr-TR" sz="3000" dirty="0" err="1" smtClean="0"/>
              <a:t>Vektörel</a:t>
            </a:r>
            <a:r>
              <a:rPr lang="tr-TR" sz="3000" dirty="0" smtClean="0"/>
              <a:t> kesme-işlemci, vektörü uygun bir cihaz-servis rutinine bir işaretçi olarak kullanır ve önce bir genel kesme-servis rutinini yürütme ihtiyacından kaçınır</a:t>
            </a:r>
            <a:endParaRPr lang="en-US" sz="30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 smtClean="0"/>
              <a:t>Bus arbitration (</a:t>
            </a:r>
            <a:r>
              <a:rPr lang="tr-TR" sz="2880" b="1" dirty="0" err="1" smtClean="0"/>
              <a:t>vektörel</a:t>
            </a:r>
            <a:r>
              <a:rPr lang="en-US" sz="2880" b="1" dirty="0" smtClean="0"/>
              <a:t>)</a:t>
            </a:r>
          </a:p>
          <a:p>
            <a:pPr lvl="1" algn="just"/>
            <a:r>
              <a:rPr lang="tr-TR" sz="3000" dirty="0" smtClean="0"/>
              <a:t>Bir I/O modülü kesme istek satırını kaldırmak için ilk olarak </a:t>
            </a:r>
            <a:r>
              <a:rPr lang="tr-TR" sz="3000" dirty="0" err="1" smtClean="0"/>
              <a:t>veriyolunun</a:t>
            </a:r>
            <a:r>
              <a:rPr lang="tr-TR" sz="3000" dirty="0" smtClean="0"/>
              <a:t> kontrolünü elde etmelidir</a:t>
            </a:r>
            <a:endParaRPr lang="en-US" sz="3000" dirty="0" smtClean="0"/>
          </a:p>
          <a:p>
            <a:pPr lvl="1" algn="just"/>
            <a:r>
              <a:rPr lang="tr-TR" sz="3000" dirty="0" smtClean="0"/>
              <a:t>İşlemci kesmeyi algıladığında, kesme onay hattı üzerine yanıt verir</a:t>
            </a:r>
          </a:p>
          <a:p>
            <a:pPr lvl="1" algn="just"/>
            <a:r>
              <a:rPr lang="tr-TR" sz="3000" dirty="0" smtClean="0"/>
              <a:t>Ardından talep modülü, vektörünü veri satırlarına yerleştirir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Genellikle 4 teknik kullanılmalıdır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Kesme Kontrolcüsü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048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Programlanabilir Çevre Birimi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Arayüzü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f9.pdf"/>
          <p:cNvPicPr>
            <a:picLocks noGrp="1" noChangeAspect="1"/>
          </p:cNvPicPr>
          <p:nvPr>
            <p:ph idx="1"/>
          </p:nvPr>
        </p:nvPicPr>
        <p:blipFill>
          <a:blip r:embed="rId3"/>
          <a:srcRect l="7727" r="12273" b="14118"/>
          <a:stretch>
            <a:fillRect/>
          </a:stretch>
        </p:blipFill>
        <p:spPr>
          <a:xfrm>
            <a:off x="914400" y="752707"/>
            <a:ext cx="7359879" cy="6105293"/>
          </a:xfr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Klavye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Görüntüleme </a:t>
            </a:r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Arayüzü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82C55A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lanabilir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Kesmeli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I/O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Dezavantajları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 smtClean="0"/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dirty="0" smtClean="0"/>
              <a:t>The processor is tied up in managing an I/O transfer; a number of instructions must be executed for each I/O transfer</a:t>
            </a:r>
            <a:endParaRPr lang="en-GB" sz="800" dirty="0" smtClean="0"/>
          </a:p>
          <a:p>
            <a:pPr marL="228600" indent="-228600">
              <a:spcBef>
                <a:spcPts val="2000"/>
              </a:spcBef>
            </a:pPr>
            <a:r>
              <a:rPr lang="en-GB" sz="2000" dirty="0" smtClean="0"/>
              <a:t>	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 smtClean="0"/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large volumes of data are to be moved a more efficient technique is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(DMA)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1676400"/>
          </a:xfrm>
        </p:spPr>
        <p:txBody>
          <a:bodyPr>
            <a:normAutofit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Tipik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odül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agram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p:blipFill>
          <a:blip r:embed="rId3"/>
          <a:srcRect l="4706" t="10909" r="8235" b="24545"/>
          <a:stretch>
            <a:fillRect/>
          </a:stretch>
        </p:blipFill>
        <p:spPr>
          <a:xfrm>
            <a:off x="3743513" y="838200"/>
            <a:ext cx="5400487" cy="5181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9600"/>
            <a:ext cx="6191157" cy="1062318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İşlemi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f12.pdf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2091" t="12941" r="10273" b="14118"/>
          <a:stretch>
            <a:fillRect/>
          </a:stretch>
        </p:blipFill>
        <p:spPr>
          <a:xfrm>
            <a:off x="454753" y="-638"/>
            <a:ext cx="6174647" cy="4482959"/>
          </a:xfrm>
        </p:spPr>
      </p:pic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8992" y="609600"/>
            <a:ext cx="3398912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</a:t>
            </a:r>
            <a:r>
              <a:rPr lang="tr-TR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Konfigürasyonları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76456" cy="1116012"/>
          </a:xfrm>
        </p:spPr>
        <p:txBody>
          <a:bodyPr/>
          <a:lstStyle/>
          <a:p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</a:t>
            </a:r>
            <a:r>
              <a:rPr lang="tr-T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</a:t>
            </a:r>
            <a:r>
              <a:rPr lang="tr-TR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Veriyolunun</a:t>
            </a:r>
            <a:r>
              <a:rPr lang="tr-TR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Kullanımı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Kontrolcüsü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844824"/>
            <a:ext cx="3255264" cy="1888976"/>
          </a:xfrm>
        </p:spPr>
        <p:txBody>
          <a:bodyPr>
            <a:noAutofit/>
          </a:bodyPr>
          <a:lstStyle/>
          <a:p>
            <a:pPr algn="ctr"/>
            <a:r>
              <a:rPr lang="tr-TR" sz="3200" dirty="0" smtClean="0"/>
              <a:t>Bir I/O Modülünün Genel Modeli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p:blipFill>
          <a:blip r:embed="rId3"/>
          <a:srcRect l="4706" t="14545" r="9412" b="9091"/>
          <a:stretch>
            <a:fillRect/>
          </a:stretch>
        </p:blipFill>
        <p:spPr>
          <a:xfrm>
            <a:off x="3581468" y="228600"/>
            <a:ext cx="5562531" cy="6400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3733800"/>
            <a:ext cx="1993900" cy="2819400"/>
          </a:xfrm>
        </p:spPr>
        <p:txBody>
          <a:bodyPr/>
          <a:lstStyle/>
          <a:p>
            <a:pPr algn="ctr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7.2  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8237A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Registerları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7308850" cy="630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Fonksiyonlarının Değerlendirilmesi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 lnSpcReduction="10000"/>
          </a:bodyPr>
          <a:lstStyle/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tr-TR" dirty="0" smtClean="0"/>
              <a:t>İşlemci, bir çevresel aygıtı doğrudan kontrol eder</a:t>
            </a:r>
            <a:r>
              <a:rPr lang="en-GB" dirty="0" smtClean="0"/>
              <a:t>. 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tr-TR" dirty="0" smtClean="0"/>
              <a:t>Bir denetleyici veya I/O modülü eklendi. İşlemci programlanmış I/O işlemlerini kesintisiz olarak kullanır</a:t>
            </a:r>
            <a:r>
              <a:rPr lang="en-GB" dirty="0" smtClean="0"/>
              <a:t>.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tr-TR" dirty="0" smtClean="0"/>
              <a:t>Adım 2'deki ile aynı yapılandırma kullanılır, ancak kesmeler kullanılır. CPU, bir I/O işlemi gerçekleştirilmesini beklemek için zaman harcamak zorunda kalmaz, böylece verimlilik artar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44824"/>
            <a:ext cx="3942678" cy="464343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tr-TR" dirty="0" smtClean="0"/>
              <a:t>I/O modülüne DMA yoluyla doğrudan bellek erişimi verilir. Aktarım başlangıcında ve sonunda hariç olmak üzere CPU'yu içermeksizin bir blok veriyi hafızaya veya hafızadan taşıyabilir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tr-TR" dirty="0" smtClean="0"/>
              <a:t>I/O modülü, I/O için özel olarak hazırlanmış bir talimat setiyle kendi başına bir işlemci olacak şekilde geliştirilmiştir.</a:t>
            </a:r>
            <a:endParaRPr lang="en-US" dirty="0" smtClean="0"/>
          </a:p>
          <a:p>
            <a:pPr marL="342900" indent="-342900" algn="just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tr-TR" dirty="0" smtClean="0"/>
              <a:t>I/O modülü kendi yerel belleğine sahiptir ve aslında kendi başına bir bilgisayardır. Bu mimari ile, en az CPU katılımıyla büyük bir I/O cihazları kümesi kontrol edilebilir.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 Mimarisi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3255264" cy="27432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Paralel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15455" r="15455"/>
          <a:stretch>
            <a:fillRect/>
          </a:stretch>
        </p:blipFill>
        <p:spPr>
          <a:xfrm>
            <a:off x="3557376" y="304800"/>
            <a:ext cx="5586624" cy="6248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219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Multipoint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Konfigürasyonlar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28600" y="16002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Thunderbolt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9600" y="1752600"/>
            <a:ext cx="3657600" cy="1965960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 smtClean="0"/>
              <a:t>Her yönde 10 </a:t>
            </a:r>
            <a:r>
              <a:rPr lang="tr-TR" dirty="0" err="1" smtClean="0"/>
              <a:t>Gbps</a:t>
            </a:r>
            <a:r>
              <a:rPr lang="tr-TR" dirty="0" smtClean="0"/>
              <a:t> çıkış ve bağlı çevre birimleri için 10 </a:t>
            </a:r>
            <a:r>
              <a:rPr lang="tr-TR" dirty="0" err="1" smtClean="0"/>
              <a:t>Watt'a</a:t>
            </a:r>
            <a:r>
              <a:rPr lang="tr-TR" dirty="0" smtClean="0"/>
              <a:t> kadar güç sağlar</a:t>
            </a:r>
            <a:endParaRPr lang="en-US" dirty="0" smtClean="0"/>
          </a:p>
          <a:p>
            <a:pPr algn="just"/>
            <a:r>
              <a:rPr lang="tr-TR" dirty="0" err="1" smtClean="0"/>
              <a:t>Thunderbolt</a:t>
            </a:r>
            <a:r>
              <a:rPr lang="tr-TR" dirty="0" smtClean="0"/>
              <a:t> uyumlu çevre arabirimi basit bir USB cihazından çok daha karmaşıktır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>
          <a:xfrm>
            <a:off x="498518" y="1985962"/>
            <a:ext cx="3657600" cy="441483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Genel amaçlı kullanıma hazır hale getirilebilecek en yeni ve en hızlı çevresel bağlantı teknolojisi</a:t>
            </a:r>
            <a:endParaRPr lang="en-US" dirty="0" smtClean="0"/>
          </a:p>
          <a:p>
            <a:pPr algn="just"/>
            <a:r>
              <a:rPr lang="tr-TR" dirty="0" err="1" smtClean="0"/>
              <a:t>Apple'ın</a:t>
            </a:r>
            <a:r>
              <a:rPr lang="tr-TR" dirty="0" smtClean="0"/>
              <a:t> işbirliğiyle Intel tarafından geliştirildi</a:t>
            </a:r>
            <a:endParaRPr lang="en-US" dirty="0" smtClean="0"/>
          </a:p>
          <a:p>
            <a:pPr algn="just"/>
            <a:r>
              <a:rPr lang="tr-TR" dirty="0" smtClean="0"/>
              <a:t>Bu teknoloji, veri, video, ses ve güç birimlerini, sabit diskler, RAID dizileri, video yakalama kutuları ve ağ arabirimleri gibi çevre birimleri için tek bir yüksek hızlı bağlantı ile birleştiriyor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>
          <a:xfrm>
            <a:off x="4410075" y="3962400"/>
            <a:ext cx="3657600" cy="2514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smtClean="0"/>
              <a:t>Birinci nesil ürünler öncelikle depolama aygıtları ve dizüstü bilgisayarlar arasında büyük miktarda veriyi hızlı bir şekilde taşımak isteyen görsel-işitsel editörler gibi profesyonel tüketici pazarına yöneliktir</a:t>
            </a:r>
            <a:endParaRPr lang="en-US" dirty="0" smtClean="0"/>
          </a:p>
          <a:p>
            <a:pPr algn="just"/>
            <a:r>
              <a:rPr lang="tr-TR" dirty="0" err="1" smtClean="0"/>
              <a:t>Thunderbolt</a:t>
            </a:r>
            <a:r>
              <a:rPr lang="tr-TR" dirty="0" smtClean="0"/>
              <a:t>, </a:t>
            </a:r>
            <a:r>
              <a:rPr lang="tr-TR" dirty="0" err="1" smtClean="0"/>
              <a:t>Apple'ın</a:t>
            </a:r>
            <a:r>
              <a:rPr lang="tr-TR" dirty="0" smtClean="0"/>
              <a:t> </a:t>
            </a:r>
            <a:r>
              <a:rPr lang="tr-TR" dirty="0" err="1" smtClean="0"/>
              <a:t>MacBook</a:t>
            </a:r>
            <a:r>
              <a:rPr lang="tr-TR" dirty="0" smtClean="0"/>
              <a:t> </a:t>
            </a:r>
            <a:r>
              <a:rPr lang="tr-TR" dirty="0" err="1" smtClean="0"/>
              <a:t>Pro</a:t>
            </a:r>
            <a:r>
              <a:rPr lang="tr-TR" dirty="0" smtClean="0"/>
              <a:t> dizüstü bilgisayarının ve </a:t>
            </a:r>
            <a:r>
              <a:rPr lang="tr-TR" dirty="0" err="1" smtClean="0"/>
              <a:t>iMac</a:t>
            </a:r>
            <a:r>
              <a:rPr lang="tr-TR" dirty="0" smtClean="0"/>
              <a:t> masaüstü bilgisayarlarının standart bir özelliğidir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86" y="-171399"/>
            <a:ext cx="2304255" cy="2304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38200"/>
            <a:ext cx="474663" cy="37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7.pdf"/>
          <p:cNvPicPr>
            <a:picLocks noChangeAspect="1"/>
          </p:cNvPicPr>
          <p:nvPr/>
        </p:nvPicPr>
        <p:blipFill>
          <a:blip r:embed="rId3"/>
          <a:srcRect l="7059" t="20000" r="5882" b="20909"/>
          <a:stretch>
            <a:fillRect/>
          </a:stretch>
        </p:blipFill>
        <p:spPr>
          <a:xfrm>
            <a:off x="457200" y="0"/>
            <a:ext cx="6766389" cy="5943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791200"/>
            <a:ext cx="9144000" cy="8337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Thunderbolt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Bilgisayar Konfigürasyonu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43840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838200"/>
            <a:ext cx="961571" cy="76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8.pdf"/>
          <p:cNvPicPr>
            <a:picLocks noChangeAspect="1"/>
          </p:cNvPicPr>
          <p:nvPr/>
        </p:nvPicPr>
        <p:blipFill>
          <a:blip r:embed="rId3"/>
          <a:srcRect l="11765" t="20909" r="16471" b="4545"/>
          <a:stretch>
            <a:fillRect/>
          </a:stretch>
        </p:blipFill>
        <p:spPr>
          <a:xfrm>
            <a:off x="3810000" y="0"/>
            <a:ext cx="5101626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066800"/>
            <a:ext cx="3255264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Thunderbolt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Katmanları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InfiniBand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Üst düzey sunucu pazarına yönelik yeni I/O </a:t>
            </a:r>
            <a:r>
              <a:rPr lang="tr-TR" dirty="0" err="1" smtClean="0"/>
              <a:t>spesifikasyonu</a:t>
            </a:r>
            <a:endParaRPr lang="en-GB" dirty="0" smtClean="0"/>
          </a:p>
          <a:p>
            <a:pPr algn="just"/>
            <a:r>
              <a:rPr lang="tr-TR" dirty="0" smtClean="0"/>
              <a:t>İlk versiyonu </a:t>
            </a:r>
            <a:r>
              <a:rPr lang="en-GB" dirty="0" smtClean="0"/>
              <a:t>2001</a:t>
            </a:r>
            <a:r>
              <a:rPr lang="tr-TR" dirty="0" smtClean="0"/>
              <a:t>’de tanıtıldı</a:t>
            </a:r>
            <a:endParaRPr lang="en-GB" dirty="0" smtClean="0"/>
          </a:p>
          <a:p>
            <a:pPr algn="just"/>
            <a:r>
              <a:rPr lang="tr-TR" dirty="0" smtClean="0"/>
              <a:t>Standartlar, işlemciler ve akıllı I/O aygıtları arasında veri akışı için bir mimari ve özellikler tanımlar</a:t>
            </a:r>
            <a:endParaRPr lang="en-GB" dirty="0" smtClean="0"/>
          </a:p>
          <a:p>
            <a:pPr algn="just"/>
            <a:r>
              <a:rPr lang="tr-TR" dirty="0" smtClean="0"/>
              <a:t>Depolama alanı ağı ve diğer büyük depolama yapılandırmaları için popüler bir </a:t>
            </a:r>
            <a:r>
              <a:rPr lang="tr-TR" dirty="0" err="1" smtClean="0"/>
              <a:t>arayüz</a:t>
            </a:r>
            <a:r>
              <a:rPr lang="tr-TR" dirty="0" smtClean="0"/>
              <a:t> haline geldi</a:t>
            </a:r>
            <a:endParaRPr lang="en-GB" dirty="0" smtClean="0"/>
          </a:p>
          <a:p>
            <a:pPr algn="just"/>
            <a:r>
              <a:rPr lang="tr-TR" dirty="0" smtClean="0"/>
              <a:t>Sunucular, uzaktan saklama ve diğer ağ aygıtlarının merkezi bir anahtar ve bağlantı yapısına eklenmesini sağlar</a:t>
            </a:r>
            <a:endParaRPr lang="en-GB" dirty="0" smtClean="0"/>
          </a:p>
          <a:p>
            <a:pPr algn="just"/>
            <a:r>
              <a:rPr lang="tr-TR" dirty="0" smtClean="0"/>
              <a:t>Anahtar tabanlı mimarisi 64.000 sunucuyu, depolama sistemlerini ve ağ aygıtlarını bağlayabilir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 Switch Fabric</a:t>
            </a: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p:blipFill>
          <a:blip r:embed="rId3"/>
          <a:srcRect l="5882" t="18182" r="9412" b="30000"/>
          <a:stretch>
            <a:fillRect/>
          </a:stretch>
        </p:blipFill>
        <p:spPr>
          <a:xfrm>
            <a:off x="685800" y="565146"/>
            <a:ext cx="7948584" cy="62928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Harici Aygıtlar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Harici ortam ve bilgisayar arasında veri alışverişinde bulunma imkânı sağlar</a:t>
            </a:r>
            <a:endParaRPr lang="en-US" dirty="0" smtClean="0"/>
          </a:p>
          <a:p>
            <a:pPr algn="just"/>
            <a:r>
              <a:rPr lang="tr-TR" dirty="0" smtClean="0"/>
              <a:t>Bir I/O modülü bağlantısıyla bilgisayara takılır</a:t>
            </a:r>
            <a:endParaRPr lang="en-US" dirty="0" smtClean="0"/>
          </a:p>
          <a:p>
            <a:pPr lvl="1" algn="just"/>
            <a:r>
              <a:rPr lang="tr-TR" sz="1600" dirty="0" smtClean="0"/>
              <a:t>Bağlantı, I/O modülü ile harici aygıt arasında kontrol, durum ve veri alışverişi yapmak için kullanılır</a:t>
            </a:r>
            <a:endParaRPr lang="en-US" sz="1600" dirty="0" smtClean="0"/>
          </a:p>
          <a:p>
            <a:pPr algn="just"/>
            <a:r>
              <a:rPr lang="tr-TR" i="1" dirty="0" smtClean="0"/>
              <a:t>Çevresel aygıtlar</a:t>
            </a:r>
            <a:endParaRPr lang="en-US" dirty="0" smtClean="0"/>
          </a:p>
          <a:p>
            <a:pPr lvl="1" algn="just"/>
            <a:r>
              <a:rPr lang="tr-TR" sz="1600" dirty="0" smtClean="0"/>
              <a:t>Bir I/O modülüne bağlı harici bir cihaz</a:t>
            </a: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2118" dirty="0" smtClean="0"/>
              <a:t>Üç kategori</a:t>
            </a:r>
            <a:r>
              <a:rPr lang="en-US" sz="2118" dirty="0" smtClean="0"/>
              <a:t>:</a:t>
            </a:r>
          </a:p>
          <a:p>
            <a:pPr algn="just"/>
            <a:r>
              <a:rPr lang="tr-TR" sz="2118" dirty="0" smtClean="0"/>
              <a:t>İnsan tarafından okunabilir</a:t>
            </a:r>
            <a:endParaRPr lang="en-US" sz="2118" dirty="0" smtClean="0"/>
          </a:p>
          <a:p>
            <a:pPr lvl="1" algn="just"/>
            <a:r>
              <a:rPr lang="tr-TR" dirty="0" smtClean="0"/>
              <a:t>Bilgisayar kullanıcısı ile iletişim kurmaya uygundur</a:t>
            </a:r>
            <a:endParaRPr lang="en-US" dirty="0" smtClean="0"/>
          </a:p>
          <a:p>
            <a:pPr lvl="1" algn="just"/>
            <a:r>
              <a:rPr lang="tr-TR" dirty="0" smtClean="0"/>
              <a:t>Video görüntüleme terminalleri (VDT‘s), yazıcılar</a:t>
            </a:r>
            <a:endParaRPr lang="en-US" dirty="0" smtClean="0"/>
          </a:p>
          <a:p>
            <a:pPr algn="just"/>
            <a:r>
              <a:rPr lang="tr-TR" sz="2118" dirty="0" smtClean="0"/>
              <a:t>Makine tarafından okunabilir</a:t>
            </a:r>
            <a:endParaRPr lang="en-US" sz="2118" dirty="0" smtClean="0"/>
          </a:p>
          <a:p>
            <a:pPr lvl="1" algn="just"/>
            <a:r>
              <a:rPr lang="tr-TR" dirty="0" smtClean="0"/>
              <a:t>Ekipmanlarla iletişim için uygundur</a:t>
            </a:r>
            <a:endParaRPr lang="en-US" dirty="0" smtClean="0"/>
          </a:p>
          <a:p>
            <a:pPr lvl="1" algn="just"/>
            <a:r>
              <a:rPr lang="tr-TR" dirty="0" smtClean="0"/>
              <a:t>Manyetik disk ve bant sistemleri, </a:t>
            </a:r>
            <a:r>
              <a:rPr lang="tr-TR" dirty="0" err="1" smtClean="0"/>
              <a:t>sensörler</a:t>
            </a:r>
            <a:r>
              <a:rPr lang="tr-TR" dirty="0" smtClean="0"/>
              <a:t> ve </a:t>
            </a:r>
            <a:r>
              <a:rPr lang="tr-TR" dirty="0" err="1" smtClean="0"/>
              <a:t>aktüatörler</a:t>
            </a:r>
            <a:endParaRPr lang="en-US" dirty="0" smtClean="0"/>
          </a:p>
          <a:p>
            <a:pPr algn="just"/>
            <a:r>
              <a:rPr lang="tr-TR" sz="2118" dirty="0" smtClean="0"/>
              <a:t>İletişim</a:t>
            </a:r>
            <a:endParaRPr lang="en-US" sz="2118" dirty="0" smtClean="0"/>
          </a:p>
          <a:p>
            <a:pPr lvl="1" algn="just"/>
            <a:r>
              <a:rPr lang="tr-TR" dirty="0" smtClean="0"/>
              <a:t>Terminal, makine tarafından okunabilir bir cihaz veya başka bir bilgisayar gibi uzaktaki cihazlarla iletişim kurmaya uygundur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İşlemleri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InfiniBand</a:t>
            </a:r>
            <a:r>
              <a:rPr lang="tr-TR" dirty="0" smtClean="0"/>
              <a:t> anahtarı, veriyi istenen son noktalar arasında yönlendirmek için gelen şeritten gidiş şeridine trafiği eşleştirir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anahtar ve bağlı bir arabirim arasındaki her fiziksel bağlantı, sanal hatlar olarak adlandırılan 16 mantıksal kanalı destekleyebilir</a:t>
            </a:r>
            <a:endParaRPr lang="en-US" i="1" dirty="0" smtClean="0"/>
          </a:p>
          <a:p>
            <a:pPr lvl="1" algn="just"/>
            <a:r>
              <a:rPr lang="tr-TR" dirty="0" smtClean="0"/>
              <a:t>Bir şerit </a:t>
            </a:r>
            <a:r>
              <a:rPr lang="tr-TR" dirty="0" err="1" smtClean="0"/>
              <a:t>fabrik</a:t>
            </a:r>
            <a:r>
              <a:rPr lang="tr-TR" dirty="0" smtClean="0"/>
              <a:t> yönetimi için ve</a:t>
            </a:r>
            <a:r>
              <a:rPr lang="en-US" dirty="0" smtClean="0"/>
              <a:t> </a:t>
            </a:r>
            <a:r>
              <a:rPr lang="tr-TR" dirty="0" smtClean="0"/>
              <a:t>diğerleri veri iletimi için rezerve edilmiştir </a:t>
            </a:r>
            <a:endParaRPr lang="en-US" dirty="0" smtClean="0"/>
          </a:p>
          <a:p>
            <a:pPr algn="just"/>
            <a:r>
              <a:rPr lang="tr-TR" dirty="0" smtClean="0"/>
              <a:t>Sanal bir şerit, geçici olarak verilerin bir uçtaki düğümden diğerine </a:t>
            </a:r>
            <a:r>
              <a:rPr lang="tr-TR" dirty="0" err="1" smtClean="0"/>
              <a:t>InfiniBand</a:t>
            </a:r>
            <a:r>
              <a:rPr lang="tr-TR" dirty="0" smtClean="0"/>
              <a:t> üzerinden taşınmasına ayrılmıştır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>
          <a:xfrm>
            <a:off x="4410075" y="3733800"/>
            <a:ext cx="3657600" cy="2401824"/>
          </a:xfrm>
        </p:spPr>
        <p:txBody>
          <a:bodyPr/>
          <a:lstStyle/>
          <a:p>
            <a:pPr algn="just"/>
            <a:r>
              <a:rPr lang="tr-TR" dirty="0" smtClean="0"/>
              <a:t>Katmanlı bir protokol mimarisi kullanılır, bunlar dört katmandan oluşur </a:t>
            </a:r>
            <a:r>
              <a:rPr lang="en-US" dirty="0" smtClean="0"/>
              <a:t>:</a:t>
            </a:r>
          </a:p>
          <a:p>
            <a:pPr lvl="1" algn="just"/>
            <a:r>
              <a:rPr lang="tr-TR" dirty="0" smtClean="0"/>
              <a:t>Fiziksel</a:t>
            </a:r>
            <a:endParaRPr lang="en-US" dirty="0" smtClean="0"/>
          </a:p>
          <a:p>
            <a:pPr lvl="1" algn="just"/>
            <a:r>
              <a:rPr lang="tr-TR" dirty="0" smtClean="0"/>
              <a:t>Bağlantı</a:t>
            </a:r>
            <a:endParaRPr lang="en-US" dirty="0" smtClean="0"/>
          </a:p>
          <a:p>
            <a:pPr lvl="1" algn="just"/>
            <a:r>
              <a:rPr lang="tr-TR" dirty="0" smtClean="0"/>
              <a:t>Ağ</a:t>
            </a:r>
            <a:endParaRPr lang="en-US" dirty="0" smtClean="0"/>
          </a:p>
          <a:p>
            <a:pPr lvl="1" algn="just"/>
            <a:r>
              <a:rPr lang="tr-TR" dirty="0" smtClean="0"/>
              <a:t>Taşıma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56313" cy="2133600"/>
          </a:xfrm>
        </p:spPr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7.3 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Bağlantı ve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 Üretim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Oranları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9014345" cy="2070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9144000" cy="1116012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InfiniBand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Communication Protocol Stack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60648"/>
            <a:ext cx="8875059" cy="69021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zEnterprise 196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8474" y="1447800"/>
            <a:ext cx="7556313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2010</a:t>
            </a:r>
            <a:r>
              <a:rPr lang="tr-TR" dirty="0" smtClean="0"/>
              <a:t>’da tanıtıldı</a:t>
            </a:r>
            <a:endParaRPr lang="en-US" dirty="0" smtClean="0"/>
          </a:p>
          <a:p>
            <a:pPr algn="just"/>
            <a:r>
              <a:rPr lang="tr-TR" dirty="0" smtClean="0"/>
              <a:t>IBM'in en yeni anabilgisayar teklifi</a:t>
            </a:r>
          </a:p>
          <a:p>
            <a:pPr algn="just"/>
            <a:r>
              <a:rPr lang="tr-TR" dirty="0" smtClean="0"/>
              <a:t>Sistem z196 çipinin kullanımına dayanır</a:t>
            </a:r>
            <a:endParaRPr lang="en-US" dirty="0" smtClean="0"/>
          </a:p>
          <a:p>
            <a:pPr lvl="1" algn="just"/>
            <a:r>
              <a:rPr lang="tr-TR" dirty="0" smtClean="0"/>
              <a:t>Dört çekirdekli 5.2 GHz çok çekirdekli çip</a:t>
            </a:r>
            <a:endParaRPr lang="en-US" dirty="0" smtClean="0"/>
          </a:p>
          <a:p>
            <a:pPr lvl="1" algn="just"/>
            <a:r>
              <a:rPr lang="tr-TR" dirty="0" smtClean="0"/>
              <a:t>Maksimum 24 işlemci yongası olabilir</a:t>
            </a:r>
            <a:r>
              <a:rPr lang="en-US" dirty="0" smtClean="0"/>
              <a:t> (96 </a:t>
            </a:r>
            <a:r>
              <a:rPr lang="tr-TR" dirty="0" smtClean="0"/>
              <a:t>çekirdek</a:t>
            </a:r>
            <a:r>
              <a:rPr lang="en-US" dirty="0" smtClean="0"/>
              <a:t>)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dirty="0" smtClean="0"/>
              <a:t>Tüm I/O işlemlerini yöneten özel bir I/O alt sistemi vardır</a:t>
            </a:r>
            <a:endParaRPr lang="en-US" sz="20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dirty="0" smtClean="0"/>
              <a:t>96 çekirdekli işlemciden en fazla 4 tanesi I/O kullanımı için ayrılmış olabilir, 4 kanal alt sistemi oluşturabilir </a:t>
            </a:r>
            <a:r>
              <a:rPr lang="en-US" sz="2000" dirty="0" smtClean="0"/>
              <a:t>(CSS)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dirty="0" smtClean="0"/>
              <a:t>Her CSS aşağıdaki öğelerden oluşur</a:t>
            </a:r>
            <a:r>
              <a:rPr lang="en-US" sz="2000" dirty="0" smtClean="0"/>
              <a:t>:</a:t>
            </a:r>
          </a:p>
          <a:p>
            <a:pPr lvl="1" algn="just"/>
            <a:r>
              <a:rPr lang="tr-TR" dirty="0" smtClean="0"/>
              <a:t>Sistem destek işlemcisi (</a:t>
            </a:r>
            <a:r>
              <a:rPr lang="en-US" sz="1895" dirty="0" smtClean="0"/>
              <a:t>System assist processor</a:t>
            </a:r>
            <a:r>
              <a:rPr lang="tr-TR" sz="1895" dirty="0" smtClean="0"/>
              <a:t>-</a:t>
            </a:r>
            <a:r>
              <a:rPr lang="en-US" sz="1895" dirty="0" smtClean="0"/>
              <a:t>SAP)</a:t>
            </a:r>
          </a:p>
          <a:p>
            <a:pPr lvl="1" algn="just"/>
            <a:r>
              <a:rPr lang="tr-TR" sz="1895" dirty="0" smtClean="0"/>
              <a:t>Donanım sistem alanı (</a:t>
            </a:r>
            <a:r>
              <a:rPr lang="en-US" sz="1895" dirty="0" smtClean="0"/>
              <a:t>Hardware system area</a:t>
            </a:r>
            <a:r>
              <a:rPr lang="tr-TR" sz="1895" dirty="0" smtClean="0"/>
              <a:t>-</a:t>
            </a:r>
            <a:r>
              <a:rPr lang="en-US" sz="1895" dirty="0" smtClean="0"/>
              <a:t>HSA)</a:t>
            </a:r>
          </a:p>
          <a:p>
            <a:pPr lvl="1" algn="just"/>
            <a:r>
              <a:rPr lang="tr-TR" sz="1895" dirty="0" smtClean="0"/>
              <a:t>Mantıksal bölümlemeler</a:t>
            </a:r>
            <a:endParaRPr lang="en-US" sz="1895" dirty="0" smtClean="0"/>
          </a:p>
          <a:p>
            <a:pPr lvl="1" algn="just"/>
            <a:r>
              <a:rPr lang="tr-TR" sz="1895" dirty="0" smtClean="0"/>
              <a:t>Alt kanallar (</a:t>
            </a:r>
            <a:r>
              <a:rPr lang="en-US" sz="1895" dirty="0" err="1" smtClean="0"/>
              <a:t>Subchannels</a:t>
            </a:r>
            <a:r>
              <a:rPr lang="tr-TR" sz="1895" dirty="0" smtClean="0"/>
              <a:t>)</a:t>
            </a:r>
            <a:endParaRPr lang="en-US" sz="1895" dirty="0" smtClean="0"/>
          </a:p>
          <a:p>
            <a:pPr lvl="1" algn="just"/>
            <a:r>
              <a:rPr lang="tr-TR" sz="1895" dirty="0" smtClean="0"/>
              <a:t>Kanal yolu (</a:t>
            </a:r>
            <a:r>
              <a:rPr lang="en-US" sz="1895" dirty="0" smtClean="0"/>
              <a:t>Channel path</a:t>
            </a:r>
            <a:r>
              <a:rPr lang="tr-TR" sz="1895" dirty="0" smtClean="0"/>
              <a:t>)</a:t>
            </a:r>
            <a:endParaRPr lang="en-US" sz="1895" dirty="0" smtClean="0"/>
          </a:p>
          <a:p>
            <a:pPr lvl="1" algn="just"/>
            <a:r>
              <a:rPr lang="tr-TR" sz="1895" dirty="0" smtClean="0"/>
              <a:t>Kanal (</a:t>
            </a:r>
            <a:r>
              <a:rPr lang="en-US" sz="1895" dirty="0" smtClean="0"/>
              <a:t>Channel </a:t>
            </a:r>
            <a:r>
              <a:rPr lang="tr-TR" sz="1895" dirty="0" smtClean="0"/>
              <a:t>)</a:t>
            </a:r>
            <a:endParaRPr lang="en-US" sz="1895" dirty="0" smtClean="0"/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21.pdf"/>
          <p:cNvPicPr>
            <a:picLocks noChangeAspect="1"/>
          </p:cNvPicPr>
          <p:nvPr/>
        </p:nvPicPr>
        <p:blipFill>
          <a:blip r:embed="rId3"/>
          <a:srcRect t="4545" b="31818"/>
          <a:stretch>
            <a:fillRect/>
          </a:stretch>
        </p:blipFill>
        <p:spPr>
          <a:xfrm>
            <a:off x="374552" y="0"/>
            <a:ext cx="8327592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Organizasyonu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f22.pdf"/>
          <p:cNvPicPr>
            <a:picLocks noChangeAspect="1"/>
          </p:cNvPicPr>
          <p:nvPr/>
        </p:nvPicPr>
        <p:blipFill>
          <a:blip r:embed="rId3"/>
          <a:srcRect l="9412" t="29091" r="3529" b="10000"/>
          <a:stretch>
            <a:fillRect/>
          </a:stretch>
        </p:blipFill>
        <p:spPr>
          <a:xfrm>
            <a:off x="1219200" y="699794"/>
            <a:ext cx="6801455" cy="61582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z196 I/O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Yapısı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f23.pdf"/>
          <p:cNvPicPr>
            <a:picLocks noChangeAspect="1"/>
          </p:cNvPicPr>
          <p:nvPr/>
        </p:nvPicPr>
        <p:blipFill>
          <a:blip r:embed="rId3"/>
          <a:srcRect l="5882" t="27273" r="8235" b="9091"/>
          <a:stretch>
            <a:fillRect/>
          </a:stretch>
        </p:blipFill>
        <p:spPr>
          <a:xfrm>
            <a:off x="1143000" y="685800"/>
            <a:ext cx="6675035" cy="6400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tr-TR" sz="4400" dirty="0" smtClean="0"/>
              <a:t>Özet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tr-TR" dirty="0" smtClean="0"/>
              <a:t>Harici aygıtlar</a:t>
            </a:r>
            <a:endParaRPr lang="en-US" dirty="0" smtClean="0"/>
          </a:p>
          <a:p>
            <a:pPr lvl="1"/>
            <a:r>
              <a:rPr lang="tr-TR" dirty="0" smtClean="0"/>
              <a:t>Klavye/monitör</a:t>
            </a:r>
            <a:endParaRPr lang="en-US" dirty="0" smtClean="0"/>
          </a:p>
          <a:p>
            <a:pPr lvl="1"/>
            <a:r>
              <a:rPr lang="en-US" dirty="0" smtClean="0"/>
              <a:t>Disk </a:t>
            </a:r>
            <a:r>
              <a:rPr lang="tr-TR" dirty="0" smtClean="0"/>
              <a:t>sürücüsü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I/O mod</a:t>
            </a:r>
            <a:r>
              <a:rPr lang="tr-TR" dirty="0" err="1" smtClean="0"/>
              <a:t>ülleri</a:t>
            </a:r>
            <a:endParaRPr lang="en-US" dirty="0" smtClean="0"/>
          </a:p>
          <a:p>
            <a:pPr lvl="1"/>
            <a:r>
              <a:rPr lang="en-US" dirty="0" smtClean="0"/>
              <a:t>Mod</a:t>
            </a:r>
            <a:r>
              <a:rPr lang="tr-TR" dirty="0" err="1" smtClean="0"/>
              <a:t>ül</a:t>
            </a:r>
            <a:r>
              <a:rPr lang="tr-TR" dirty="0" smtClean="0"/>
              <a:t> fonksiyonları</a:t>
            </a:r>
            <a:endParaRPr lang="en-US" dirty="0" smtClean="0"/>
          </a:p>
          <a:p>
            <a:pPr lvl="1"/>
            <a:r>
              <a:rPr lang="en-US" dirty="0" smtClean="0"/>
              <a:t>I/O mod</a:t>
            </a:r>
            <a:r>
              <a:rPr lang="tr-TR" dirty="0" err="1" smtClean="0"/>
              <a:t>ül</a:t>
            </a:r>
            <a:r>
              <a:rPr lang="tr-TR" dirty="0" smtClean="0"/>
              <a:t> yapısı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Program</a:t>
            </a:r>
            <a:r>
              <a:rPr lang="tr-TR" dirty="0" err="1" smtClean="0"/>
              <a:t>lanabilir</a:t>
            </a:r>
            <a:r>
              <a:rPr lang="en-US" dirty="0" smtClean="0"/>
              <a:t> I/O</a:t>
            </a:r>
          </a:p>
          <a:p>
            <a:pPr lvl="1"/>
            <a:r>
              <a:rPr lang="tr-TR" dirty="0" smtClean="0"/>
              <a:t>Programlanabilir </a:t>
            </a:r>
            <a:r>
              <a:rPr lang="en-US" dirty="0" smtClean="0"/>
              <a:t>I/O</a:t>
            </a:r>
            <a:r>
              <a:rPr lang="tr-TR" dirty="0" smtClean="0"/>
              <a:t>’ya Genel Bakış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tr-TR" dirty="0" smtClean="0"/>
              <a:t>komutları</a:t>
            </a:r>
            <a:endParaRPr lang="en-US" dirty="0" smtClean="0"/>
          </a:p>
          <a:p>
            <a:pPr lvl="1"/>
            <a:r>
              <a:rPr lang="en-US" dirty="0" smtClean="0"/>
              <a:t>I/O </a:t>
            </a:r>
            <a:r>
              <a:rPr lang="tr-TR" dirty="0" smtClean="0"/>
              <a:t>talimatları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tr-TR" dirty="0" smtClean="0"/>
              <a:t>Kesmeli</a:t>
            </a:r>
            <a:r>
              <a:rPr lang="en-US" dirty="0" smtClean="0"/>
              <a:t> I/O</a:t>
            </a:r>
          </a:p>
          <a:p>
            <a:pPr lvl="1"/>
            <a:r>
              <a:rPr lang="tr-TR" dirty="0" smtClean="0"/>
              <a:t>Talimat işleme</a:t>
            </a:r>
            <a:endParaRPr lang="en-US" dirty="0" smtClean="0"/>
          </a:p>
          <a:p>
            <a:pPr lvl="1"/>
            <a:r>
              <a:rPr lang="tr-TR" dirty="0" smtClean="0"/>
              <a:t>Tasarım sorunları</a:t>
            </a:r>
            <a:endParaRPr lang="en-US" dirty="0" smtClean="0"/>
          </a:p>
          <a:p>
            <a:pPr lvl="1"/>
            <a:r>
              <a:rPr lang="en-US" dirty="0" smtClean="0"/>
              <a:t>Intel 82C59A </a:t>
            </a:r>
            <a:r>
              <a:rPr lang="tr-TR" dirty="0" smtClean="0"/>
              <a:t>kesme kontrolcüsü</a:t>
            </a:r>
            <a:endParaRPr lang="en-US" dirty="0" smtClean="0"/>
          </a:p>
          <a:p>
            <a:pPr lvl="1"/>
            <a:r>
              <a:rPr lang="en-US" dirty="0" smtClean="0"/>
              <a:t>Intel 82C55A </a:t>
            </a:r>
            <a:r>
              <a:rPr lang="tr-TR" dirty="0" smtClean="0"/>
              <a:t>programlanabilir çevre </a:t>
            </a:r>
            <a:r>
              <a:rPr lang="tr-TR" dirty="0" err="1" smtClean="0"/>
              <a:t>arayüzü</a:t>
            </a:r>
            <a:endParaRPr lang="en-US" dirty="0" smtClean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403664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tr-TR" dirty="0" smtClean="0"/>
              <a:t>DMA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tr-TR" sz="1500" dirty="0" smtClean="0"/>
              <a:t>P</a:t>
            </a:r>
            <a:r>
              <a:rPr lang="en-US" sz="1500" dirty="0" err="1" smtClean="0"/>
              <a:t>rogram</a:t>
            </a:r>
            <a:r>
              <a:rPr lang="tr-TR" sz="1500" dirty="0" err="1" smtClean="0"/>
              <a:t>lanabilir</a:t>
            </a:r>
            <a:r>
              <a:rPr lang="en-US" sz="1500" dirty="0" smtClean="0"/>
              <a:t> </a:t>
            </a:r>
            <a:r>
              <a:rPr lang="tr-TR" sz="1500" dirty="0" smtClean="0"/>
              <a:t>ve</a:t>
            </a:r>
            <a:r>
              <a:rPr lang="en-US" sz="1500" dirty="0" smtClean="0"/>
              <a:t> </a:t>
            </a:r>
            <a:r>
              <a:rPr lang="tr-TR" sz="1500" dirty="0" smtClean="0"/>
              <a:t>kesmeli</a:t>
            </a:r>
            <a:r>
              <a:rPr lang="en-US" sz="1500" dirty="0" smtClean="0"/>
              <a:t>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</a:t>
            </a:r>
            <a:r>
              <a:rPr lang="tr-TR" sz="1500" dirty="0" err="1" smtClean="0"/>
              <a:t>onksiyonu</a:t>
            </a:r>
            <a:endParaRPr lang="en-US" sz="1500" dirty="0" smtClean="0"/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</a:t>
            </a:r>
            <a:r>
              <a:rPr lang="tr-TR" sz="1500" dirty="0" smtClean="0"/>
              <a:t>kontrolcüsü</a:t>
            </a:r>
            <a:endParaRPr lang="en-US" sz="1500" dirty="0" smtClean="0"/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</a:t>
            </a:r>
            <a:r>
              <a:rPr lang="tr-TR" dirty="0" smtClean="0"/>
              <a:t>kanaları ve işlemcileri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I/O f</a:t>
            </a:r>
            <a:r>
              <a:rPr lang="tr-TR" sz="1500" dirty="0" err="1" smtClean="0"/>
              <a:t>onksiyonunun</a:t>
            </a:r>
            <a:r>
              <a:rPr lang="tr-TR" sz="1500" dirty="0" smtClean="0"/>
              <a:t> değerlendirilmesi</a:t>
            </a:r>
            <a:endParaRPr lang="en-US" sz="1500" dirty="0" smtClean="0"/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I/O </a:t>
            </a:r>
            <a:r>
              <a:rPr lang="tr-TR" sz="1500" dirty="0" smtClean="0"/>
              <a:t>kanallarının karakteristikleri</a:t>
            </a:r>
            <a:endParaRPr lang="en-US" sz="1500" dirty="0" smtClean="0"/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tr-TR" dirty="0" smtClean="0"/>
              <a:t>Harici </a:t>
            </a:r>
            <a:r>
              <a:rPr lang="tr-TR" dirty="0" err="1" smtClean="0"/>
              <a:t>arayüz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tr-TR" sz="1514" dirty="0" err="1" smtClean="0"/>
              <a:t>Arayüz</a:t>
            </a:r>
            <a:r>
              <a:rPr lang="tr-TR" sz="1514" dirty="0" smtClean="0"/>
              <a:t> tipleri</a:t>
            </a:r>
            <a:endParaRPr lang="en-US" sz="1514" dirty="0" smtClean="0"/>
          </a:p>
          <a:p>
            <a:pPr lvl="1">
              <a:lnSpc>
                <a:spcPct val="80000"/>
              </a:lnSpc>
            </a:pPr>
            <a:r>
              <a:rPr lang="en-US" sz="1514" dirty="0" smtClean="0"/>
              <a:t>Point-to-point and multipoint </a:t>
            </a:r>
            <a:r>
              <a:rPr lang="tr-TR" sz="1514" dirty="0" smtClean="0"/>
              <a:t>konfigürasyonları</a:t>
            </a:r>
            <a:endParaRPr lang="en-US" sz="1514" dirty="0" smtClean="0"/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InfiniBand 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IBM zEnterprise 196 I/O </a:t>
            </a:r>
            <a:r>
              <a:rPr lang="tr-TR" dirty="0" smtClean="0"/>
              <a:t>yapısı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tr-TR" sz="3200" dirty="0" smtClean="0"/>
              <a:t>Bölüm </a:t>
            </a:r>
            <a:r>
              <a:rPr lang="en-US" sz="3200" dirty="0" smtClean="0"/>
              <a:t>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Harici Aygıt Blok Diyagramı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3"/>
          <a:srcRect l="23636" t="11765" r="22727" b="20000"/>
          <a:stretch>
            <a:fillRect/>
          </a:stretch>
        </p:blipFill>
        <p:spPr>
          <a:xfrm>
            <a:off x="3764366" y="838200"/>
            <a:ext cx="5379634" cy="52884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Klavye/Monitör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447365"/>
            <a:ext cx="3769660" cy="441063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smtClean="0"/>
              <a:t>Temel değişim birimi karakteridir</a:t>
            </a:r>
            <a:endParaRPr lang="en-US" sz="2143" dirty="0" smtClean="0"/>
          </a:p>
          <a:p>
            <a:pPr lvl="1" algn="just"/>
            <a:r>
              <a:rPr lang="tr-TR" dirty="0" smtClean="0"/>
              <a:t>Her karakter bir kod ile ilişkilidir</a:t>
            </a:r>
            <a:endParaRPr lang="en-US" dirty="0" smtClean="0"/>
          </a:p>
          <a:p>
            <a:pPr lvl="1" algn="just"/>
            <a:r>
              <a:rPr lang="tr-TR" dirty="0" smtClean="0"/>
              <a:t>Bu koddaki her karakter, benzersiz bir 7-bit ikili koduyla temsil edilir</a:t>
            </a:r>
            <a:endParaRPr lang="en-US" dirty="0" smtClean="0"/>
          </a:p>
          <a:p>
            <a:pPr lvl="2" algn="just"/>
            <a:r>
              <a:rPr lang="tr-TR" dirty="0" smtClean="0"/>
              <a:t>128 farklı karakter gösterilebilir</a:t>
            </a:r>
            <a:endParaRPr lang="en-US" dirty="0" smtClean="0"/>
          </a:p>
          <a:p>
            <a:pPr algn="just"/>
            <a:r>
              <a:rPr lang="tr-TR" sz="2143" dirty="0" smtClean="0"/>
              <a:t>Karakterler 2 tiptir</a:t>
            </a:r>
            <a:r>
              <a:rPr lang="en-US" sz="2143" dirty="0" smtClean="0"/>
              <a:t>: </a:t>
            </a:r>
          </a:p>
          <a:p>
            <a:pPr lvl="1" algn="just"/>
            <a:r>
              <a:rPr lang="tr-TR" dirty="0" smtClean="0"/>
              <a:t>Yazdırılabilir</a:t>
            </a:r>
            <a:endParaRPr lang="en-US" dirty="0" smtClean="0"/>
          </a:p>
          <a:p>
            <a:pPr lvl="2" algn="just"/>
            <a:r>
              <a:rPr lang="tr-TR" dirty="0" smtClean="0"/>
              <a:t>Bastırılabilen veya ekranda görüntülenebilen alfabetik, sayısal ve özel karakterler</a:t>
            </a:r>
            <a:endParaRPr lang="en-US" sz="1760" dirty="0" smtClean="0"/>
          </a:p>
          <a:p>
            <a:pPr lvl="1" algn="just"/>
            <a:r>
              <a:rPr lang="tr-TR" sz="1857" dirty="0" smtClean="0"/>
              <a:t>Kontrol</a:t>
            </a:r>
            <a:endParaRPr lang="en-US" sz="1857" dirty="0" smtClean="0"/>
          </a:p>
          <a:p>
            <a:pPr lvl="2" algn="just"/>
            <a:r>
              <a:rPr lang="tr-TR" dirty="0" smtClean="0"/>
              <a:t>Baskıların kontrol edilmesiyle veya karakterlerin gösterilmesiyle ilgisi var</a:t>
            </a:r>
            <a:endParaRPr lang="en-US" dirty="0" smtClean="0"/>
          </a:p>
          <a:p>
            <a:pPr lvl="2" algn="just"/>
            <a:r>
              <a:rPr lang="tr-TR" dirty="0" smtClean="0"/>
              <a:t>Örnek: satır başı</a:t>
            </a:r>
            <a:endParaRPr lang="en-US" dirty="0" smtClean="0"/>
          </a:p>
          <a:p>
            <a:pPr lvl="2" algn="just"/>
            <a:r>
              <a:rPr lang="tr-TR" dirty="0" smtClean="0"/>
              <a:t>Diğer kontrol karakterleri iletişim prosedürleriyle ilgilidir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895600"/>
            <a:ext cx="3581400" cy="3657600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</a:pPr>
            <a:r>
              <a:rPr lang="tr-TR" sz="1400" dirty="0" smtClean="0"/>
              <a:t>Kullanıcı bir tuşa bastığında klavyedeki dönüştürücü tarafından yorumlanan ve ilgili IRA kodunun bit düzenine çevrilen bir elektronik sinyal üretir</a:t>
            </a:r>
            <a:endParaRPr lang="en-US" sz="1300" dirty="0" smtClean="0"/>
          </a:p>
          <a:p>
            <a:pPr algn="just">
              <a:spcBef>
                <a:spcPts val="1400"/>
              </a:spcBef>
            </a:pPr>
            <a:r>
              <a:rPr lang="tr-TR" sz="1400" dirty="0" smtClean="0"/>
              <a:t>Bu bit düzeni bilgisayardaki I/O modülüne iletilir</a:t>
            </a:r>
            <a:endParaRPr lang="en-US" sz="1300" dirty="0" smtClean="0"/>
          </a:p>
          <a:p>
            <a:pPr algn="just">
              <a:spcBef>
                <a:spcPts val="1400"/>
              </a:spcBef>
            </a:pPr>
            <a:r>
              <a:rPr lang="tr-TR" sz="1400" dirty="0" smtClean="0"/>
              <a:t>Çıkışta, IRA kod karakterleri, I/O modülünden harici bir cihaza iletilir</a:t>
            </a:r>
            <a:endParaRPr lang="en-US" sz="1300" dirty="0" smtClean="0"/>
          </a:p>
          <a:p>
            <a:pPr algn="just">
              <a:spcBef>
                <a:spcPts val="1400"/>
              </a:spcBef>
            </a:pPr>
            <a:r>
              <a:rPr lang="tr-TR" sz="1400" dirty="0" smtClean="0"/>
              <a:t>Dönüştürücü kodu yorumlar ve gerekli elektronik sinyalleri çıkış cihazına göndererek belirtilen karakteri görüntüleyebilir veya istenen kontrol fonksiyonunu yerine getirir</a:t>
            </a:r>
            <a:endParaRPr lang="en-US" sz="13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3657600" cy="793377"/>
          </a:xfrm>
        </p:spPr>
        <p:txBody>
          <a:bodyPr/>
          <a:lstStyle/>
          <a:p>
            <a:r>
              <a:rPr lang="tr-TR" dirty="0" smtClean="0"/>
              <a:t>Uluslararası Referans Alfabesi</a:t>
            </a:r>
            <a:r>
              <a:rPr lang="en-US" dirty="0" smtClean="0"/>
              <a:t> (IRA)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286000"/>
            <a:ext cx="3657600" cy="475129"/>
          </a:xfrm>
          <a:solidFill>
            <a:schemeClr val="accent3"/>
          </a:solidFill>
        </p:spPr>
        <p:txBody>
          <a:bodyPr/>
          <a:lstStyle/>
          <a:p>
            <a:r>
              <a:rPr lang="tr-TR" dirty="0" smtClean="0"/>
              <a:t>Klavye Kodları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İnsan/bilgisayar etkileşiminin en yaygın araçları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Kullanıcı klavyeden giriş sağlar</a:t>
            </a:r>
          </a:p>
          <a:p>
            <a:pPr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Monitör, bilgisayar tarafından sağlanan verileri görüntüler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3314328" cy="9953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Modülleri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sz="3400" dirty="0" smtClean="0"/>
              <a:t>Modül Fonksiyonu</a:t>
            </a:r>
            <a:endParaRPr lang="en-US" sz="34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Modülü Yapısı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p:blipFill>
          <a:blip r:embed="rId3"/>
          <a:srcRect l="6364" t="11765" r="8182" b="11765"/>
          <a:stretch>
            <a:fillRect/>
          </a:stretch>
        </p:blipFill>
        <p:spPr>
          <a:xfrm>
            <a:off x="204559" y="838200"/>
            <a:ext cx="8705881" cy="6019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wheel spokes="2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56313" cy="9637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I/O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Teknikleri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556313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2400" dirty="0" smtClean="0"/>
              <a:t>I/O işlemleri için üç teknik vardır</a:t>
            </a:r>
            <a:r>
              <a:rPr lang="en-US" sz="2182" dirty="0" smtClean="0"/>
              <a:t>:</a:t>
            </a:r>
          </a:p>
          <a:p>
            <a:pPr marL="228600" indent="-228600" algn="just">
              <a:spcBef>
                <a:spcPts val="800"/>
              </a:spcBef>
              <a:buFont typeface="Wingdings" pitchFamily="2" charset="2"/>
              <a:buChar char="n"/>
            </a:pPr>
            <a:r>
              <a:rPr lang="tr-TR" sz="2000" dirty="0" smtClean="0"/>
              <a:t>Programlanmış </a:t>
            </a:r>
            <a:r>
              <a:rPr lang="en-US" sz="2000" dirty="0" smtClean="0"/>
              <a:t>I/O</a:t>
            </a:r>
          </a:p>
          <a:p>
            <a:pPr marL="685800" lvl="1" algn="just">
              <a:spcBef>
                <a:spcPts val="800"/>
              </a:spcBef>
            </a:pPr>
            <a:r>
              <a:rPr lang="tr-TR" dirty="0" smtClean="0"/>
              <a:t>İşlemci ile I/O modülü arasında veri değiş tokuş edilir</a:t>
            </a:r>
            <a:endParaRPr lang="en-US" sz="1800" dirty="0" smtClean="0"/>
          </a:p>
          <a:p>
            <a:pPr marL="685800" lvl="1" algn="just">
              <a:spcBef>
                <a:spcPts val="800"/>
              </a:spcBef>
            </a:pPr>
            <a:r>
              <a:rPr lang="tr-TR" dirty="0" smtClean="0"/>
              <a:t>İşlemci, I/O işlemini doğrudan kontrol eden bir program yürütür</a:t>
            </a:r>
            <a:endParaRPr lang="en-US" sz="1800" dirty="0" smtClean="0"/>
          </a:p>
          <a:p>
            <a:pPr marL="685800" lvl="1" algn="just">
              <a:spcBef>
                <a:spcPts val="800"/>
              </a:spcBef>
            </a:pPr>
            <a:r>
              <a:rPr lang="tr-TR" dirty="0" smtClean="0"/>
              <a:t>İşlemci bir komut verirse, I/O işlemi tamamlanıncaya kadar beklemelidir</a:t>
            </a:r>
            <a:endParaRPr lang="en-US" sz="1800" dirty="0" smtClean="0"/>
          </a:p>
          <a:p>
            <a:pPr marL="685800" lvl="1" algn="just">
              <a:spcBef>
                <a:spcPts val="800"/>
              </a:spcBef>
            </a:pPr>
            <a:r>
              <a:rPr lang="tr-TR" dirty="0" smtClean="0"/>
              <a:t>İşlemci, I/O modülünden daha hızlı olursa, işlemci zamanı boşa harcanır</a:t>
            </a:r>
            <a:endParaRPr lang="en-US" sz="1800" dirty="0" smtClean="0"/>
          </a:p>
          <a:p>
            <a:pPr marL="228600" lvl="1" indent="-228600" algn="just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tr-TR" sz="2054" dirty="0" smtClean="0"/>
              <a:t>Kesmeli</a:t>
            </a:r>
            <a:r>
              <a:rPr lang="en-US" sz="2054" dirty="0" smtClean="0"/>
              <a:t> I/O</a:t>
            </a:r>
          </a:p>
          <a:p>
            <a:pPr marL="685800" lvl="1" algn="just">
              <a:spcBef>
                <a:spcPts val="800"/>
              </a:spcBef>
            </a:pPr>
            <a:r>
              <a:rPr lang="tr-TR" dirty="0" smtClean="0"/>
              <a:t>İşlemci bir I/O komutu yayınlar, diğer talimatları yürütmeye devam eder ve ikinci işi tamamladığında I/O modülü tarafından kesilir</a:t>
            </a:r>
            <a:endParaRPr lang="en-US" sz="1800" dirty="0" smtClean="0"/>
          </a:p>
          <a:p>
            <a:pPr marL="228600" lvl="1" algn="just">
              <a:spcBef>
                <a:spcPts val="800"/>
              </a:spcBef>
              <a:buClr>
                <a:schemeClr val="accent1"/>
              </a:buClr>
            </a:pPr>
            <a:r>
              <a:rPr lang="tr-TR" sz="2000" dirty="0" smtClean="0"/>
              <a:t>Doğrudan bellek erişimi</a:t>
            </a:r>
            <a:r>
              <a:rPr lang="en-US" sz="2000" dirty="0" smtClean="0"/>
              <a:t> (DMA)</a:t>
            </a:r>
          </a:p>
          <a:p>
            <a:pPr marL="685800" lvl="1" algn="just">
              <a:spcBef>
                <a:spcPts val="800"/>
              </a:spcBef>
            </a:pPr>
            <a:r>
              <a:rPr lang="tr-TR" dirty="0" smtClean="0"/>
              <a:t>I/O modülü ve ana bellek, doğrudan işlemci katılımı olmaksızın veri alışverişi yapar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2965</TotalTime>
  <Words>15480</Words>
  <Application>Microsoft Macintosh PowerPoint</Application>
  <PresentationFormat>On-screen Show (4:3)</PresentationFormat>
  <Paragraphs>1394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Advantage</vt:lpstr>
      <vt:lpstr>William Stallings  Computer Organization  and Architecture 9th Edition</vt:lpstr>
      <vt:lpstr>Bölüm 7</vt:lpstr>
      <vt:lpstr>Bir I/O Modülünün Genel Modeli</vt:lpstr>
      <vt:lpstr>Harici Aygıtlar</vt:lpstr>
      <vt:lpstr>Harici Aygıt Blok Diyagramı</vt:lpstr>
      <vt:lpstr>Klavye/Monitör</vt:lpstr>
      <vt:lpstr>I/O Modülleri</vt:lpstr>
      <vt:lpstr>I/O Modülü Yapısı</vt:lpstr>
      <vt:lpstr> I/O Teknikleri</vt:lpstr>
      <vt:lpstr>PowerPoint Presentation</vt:lpstr>
      <vt:lpstr>I/O Komutları</vt:lpstr>
      <vt:lpstr>Veri Bloğu Girdisi için 3 Teknik</vt:lpstr>
      <vt:lpstr>I/O Komutlaru</vt:lpstr>
      <vt:lpstr>I/O Haritalama Özeti</vt:lpstr>
      <vt:lpstr>PowerPoint Presentation</vt:lpstr>
      <vt:lpstr>Kesmeli I/O</vt:lpstr>
      <vt:lpstr>Basit Kesme İşleme</vt:lpstr>
      <vt:lpstr>Kesme için Bellek ve Önbellekteki Değişiklikler</vt:lpstr>
      <vt:lpstr>Tasarım Sorunları</vt:lpstr>
      <vt:lpstr>Aygıt Kimliği</vt:lpstr>
      <vt:lpstr>   Intel 82C59A  Kesme Kontrolcüsü</vt:lpstr>
      <vt:lpstr>Intel 82C55A  Programlanabilir Çevre Birimi Arayüzü</vt:lpstr>
      <vt:lpstr>Klavye/Görüntüleme Arayüzü  82C55A</vt:lpstr>
      <vt:lpstr>Programlanabilir ve Kesmeli I/O’nun Dezavantajları</vt:lpstr>
      <vt:lpstr>Tipik DMA  Modül Diyagramı</vt:lpstr>
      <vt:lpstr>DMA İşlemi</vt:lpstr>
      <vt:lpstr>Alternatif DMA  Konfigürasyonları</vt:lpstr>
      <vt:lpstr>8237 DMA Sistem Veriyolunun Kullanımı</vt:lpstr>
      <vt:lpstr>Fly-By DMA Kontrolcüsü</vt:lpstr>
      <vt:lpstr>Tablo 7.2   Intel  8237A Registerları </vt:lpstr>
      <vt:lpstr>I/O Fonksiyonlarının Değerlendirilmesi</vt:lpstr>
      <vt:lpstr>I/O  Kanal Mimarisi</vt:lpstr>
      <vt:lpstr>Paralel  ve  Seri I/O</vt:lpstr>
      <vt:lpstr>Point-to-Point ve Multipoint Konfigürasyonlar</vt:lpstr>
      <vt:lpstr>Thunderbolt</vt:lpstr>
      <vt:lpstr>Thunderbolt ile Bilgisayar Konfigürasyonu</vt:lpstr>
      <vt:lpstr>Thunderbolt Protokol  Katmanları</vt:lpstr>
      <vt:lpstr>InfiniBand</vt:lpstr>
      <vt:lpstr>InfiniBand Switch Fabric</vt:lpstr>
      <vt:lpstr>InfiniBand İşlemleri</vt:lpstr>
      <vt:lpstr>Tablo 7.3   InfiniBand Bağlantı ve Veri Üretim Oranları </vt:lpstr>
      <vt:lpstr>InfiniBand Communication Protocol Stack </vt:lpstr>
      <vt:lpstr>zEnterprise 196</vt:lpstr>
      <vt:lpstr>PowerPoint Presentation</vt:lpstr>
      <vt:lpstr>I/O Sistem Organizasyonu</vt:lpstr>
      <vt:lpstr>IBM z196 I/O Sistem Yapısı</vt:lpstr>
      <vt:lpstr>Özet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kkmm a</cp:lastModifiedBy>
  <cp:revision>168</cp:revision>
  <dcterms:created xsi:type="dcterms:W3CDTF">2012-06-24T19:18:50Z</dcterms:created>
  <dcterms:modified xsi:type="dcterms:W3CDTF">2019-05-07T10:09:29Z</dcterms:modified>
</cp:coreProperties>
</file>