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8" r:id="rId1"/>
  </p:sldMasterIdLst>
  <p:notesMasterIdLst>
    <p:notesMasterId r:id="rId19"/>
  </p:notesMasterIdLst>
  <p:sldIdLst>
    <p:sldId id="256" r:id="rId2"/>
    <p:sldId id="300" r:id="rId3"/>
    <p:sldId id="312" r:id="rId4"/>
    <p:sldId id="313" r:id="rId5"/>
    <p:sldId id="315" r:id="rId6"/>
    <p:sldId id="316" r:id="rId7"/>
    <p:sldId id="314" r:id="rId8"/>
    <p:sldId id="317" r:id="rId9"/>
    <p:sldId id="318" r:id="rId10"/>
    <p:sldId id="319" r:id="rId11"/>
    <p:sldId id="320" r:id="rId12"/>
    <p:sldId id="321" r:id="rId13"/>
    <p:sldId id="322" r:id="rId14"/>
    <p:sldId id="323" r:id="rId15"/>
    <p:sldId id="324" r:id="rId16"/>
    <p:sldId id="325" r:id="rId17"/>
    <p:sldId id="299" r:id="rId1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6374" autoAdjust="0"/>
  </p:normalViewPr>
  <p:slideViewPr>
    <p:cSldViewPr snapToGrid="0">
      <p:cViewPr varScale="1">
        <p:scale>
          <a:sx n="72" d="100"/>
          <a:sy n="72" d="100"/>
        </p:scale>
        <p:origin x="60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6922E6-0FE4-409E-A1E7-80D50D506715}" type="datetimeFigureOut">
              <a:rPr lang="tr-TR" smtClean="0"/>
              <a:t>18.04.2022</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07356B-05FA-4A43-B2B8-61D736AF37B1}" type="slidenum">
              <a:rPr lang="tr-TR" smtClean="0"/>
              <a:t>‹#›</a:t>
            </a:fld>
            <a:endParaRPr lang="tr-TR"/>
          </a:p>
        </p:txBody>
      </p:sp>
    </p:spTree>
    <p:extLst>
      <p:ext uri="{BB962C8B-B14F-4D97-AF65-F5344CB8AC3E}">
        <p14:creationId xmlns:p14="http://schemas.microsoft.com/office/powerpoint/2010/main" val="4342639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9D07356B-05FA-4A43-B2B8-61D736AF37B1}" type="slidenum">
              <a:rPr lang="tr-TR" smtClean="0"/>
              <a:t>1</a:t>
            </a:fld>
            <a:endParaRPr lang="tr-TR"/>
          </a:p>
        </p:txBody>
      </p:sp>
    </p:spTree>
    <p:extLst>
      <p:ext uri="{BB962C8B-B14F-4D97-AF65-F5344CB8AC3E}">
        <p14:creationId xmlns:p14="http://schemas.microsoft.com/office/powerpoint/2010/main" val="2031370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9D07356B-05FA-4A43-B2B8-61D736AF37B1}" type="slidenum">
              <a:rPr lang="tr-TR" smtClean="0"/>
              <a:t>17</a:t>
            </a:fld>
            <a:endParaRPr lang="tr-TR"/>
          </a:p>
        </p:txBody>
      </p:sp>
    </p:spTree>
    <p:extLst>
      <p:ext uri="{BB962C8B-B14F-4D97-AF65-F5344CB8AC3E}">
        <p14:creationId xmlns:p14="http://schemas.microsoft.com/office/powerpoint/2010/main" val="295866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8BB1085-0F1B-44FB-B738-7FE71555B1E3}"/>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1255D1A8-F553-4045-84D0-B13B7D0FA2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7BEA5DA1-279E-4C8E-8CF0-774A5583ED54}"/>
              </a:ext>
            </a:extLst>
          </p:cNvPr>
          <p:cNvSpPr>
            <a:spLocks noGrp="1"/>
          </p:cNvSpPr>
          <p:nvPr>
            <p:ph type="dt" sz="half" idx="10"/>
          </p:nvPr>
        </p:nvSpPr>
        <p:spPr/>
        <p:txBody>
          <a:bodyPr/>
          <a:lstStyle/>
          <a:p>
            <a:fld id="{7A920E21-82E2-401F-8B2D-99716AE4BAB1}" type="datetimeFigureOut">
              <a:rPr lang="tr-TR" smtClean="0"/>
              <a:t>18.04.2022</a:t>
            </a:fld>
            <a:endParaRPr lang="tr-TR"/>
          </a:p>
        </p:txBody>
      </p:sp>
      <p:sp>
        <p:nvSpPr>
          <p:cNvPr id="5" name="Alt Bilgi Yer Tutucusu 4">
            <a:extLst>
              <a:ext uri="{FF2B5EF4-FFF2-40B4-BE49-F238E27FC236}">
                <a16:creationId xmlns:a16="http://schemas.microsoft.com/office/drawing/2014/main" id="{0F2659C9-03AB-4BBC-B339-EE653FC3A6B1}"/>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AEDB8AF1-B101-487F-917D-B2DEF7F54C66}"/>
              </a:ext>
            </a:extLst>
          </p:cNvPr>
          <p:cNvSpPr>
            <a:spLocks noGrp="1"/>
          </p:cNvSpPr>
          <p:nvPr>
            <p:ph type="sldNum" sz="quarter" idx="12"/>
          </p:nvPr>
        </p:nvSpPr>
        <p:spPr/>
        <p:txBody>
          <a:bodyPr/>
          <a:lstStyle/>
          <a:p>
            <a:fld id="{02D9B1E9-239D-43E8-9839-C35E6D6331CE}" type="slidenum">
              <a:rPr lang="tr-TR" smtClean="0"/>
              <a:t>‹#›</a:t>
            </a:fld>
            <a:endParaRPr lang="tr-TR"/>
          </a:p>
        </p:txBody>
      </p:sp>
    </p:spTree>
    <p:extLst>
      <p:ext uri="{BB962C8B-B14F-4D97-AF65-F5344CB8AC3E}">
        <p14:creationId xmlns:p14="http://schemas.microsoft.com/office/powerpoint/2010/main" val="1907135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EBDF6BD-E21E-4E45-BC7F-1004803B9975}"/>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0EC7A833-1BEB-4342-BA1D-096AF7CB8EE0}"/>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B9615203-FE64-4650-8CE4-1FC886DC0DDB}"/>
              </a:ext>
            </a:extLst>
          </p:cNvPr>
          <p:cNvSpPr>
            <a:spLocks noGrp="1"/>
          </p:cNvSpPr>
          <p:nvPr>
            <p:ph type="dt" sz="half" idx="10"/>
          </p:nvPr>
        </p:nvSpPr>
        <p:spPr/>
        <p:txBody>
          <a:bodyPr/>
          <a:lstStyle/>
          <a:p>
            <a:fld id="{7A920E21-82E2-401F-8B2D-99716AE4BAB1}" type="datetimeFigureOut">
              <a:rPr lang="tr-TR" smtClean="0"/>
              <a:t>18.04.2022</a:t>
            </a:fld>
            <a:endParaRPr lang="tr-TR"/>
          </a:p>
        </p:txBody>
      </p:sp>
      <p:sp>
        <p:nvSpPr>
          <p:cNvPr id="5" name="Alt Bilgi Yer Tutucusu 4">
            <a:extLst>
              <a:ext uri="{FF2B5EF4-FFF2-40B4-BE49-F238E27FC236}">
                <a16:creationId xmlns:a16="http://schemas.microsoft.com/office/drawing/2014/main" id="{BCAC398F-656C-4E21-8707-82AE9379B1FA}"/>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57C4F132-0963-47F7-9A90-A366A5E1C790}"/>
              </a:ext>
            </a:extLst>
          </p:cNvPr>
          <p:cNvSpPr>
            <a:spLocks noGrp="1"/>
          </p:cNvSpPr>
          <p:nvPr>
            <p:ph type="sldNum" sz="quarter" idx="12"/>
          </p:nvPr>
        </p:nvSpPr>
        <p:spPr/>
        <p:txBody>
          <a:bodyPr/>
          <a:lstStyle/>
          <a:p>
            <a:fld id="{02D9B1E9-239D-43E8-9839-C35E6D6331CE}" type="slidenum">
              <a:rPr lang="tr-TR" smtClean="0"/>
              <a:t>‹#›</a:t>
            </a:fld>
            <a:endParaRPr lang="tr-TR"/>
          </a:p>
        </p:txBody>
      </p:sp>
    </p:spTree>
    <p:extLst>
      <p:ext uri="{BB962C8B-B14F-4D97-AF65-F5344CB8AC3E}">
        <p14:creationId xmlns:p14="http://schemas.microsoft.com/office/powerpoint/2010/main" val="2220664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54F61198-1742-4BF4-990C-9ABAD85E63BC}"/>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E2F4C23A-5CA5-47C3-9D65-5ECA0BC533CB}"/>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472559E7-C980-433F-9C0C-A13BC0D2A3CD}"/>
              </a:ext>
            </a:extLst>
          </p:cNvPr>
          <p:cNvSpPr>
            <a:spLocks noGrp="1"/>
          </p:cNvSpPr>
          <p:nvPr>
            <p:ph type="dt" sz="half" idx="10"/>
          </p:nvPr>
        </p:nvSpPr>
        <p:spPr/>
        <p:txBody>
          <a:bodyPr/>
          <a:lstStyle/>
          <a:p>
            <a:fld id="{7A920E21-82E2-401F-8B2D-99716AE4BAB1}" type="datetimeFigureOut">
              <a:rPr lang="tr-TR" smtClean="0"/>
              <a:t>18.04.2022</a:t>
            </a:fld>
            <a:endParaRPr lang="tr-TR"/>
          </a:p>
        </p:txBody>
      </p:sp>
      <p:sp>
        <p:nvSpPr>
          <p:cNvPr id="5" name="Alt Bilgi Yer Tutucusu 4">
            <a:extLst>
              <a:ext uri="{FF2B5EF4-FFF2-40B4-BE49-F238E27FC236}">
                <a16:creationId xmlns:a16="http://schemas.microsoft.com/office/drawing/2014/main" id="{02668CC0-D77E-48B6-ABC9-E8CFD8BB042F}"/>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E888C88-1154-41DB-8774-4999C41EACB2}"/>
              </a:ext>
            </a:extLst>
          </p:cNvPr>
          <p:cNvSpPr>
            <a:spLocks noGrp="1"/>
          </p:cNvSpPr>
          <p:nvPr>
            <p:ph type="sldNum" sz="quarter" idx="12"/>
          </p:nvPr>
        </p:nvSpPr>
        <p:spPr/>
        <p:txBody>
          <a:bodyPr/>
          <a:lstStyle/>
          <a:p>
            <a:fld id="{02D9B1E9-239D-43E8-9839-C35E6D6331CE}" type="slidenum">
              <a:rPr lang="tr-TR" smtClean="0"/>
              <a:t>‹#›</a:t>
            </a:fld>
            <a:endParaRPr lang="tr-TR"/>
          </a:p>
        </p:txBody>
      </p:sp>
    </p:spTree>
    <p:extLst>
      <p:ext uri="{BB962C8B-B14F-4D97-AF65-F5344CB8AC3E}">
        <p14:creationId xmlns:p14="http://schemas.microsoft.com/office/powerpoint/2010/main" val="2215469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EABA6DA-8608-450B-8281-465CF410DBD5}"/>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D90232C0-04FA-41CC-8928-05AEE8D99419}"/>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EEA35CA3-1BD8-43E0-9690-55D97597A0DD}"/>
              </a:ext>
            </a:extLst>
          </p:cNvPr>
          <p:cNvSpPr>
            <a:spLocks noGrp="1"/>
          </p:cNvSpPr>
          <p:nvPr>
            <p:ph type="dt" sz="half" idx="10"/>
          </p:nvPr>
        </p:nvSpPr>
        <p:spPr/>
        <p:txBody>
          <a:bodyPr/>
          <a:lstStyle/>
          <a:p>
            <a:fld id="{7A920E21-82E2-401F-8B2D-99716AE4BAB1}" type="datetimeFigureOut">
              <a:rPr lang="tr-TR" smtClean="0"/>
              <a:t>18.04.2022</a:t>
            </a:fld>
            <a:endParaRPr lang="tr-TR"/>
          </a:p>
        </p:txBody>
      </p:sp>
      <p:sp>
        <p:nvSpPr>
          <p:cNvPr id="5" name="Alt Bilgi Yer Tutucusu 4">
            <a:extLst>
              <a:ext uri="{FF2B5EF4-FFF2-40B4-BE49-F238E27FC236}">
                <a16:creationId xmlns:a16="http://schemas.microsoft.com/office/drawing/2014/main" id="{6CEEF9F1-7CD5-408A-B16E-0068D330F37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8ED0115E-750D-4678-A1D8-95FC0F2E7028}"/>
              </a:ext>
            </a:extLst>
          </p:cNvPr>
          <p:cNvSpPr>
            <a:spLocks noGrp="1"/>
          </p:cNvSpPr>
          <p:nvPr>
            <p:ph type="sldNum" sz="quarter" idx="12"/>
          </p:nvPr>
        </p:nvSpPr>
        <p:spPr/>
        <p:txBody>
          <a:bodyPr/>
          <a:lstStyle/>
          <a:p>
            <a:fld id="{02D9B1E9-239D-43E8-9839-C35E6D6331CE}" type="slidenum">
              <a:rPr lang="tr-TR" smtClean="0"/>
              <a:t>‹#›</a:t>
            </a:fld>
            <a:endParaRPr lang="tr-TR"/>
          </a:p>
        </p:txBody>
      </p:sp>
    </p:spTree>
    <p:extLst>
      <p:ext uri="{BB962C8B-B14F-4D97-AF65-F5344CB8AC3E}">
        <p14:creationId xmlns:p14="http://schemas.microsoft.com/office/powerpoint/2010/main" val="3201460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D28189B-FF97-4E39-9719-1C9DE209E794}"/>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BFE7AAF2-B361-47D1-9C2E-E9EC5E6D60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3F5C59C7-F9E1-4656-B9EB-9F8D6D895F30}"/>
              </a:ext>
            </a:extLst>
          </p:cNvPr>
          <p:cNvSpPr>
            <a:spLocks noGrp="1"/>
          </p:cNvSpPr>
          <p:nvPr>
            <p:ph type="dt" sz="half" idx="10"/>
          </p:nvPr>
        </p:nvSpPr>
        <p:spPr/>
        <p:txBody>
          <a:bodyPr/>
          <a:lstStyle/>
          <a:p>
            <a:fld id="{7A920E21-82E2-401F-8B2D-99716AE4BAB1}" type="datetimeFigureOut">
              <a:rPr lang="tr-TR" smtClean="0"/>
              <a:t>18.04.2022</a:t>
            </a:fld>
            <a:endParaRPr lang="tr-TR"/>
          </a:p>
        </p:txBody>
      </p:sp>
      <p:sp>
        <p:nvSpPr>
          <p:cNvPr id="5" name="Alt Bilgi Yer Tutucusu 4">
            <a:extLst>
              <a:ext uri="{FF2B5EF4-FFF2-40B4-BE49-F238E27FC236}">
                <a16:creationId xmlns:a16="http://schemas.microsoft.com/office/drawing/2014/main" id="{2D57D937-6081-49C6-A1EA-37B2342D779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522006A4-7CC0-4C77-B635-6A8DE10D2605}"/>
              </a:ext>
            </a:extLst>
          </p:cNvPr>
          <p:cNvSpPr>
            <a:spLocks noGrp="1"/>
          </p:cNvSpPr>
          <p:nvPr>
            <p:ph type="sldNum" sz="quarter" idx="12"/>
          </p:nvPr>
        </p:nvSpPr>
        <p:spPr/>
        <p:txBody>
          <a:bodyPr/>
          <a:lstStyle/>
          <a:p>
            <a:fld id="{02D9B1E9-239D-43E8-9839-C35E6D6331CE}" type="slidenum">
              <a:rPr lang="tr-TR" smtClean="0"/>
              <a:t>‹#›</a:t>
            </a:fld>
            <a:endParaRPr lang="tr-TR"/>
          </a:p>
        </p:txBody>
      </p:sp>
    </p:spTree>
    <p:extLst>
      <p:ext uri="{BB962C8B-B14F-4D97-AF65-F5344CB8AC3E}">
        <p14:creationId xmlns:p14="http://schemas.microsoft.com/office/powerpoint/2010/main" val="3141607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835478F-4F33-4E5A-9358-A82ED3B24996}"/>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6BCBA7C6-44C3-49F7-9325-AE8AFAFE5FFE}"/>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EC18195B-A74A-4A68-B1E0-0507F81A7145}"/>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E57A959F-0C6D-4994-A6AF-B054154393FE}"/>
              </a:ext>
            </a:extLst>
          </p:cNvPr>
          <p:cNvSpPr>
            <a:spLocks noGrp="1"/>
          </p:cNvSpPr>
          <p:nvPr>
            <p:ph type="dt" sz="half" idx="10"/>
          </p:nvPr>
        </p:nvSpPr>
        <p:spPr/>
        <p:txBody>
          <a:bodyPr/>
          <a:lstStyle/>
          <a:p>
            <a:fld id="{7A920E21-82E2-401F-8B2D-99716AE4BAB1}" type="datetimeFigureOut">
              <a:rPr lang="tr-TR" smtClean="0"/>
              <a:t>18.04.2022</a:t>
            </a:fld>
            <a:endParaRPr lang="tr-TR"/>
          </a:p>
        </p:txBody>
      </p:sp>
      <p:sp>
        <p:nvSpPr>
          <p:cNvPr id="6" name="Alt Bilgi Yer Tutucusu 5">
            <a:extLst>
              <a:ext uri="{FF2B5EF4-FFF2-40B4-BE49-F238E27FC236}">
                <a16:creationId xmlns:a16="http://schemas.microsoft.com/office/drawing/2014/main" id="{C1AA72F6-CD8E-4E89-8C0C-BDF5D23C2C1A}"/>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F7364DDF-48A3-42DD-8757-9E563029CA4B}"/>
              </a:ext>
            </a:extLst>
          </p:cNvPr>
          <p:cNvSpPr>
            <a:spLocks noGrp="1"/>
          </p:cNvSpPr>
          <p:nvPr>
            <p:ph type="sldNum" sz="quarter" idx="12"/>
          </p:nvPr>
        </p:nvSpPr>
        <p:spPr/>
        <p:txBody>
          <a:bodyPr/>
          <a:lstStyle/>
          <a:p>
            <a:fld id="{02D9B1E9-239D-43E8-9839-C35E6D6331CE}" type="slidenum">
              <a:rPr lang="tr-TR" smtClean="0"/>
              <a:t>‹#›</a:t>
            </a:fld>
            <a:endParaRPr lang="tr-TR"/>
          </a:p>
        </p:txBody>
      </p:sp>
    </p:spTree>
    <p:extLst>
      <p:ext uri="{BB962C8B-B14F-4D97-AF65-F5344CB8AC3E}">
        <p14:creationId xmlns:p14="http://schemas.microsoft.com/office/powerpoint/2010/main" val="6929075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EFF1023-BE04-4556-8180-835B4AA92E44}"/>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63E2B758-6080-4BF2-958C-2D85344CF5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0463B26A-1871-4D08-AE44-060FA4D233AA}"/>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84F37982-F043-48D8-B18F-435C5FF902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A99B717E-D72B-46CC-82AA-D1451801FF17}"/>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DB5D53BE-228C-4257-84A9-C55E1A40D790}"/>
              </a:ext>
            </a:extLst>
          </p:cNvPr>
          <p:cNvSpPr>
            <a:spLocks noGrp="1"/>
          </p:cNvSpPr>
          <p:nvPr>
            <p:ph type="dt" sz="half" idx="10"/>
          </p:nvPr>
        </p:nvSpPr>
        <p:spPr/>
        <p:txBody>
          <a:bodyPr/>
          <a:lstStyle/>
          <a:p>
            <a:fld id="{7A920E21-82E2-401F-8B2D-99716AE4BAB1}" type="datetimeFigureOut">
              <a:rPr lang="tr-TR" smtClean="0"/>
              <a:t>18.04.2022</a:t>
            </a:fld>
            <a:endParaRPr lang="tr-TR"/>
          </a:p>
        </p:txBody>
      </p:sp>
      <p:sp>
        <p:nvSpPr>
          <p:cNvPr id="8" name="Alt Bilgi Yer Tutucusu 7">
            <a:extLst>
              <a:ext uri="{FF2B5EF4-FFF2-40B4-BE49-F238E27FC236}">
                <a16:creationId xmlns:a16="http://schemas.microsoft.com/office/drawing/2014/main" id="{3B79267E-62F4-4162-B881-4C656B090D94}"/>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A4BB6826-FB7B-47B0-B8B7-CFB2FFA7B634}"/>
              </a:ext>
            </a:extLst>
          </p:cNvPr>
          <p:cNvSpPr>
            <a:spLocks noGrp="1"/>
          </p:cNvSpPr>
          <p:nvPr>
            <p:ph type="sldNum" sz="quarter" idx="12"/>
          </p:nvPr>
        </p:nvSpPr>
        <p:spPr/>
        <p:txBody>
          <a:bodyPr/>
          <a:lstStyle/>
          <a:p>
            <a:fld id="{02D9B1E9-239D-43E8-9839-C35E6D6331CE}" type="slidenum">
              <a:rPr lang="tr-TR" smtClean="0"/>
              <a:t>‹#›</a:t>
            </a:fld>
            <a:endParaRPr lang="tr-TR"/>
          </a:p>
        </p:txBody>
      </p:sp>
    </p:spTree>
    <p:extLst>
      <p:ext uri="{BB962C8B-B14F-4D97-AF65-F5344CB8AC3E}">
        <p14:creationId xmlns:p14="http://schemas.microsoft.com/office/powerpoint/2010/main" val="80863185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7919D58-6F5E-4D18-B535-2D5083E7E1E3}"/>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D1BCDE95-2935-4318-8DD4-ECE393CCC49D}"/>
              </a:ext>
            </a:extLst>
          </p:cNvPr>
          <p:cNvSpPr>
            <a:spLocks noGrp="1"/>
          </p:cNvSpPr>
          <p:nvPr>
            <p:ph type="dt" sz="half" idx="10"/>
          </p:nvPr>
        </p:nvSpPr>
        <p:spPr/>
        <p:txBody>
          <a:bodyPr/>
          <a:lstStyle/>
          <a:p>
            <a:fld id="{7A920E21-82E2-401F-8B2D-99716AE4BAB1}" type="datetimeFigureOut">
              <a:rPr lang="tr-TR" smtClean="0"/>
              <a:t>18.04.2022</a:t>
            </a:fld>
            <a:endParaRPr lang="tr-TR"/>
          </a:p>
        </p:txBody>
      </p:sp>
      <p:sp>
        <p:nvSpPr>
          <p:cNvPr id="4" name="Alt Bilgi Yer Tutucusu 3">
            <a:extLst>
              <a:ext uri="{FF2B5EF4-FFF2-40B4-BE49-F238E27FC236}">
                <a16:creationId xmlns:a16="http://schemas.microsoft.com/office/drawing/2014/main" id="{DFD21F77-D8D9-4D8C-BA76-A31F9EB45361}"/>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E6DACB26-A345-425F-AB1E-B9121F500E59}"/>
              </a:ext>
            </a:extLst>
          </p:cNvPr>
          <p:cNvSpPr>
            <a:spLocks noGrp="1"/>
          </p:cNvSpPr>
          <p:nvPr>
            <p:ph type="sldNum" sz="quarter" idx="12"/>
          </p:nvPr>
        </p:nvSpPr>
        <p:spPr/>
        <p:txBody>
          <a:bodyPr/>
          <a:lstStyle/>
          <a:p>
            <a:fld id="{02D9B1E9-239D-43E8-9839-C35E6D6331CE}" type="slidenum">
              <a:rPr lang="tr-TR" smtClean="0"/>
              <a:t>‹#›</a:t>
            </a:fld>
            <a:endParaRPr lang="tr-TR"/>
          </a:p>
        </p:txBody>
      </p:sp>
    </p:spTree>
    <p:extLst>
      <p:ext uri="{BB962C8B-B14F-4D97-AF65-F5344CB8AC3E}">
        <p14:creationId xmlns:p14="http://schemas.microsoft.com/office/powerpoint/2010/main" val="874194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F3817BD7-B0E6-4B9B-8882-37C9C4F98609}"/>
              </a:ext>
            </a:extLst>
          </p:cNvPr>
          <p:cNvSpPr>
            <a:spLocks noGrp="1"/>
          </p:cNvSpPr>
          <p:nvPr>
            <p:ph type="dt" sz="half" idx="10"/>
          </p:nvPr>
        </p:nvSpPr>
        <p:spPr/>
        <p:txBody>
          <a:bodyPr/>
          <a:lstStyle/>
          <a:p>
            <a:fld id="{7A920E21-82E2-401F-8B2D-99716AE4BAB1}" type="datetimeFigureOut">
              <a:rPr lang="tr-TR" smtClean="0"/>
              <a:t>18.04.2022</a:t>
            </a:fld>
            <a:endParaRPr lang="tr-TR"/>
          </a:p>
        </p:txBody>
      </p:sp>
      <p:sp>
        <p:nvSpPr>
          <p:cNvPr id="3" name="Alt Bilgi Yer Tutucusu 2">
            <a:extLst>
              <a:ext uri="{FF2B5EF4-FFF2-40B4-BE49-F238E27FC236}">
                <a16:creationId xmlns:a16="http://schemas.microsoft.com/office/drawing/2014/main" id="{F8DEF944-724D-43B5-B30D-769FEDA2D282}"/>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305F912F-1E95-4BD1-9A4F-BE97CEBD87E3}"/>
              </a:ext>
            </a:extLst>
          </p:cNvPr>
          <p:cNvSpPr>
            <a:spLocks noGrp="1"/>
          </p:cNvSpPr>
          <p:nvPr>
            <p:ph type="sldNum" sz="quarter" idx="12"/>
          </p:nvPr>
        </p:nvSpPr>
        <p:spPr/>
        <p:txBody>
          <a:bodyPr/>
          <a:lstStyle/>
          <a:p>
            <a:fld id="{02D9B1E9-239D-43E8-9839-C35E6D6331CE}" type="slidenum">
              <a:rPr lang="tr-TR" smtClean="0"/>
              <a:t>‹#›</a:t>
            </a:fld>
            <a:endParaRPr lang="tr-TR"/>
          </a:p>
        </p:txBody>
      </p:sp>
    </p:spTree>
    <p:extLst>
      <p:ext uri="{BB962C8B-B14F-4D97-AF65-F5344CB8AC3E}">
        <p14:creationId xmlns:p14="http://schemas.microsoft.com/office/powerpoint/2010/main" val="1983008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ACD5B2C-135F-476D-90B5-5C7E6FD50333}"/>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0B082AA9-B53B-4051-9316-54B8E28667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381FC5CE-9C1D-4988-8EFF-235F4FFFC8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D51E5244-429B-4FF7-A1EF-5037E50F2407}"/>
              </a:ext>
            </a:extLst>
          </p:cNvPr>
          <p:cNvSpPr>
            <a:spLocks noGrp="1"/>
          </p:cNvSpPr>
          <p:nvPr>
            <p:ph type="dt" sz="half" idx="10"/>
          </p:nvPr>
        </p:nvSpPr>
        <p:spPr/>
        <p:txBody>
          <a:bodyPr/>
          <a:lstStyle/>
          <a:p>
            <a:fld id="{7A920E21-82E2-401F-8B2D-99716AE4BAB1}" type="datetimeFigureOut">
              <a:rPr lang="tr-TR" smtClean="0"/>
              <a:t>18.04.2022</a:t>
            </a:fld>
            <a:endParaRPr lang="tr-TR"/>
          </a:p>
        </p:txBody>
      </p:sp>
      <p:sp>
        <p:nvSpPr>
          <p:cNvPr id="6" name="Alt Bilgi Yer Tutucusu 5">
            <a:extLst>
              <a:ext uri="{FF2B5EF4-FFF2-40B4-BE49-F238E27FC236}">
                <a16:creationId xmlns:a16="http://schemas.microsoft.com/office/drawing/2014/main" id="{60D33DDC-C39D-4C08-8BCC-58F3C0E71608}"/>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D33751D5-9DC2-4E97-B2DF-F639405730A4}"/>
              </a:ext>
            </a:extLst>
          </p:cNvPr>
          <p:cNvSpPr>
            <a:spLocks noGrp="1"/>
          </p:cNvSpPr>
          <p:nvPr>
            <p:ph type="sldNum" sz="quarter" idx="12"/>
          </p:nvPr>
        </p:nvSpPr>
        <p:spPr/>
        <p:txBody>
          <a:bodyPr/>
          <a:lstStyle/>
          <a:p>
            <a:fld id="{02D9B1E9-239D-43E8-9839-C35E6D6331CE}" type="slidenum">
              <a:rPr lang="tr-TR" smtClean="0"/>
              <a:t>‹#›</a:t>
            </a:fld>
            <a:endParaRPr lang="tr-TR"/>
          </a:p>
        </p:txBody>
      </p:sp>
    </p:spTree>
    <p:extLst>
      <p:ext uri="{BB962C8B-B14F-4D97-AF65-F5344CB8AC3E}">
        <p14:creationId xmlns:p14="http://schemas.microsoft.com/office/powerpoint/2010/main" val="112357739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B0FFFFE-F44C-4D4C-8817-EEB47E6AE4FF}"/>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3E990504-3528-4A7D-BCB6-3F572593E7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9346DA9A-C533-4EC4-8288-D92C4C9CC8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D03E84F6-AF3F-4AF1-99BA-E476B6992585}"/>
              </a:ext>
            </a:extLst>
          </p:cNvPr>
          <p:cNvSpPr>
            <a:spLocks noGrp="1"/>
          </p:cNvSpPr>
          <p:nvPr>
            <p:ph type="dt" sz="half" idx="10"/>
          </p:nvPr>
        </p:nvSpPr>
        <p:spPr/>
        <p:txBody>
          <a:bodyPr/>
          <a:lstStyle/>
          <a:p>
            <a:fld id="{7A920E21-82E2-401F-8B2D-99716AE4BAB1}" type="datetimeFigureOut">
              <a:rPr lang="tr-TR" smtClean="0"/>
              <a:t>18.04.2022</a:t>
            </a:fld>
            <a:endParaRPr lang="tr-TR"/>
          </a:p>
        </p:txBody>
      </p:sp>
      <p:sp>
        <p:nvSpPr>
          <p:cNvPr id="6" name="Alt Bilgi Yer Tutucusu 5">
            <a:extLst>
              <a:ext uri="{FF2B5EF4-FFF2-40B4-BE49-F238E27FC236}">
                <a16:creationId xmlns:a16="http://schemas.microsoft.com/office/drawing/2014/main" id="{D101384B-86E5-42D7-BCE9-5D99CEAC9EBB}"/>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91E90E9B-302D-4F46-A226-4CB4392F1A1F}"/>
              </a:ext>
            </a:extLst>
          </p:cNvPr>
          <p:cNvSpPr>
            <a:spLocks noGrp="1"/>
          </p:cNvSpPr>
          <p:nvPr>
            <p:ph type="sldNum" sz="quarter" idx="12"/>
          </p:nvPr>
        </p:nvSpPr>
        <p:spPr/>
        <p:txBody>
          <a:bodyPr/>
          <a:lstStyle/>
          <a:p>
            <a:fld id="{02D9B1E9-239D-43E8-9839-C35E6D6331CE}" type="slidenum">
              <a:rPr lang="tr-TR" smtClean="0"/>
              <a:t>‹#›</a:t>
            </a:fld>
            <a:endParaRPr lang="tr-TR"/>
          </a:p>
        </p:txBody>
      </p:sp>
    </p:spTree>
    <p:extLst>
      <p:ext uri="{BB962C8B-B14F-4D97-AF65-F5344CB8AC3E}">
        <p14:creationId xmlns:p14="http://schemas.microsoft.com/office/powerpoint/2010/main" val="2360560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7E07D5B7-178F-4CCB-A871-C0EF300BFD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A59669ED-A674-4B79-995D-588E9D6AAD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18111AE7-9110-431A-8C31-1C7C283B5B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920E21-82E2-401F-8B2D-99716AE4BAB1}" type="datetimeFigureOut">
              <a:rPr lang="tr-TR" smtClean="0"/>
              <a:t>18.04.2022</a:t>
            </a:fld>
            <a:endParaRPr lang="tr-TR"/>
          </a:p>
        </p:txBody>
      </p:sp>
      <p:sp>
        <p:nvSpPr>
          <p:cNvPr id="5" name="Alt Bilgi Yer Tutucusu 4">
            <a:extLst>
              <a:ext uri="{FF2B5EF4-FFF2-40B4-BE49-F238E27FC236}">
                <a16:creationId xmlns:a16="http://schemas.microsoft.com/office/drawing/2014/main" id="{F597FE48-EC99-46A3-ADBF-163A090BA5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B0B69E38-E766-49A0-B9D5-1696D462EF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D9B1E9-239D-43E8-9839-C35E6D6331CE}" type="slidenum">
              <a:rPr lang="tr-TR" smtClean="0"/>
              <a:t>‹#›</a:t>
            </a:fld>
            <a:endParaRPr lang="tr-TR"/>
          </a:p>
        </p:txBody>
      </p:sp>
    </p:spTree>
    <p:extLst>
      <p:ext uri="{BB962C8B-B14F-4D97-AF65-F5344CB8AC3E}">
        <p14:creationId xmlns:p14="http://schemas.microsoft.com/office/powerpoint/2010/main" val="1868788098"/>
      </p:ext>
    </p:extLst>
  </p:cSld>
  <p:clrMap bg1="lt1" tx1="dk1" bg2="lt2" tx2="dk2" accent1="accent1" accent2="accent2" accent3="accent3" accent4="accent4" accent5="accent5" accent6="accent6" hlink="hlink" folHlink="folHlink"/>
  <p:sldLayoutIdLst>
    <p:sldLayoutId id="2147484099" r:id="rId1"/>
    <p:sldLayoutId id="2147484100" r:id="rId2"/>
    <p:sldLayoutId id="2147484101" r:id="rId3"/>
    <p:sldLayoutId id="2147484102" r:id="rId4"/>
    <p:sldLayoutId id="2147484103" r:id="rId5"/>
    <p:sldLayoutId id="2147484104" r:id="rId6"/>
    <p:sldLayoutId id="2147484105" r:id="rId7"/>
    <p:sldLayoutId id="2147484106" r:id="rId8"/>
    <p:sldLayoutId id="2147484107" r:id="rId9"/>
    <p:sldLayoutId id="2147484108" r:id="rId10"/>
    <p:sldLayoutId id="214748410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web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47B9E27-1D23-486D-AA5D-60297CED9853}"/>
              </a:ext>
            </a:extLst>
          </p:cNvPr>
          <p:cNvSpPr>
            <a:spLocks noGrp="1"/>
          </p:cNvSpPr>
          <p:nvPr>
            <p:ph type="ctrTitle"/>
          </p:nvPr>
        </p:nvSpPr>
        <p:spPr>
          <a:xfrm>
            <a:off x="1524000" y="845268"/>
            <a:ext cx="9144000" cy="2387600"/>
          </a:xfrm>
        </p:spPr>
        <p:txBody>
          <a:bodyPr>
            <a:normAutofit/>
          </a:bodyPr>
          <a:lstStyle/>
          <a:p>
            <a:r>
              <a:rPr lang="tr-TR" dirty="0"/>
              <a:t>SİSTEM MÜHENDİSLİĞİ</a:t>
            </a:r>
            <a:br>
              <a:rPr lang="tr-TR" dirty="0"/>
            </a:br>
            <a:r>
              <a:rPr lang="tr-TR" sz="5400" dirty="0">
                <a:solidFill>
                  <a:srgbClr val="FF0000"/>
                </a:solidFill>
              </a:rPr>
              <a:t>10.HAFTA</a:t>
            </a:r>
          </a:p>
        </p:txBody>
      </p:sp>
      <p:sp>
        <p:nvSpPr>
          <p:cNvPr id="3" name="Alt Başlık 2">
            <a:extLst>
              <a:ext uri="{FF2B5EF4-FFF2-40B4-BE49-F238E27FC236}">
                <a16:creationId xmlns:a16="http://schemas.microsoft.com/office/drawing/2014/main" id="{9BDA370E-B5FB-4AEA-872B-ACCA51D084AE}"/>
              </a:ext>
            </a:extLst>
          </p:cNvPr>
          <p:cNvSpPr>
            <a:spLocks noGrp="1"/>
          </p:cNvSpPr>
          <p:nvPr>
            <p:ph type="subTitle" idx="1"/>
          </p:nvPr>
        </p:nvSpPr>
        <p:spPr>
          <a:xfrm>
            <a:off x="2917542" y="3726946"/>
            <a:ext cx="6356914" cy="1030084"/>
          </a:xfrm>
        </p:spPr>
        <p:txBody>
          <a:bodyPr>
            <a:normAutofit/>
          </a:bodyPr>
          <a:lstStyle/>
          <a:p>
            <a:r>
              <a:rPr lang="tr-TR" sz="6000" dirty="0"/>
              <a:t>PROJE - 1</a:t>
            </a:r>
          </a:p>
        </p:txBody>
      </p:sp>
      <p:sp>
        <p:nvSpPr>
          <p:cNvPr id="4" name="Metin kutusu 3">
            <a:extLst>
              <a:ext uri="{FF2B5EF4-FFF2-40B4-BE49-F238E27FC236}">
                <a16:creationId xmlns:a16="http://schemas.microsoft.com/office/drawing/2014/main" id="{363E37C0-D01B-4214-8E29-6B6B2F5151C0}"/>
              </a:ext>
            </a:extLst>
          </p:cNvPr>
          <p:cNvSpPr txBox="1"/>
          <p:nvPr/>
        </p:nvSpPr>
        <p:spPr>
          <a:xfrm>
            <a:off x="7726018" y="6001305"/>
            <a:ext cx="3859342" cy="446276"/>
          </a:xfrm>
          <a:prstGeom prst="rect">
            <a:avLst/>
          </a:prstGeom>
          <a:noFill/>
        </p:spPr>
        <p:txBody>
          <a:bodyPr wrap="square" rtlCol="0">
            <a:spAutoFit/>
          </a:bodyPr>
          <a:lstStyle/>
          <a:p>
            <a:r>
              <a:rPr lang="tr-TR" sz="2300" dirty="0"/>
              <a:t>KUBİLAY KAPLAN - 180201123</a:t>
            </a:r>
          </a:p>
        </p:txBody>
      </p:sp>
      <p:cxnSp>
        <p:nvCxnSpPr>
          <p:cNvPr id="10" name="Düz Bağlayıcı 9">
            <a:extLst>
              <a:ext uri="{FF2B5EF4-FFF2-40B4-BE49-F238E27FC236}">
                <a16:creationId xmlns:a16="http://schemas.microsoft.com/office/drawing/2014/main" id="{45E76710-BB14-4DCF-BB14-5F1FB3C52400}"/>
              </a:ext>
            </a:extLst>
          </p:cNvPr>
          <p:cNvCxnSpPr>
            <a:cxnSpLocks/>
          </p:cNvCxnSpPr>
          <p:nvPr/>
        </p:nvCxnSpPr>
        <p:spPr>
          <a:xfrm>
            <a:off x="2072936" y="2369430"/>
            <a:ext cx="8046128" cy="909"/>
          </a:xfrm>
          <a:prstGeom prst="line">
            <a:avLst/>
          </a:prstGeom>
          <a:ln w="38100"/>
        </p:spPr>
        <p:style>
          <a:lnRef idx="1">
            <a:schemeClr val="dk1"/>
          </a:lnRef>
          <a:fillRef idx="0">
            <a:schemeClr val="dk1"/>
          </a:fillRef>
          <a:effectRef idx="0">
            <a:schemeClr val="dk1"/>
          </a:effectRef>
          <a:fontRef idx="minor">
            <a:schemeClr val="tx1"/>
          </a:fontRef>
        </p:style>
      </p:cxnSp>
      <p:sp>
        <p:nvSpPr>
          <p:cNvPr id="12" name="Dikdörtgen 11">
            <a:extLst>
              <a:ext uri="{FF2B5EF4-FFF2-40B4-BE49-F238E27FC236}">
                <a16:creationId xmlns:a16="http://schemas.microsoft.com/office/drawing/2014/main" id="{A42EBCC3-DC02-42EA-9CC1-106C2BBCC20F}"/>
              </a:ext>
            </a:extLst>
          </p:cNvPr>
          <p:cNvSpPr/>
          <p:nvPr/>
        </p:nvSpPr>
        <p:spPr>
          <a:xfrm>
            <a:off x="2793506" y="3614206"/>
            <a:ext cx="6604987" cy="118325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 name="Metin kutusu 4">
            <a:extLst>
              <a:ext uri="{FF2B5EF4-FFF2-40B4-BE49-F238E27FC236}">
                <a16:creationId xmlns:a16="http://schemas.microsoft.com/office/drawing/2014/main" id="{A372560C-2B0B-415C-927D-43B74F57CFE9}"/>
              </a:ext>
            </a:extLst>
          </p:cNvPr>
          <p:cNvSpPr txBox="1"/>
          <p:nvPr/>
        </p:nvSpPr>
        <p:spPr>
          <a:xfrm>
            <a:off x="10515070" y="51612"/>
            <a:ext cx="1615411" cy="369332"/>
          </a:xfrm>
          <a:prstGeom prst="rect">
            <a:avLst/>
          </a:prstGeom>
          <a:noFill/>
        </p:spPr>
        <p:txBody>
          <a:bodyPr wrap="square" rtlCol="0">
            <a:spAutoFit/>
          </a:bodyPr>
          <a:lstStyle/>
          <a:p>
            <a:r>
              <a:rPr lang="tr-TR" dirty="0"/>
              <a:t>07.12.2021 Salı</a:t>
            </a:r>
          </a:p>
        </p:txBody>
      </p:sp>
    </p:spTree>
    <p:extLst>
      <p:ext uri="{BB962C8B-B14F-4D97-AF65-F5344CB8AC3E}">
        <p14:creationId xmlns:p14="http://schemas.microsoft.com/office/powerpoint/2010/main" val="2175319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B36AE20-7A75-4AD0-BE48-ABA5F63F0ED1}"/>
              </a:ext>
            </a:extLst>
          </p:cNvPr>
          <p:cNvSpPr>
            <a:spLocks noGrp="1"/>
          </p:cNvSpPr>
          <p:nvPr>
            <p:ph type="title"/>
          </p:nvPr>
        </p:nvSpPr>
        <p:spPr>
          <a:xfrm>
            <a:off x="450573" y="218661"/>
            <a:ext cx="10903227" cy="364414"/>
          </a:xfrm>
        </p:spPr>
        <p:txBody>
          <a:bodyPr>
            <a:normAutofit fontScale="90000"/>
          </a:bodyPr>
          <a:lstStyle/>
          <a:p>
            <a:r>
              <a:rPr lang="tr-TR" dirty="0"/>
              <a:t>İPUCU</a:t>
            </a:r>
          </a:p>
        </p:txBody>
      </p:sp>
      <p:sp>
        <p:nvSpPr>
          <p:cNvPr id="3" name="İçerik Yer Tutucusu 2">
            <a:extLst>
              <a:ext uri="{FF2B5EF4-FFF2-40B4-BE49-F238E27FC236}">
                <a16:creationId xmlns:a16="http://schemas.microsoft.com/office/drawing/2014/main" id="{CDFFE463-B1C2-4E57-8864-6DC11AB48684}"/>
              </a:ext>
            </a:extLst>
          </p:cNvPr>
          <p:cNvSpPr>
            <a:spLocks noGrp="1"/>
          </p:cNvSpPr>
          <p:nvPr>
            <p:ph idx="1"/>
          </p:nvPr>
        </p:nvSpPr>
        <p:spPr>
          <a:xfrm>
            <a:off x="450573" y="897987"/>
            <a:ext cx="11343861" cy="5741352"/>
          </a:xfrm>
        </p:spPr>
        <p:txBody>
          <a:bodyPr/>
          <a:lstStyle/>
          <a:p>
            <a:pPr marL="0" indent="0">
              <a:buNone/>
            </a:pPr>
            <a:r>
              <a:rPr lang="tr-TR" dirty="0"/>
              <a:t>Bulut tabanlı çözümler kullanır…</a:t>
            </a:r>
          </a:p>
        </p:txBody>
      </p:sp>
      <p:cxnSp>
        <p:nvCxnSpPr>
          <p:cNvPr id="6" name="Düz Bağlayıcı 5">
            <a:extLst>
              <a:ext uri="{FF2B5EF4-FFF2-40B4-BE49-F238E27FC236}">
                <a16:creationId xmlns:a16="http://schemas.microsoft.com/office/drawing/2014/main" id="{D9CC0D88-EFE0-4553-A652-7F06E0ABC485}"/>
              </a:ext>
            </a:extLst>
          </p:cNvPr>
          <p:cNvCxnSpPr>
            <a:cxnSpLocks/>
          </p:cNvCxnSpPr>
          <p:nvPr/>
        </p:nvCxnSpPr>
        <p:spPr>
          <a:xfrm>
            <a:off x="0" y="740541"/>
            <a:ext cx="12192000" cy="0"/>
          </a:xfrm>
          <a:prstGeom prst="line">
            <a:avLst/>
          </a:prstGeom>
          <a:ln w="38100"/>
        </p:spPr>
        <p:style>
          <a:lnRef idx="1">
            <a:schemeClr val="dk1"/>
          </a:lnRef>
          <a:fillRef idx="0">
            <a:schemeClr val="dk1"/>
          </a:fillRef>
          <a:effectRef idx="0">
            <a:schemeClr val="dk1"/>
          </a:effectRef>
          <a:fontRef idx="minor">
            <a:schemeClr val="tx1"/>
          </a:fontRef>
        </p:style>
      </p:cxnSp>
      <p:sp>
        <p:nvSpPr>
          <p:cNvPr id="5" name="Dikdörtgen 4">
            <a:extLst>
              <a:ext uri="{FF2B5EF4-FFF2-40B4-BE49-F238E27FC236}">
                <a16:creationId xmlns:a16="http://schemas.microsoft.com/office/drawing/2014/main" id="{FA81FF1D-345D-43C5-97DA-A20336CAC099}"/>
              </a:ext>
            </a:extLst>
          </p:cNvPr>
          <p:cNvSpPr/>
          <p:nvPr/>
        </p:nvSpPr>
        <p:spPr>
          <a:xfrm>
            <a:off x="11622156" y="6324279"/>
            <a:ext cx="569843" cy="53372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İçerik Yer Tutucusu 2">
            <a:extLst>
              <a:ext uri="{FF2B5EF4-FFF2-40B4-BE49-F238E27FC236}">
                <a16:creationId xmlns:a16="http://schemas.microsoft.com/office/drawing/2014/main" id="{33733959-8D76-4193-93C0-8549CEAF4279}"/>
              </a:ext>
            </a:extLst>
          </p:cNvPr>
          <p:cNvSpPr txBox="1">
            <a:spLocks/>
          </p:cNvSpPr>
          <p:nvPr/>
        </p:nvSpPr>
        <p:spPr>
          <a:xfrm>
            <a:off x="11731487" y="6324279"/>
            <a:ext cx="460513" cy="23857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dirty="0"/>
              <a:t>9</a:t>
            </a:r>
          </a:p>
        </p:txBody>
      </p:sp>
      <p:pic>
        <p:nvPicPr>
          <p:cNvPr id="8" name="Resim 7">
            <a:extLst>
              <a:ext uri="{FF2B5EF4-FFF2-40B4-BE49-F238E27FC236}">
                <a16:creationId xmlns:a16="http://schemas.microsoft.com/office/drawing/2014/main" id="{EFD06207-FE14-4726-9DE9-6A198526C8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1256" y="989667"/>
            <a:ext cx="6136171" cy="5649672"/>
          </a:xfrm>
          <a:prstGeom prst="rect">
            <a:avLst/>
          </a:prstGeom>
        </p:spPr>
      </p:pic>
    </p:spTree>
    <p:extLst>
      <p:ext uri="{BB962C8B-B14F-4D97-AF65-F5344CB8AC3E}">
        <p14:creationId xmlns:p14="http://schemas.microsoft.com/office/powerpoint/2010/main" val="1553214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B36AE20-7A75-4AD0-BE48-ABA5F63F0ED1}"/>
              </a:ext>
            </a:extLst>
          </p:cNvPr>
          <p:cNvSpPr>
            <a:spLocks noGrp="1"/>
          </p:cNvSpPr>
          <p:nvPr>
            <p:ph type="title"/>
          </p:nvPr>
        </p:nvSpPr>
        <p:spPr>
          <a:xfrm>
            <a:off x="450573" y="218661"/>
            <a:ext cx="10903227" cy="364414"/>
          </a:xfrm>
        </p:spPr>
        <p:txBody>
          <a:bodyPr>
            <a:normAutofit fontScale="90000"/>
          </a:bodyPr>
          <a:lstStyle/>
          <a:p>
            <a:r>
              <a:rPr lang="tr-TR" dirty="0"/>
              <a:t>SOFTWARE AS A SERVICE</a:t>
            </a:r>
          </a:p>
        </p:txBody>
      </p:sp>
      <p:pic>
        <p:nvPicPr>
          <p:cNvPr id="8" name="İçerik Yer Tutucusu 7">
            <a:extLst>
              <a:ext uri="{FF2B5EF4-FFF2-40B4-BE49-F238E27FC236}">
                <a16:creationId xmlns:a16="http://schemas.microsoft.com/office/drawing/2014/main" id="{52E151CB-27E7-4CF9-8A2F-095B7C2711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0612" y="1878012"/>
            <a:ext cx="7524750" cy="3781425"/>
          </a:xfrm>
        </p:spPr>
      </p:pic>
      <p:cxnSp>
        <p:nvCxnSpPr>
          <p:cNvPr id="6" name="Düz Bağlayıcı 5">
            <a:extLst>
              <a:ext uri="{FF2B5EF4-FFF2-40B4-BE49-F238E27FC236}">
                <a16:creationId xmlns:a16="http://schemas.microsoft.com/office/drawing/2014/main" id="{D9CC0D88-EFE0-4553-A652-7F06E0ABC485}"/>
              </a:ext>
            </a:extLst>
          </p:cNvPr>
          <p:cNvCxnSpPr>
            <a:cxnSpLocks/>
          </p:cNvCxnSpPr>
          <p:nvPr/>
        </p:nvCxnSpPr>
        <p:spPr>
          <a:xfrm>
            <a:off x="0" y="740541"/>
            <a:ext cx="12192000" cy="0"/>
          </a:xfrm>
          <a:prstGeom prst="line">
            <a:avLst/>
          </a:prstGeom>
          <a:ln w="38100"/>
        </p:spPr>
        <p:style>
          <a:lnRef idx="1">
            <a:schemeClr val="dk1"/>
          </a:lnRef>
          <a:fillRef idx="0">
            <a:schemeClr val="dk1"/>
          </a:fillRef>
          <a:effectRef idx="0">
            <a:schemeClr val="dk1"/>
          </a:effectRef>
          <a:fontRef idx="minor">
            <a:schemeClr val="tx1"/>
          </a:fontRef>
        </p:style>
      </p:cxnSp>
      <p:sp>
        <p:nvSpPr>
          <p:cNvPr id="5" name="Dikdörtgen 4">
            <a:extLst>
              <a:ext uri="{FF2B5EF4-FFF2-40B4-BE49-F238E27FC236}">
                <a16:creationId xmlns:a16="http://schemas.microsoft.com/office/drawing/2014/main" id="{FA81FF1D-345D-43C5-97DA-A20336CAC099}"/>
              </a:ext>
            </a:extLst>
          </p:cNvPr>
          <p:cNvSpPr/>
          <p:nvPr/>
        </p:nvSpPr>
        <p:spPr>
          <a:xfrm>
            <a:off x="11622152" y="6347793"/>
            <a:ext cx="569847" cy="51020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İçerik Yer Tutucusu 2">
            <a:extLst>
              <a:ext uri="{FF2B5EF4-FFF2-40B4-BE49-F238E27FC236}">
                <a16:creationId xmlns:a16="http://schemas.microsoft.com/office/drawing/2014/main" id="{33733959-8D76-4193-93C0-8549CEAF4279}"/>
              </a:ext>
            </a:extLst>
          </p:cNvPr>
          <p:cNvSpPr txBox="1">
            <a:spLocks/>
          </p:cNvSpPr>
          <p:nvPr/>
        </p:nvSpPr>
        <p:spPr>
          <a:xfrm>
            <a:off x="11622154" y="6440557"/>
            <a:ext cx="569847" cy="22694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sz="2200" dirty="0"/>
              <a:t> 10</a:t>
            </a:r>
          </a:p>
        </p:txBody>
      </p:sp>
    </p:spTree>
    <p:extLst>
      <p:ext uri="{BB962C8B-B14F-4D97-AF65-F5344CB8AC3E}">
        <p14:creationId xmlns:p14="http://schemas.microsoft.com/office/powerpoint/2010/main" val="1558421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B36AE20-7A75-4AD0-BE48-ABA5F63F0ED1}"/>
              </a:ext>
            </a:extLst>
          </p:cNvPr>
          <p:cNvSpPr>
            <a:spLocks noGrp="1"/>
          </p:cNvSpPr>
          <p:nvPr>
            <p:ph type="title"/>
          </p:nvPr>
        </p:nvSpPr>
        <p:spPr>
          <a:xfrm>
            <a:off x="450573" y="218661"/>
            <a:ext cx="10903227" cy="364414"/>
          </a:xfrm>
        </p:spPr>
        <p:txBody>
          <a:bodyPr>
            <a:normAutofit fontScale="90000"/>
          </a:bodyPr>
          <a:lstStyle/>
          <a:p>
            <a:r>
              <a:rPr lang="tr-TR" dirty="0"/>
              <a:t>SOFTWARE AS A SERVICE</a:t>
            </a:r>
          </a:p>
        </p:txBody>
      </p:sp>
      <p:cxnSp>
        <p:nvCxnSpPr>
          <p:cNvPr id="6" name="Düz Bağlayıcı 5">
            <a:extLst>
              <a:ext uri="{FF2B5EF4-FFF2-40B4-BE49-F238E27FC236}">
                <a16:creationId xmlns:a16="http://schemas.microsoft.com/office/drawing/2014/main" id="{D9CC0D88-EFE0-4553-A652-7F06E0ABC485}"/>
              </a:ext>
            </a:extLst>
          </p:cNvPr>
          <p:cNvCxnSpPr>
            <a:cxnSpLocks/>
          </p:cNvCxnSpPr>
          <p:nvPr/>
        </p:nvCxnSpPr>
        <p:spPr>
          <a:xfrm>
            <a:off x="0" y="740541"/>
            <a:ext cx="12192000" cy="0"/>
          </a:xfrm>
          <a:prstGeom prst="line">
            <a:avLst/>
          </a:prstGeom>
          <a:ln w="38100"/>
        </p:spPr>
        <p:style>
          <a:lnRef idx="1">
            <a:schemeClr val="dk1"/>
          </a:lnRef>
          <a:fillRef idx="0">
            <a:schemeClr val="dk1"/>
          </a:fillRef>
          <a:effectRef idx="0">
            <a:schemeClr val="dk1"/>
          </a:effectRef>
          <a:fontRef idx="minor">
            <a:schemeClr val="tx1"/>
          </a:fontRef>
        </p:style>
      </p:cxnSp>
      <p:sp>
        <p:nvSpPr>
          <p:cNvPr id="5" name="Dikdörtgen 4">
            <a:extLst>
              <a:ext uri="{FF2B5EF4-FFF2-40B4-BE49-F238E27FC236}">
                <a16:creationId xmlns:a16="http://schemas.microsoft.com/office/drawing/2014/main" id="{FA81FF1D-345D-43C5-97DA-A20336CAC099}"/>
              </a:ext>
            </a:extLst>
          </p:cNvPr>
          <p:cNvSpPr/>
          <p:nvPr/>
        </p:nvSpPr>
        <p:spPr>
          <a:xfrm>
            <a:off x="11622152" y="6347793"/>
            <a:ext cx="569847" cy="51020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İçerik Yer Tutucusu 2">
            <a:extLst>
              <a:ext uri="{FF2B5EF4-FFF2-40B4-BE49-F238E27FC236}">
                <a16:creationId xmlns:a16="http://schemas.microsoft.com/office/drawing/2014/main" id="{33733959-8D76-4193-93C0-8549CEAF4279}"/>
              </a:ext>
            </a:extLst>
          </p:cNvPr>
          <p:cNvSpPr txBox="1">
            <a:spLocks/>
          </p:cNvSpPr>
          <p:nvPr/>
        </p:nvSpPr>
        <p:spPr>
          <a:xfrm>
            <a:off x="11622154" y="6440557"/>
            <a:ext cx="569847" cy="22694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sz="2200" dirty="0"/>
              <a:t> 11</a:t>
            </a:r>
          </a:p>
        </p:txBody>
      </p:sp>
      <p:sp>
        <p:nvSpPr>
          <p:cNvPr id="4" name="İçerik Yer Tutucusu 3">
            <a:extLst>
              <a:ext uri="{FF2B5EF4-FFF2-40B4-BE49-F238E27FC236}">
                <a16:creationId xmlns:a16="http://schemas.microsoft.com/office/drawing/2014/main" id="{D6B9AAFE-B54F-4F1C-BF27-AE65008DC59C}"/>
              </a:ext>
            </a:extLst>
          </p:cNvPr>
          <p:cNvSpPr>
            <a:spLocks noGrp="1"/>
          </p:cNvSpPr>
          <p:nvPr>
            <p:ph idx="1"/>
          </p:nvPr>
        </p:nvSpPr>
        <p:spPr>
          <a:xfrm>
            <a:off x="344557" y="1139688"/>
            <a:ext cx="11516139" cy="5499647"/>
          </a:xfrm>
        </p:spPr>
        <p:txBody>
          <a:bodyPr>
            <a:normAutofit lnSpcReduction="10000"/>
          </a:bodyPr>
          <a:lstStyle/>
          <a:p>
            <a:r>
              <a:rPr lang="tr-TR" b="1" dirty="0" err="1"/>
              <a:t>SaaS</a:t>
            </a:r>
            <a:r>
              <a:rPr lang="tr-TR" dirty="0"/>
              <a:t> kısaca; müşteriler tarafından ulaşılmak istenen verilere ve kullanılmak istenen uygulamalara internet bağlantısı ve web tarayıcısı olan herhangi bir cihazdan erişilmesini sağlayan bulut tabanlı bir yazılım sağlama servisidir.</a:t>
            </a:r>
          </a:p>
          <a:p>
            <a:r>
              <a:rPr lang="tr-TR" dirty="0"/>
              <a:t>Bu servis ile yazılımı sağlayıcısı, sunucu ve </a:t>
            </a:r>
            <a:r>
              <a:rPr lang="tr-TR" dirty="0" err="1"/>
              <a:t>veritabanı</a:t>
            </a:r>
            <a:r>
              <a:rPr lang="tr-TR" dirty="0"/>
              <a:t> gibi sistemleri barındırmak ve bunların bakımını yapmakla sorumludur.</a:t>
            </a:r>
          </a:p>
          <a:p>
            <a:r>
              <a:rPr lang="tr-TR" dirty="0"/>
              <a:t>Merkezi olarak barındırılan, aboneliğe bağlı bir lisanslama ve dağıtım modeli olarak tanımlanmaktadır.</a:t>
            </a:r>
          </a:p>
          <a:p>
            <a:r>
              <a:rPr lang="tr-TR" dirty="0"/>
              <a:t>Donanım ve yazılım güncellemelerinden kullanıcılar sorumlu değildir.</a:t>
            </a:r>
          </a:p>
          <a:p>
            <a:r>
              <a:rPr lang="tr-TR" dirty="0"/>
              <a:t>Merkezi bir konumdan yönetilmektedir.</a:t>
            </a:r>
          </a:p>
          <a:p>
            <a:r>
              <a:rPr lang="tr-TR" dirty="0"/>
              <a:t>Kullan-öde mantığına dayanmaktadır. Kişilerin isteğine bağlı olarak bir maliyet karşılığında lisans ya da aboneliğine dayanmaktadır.</a:t>
            </a:r>
          </a:p>
          <a:p>
            <a:r>
              <a:rPr lang="tr-TR" dirty="0"/>
              <a:t>Uygulama satın alındığında web tarayıcısı ile uygulamayı kullanmak mümkündür.</a:t>
            </a:r>
          </a:p>
        </p:txBody>
      </p:sp>
    </p:spTree>
    <p:extLst>
      <p:ext uri="{BB962C8B-B14F-4D97-AF65-F5344CB8AC3E}">
        <p14:creationId xmlns:p14="http://schemas.microsoft.com/office/powerpoint/2010/main" val="377847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B36AE20-7A75-4AD0-BE48-ABA5F63F0ED1}"/>
              </a:ext>
            </a:extLst>
          </p:cNvPr>
          <p:cNvSpPr>
            <a:spLocks noGrp="1"/>
          </p:cNvSpPr>
          <p:nvPr>
            <p:ph type="title"/>
          </p:nvPr>
        </p:nvSpPr>
        <p:spPr>
          <a:xfrm>
            <a:off x="450573" y="218661"/>
            <a:ext cx="10903227" cy="364414"/>
          </a:xfrm>
        </p:spPr>
        <p:txBody>
          <a:bodyPr>
            <a:normAutofit fontScale="90000"/>
          </a:bodyPr>
          <a:lstStyle/>
          <a:p>
            <a:r>
              <a:rPr lang="tr-TR" dirty="0"/>
              <a:t>ÇALIŞMA MANTIĞI</a:t>
            </a:r>
          </a:p>
        </p:txBody>
      </p:sp>
      <p:cxnSp>
        <p:nvCxnSpPr>
          <p:cNvPr id="6" name="Düz Bağlayıcı 5">
            <a:extLst>
              <a:ext uri="{FF2B5EF4-FFF2-40B4-BE49-F238E27FC236}">
                <a16:creationId xmlns:a16="http://schemas.microsoft.com/office/drawing/2014/main" id="{D9CC0D88-EFE0-4553-A652-7F06E0ABC485}"/>
              </a:ext>
            </a:extLst>
          </p:cNvPr>
          <p:cNvCxnSpPr>
            <a:cxnSpLocks/>
          </p:cNvCxnSpPr>
          <p:nvPr/>
        </p:nvCxnSpPr>
        <p:spPr>
          <a:xfrm>
            <a:off x="0" y="740541"/>
            <a:ext cx="12192000" cy="0"/>
          </a:xfrm>
          <a:prstGeom prst="line">
            <a:avLst/>
          </a:prstGeom>
          <a:ln w="38100"/>
        </p:spPr>
        <p:style>
          <a:lnRef idx="1">
            <a:schemeClr val="dk1"/>
          </a:lnRef>
          <a:fillRef idx="0">
            <a:schemeClr val="dk1"/>
          </a:fillRef>
          <a:effectRef idx="0">
            <a:schemeClr val="dk1"/>
          </a:effectRef>
          <a:fontRef idx="minor">
            <a:schemeClr val="tx1"/>
          </a:fontRef>
        </p:style>
      </p:cxnSp>
      <p:sp>
        <p:nvSpPr>
          <p:cNvPr id="5" name="Dikdörtgen 4">
            <a:extLst>
              <a:ext uri="{FF2B5EF4-FFF2-40B4-BE49-F238E27FC236}">
                <a16:creationId xmlns:a16="http://schemas.microsoft.com/office/drawing/2014/main" id="{FA81FF1D-345D-43C5-97DA-A20336CAC099}"/>
              </a:ext>
            </a:extLst>
          </p:cNvPr>
          <p:cNvSpPr/>
          <p:nvPr/>
        </p:nvSpPr>
        <p:spPr>
          <a:xfrm>
            <a:off x="11622152" y="6347793"/>
            <a:ext cx="569847" cy="51020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İçerik Yer Tutucusu 2">
            <a:extLst>
              <a:ext uri="{FF2B5EF4-FFF2-40B4-BE49-F238E27FC236}">
                <a16:creationId xmlns:a16="http://schemas.microsoft.com/office/drawing/2014/main" id="{33733959-8D76-4193-93C0-8549CEAF4279}"/>
              </a:ext>
            </a:extLst>
          </p:cNvPr>
          <p:cNvSpPr txBox="1">
            <a:spLocks/>
          </p:cNvSpPr>
          <p:nvPr/>
        </p:nvSpPr>
        <p:spPr>
          <a:xfrm>
            <a:off x="11622154" y="6440557"/>
            <a:ext cx="569847" cy="22694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sz="2200" dirty="0"/>
              <a:t> 12</a:t>
            </a:r>
          </a:p>
        </p:txBody>
      </p:sp>
      <p:sp>
        <p:nvSpPr>
          <p:cNvPr id="4" name="İçerik Yer Tutucusu 3">
            <a:extLst>
              <a:ext uri="{FF2B5EF4-FFF2-40B4-BE49-F238E27FC236}">
                <a16:creationId xmlns:a16="http://schemas.microsoft.com/office/drawing/2014/main" id="{D6B9AAFE-B54F-4F1C-BF27-AE65008DC59C}"/>
              </a:ext>
            </a:extLst>
          </p:cNvPr>
          <p:cNvSpPr>
            <a:spLocks noGrp="1"/>
          </p:cNvSpPr>
          <p:nvPr>
            <p:ph idx="1"/>
          </p:nvPr>
        </p:nvSpPr>
        <p:spPr>
          <a:xfrm>
            <a:off x="344557" y="1139689"/>
            <a:ext cx="11516139" cy="5037274"/>
          </a:xfrm>
        </p:spPr>
        <p:txBody>
          <a:bodyPr/>
          <a:lstStyle/>
          <a:p>
            <a:pPr marL="0" indent="0">
              <a:buNone/>
            </a:pPr>
            <a:r>
              <a:rPr lang="tr-TR" dirty="0"/>
              <a:t>   Merkezi bir donanımla çalışan uygulamalarda temel işleyiş; ara yazılım, uygulama yazılımı ve uygulama verilerinin tamamının hizmet sağlayıcısının veri merkezinde toplanması şeklindedir. Hizmet sağlayıcısı, donanım ve yazılımı yönetir. Verilerin kullanılabilirliği ve güvenliği burada sağlanır. </a:t>
            </a:r>
            <a:r>
              <a:rPr lang="tr-TR" dirty="0" err="1"/>
              <a:t>SaaS</a:t>
            </a:r>
            <a:r>
              <a:rPr lang="tr-TR" dirty="0"/>
              <a:t> uygulamaları bulut taban sayesinde hızlı bir kullanım sunmaktadır.</a:t>
            </a:r>
          </a:p>
        </p:txBody>
      </p:sp>
      <p:pic>
        <p:nvPicPr>
          <p:cNvPr id="8" name="Resim 7">
            <a:extLst>
              <a:ext uri="{FF2B5EF4-FFF2-40B4-BE49-F238E27FC236}">
                <a16:creationId xmlns:a16="http://schemas.microsoft.com/office/drawing/2014/main" id="{7B08F5F1-2F2A-4605-B964-49602FCA13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0750" y="3429000"/>
            <a:ext cx="6667500" cy="3333750"/>
          </a:xfrm>
          <a:prstGeom prst="rect">
            <a:avLst/>
          </a:prstGeom>
        </p:spPr>
      </p:pic>
    </p:spTree>
    <p:extLst>
      <p:ext uri="{BB962C8B-B14F-4D97-AF65-F5344CB8AC3E}">
        <p14:creationId xmlns:p14="http://schemas.microsoft.com/office/powerpoint/2010/main" val="3876774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B36AE20-7A75-4AD0-BE48-ABA5F63F0ED1}"/>
              </a:ext>
            </a:extLst>
          </p:cNvPr>
          <p:cNvSpPr>
            <a:spLocks noGrp="1"/>
          </p:cNvSpPr>
          <p:nvPr>
            <p:ph type="title"/>
          </p:nvPr>
        </p:nvSpPr>
        <p:spPr>
          <a:xfrm>
            <a:off x="450573" y="218661"/>
            <a:ext cx="10903227" cy="364414"/>
          </a:xfrm>
        </p:spPr>
        <p:txBody>
          <a:bodyPr>
            <a:normAutofit fontScale="90000"/>
          </a:bodyPr>
          <a:lstStyle/>
          <a:p>
            <a:r>
              <a:rPr lang="tr-TR" dirty="0"/>
              <a:t>AVANTAJLARI</a:t>
            </a:r>
          </a:p>
        </p:txBody>
      </p:sp>
      <p:cxnSp>
        <p:nvCxnSpPr>
          <p:cNvPr id="6" name="Düz Bağlayıcı 5">
            <a:extLst>
              <a:ext uri="{FF2B5EF4-FFF2-40B4-BE49-F238E27FC236}">
                <a16:creationId xmlns:a16="http://schemas.microsoft.com/office/drawing/2014/main" id="{D9CC0D88-EFE0-4553-A652-7F06E0ABC485}"/>
              </a:ext>
            </a:extLst>
          </p:cNvPr>
          <p:cNvCxnSpPr>
            <a:cxnSpLocks/>
          </p:cNvCxnSpPr>
          <p:nvPr/>
        </p:nvCxnSpPr>
        <p:spPr>
          <a:xfrm>
            <a:off x="0" y="740541"/>
            <a:ext cx="12192000" cy="0"/>
          </a:xfrm>
          <a:prstGeom prst="line">
            <a:avLst/>
          </a:prstGeom>
          <a:ln w="38100"/>
        </p:spPr>
        <p:style>
          <a:lnRef idx="1">
            <a:schemeClr val="dk1"/>
          </a:lnRef>
          <a:fillRef idx="0">
            <a:schemeClr val="dk1"/>
          </a:fillRef>
          <a:effectRef idx="0">
            <a:schemeClr val="dk1"/>
          </a:effectRef>
          <a:fontRef idx="minor">
            <a:schemeClr val="tx1"/>
          </a:fontRef>
        </p:style>
      </p:cxnSp>
      <p:sp>
        <p:nvSpPr>
          <p:cNvPr id="5" name="Dikdörtgen 4">
            <a:extLst>
              <a:ext uri="{FF2B5EF4-FFF2-40B4-BE49-F238E27FC236}">
                <a16:creationId xmlns:a16="http://schemas.microsoft.com/office/drawing/2014/main" id="{FA81FF1D-345D-43C5-97DA-A20336CAC099}"/>
              </a:ext>
            </a:extLst>
          </p:cNvPr>
          <p:cNvSpPr/>
          <p:nvPr/>
        </p:nvSpPr>
        <p:spPr>
          <a:xfrm>
            <a:off x="11622152" y="6347793"/>
            <a:ext cx="569847" cy="51020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İçerik Yer Tutucusu 2">
            <a:extLst>
              <a:ext uri="{FF2B5EF4-FFF2-40B4-BE49-F238E27FC236}">
                <a16:creationId xmlns:a16="http://schemas.microsoft.com/office/drawing/2014/main" id="{33733959-8D76-4193-93C0-8549CEAF4279}"/>
              </a:ext>
            </a:extLst>
          </p:cNvPr>
          <p:cNvSpPr txBox="1">
            <a:spLocks/>
          </p:cNvSpPr>
          <p:nvPr/>
        </p:nvSpPr>
        <p:spPr>
          <a:xfrm>
            <a:off x="11622154" y="6440557"/>
            <a:ext cx="569847" cy="22694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sz="2200" dirty="0"/>
              <a:t> 13</a:t>
            </a:r>
          </a:p>
        </p:txBody>
      </p:sp>
      <p:sp>
        <p:nvSpPr>
          <p:cNvPr id="4" name="İçerik Yer Tutucusu 3">
            <a:extLst>
              <a:ext uri="{FF2B5EF4-FFF2-40B4-BE49-F238E27FC236}">
                <a16:creationId xmlns:a16="http://schemas.microsoft.com/office/drawing/2014/main" id="{D6B9AAFE-B54F-4F1C-BF27-AE65008DC59C}"/>
              </a:ext>
            </a:extLst>
          </p:cNvPr>
          <p:cNvSpPr>
            <a:spLocks noGrp="1"/>
          </p:cNvSpPr>
          <p:nvPr>
            <p:ph idx="1"/>
          </p:nvPr>
        </p:nvSpPr>
        <p:spPr>
          <a:xfrm>
            <a:off x="344557" y="1139689"/>
            <a:ext cx="11516139" cy="5037274"/>
          </a:xfrm>
        </p:spPr>
        <p:txBody>
          <a:bodyPr/>
          <a:lstStyle/>
          <a:p>
            <a:r>
              <a:rPr lang="tr-TR" b="1" dirty="0"/>
              <a:t>Erişilebilirlik</a:t>
            </a:r>
          </a:p>
          <a:p>
            <a:r>
              <a:rPr lang="tr-TR" b="1" dirty="0"/>
              <a:t>Güncellemeler</a:t>
            </a:r>
          </a:p>
          <a:p>
            <a:r>
              <a:rPr lang="tr-TR" b="1" dirty="0"/>
              <a:t>Pazar erişimi</a:t>
            </a:r>
          </a:p>
          <a:p>
            <a:r>
              <a:rPr lang="tr-TR" b="1" dirty="0"/>
              <a:t>Kaydetme ve depolama</a:t>
            </a:r>
          </a:p>
          <a:p>
            <a:r>
              <a:rPr lang="tr-TR" b="1" dirty="0"/>
              <a:t>Veri ve analitik</a:t>
            </a:r>
          </a:p>
          <a:p>
            <a:r>
              <a:rPr lang="tr-TR" b="1" dirty="0"/>
              <a:t>Özelleştirme</a:t>
            </a:r>
            <a:endParaRPr lang="tr-TR" dirty="0"/>
          </a:p>
        </p:txBody>
      </p:sp>
    </p:spTree>
    <p:extLst>
      <p:ext uri="{BB962C8B-B14F-4D97-AF65-F5344CB8AC3E}">
        <p14:creationId xmlns:p14="http://schemas.microsoft.com/office/powerpoint/2010/main" val="1536813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B36AE20-7A75-4AD0-BE48-ABA5F63F0ED1}"/>
              </a:ext>
            </a:extLst>
          </p:cNvPr>
          <p:cNvSpPr>
            <a:spLocks noGrp="1"/>
          </p:cNvSpPr>
          <p:nvPr>
            <p:ph type="title"/>
          </p:nvPr>
        </p:nvSpPr>
        <p:spPr>
          <a:xfrm>
            <a:off x="450573" y="218661"/>
            <a:ext cx="10903227" cy="364414"/>
          </a:xfrm>
        </p:spPr>
        <p:txBody>
          <a:bodyPr>
            <a:normAutofit fontScale="90000"/>
          </a:bodyPr>
          <a:lstStyle/>
          <a:p>
            <a:r>
              <a:rPr lang="tr-TR" dirty="0"/>
              <a:t>DEZAVANTAJLARI</a:t>
            </a:r>
          </a:p>
        </p:txBody>
      </p:sp>
      <p:cxnSp>
        <p:nvCxnSpPr>
          <p:cNvPr id="6" name="Düz Bağlayıcı 5">
            <a:extLst>
              <a:ext uri="{FF2B5EF4-FFF2-40B4-BE49-F238E27FC236}">
                <a16:creationId xmlns:a16="http://schemas.microsoft.com/office/drawing/2014/main" id="{D9CC0D88-EFE0-4553-A652-7F06E0ABC485}"/>
              </a:ext>
            </a:extLst>
          </p:cNvPr>
          <p:cNvCxnSpPr>
            <a:cxnSpLocks/>
          </p:cNvCxnSpPr>
          <p:nvPr/>
        </p:nvCxnSpPr>
        <p:spPr>
          <a:xfrm>
            <a:off x="0" y="740541"/>
            <a:ext cx="12192000" cy="0"/>
          </a:xfrm>
          <a:prstGeom prst="line">
            <a:avLst/>
          </a:prstGeom>
          <a:ln w="38100"/>
        </p:spPr>
        <p:style>
          <a:lnRef idx="1">
            <a:schemeClr val="dk1"/>
          </a:lnRef>
          <a:fillRef idx="0">
            <a:schemeClr val="dk1"/>
          </a:fillRef>
          <a:effectRef idx="0">
            <a:schemeClr val="dk1"/>
          </a:effectRef>
          <a:fontRef idx="minor">
            <a:schemeClr val="tx1"/>
          </a:fontRef>
        </p:style>
      </p:cxnSp>
      <p:sp>
        <p:nvSpPr>
          <p:cNvPr id="5" name="Dikdörtgen 4">
            <a:extLst>
              <a:ext uri="{FF2B5EF4-FFF2-40B4-BE49-F238E27FC236}">
                <a16:creationId xmlns:a16="http://schemas.microsoft.com/office/drawing/2014/main" id="{FA81FF1D-345D-43C5-97DA-A20336CAC099}"/>
              </a:ext>
            </a:extLst>
          </p:cNvPr>
          <p:cNvSpPr/>
          <p:nvPr/>
        </p:nvSpPr>
        <p:spPr>
          <a:xfrm>
            <a:off x="11622152" y="6347793"/>
            <a:ext cx="569847" cy="51020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İçerik Yer Tutucusu 2">
            <a:extLst>
              <a:ext uri="{FF2B5EF4-FFF2-40B4-BE49-F238E27FC236}">
                <a16:creationId xmlns:a16="http://schemas.microsoft.com/office/drawing/2014/main" id="{33733959-8D76-4193-93C0-8549CEAF4279}"/>
              </a:ext>
            </a:extLst>
          </p:cNvPr>
          <p:cNvSpPr txBox="1">
            <a:spLocks/>
          </p:cNvSpPr>
          <p:nvPr/>
        </p:nvSpPr>
        <p:spPr>
          <a:xfrm>
            <a:off x="11622154" y="6440557"/>
            <a:ext cx="569847" cy="22694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sz="2200" dirty="0"/>
              <a:t> 14</a:t>
            </a:r>
          </a:p>
        </p:txBody>
      </p:sp>
      <p:sp>
        <p:nvSpPr>
          <p:cNvPr id="4" name="İçerik Yer Tutucusu 3">
            <a:extLst>
              <a:ext uri="{FF2B5EF4-FFF2-40B4-BE49-F238E27FC236}">
                <a16:creationId xmlns:a16="http://schemas.microsoft.com/office/drawing/2014/main" id="{D6B9AAFE-B54F-4F1C-BF27-AE65008DC59C}"/>
              </a:ext>
            </a:extLst>
          </p:cNvPr>
          <p:cNvSpPr>
            <a:spLocks noGrp="1"/>
          </p:cNvSpPr>
          <p:nvPr>
            <p:ph idx="1"/>
          </p:nvPr>
        </p:nvSpPr>
        <p:spPr>
          <a:xfrm>
            <a:off x="344557" y="1139689"/>
            <a:ext cx="11516139" cy="5037274"/>
          </a:xfrm>
        </p:spPr>
        <p:txBody>
          <a:bodyPr/>
          <a:lstStyle/>
          <a:p>
            <a:r>
              <a:rPr lang="tr-TR" b="1" dirty="0"/>
              <a:t>İnternet bağlantısına ihtiyaç duyması</a:t>
            </a:r>
          </a:p>
          <a:p>
            <a:r>
              <a:rPr lang="tr-TR" b="1" dirty="0"/>
              <a:t>Güvenlik kaygıları</a:t>
            </a:r>
          </a:p>
        </p:txBody>
      </p:sp>
    </p:spTree>
    <p:extLst>
      <p:ext uri="{BB962C8B-B14F-4D97-AF65-F5344CB8AC3E}">
        <p14:creationId xmlns:p14="http://schemas.microsoft.com/office/powerpoint/2010/main" val="336096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B36AE20-7A75-4AD0-BE48-ABA5F63F0ED1}"/>
              </a:ext>
            </a:extLst>
          </p:cNvPr>
          <p:cNvSpPr>
            <a:spLocks noGrp="1"/>
          </p:cNvSpPr>
          <p:nvPr>
            <p:ph type="title"/>
          </p:nvPr>
        </p:nvSpPr>
        <p:spPr>
          <a:xfrm>
            <a:off x="450573" y="218661"/>
            <a:ext cx="10903227" cy="364414"/>
          </a:xfrm>
        </p:spPr>
        <p:txBody>
          <a:bodyPr>
            <a:normAutofit fontScale="90000"/>
          </a:bodyPr>
          <a:lstStyle/>
          <a:p>
            <a:r>
              <a:rPr lang="tr-TR" dirty="0"/>
              <a:t>ÖRNEKLERİ</a:t>
            </a:r>
          </a:p>
        </p:txBody>
      </p:sp>
      <p:cxnSp>
        <p:nvCxnSpPr>
          <p:cNvPr id="6" name="Düz Bağlayıcı 5">
            <a:extLst>
              <a:ext uri="{FF2B5EF4-FFF2-40B4-BE49-F238E27FC236}">
                <a16:creationId xmlns:a16="http://schemas.microsoft.com/office/drawing/2014/main" id="{D9CC0D88-EFE0-4553-A652-7F06E0ABC485}"/>
              </a:ext>
            </a:extLst>
          </p:cNvPr>
          <p:cNvCxnSpPr>
            <a:cxnSpLocks/>
          </p:cNvCxnSpPr>
          <p:nvPr/>
        </p:nvCxnSpPr>
        <p:spPr>
          <a:xfrm>
            <a:off x="0" y="740541"/>
            <a:ext cx="12192000" cy="0"/>
          </a:xfrm>
          <a:prstGeom prst="line">
            <a:avLst/>
          </a:prstGeom>
          <a:ln w="38100"/>
        </p:spPr>
        <p:style>
          <a:lnRef idx="1">
            <a:schemeClr val="dk1"/>
          </a:lnRef>
          <a:fillRef idx="0">
            <a:schemeClr val="dk1"/>
          </a:fillRef>
          <a:effectRef idx="0">
            <a:schemeClr val="dk1"/>
          </a:effectRef>
          <a:fontRef idx="minor">
            <a:schemeClr val="tx1"/>
          </a:fontRef>
        </p:style>
      </p:cxnSp>
      <p:sp>
        <p:nvSpPr>
          <p:cNvPr id="5" name="Dikdörtgen 4">
            <a:extLst>
              <a:ext uri="{FF2B5EF4-FFF2-40B4-BE49-F238E27FC236}">
                <a16:creationId xmlns:a16="http://schemas.microsoft.com/office/drawing/2014/main" id="{FA81FF1D-345D-43C5-97DA-A20336CAC099}"/>
              </a:ext>
            </a:extLst>
          </p:cNvPr>
          <p:cNvSpPr/>
          <p:nvPr/>
        </p:nvSpPr>
        <p:spPr>
          <a:xfrm>
            <a:off x="11622152" y="6347793"/>
            <a:ext cx="569847" cy="51020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İçerik Yer Tutucusu 2">
            <a:extLst>
              <a:ext uri="{FF2B5EF4-FFF2-40B4-BE49-F238E27FC236}">
                <a16:creationId xmlns:a16="http://schemas.microsoft.com/office/drawing/2014/main" id="{33733959-8D76-4193-93C0-8549CEAF4279}"/>
              </a:ext>
            </a:extLst>
          </p:cNvPr>
          <p:cNvSpPr txBox="1">
            <a:spLocks/>
          </p:cNvSpPr>
          <p:nvPr/>
        </p:nvSpPr>
        <p:spPr>
          <a:xfrm>
            <a:off x="11622154" y="6440557"/>
            <a:ext cx="569847" cy="22694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sz="2200" dirty="0"/>
              <a:t> 15</a:t>
            </a:r>
          </a:p>
        </p:txBody>
      </p:sp>
      <p:pic>
        <p:nvPicPr>
          <p:cNvPr id="8" name="İçerik Yer Tutucusu 7">
            <a:extLst>
              <a:ext uri="{FF2B5EF4-FFF2-40B4-BE49-F238E27FC236}">
                <a16:creationId xmlns:a16="http://schemas.microsoft.com/office/drawing/2014/main" id="{CF7A544D-5D40-4B9B-A9BD-F8AE7A36FD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832" y="898008"/>
            <a:ext cx="4030015" cy="1633155"/>
          </a:xfrm>
        </p:spPr>
      </p:pic>
      <p:pic>
        <p:nvPicPr>
          <p:cNvPr id="10" name="Resim 9">
            <a:extLst>
              <a:ext uri="{FF2B5EF4-FFF2-40B4-BE49-F238E27FC236}">
                <a16:creationId xmlns:a16="http://schemas.microsoft.com/office/drawing/2014/main" id="{4DE8CEB9-7EB7-4539-AABB-44F1C6B3F1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2772" y="882794"/>
            <a:ext cx="5170624" cy="1627865"/>
          </a:xfrm>
          <a:prstGeom prst="rect">
            <a:avLst/>
          </a:prstGeom>
        </p:spPr>
      </p:pic>
      <p:pic>
        <p:nvPicPr>
          <p:cNvPr id="12" name="Resim 11">
            <a:extLst>
              <a:ext uri="{FF2B5EF4-FFF2-40B4-BE49-F238E27FC236}">
                <a16:creationId xmlns:a16="http://schemas.microsoft.com/office/drawing/2014/main" id="{960B9240-F85A-47F7-A287-5DE2310827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644" y="2777262"/>
            <a:ext cx="3689830" cy="1627866"/>
          </a:xfrm>
          <a:prstGeom prst="rect">
            <a:avLst/>
          </a:prstGeom>
        </p:spPr>
      </p:pic>
      <p:pic>
        <p:nvPicPr>
          <p:cNvPr id="14" name="Resim 13">
            <a:extLst>
              <a:ext uri="{FF2B5EF4-FFF2-40B4-BE49-F238E27FC236}">
                <a16:creationId xmlns:a16="http://schemas.microsoft.com/office/drawing/2014/main" id="{4082E1CF-A451-43D8-BDB4-AF2B51DB088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99474" y="2781906"/>
            <a:ext cx="4681330" cy="1789520"/>
          </a:xfrm>
          <a:prstGeom prst="rect">
            <a:avLst/>
          </a:prstGeom>
        </p:spPr>
      </p:pic>
      <p:pic>
        <p:nvPicPr>
          <p:cNvPr id="16" name="Resim 15">
            <a:extLst>
              <a:ext uri="{FF2B5EF4-FFF2-40B4-BE49-F238E27FC236}">
                <a16:creationId xmlns:a16="http://schemas.microsoft.com/office/drawing/2014/main" id="{5AE93B0D-65A3-4742-AD65-96F5D567B45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1832" y="4566136"/>
            <a:ext cx="4559438" cy="1367831"/>
          </a:xfrm>
          <a:prstGeom prst="rect">
            <a:avLst/>
          </a:prstGeom>
        </p:spPr>
      </p:pic>
      <p:pic>
        <p:nvPicPr>
          <p:cNvPr id="20" name="Resim 19">
            <a:extLst>
              <a:ext uri="{FF2B5EF4-FFF2-40B4-BE49-F238E27FC236}">
                <a16:creationId xmlns:a16="http://schemas.microsoft.com/office/drawing/2014/main" id="{36317D2E-A56C-439B-B1AF-F21306B0F1E7}"/>
              </a:ext>
            </a:extLst>
          </p:cNvPr>
          <p:cNvPicPr>
            <a:picLocks noChangeAspect="1"/>
          </p:cNvPicPr>
          <p:nvPr/>
        </p:nvPicPr>
        <p:blipFill>
          <a:blip r:embed="rId7"/>
          <a:stretch>
            <a:fillRect/>
          </a:stretch>
        </p:blipFill>
        <p:spPr>
          <a:xfrm>
            <a:off x="8955018" y="2510659"/>
            <a:ext cx="3105150" cy="1581150"/>
          </a:xfrm>
          <a:prstGeom prst="rect">
            <a:avLst/>
          </a:prstGeom>
        </p:spPr>
      </p:pic>
      <p:pic>
        <p:nvPicPr>
          <p:cNvPr id="24" name="Resim 23">
            <a:extLst>
              <a:ext uri="{FF2B5EF4-FFF2-40B4-BE49-F238E27FC236}">
                <a16:creationId xmlns:a16="http://schemas.microsoft.com/office/drawing/2014/main" id="{500539FF-83AB-48E0-83B9-9117ABE1304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69082" y="4564792"/>
            <a:ext cx="2790675" cy="1369175"/>
          </a:xfrm>
          <a:prstGeom prst="rect">
            <a:avLst/>
          </a:prstGeom>
        </p:spPr>
      </p:pic>
      <p:pic>
        <p:nvPicPr>
          <p:cNvPr id="26" name="Resim 25">
            <a:extLst>
              <a:ext uri="{FF2B5EF4-FFF2-40B4-BE49-F238E27FC236}">
                <a16:creationId xmlns:a16="http://schemas.microsoft.com/office/drawing/2014/main" id="{90DBF19F-65FC-430E-A7AF-FD538517EB2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837569" y="4342552"/>
            <a:ext cx="4073816" cy="1581150"/>
          </a:xfrm>
          <a:prstGeom prst="rect">
            <a:avLst/>
          </a:prstGeom>
        </p:spPr>
      </p:pic>
      <p:pic>
        <p:nvPicPr>
          <p:cNvPr id="28" name="Resim 27">
            <a:extLst>
              <a:ext uri="{FF2B5EF4-FFF2-40B4-BE49-F238E27FC236}">
                <a16:creationId xmlns:a16="http://schemas.microsoft.com/office/drawing/2014/main" id="{3DEE2142-7B2D-4A90-823D-2E176693926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746471" y="748399"/>
            <a:ext cx="1789520" cy="1789520"/>
          </a:xfrm>
          <a:prstGeom prst="rect">
            <a:avLst/>
          </a:prstGeom>
        </p:spPr>
      </p:pic>
    </p:spTree>
    <p:extLst>
      <p:ext uri="{BB962C8B-B14F-4D97-AF65-F5344CB8AC3E}">
        <p14:creationId xmlns:p14="http://schemas.microsoft.com/office/powerpoint/2010/main" val="3344192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47B9E27-1D23-486D-AA5D-60297CED9853}"/>
              </a:ext>
            </a:extLst>
          </p:cNvPr>
          <p:cNvSpPr>
            <a:spLocks noGrp="1"/>
          </p:cNvSpPr>
          <p:nvPr>
            <p:ph type="ctrTitle"/>
          </p:nvPr>
        </p:nvSpPr>
        <p:spPr>
          <a:xfrm>
            <a:off x="2793505" y="267783"/>
            <a:ext cx="6604987" cy="1112485"/>
          </a:xfrm>
        </p:spPr>
        <p:txBody>
          <a:bodyPr>
            <a:normAutofit/>
          </a:bodyPr>
          <a:lstStyle/>
          <a:p>
            <a:r>
              <a:rPr lang="tr-TR" sz="3200" dirty="0"/>
              <a:t>SİSTEM MÜHENDİSLİĞİ</a:t>
            </a:r>
            <a:br>
              <a:rPr lang="tr-TR" sz="3200" dirty="0"/>
            </a:br>
            <a:r>
              <a:rPr lang="tr-TR" sz="2400" dirty="0">
                <a:solidFill>
                  <a:srgbClr val="FF0000"/>
                </a:solidFill>
              </a:rPr>
              <a:t>SOFTWARE AS A SERVICE</a:t>
            </a:r>
          </a:p>
        </p:txBody>
      </p:sp>
      <p:cxnSp>
        <p:nvCxnSpPr>
          <p:cNvPr id="10" name="Düz Bağlayıcı 9">
            <a:extLst>
              <a:ext uri="{FF2B5EF4-FFF2-40B4-BE49-F238E27FC236}">
                <a16:creationId xmlns:a16="http://schemas.microsoft.com/office/drawing/2014/main" id="{45E76710-BB14-4DCF-BB14-5F1FB3C52400}"/>
              </a:ext>
            </a:extLst>
          </p:cNvPr>
          <p:cNvCxnSpPr>
            <a:cxnSpLocks/>
          </p:cNvCxnSpPr>
          <p:nvPr/>
        </p:nvCxnSpPr>
        <p:spPr>
          <a:xfrm>
            <a:off x="4394499" y="947423"/>
            <a:ext cx="3444483" cy="0"/>
          </a:xfrm>
          <a:prstGeom prst="line">
            <a:avLst/>
          </a:prstGeom>
          <a:ln w="9525"/>
        </p:spPr>
        <p:style>
          <a:lnRef idx="1">
            <a:schemeClr val="dk1"/>
          </a:lnRef>
          <a:fillRef idx="0">
            <a:schemeClr val="dk1"/>
          </a:fillRef>
          <a:effectRef idx="0">
            <a:schemeClr val="dk1"/>
          </a:effectRef>
          <a:fontRef idx="minor">
            <a:schemeClr val="tx1"/>
          </a:fontRef>
        </p:style>
      </p:cxnSp>
      <p:sp>
        <p:nvSpPr>
          <p:cNvPr id="5" name="Metin kutusu 4">
            <a:extLst>
              <a:ext uri="{FF2B5EF4-FFF2-40B4-BE49-F238E27FC236}">
                <a16:creationId xmlns:a16="http://schemas.microsoft.com/office/drawing/2014/main" id="{A372560C-2B0B-415C-927D-43B74F57CFE9}"/>
              </a:ext>
            </a:extLst>
          </p:cNvPr>
          <p:cNvSpPr txBox="1"/>
          <p:nvPr/>
        </p:nvSpPr>
        <p:spPr>
          <a:xfrm>
            <a:off x="10515070" y="51612"/>
            <a:ext cx="1615411" cy="369332"/>
          </a:xfrm>
          <a:prstGeom prst="rect">
            <a:avLst/>
          </a:prstGeom>
          <a:noFill/>
        </p:spPr>
        <p:txBody>
          <a:bodyPr wrap="square" rtlCol="0">
            <a:spAutoFit/>
          </a:bodyPr>
          <a:lstStyle/>
          <a:p>
            <a:r>
              <a:rPr lang="tr-TR" dirty="0"/>
              <a:t>07.12.2021 Salı</a:t>
            </a:r>
          </a:p>
        </p:txBody>
      </p:sp>
      <p:cxnSp>
        <p:nvCxnSpPr>
          <p:cNvPr id="13" name="Düz Bağlayıcı 12">
            <a:extLst>
              <a:ext uri="{FF2B5EF4-FFF2-40B4-BE49-F238E27FC236}">
                <a16:creationId xmlns:a16="http://schemas.microsoft.com/office/drawing/2014/main" id="{87EF4584-70FB-4A54-9BC8-40185ECCBDA7}"/>
              </a:ext>
            </a:extLst>
          </p:cNvPr>
          <p:cNvCxnSpPr/>
          <p:nvPr/>
        </p:nvCxnSpPr>
        <p:spPr>
          <a:xfrm flipH="1">
            <a:off x="-12855" y="3019425"/>
            <a:ext cx="12192000" cy="0"/>
          </a:xfrm>
          <a:prstGeom prst="line">
            <a:avLst/>
          </a:prstGeom>
          <a:ln w="76200"/>
        </p:spPr>
        <p:style>
          <a:lnRef idx="1">
            <a:schemeClr val="dk1"/>
          </a:lnRef>
          <a:fillRef idx="0">
            <a:schemeClr val="dk1"/>
          </a:fillRef>
          <a:effectRef idx="0">
            <a:schemeClr val="dk1"/>
          </a:effectRef>
          <a:fontRef idx="minor">
            <a:schemeClr val="tx1"/>
          </a:fontRef>
        </p:style>
      </p:cxnSp>
      <p:sp>
        <p:nvSpPr>
          <p:cNvPr id="14" name="Metin kutusu 13">
            <a:extLst>
              <a:ext uri="{FF2B5EF4-FFF2-40B4-BE49-F238E27FC236}">
                <a16:creationId xmlns:a16="http://schemas.microsoft.com/office/drawing/2014/main" id="{E5E88C16-E984-448E-8B2E-D1773C6CFB7E}"/>
              </a:ext>
            </a:extLst>
          </p:cNvPr>
          <p:cNvSpPr txBox="1"/>
          <p:nvPr/>
        </p:nvSpPr>
        <p:spPr>
          <a:xfrm>
            <a:off x="417615" y="4509911"/>
            <a:ext cx="11398250" cy="1107996"/>
          </a:xfrm>
          <a:prstGeom prst="rect">
            <a:avLst/>
          </a:prstGeom>
          <a:noFill/>
        </p:spPr>
        <p:txBody>
          <a:bodyPr wrap="none" rtlCol="0">
            <a:spAutoFit/>
          </a:bodyPr>
          <a:lstStyle/>
          <a:p>
            <a:pPr algn="ctr"/>
            <a:r>
              <a:rPr lang="tr-TR" sz="6600" dirty="0">
                <a:solidFill>
                  <a:srgbClr val="FF0000"/>
                </a:solidFill>
              </a:rPr>
              <a:t>DİNLEDİĞİNİZ İÇİN TEŞEKKÜRLER</a:t>
            </a:r>
          </a:p>
        </p:txBody>
      </p:sp>
    </p:spTree>
    <p:extLst>
      <p:ext uri="{BB962C8B-B14F-4D97-AF65-F5344CB8AC3E}">
        <p14:creationId xmlns:p14="http://schemas.microsoft.com/office/powerpoint/2010/main" val="1739278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B36AE20-7A75-4AD0-BE48-ABA5F63F0ED1}"/>
              </a:ext>
            </a:extLst>
          </p:cNvPr>
          <p:cNvSpPr>
            <a:spLocks noGrp="1"/>
          </p:cNvSpPr>
          <p:nvPr>
            <p:ph type="title"/>
          </p:nvPr>
        </p:nvSpPr>
        <p:spPr>
          <a:xfrm>
            <a:off x="450573" y="218661"/>
            <a:ext cx="10903227" cy="364414"/>
          </a:xfrm>
        </p:spPr>
        <p:txBody>
          <a:bodyPr>
            <a:normAutofit fontScale="90000"/>
          </a:bodyPr>
          <a:lstStyle/>
          <a:p>
            <a:r>
              <a:rPr lang="tr-TR" dirty="0"/>
              <a:t>SENARYO - GİRİŞ</a:t>
            </a:r>
          </a:p>
        </p:txBody>
      </p:sp>
      <p:sp>
        <p:nvSpPr>
          <p:cNvPr id="3" name="İçerik Yer Tutucusu 2">
            <a:extLst>
              <a:ext uri="{FF2B5EF4-FFF2-40B4-BE49-F238E27FC236}">
                <a16:creationId xmlns:a16="http://schemas.microsoft.com/office/drawing/2014/main" id="{CDFFE463-B1C2-4E57-8864-6DC11AB48684}"/>
              </a:ext>
            </a:extLst>
          </p:cNvPr>
          <p:cNvSpPr>
            <a:spLocks noGrp="1"/>
          </p:cNvSpPr>
          <p:nvPr>
            <p:ph idx="1"/>
          </p:nvPr>
        </p:nvSpPr>
        <p:spPr>
          <a:xfrm>
            <a:off x="450573" y="897987"/>
            <a:ext cx="11343861" cy="5741352"/>
          </a:xfrm>
        </p:spPr>
        <p:txBody>
          <a:bodyPr/>
          <a:lstStyle/>
          <a:p>
            <a:r>
              <a:rPr lang="tr-TR" dirty="0"/>
              <a:t> Spesifik bir sektöre yönelik uygulamalar geliştiren bir yazılım firmasını ele alalım.</a:t>
            </a:r>
          </a:p>
          <a:p>
            <a:pPr marL="0" indent="0">
              <a:buNone/>
            </a:pPr>
            <a:endParaRPr lang="tr-TR" dirty="0"/>
          </a:p>
          <a:p>
            <a:r>
              <a:rPr lang="tr-TR" dirty="0"/>
              <a:t> Firmanın geliştirmiş olduğu ve amiral gemisi olarak nitelendirdiği uygulama, firmanın geliştirdiği bütün modülleri barındırmakta ve hedeflediği sektördeki kullanıcıların talep edebileceği fonksiyonel özelliklerin neredeyse tamamına sahiptir.</a:t>
            </a:r>
          </a:p>
          <a:p>
            <a:pPr marL="0" indent="0">
              <a:buNone/>
            </a:pPr>
            <a:endParaRPr lang="tr-TR" dirty="0"/>
          </a:p>
          <a:p>
            <a:r>
              <a:rPr lang="tr-TR" dirty="0"/>
              <a:t> Yazılım firmasının büyük oyuncu olarak gördüğü ve öncelikli olarak hedeflediği kullanıcı kitlesine uygulama tanıtılmış, </a:t>
            </a:r>
            <a:r>
              <a:rPr lang="tr-TR" dirty="0" err="1"/>
              <a:t>demosu</a:t>
            </a:r>
            <a:r>
              <a:rPr lang="tr-TR" dirty="0"/>
              <a:t> sunulmuş ve uygulama oldukça beğenilerek kullanılmaya başlanmıştır.</a:t>
            </a:r>
          </a:p>
          <a:p>
            <a:pPr marL="0" indent="0">
              <a:buNone/>
            </a:pPr>
            <a:endParaRPr lang="tr-TR" dirty="0"/>
          </a:p>
        </p:txBody>
      </p:sp>
      <p:cxnSp>
        <p:nvCxnSpPr>
          <p:cNvPr id="6" name="Düz Bağlayıcı 5">
            <a:extLst>
              <a:ext uri="{FF2B5EF4-FFF2-40B4-BE49-F238E27FC236}">
                <a16:creationId xmlns:a16="http://schemas.microsoft.com/office/drawing/2014/main" id="{D9CC0D88-EFE0-4553-A652-7F06E0ABC485}"/>
              </a:ext>
            </a:extLst>
          </p:cNvPr>
          <p:cNvCxnSpPr>
            <a:cxnSpLocks/>
          </p:cNvCxnSpPr>
          <p:nvPr/>
        </p:nvCxnSpPr>
        <p:spPr>
          <a:xfrm>
            <a:off x="0" y="740541"/>
            <a:ext cx="12192000" cy="0"/>
          </a:xfrm>
          <a:prstGeom prst="line">
            <a:avLst/>
          </a:prstGeom>
          <a:ln w="38100"/>
        </p:spPr>
        <p:style>
          <a:lnRef idx="1">
            <a:schemeClr val="dk1"/>
          </a:lnRef>
          <a:fillRef idx="0">
            <a:schemeClr val="dk1"/>
          </a:fillRef>
          <a:effectRef idx="0">
            <a:schemeClr val="dk1"/>
          </a:effectRef>
          <a:fontRef idx="minor">
            <a:schemeClr val="tx1"/>
          </a:fontRef>
        </p:style>
      </p:cxnSp>
      <p:sp>
        <p:nvSpPr>
          <p:cNvPr id="5" name="Dikdörtgen 4">
            <a:extLst>
              <a:ext uri="{FF2B5EF4-FFF2-40B4-BE49-F238E27FC236}">
                <a16:creationId xmlns:a16="http://schemas.microsoft.com/office/drawing/2014/main" id="{FA81FF1D-345D-43C5-97DA-A20336CAC099}"/>
              </a:ext>
            </a:extLst>
          </p:cNvPr>
          <p:cNvSpPr/>
          <p:nvPr/>
        </p:nvSpPr>
        <p:spPr>
          <a:xfrm>
            <a:off x="11622156" y="6324279"/>
            <a:ext cx="569843" cy="53372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İçerik Yer Tutucusu 2">
            <a:extLst>
              <a:ext uri="{FF2B5EF4-FFF2-40B4-BE49-F238E27FC236}">
                <a16:creationId xmlns:a16="http://schemas.microsoft.com/office/drawing/2014/main" id="{33733959-8D76-4193-93C0-8549CEAF4279}"/>
              </a:ext>
            </a:extLst>
          </p:cNvPr>
          <p:cNvSpPr txBox="1">
            <a:spLocks/>
          </p:cNvSpPr>
          <p:nvPr/>
        </p:nvSpPr>
        <p:spPr>
          <a:xfrm>
            <a:off x="11731487" y="6324279"/>
            <a:ext cx="460513" cy="23857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dirty="0"/>
              <a:t>1</a:t>
            </a:r>
          </a:p>
        </p:txBody>
      </p:sp>
    </p:spTree>
    <p:extLst>
      <p:ext uri="{BB962C8B-B14F-4D97-AF65-F5344CB8AC3E}">
        <p14:creationId xmlns:p14="http://schemas.microsoft.com/office/powerpoint/2010/main" val="816307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B36AE20-7A75-4AD0-BE48-ABA5F63F0ED1}"/>
              </a:ext>
            </a:extLst>
          </p:cNvPr>
          <p:cNvSpPr>
            <a:spLocks noGrp="1"/>
          </p:cNvSpPr>
          <p:nvPr>
            <p:ph type="title"/>
          </p:nvPr>
        </p:nvSpPr>
        <p:spPr>
          <a:xfrm>
            <a:off x="450573" y="218662"/>
            <a:ext cx="10903227" cy="364414"/>
          </a:xfrm>
        </p:spPr>
        <p:txBody>
          <a:bodyPr>
            <a:normAutofit fontScale="90000"/>
          </a:bodyPr>
          <a:lstStyle/>
          <a:p>
            <a:r>
              <a:rPr lang="tr-TR" dirty="0"/>
              <a:t>SENARYO - GİRİŞ</a:t>
            </a:r>
          </a:p>
        </p:txBody>
      </p:sp>
      <p:sp>
        <p:nvSpPr>
          <p:cNvPr id="3" name="İçerik Yer Tutucusu 2">
            <a:extLst>
              <a:ext uri="{FF2B5EF4-FFF2-40B4-BE49-F238E27FC236}">
                <a16:creationId xmlns:a16="http://schemas.microsoft.com/office/drawing/2014/main" id="{CDFFE463-B1C2-4E57-8864-6DC11AB48684}"/>
              </a:ext>
            </a:extLst>
          </p:cNvPr>
          <p:cNvSpPr>
            <a:spLocks noGrp="1"/>
          </p:cNvSpPr>
          <p:nvPr>
            <p:ph idx="1"/>
          </p:nvPr>
        </p:nvSpPr>
        <p:spPr>
          <a:xfrm>
            <a:off x="450573" y="897987"/>
            <a:ext cx="11343861" cy="5741352"/>
          </a:xfrm>
        </p:spPr>
        <p:txBody>
          <a:bodyPr/>
          <a:lstStyle/>
          <a:p>
            <a:pPr marL="0" indent="0">
              <a:buNone/>
            </a:pPr>
            <a:r>
              <a:rPr lang="tr-TR" dirty="0"/>
              <a:t>   Senaryoyu somutlaştırmak adına; yazılım firmasının avukatlar ve hukuk büroları için, geleneksel </a:t>
            </a:r>
            <a:r>
              <a:rPr lang="tr-TR" dirty="0" err="1"/>
              <a:t>desktop</a:t>
            </a:r>
            <a:r>
              <a:rPr lang="tr-TR" dirty="0"/>
              <a:t> software yaklaşımlarıyla paket hukuk programları tipinde ofis yazılımları geliştirdiğini düşünelim. Söz konusu olan ana uygulamanın bazı özellikleri şunlardır:</a:t>
            </a:r>
          </a:p>
          <a:p>
            <a:r>
              <a:rPr lang="tr-TR" dirty="0"/>
              <a:t>İcra &amp; Dava Takibi</a:t>
            </a:r>
          </a:p>
          <a:p>
            <a:r>
              <a:rPr lang="tr-TR" dirty="0"/>
              <a:t>Mevzuat &amp; İçtihat Görüntüleme</a:t>
            </a:r>
          </a:p>
          <a:p>
            <a:r>
              <a:rPr lang="tr-TR" dirty="0"/>
              <a:t>Döküman ve Belge Yönetimi</a:t>
            </a:r>
          </a:p>
          <a:p>
            <a:r>
              <a:rPr lang="tr-TR" dirty="0"/>
              <a:t>Takvim, Etkinlikler ve Hatırlatıcılar</a:t>
            </a:r>
          </a:p>
          <a:p>
            <a:r>
              <a:rPr lang="tr-TR" dirty="0"/>
              <a:t>Ücretlendirme ve Raporlama</a:t>
            </a:r>
          </a:p>
          <a:p>
            <a:r>
              <a:rPr lang="tr-TR" dirty="0"/>
              <a:t>Ön Muhasebe Yönetimi</a:t>
            </a:r>
          </a:p>
          <a:p>
            <a:r>
              <a:rPr lang="tr-TR" dirty="0"/>
              <a:t>Outlook, Google ve UYAP Entegrasyonu</a:t>
            </a:r>
          </a:p>
        </p:txBody>
      </p:sp>
      <p:cxnSp>
        <p:nvCxnSpPr>
          <p:cNvPr id="6" name="Düz Bağlayıcı 5">
            <a:extLst>
              <a:ext uri="{FF2B5EF4-FFF2-40B4-BE49-F238E27FC236}">
                <a16:creationId xmlns:a16="http://schemas.microsoft.com/office/drawing/2014/main" id="{D9CC0D88-EFE0-4553-A652-7F06E0ABC485}"/>
              </a:ext>
            </a:extLst>
          </p:cNvPr>
          <p:cNvCxnSpPr>
            <a:cxnSpLocks/>
          </p:cNvCxnSpPr>
          <p:nvPr/>
        </p:nvCxnSpPr>
        <p:spPr>
          <a:xfrm>
            <a:off x="0" y="740541"/>
            <a:ext cx="12192000" cy="0"/>
          </a:xfrm>
          <a:prstGeom prst="line">
            <a:avLst/>
          </a:prstGeom>
          <a:ln w="38100"/>
        </p:spPr>
        <p:style>
          <a:lnRef idx="1">
            <a:schemeClr val="dk1"/>
          </a:lnRef>
          <a:fillRef idx="0">
            <a:schemeClr val="dk1"/>
          </a:fillRef>
          <a:effectRef idx="0">
            <a:schemeClr val="dk1"/>
          </a:effectRef>
          <a:fontRef idx="minor">
            <a:schemeClr val="tx1"/>
          </a:fontRef>
        </p:style>
      </p:cxnSp>
      <p:sp>
        <p:nvSpPr>
          <p:cNvPr id="5" name="Dikdörtgen 4">
            <a:extLst>
              <a:ext uri="{FF2B5EF4-FFF2-40B4-BE49-F238E27FC236}">
                <a16:creationId xmlns:a16="http://schemas.microsoft.com/office/drawing/2014/main" id="{FA81FF1D-345D-43C5-97DA-A20336CAC099}"/>
              </a:ext>
            </a:extLst>
          </p:cNvPr>
          <p:cNvSpPr/>
          <p:nvPr/>
        </p:nvSpPr>
        <p:spPr>
          <a:xfrm>
            <a:off x="11622156" y="6324279"/>
            <a:ext cx="569843" cy="53372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İçerik Yer Tutucusu 2">
            <a:extLst>
              <a:ext uri="{FF2B5EF4-FFF2-40B4-BE49-F238E27FC236}">
                <a16:creationId xmlns:a16="http://schemas.microsoft.com/office/drawing/2014/main" id="{33733959-8D76-4193-93C0-8549CEAF4279}"/>
              </a:ext>
            </a:extLst>
          </p:cNvPr>
          <p:cNvSpPr txBox="1">
            <a:spLocks/>
          </p:cNvSpPr>
          <p:nvPr/>
        </p:nvSpPr>
        <p:spPr>
          <a:xfrm>
            <a:off x="11731487" y="6324279"/>
            <a:ext cx="460513" cy="23857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dirty="0"/>
              <a:t>2</a:t>
            </a:r>
          </a:p>
        </p:txBody>
      </p:sp>
      <p:pic>
        <p:nvPicPr>
          <p:cNvPr id="8" name="Resim 7">
            <a:extLst>
              <a:ext uri="{FF2B5EF4-FFF2-40B4-BE49-F238E27FC236}">
                <a16:creationId xmlns:a16="http://schemas.microsoft.com/office/drawing/2014/main" id="{6ED78F9E-5875-44D8-8462-1FC68714707C}"/>
              </a:ext>
            </a:extLst>
          </p:cNvPr>
          <p:cNvPicPr>
            <a:picLocks noChangeAspect="1"/>
          </p:cNvPicPr>
          <p:nvPr/>
        </p:nvPicPr>
        <p:blipFill>
          <a:blip r:embed="rId2"/>
          <a:stretch>
            <a:fillRect/>
          </a:stretch>
        </p:blipFill>
        <p:spPr>
          <a:xfrm>
            <a:off x="5820602" y="2493479"/>
            <a:ext cx="6086475" cy="3257550"/>
          </a:xfrm>
          <a:prstGeom prst="rect">
            <a:avLst/>
          </a:prstGeom>
        </p:spPr>
      </p:pic>
    </p:spTree>
    <p:extLst>
      <p:ext uri="{BB962C8B-B14F-4D97-AF65-F5344CB8AC3E}">
        <p14:creationId xmlns:p14="http://schemas.microsoft.com/office/powerpoint/2010/main" val="4221559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B36AE20-7A75-4AD0-BE48-ABA5F63F0ED1}"/>
              </a:ext>
            </a:extLst>
          </p:cNvPr>
          <p:cNvSpPr>
            <a:spLocks noGrp="1"/>
          </p:cNvSpPr>
          <p:nvPr>
            <p:ph type="title"/>
          </p:nvPr>
        </p:nvSpPr>
        <p:spPr>
          <a:xfrm>
            <a:off x="450573" y="218662"/>
            <a:ext cx="10903227" cy="364414"/>
          </a:xfrm>
        </p:spPr>
        <p:txBody>
          <a:bodyPr>
            <a:normAutofit fontScale="90000"/>
          </a:bodyPr>
          <a:lstStyle/>
          <a:p>
            <a:r>
              <a:rPr lang="tr-TR" dirty="0"/>
              <a:t>SATIŞ SONRASI HİZMETLER</a:t>
            </a:r>
          </a:p>
        </p:txBody>
      </p:sp>
      <p:sp>
        <p:nvSpPr>
          <p:cNvPr id="3" name="İçerik Yer Tutucusu 2">
            <a:extLst>
              <a:ext uri="{FF2B5EF4-FFF2-40B4-BE49-F238E27FC236}">
                <a16:creationId xmlns:a16="http://schemas.microsoft.com/office/drawing/2014/main" id="{CDFFE463-B1C2-4E57-8864-6DC11AB48684}"/>
              </a:ext>
            </a:extLst>
          </p:cNvPr>
          <p:cNvSpPr>
            <a:spLocks noGrp="1"/>
          </p:cNvSpPr>
          <p:nvPr>
            <p:ph idx="1"/>
          </p:nvPr>
        </p:nvSpPr>
        <p:spPr>
          <a:xfrm>
            <a:off x="450573" y="897987"/>
            <a:ext cx="11343861" cy="5741352"/>
          </a:xfrm>
        </p:spPr>
        <p:txBody>
          <a:bodyPr/>
          <a:lstStyle/>
          <a:p>
            <a:r>
              <a:rPr lang="tr-TR" dirty="0"/>
              <a:t>Yazılımın yüklenmesi ve yapılandırılması</a:t>
            </a:r>
          </a:p>
          <a:p>
            <a:r>
              <a:rPr lang="tr-TR" dirty="0"/>
              <a:t>Sunucu ve ağ kurulum ile yapılandırılması</a:t>
            </a:r>
          </a:p>
          <a:p>
            <a:r>
              <a:rPr lang="tr-TR" dirty="0"/>
              <a:t>Son kullanıcının uygulama içi eğitimi</a:t>
            </a:r>
          </a:p>
          <a:p>
            <a:r>
              <a:rPr lang="tr-TR" dirty="0"/>
              <a:t>Var ise IT personelinin sistem eğitimi</a:t>
            </a:r>
          </a:p>
          <a:p>
            <a:r>
              <a:rPr lang="tr-TR" dirty="0"/>
              <a:t> 7/24 teknik destek</a:t>
            </a:r>
          </a:p>
          <a:p>
            <a:r>
              <a:rPr lang="tr-TR" dirty="0"/>
              <a:t>Periyodik ziyaret ve bakımlar</a:t>
            </a:r>
          </a:p>
          <a:p>
            <a:pPr marL="0" indent="0">
              <a:buNone/>
            </a:pPr>
            <a:endParaRPr lang="tr-TR" dirty="0"/>
          </a:p>
        </p:txBody>
      </p:sp>
      <p:cxnSp>
        <p:nvCxnSpPr>
          <p:cNvPr id="6" name="Düz Bağlayıcı 5">
            <a:extLst>
              <a:ext uri="{FF2B5EF4-FFF2-40B4-BE49-F238E27FC236}">
                <a16:creationId xmlns:a16="http://schemas.microsoft.com/office/drawing/2014/main" id="{D9CC0D88-EFE0-4553-A652-7F06E0ABC485}"/>
              </a:ext>
            </a:extLst>
          </p:cNvPr>
          <p:cNvCxnSpPr>
            <a:cxnSpLocks/>
          </p:cNvCxnSpPr>
          <p:nvPr/>
        </p:nvCxnSpPr>
        <p:spPr>
          <a:xfrm>
            <a:off x="0" y="740541"/>
            <a:ext cx="12192000" cy="0"/>
          </a:xfrm>
          <a:prstGeom prst="line">
            <a:avLst/>
          </a:prstGeom>
          <a:ln w="38100"/>
        </p:spPr>
        <p:style>
          <a:lnRef idx="1">
            <a:schemeClr val="dk1"/>
          </a:lnRef>
          <a:fillRef idx="0">
            <a:schemeClr val="dk1"/>
          </a:fillRef>
          <a:effectRef idx="0">
            <a:schemeClr val="dk1"/>
          </a:effectRef>
          <a:fontRef idx="minor">
            <a:schemeClr val="tx1"/>
          </a:fontRef>
        </p:style>
      </p:cxnSp>
      <p:sp>
        <p:nvSpPr>
          <p:cNvPr id="5" name="Dikdörtgen 4">
            <a:extLst>
              <a:ext uri="{FF2B5EF4-FFF2-40B4-BE49-F238E27FC236}">
                <a16:creationId xmlns:a16="http://schemas.microsoft.com/office/drawing/2014/main" id="{FA81FF1D-345D-43C5-97DA-A20336CAC099}"/>
              </a:ext>
            </a:extLst>
          </p:cNvPr>
          <p:cNvSpPr/>
          <p:nvPr/>
        </p:nvSpPr>
        <p:spPr>
          <a:xfrm>
            <a:off x="11622156" y="6324279"/>
            <a:ext cx="569843" cy="53372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İçerik Yer Tutucusu 2">
            <a:extLst>
              <a:ext uri="{FF2B5EF4-FFF2-40B4-BE49-F238E27FC236}">
                <a16:creationId xmlns:a16="http://schemas.microsoft.com/office/drawing/2014/main" id="{33733959-8D76-4193-93C0-8549CEAF4279}"/>
              </a:ext>
            </a:extLst>
          </p:cNvPr>
          <p:cNvSpPr txBox="1">
            <a:spLocks/>
          </p:cNvSpPr>
          <p:nvPr/>
        </p:nvSpPr>
        <p:spPr>
          <a:xfrm>
            <a:off x="11731487" y="6324279"/>
            <a:ext cx="460513" cy="23857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dirty="0"/>
              <a:t>3</a:t>
            </a:r>
          </a:p>
        </p:txBody>
      </p:sp>
      <p:pic>
        <p:nvPicPr>
          <p:cNvPr id="9" name="Resim 8">
            <a:extLst>
              <a:ext uri="{FF2B5EF4-FFF2-40B4-BE49-F238E27FC236}">
                <a16:creationId xmlns:a16="http://schemas.microsoft.com/office/drawing/2014/main" id="{C2EC56A1-83B4-41E4-81B2-C6014E6E2A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8450" y="928484"/>
            <a:ext cx="2857500" cy="2857500"/>
          </a:xfrm>
          <a:prstGeom prst="rect">
            <a:avLst/>
          </a:prstGeom>
        </p:spPr>
      </p:pic>
      <p:pic>
        <p:nvPicPr>
          <p:cNvPr id="11" name="Resim 10">
            <a:extLst>
              <a:ext uri="{FF2B5EF4-FFF2-40B4-BE49-F238E27FC236}">
                <a16:creationId xmlns:a16="http://schemas.microsoft.com/office/drawing/2014/main" id="{752A7E1D-4480-4BBF-A404-246CBB6E08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2018" y="4155799"/>
            <a:ext cx="2390363" cy="2390363"/>
          </a:xfrm>
          <a:prstGeom prst="rect">
            <a:avLst/>
          </a:prstGeom>
        </p:spPr>
      </p:pic>
      <p:pic>
        <p:nvPicPr>
          <p:cNvPr id="13" name="Resim 12">
            <a:extLst>
              <a:ext uri="{FF2B5EF4-FFF2-40B4-BE49-F238E27FC236}">
                <a16:creationId xmlns:a16="http://schemas.microsoft.com/office/drawing/2014/main" id="{AB8C59FA-D726-4DEC-AD23-94382B5955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0572" y="4297088"/>
            <a:ext cx="2499696" cy="2499696"/>
          </a:xfrm>
          <a:prstGeom prst="rect">
            <a:avLst/>
          </a:prstGeom>
        </p:spPr>
      </p:pic>
      <p:pic>
        <p:nvPicPr>
          <p:cNvPr id="15" name="Resim 14">
            <a:extLst>
              <a:ext uri="{FF2B5EF4-FFF2-40B4-BE49-F238E27FC236}">
                <a16:creationId xmlns:a16="http://schemas.microsoft.com/office/drawing/2014/main" id="{7E8876FF-A5CD-4C5A-A429-896713849D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67786" y="4062625"/>
            <a:ext cx="2576713" cy="2576713"/>
          </a:xfrm>
          <a:prstGeom prst="rect">
            <a:avLst/>
          </a:prstGeom>
        </p:spPr>
      </p:pic>
    </p:spTree>
    <p:extLst>
      <p:ext uri="{BB962C8B-B14F-4D97-AF65-F5344CB8AC3E}">
        <p14:creationId xmlns:p14="http://schemas.microsoft.com/office/powerpoint/2010/main" val="660530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B36AE20-7A75-4AD0-BE48-ABA5F63F0ED1}"/>
              </a:ext>
            </a:extLst>
          </p:cNvPr>
          <p:cNvSpPr>
            <a:spLocks noGrp="1"/>
          </p:cNvSpPr>
          <p:nvPr>
            <p:ph type="title"/>
          </p:nvPr>
        </p:nvSpPr>
        <p:spPr>
          <a:xfrm>
            <a:off x="450573" y="218661"/>
            <a:ext cx="10903227" cy="364414"/>
          </a:xfrm>
        </p:spPr>
        <p:txBody>
          <a:bodyPr>
            <a:normAutofit fontScale="90000"/>
          </a:bodyPr>
          <a:lstStyle/>
          <a:p>
            <a:r>
              <a:rPr lang="tr-TR" dirty="0"/>
              <a:t>TEKELLEŞME</a:t>
            </a:r>
          </a:p>
        </p:txBody>
      </p:sp>
      <p:sp>
        <p:nvSpPr>
          <p:cNvPr id="3" name="İçerik Yer Tutucusu 2">
            <a:extLst>
              <a:ext uri="{FF2B5EF4-FFF2-40B4-BE49-F238E27FC236}">
                <a16:creationId xmlns:a16="http://schemas.microsoft.com/office/drawing/2014/main" id="{CDFFE463-B1C2-4E57-8864-6DC11AB48684}"/>
              </a:ext>
            </a:extLst>
          </p:cNvPr>
          <p:cNvSpPr>
            <a:spLocks noGrp="1"/>
          </p:cNvSpPr>
          <p:nvPr>
            <p:ph idx="1"/>
          </p:nvPr>
        </p:nvSpPr>
        <p:spPr>
          <a:xfrm>
            <a:off x="304799" y="1116648"/>
            <a:ext cx="8362123" cy="5741352"/>
          </a:xfrm>
        </p:spPr>
        <p:txBody>
          <a:bodyPr>
            <a:normAutofit lnSpcReduction="10000"/>
          </a:bodyPr>
          <a:lstStyle/>
          <a:p>
            <a:r>
              <a:rPr lang="tr-TR" dirty="0"/>
              <a:t> Hedef sektöre sunulan yazılım hizmetlerinin kısıtlı ve yetersiz olması, firmanın geliştirdiği ana uygulamanın hedef kitlenin bekleyebileceği tüm özellikleri barındırıyor olması ve firmanın sunduğu satış sonrası hizmetler sayesinde uygulama oldukça yaygınlık kazanmıştır.</a:t>
            </a:r>
          </a:p>
          <a:p>
            <a:r>
              <a:rPr lang="tr-TR" dirty="0"/>
              <a:t> Firma; hizmet sunduğu alanda görece tekelleşmesinin ve oldukça iyi gelir elde etmesinin akabinde, amiral gemisi olarak nitelendirdiği uygulama dışındaki uygulamaların satışını durdurmuştur. Ana uygulamanın fiyatlarında ise astronomik artışlara gitmiştir.</a:t>
            </a:r>
          </a:p>
          <a:p>
            <a:r>
              <a:rPr lang="tr-TR" dirty="0"/>
              <a:t> Müşterilerin yeni fiyat politikası başta olmak üzere çok sayıda başlıktan şikayetçi olmalarına rağmen; söz konusu uygulamayı kullanmak, küçük çaplı hukuk büroları için dahi adeta bir gereklilik haline gelmiştir.</a:t>
            </a:r>
          </a:p>
          <a:p>
            <a:pPr marL="0" indent="0">
              <a:buNone/>
            </a:pPr>
            <a:endParaRPr lang="tr-TR" dirty="0"/>
          </a:p>
        </p:txBody>
      </p:sp>
      <p:cxnSp>
        <p:nvCxnSpPr>
          <p:cNvPr id="6" name="Düz Bağlayıcı 5">
            <a:extLst>
              <a:ext uri="{FF2B5EF4-FFF2-40B4-BE49-F238E27FC236}">
                <a16:creationId xmlns:a16="http://schemas.microsoft.com/office/drawing/2014/main" id="{D9CC0D88-EFE0-4553-A652-7F06E0ABC485}"/>
              </a:ext>
            </a:extLst>
          </p:cNvPr>
          <p:cNvCxnSpPr>
            <a:cxnSpLocks/>
          </p:cNvCxnSpPr>
          <p:nvPr/>
        </p:nvCxnSpPr>
        <p:spPr>
          <a:xfrm>
            <a:off x="0" y="740541"/>
            <a:ext cx="12192000" cy="0"/>
          </a:xfrm>
          <a:prstGeom prst="line">
            <a:avLst/>
          </a:prstGeom>
          <a:ln w="38100"/>
        </p:spPr>
        <p:style>
          <a:lnRef idx="1">
            <a:schemeClr val="dk1"/>
          </a:lnRef>
          <a:fillRef idx="0">
            <a:schemeClr val="dk1"/>
          </a:fillRef>
          <a:effectRef idx="0">
            <a:schemeClr val="dk1"/>
          </a:effectRef>
          <a:fontRef idx="minor">
            <a:schemeClr val="tx1"/>
          </a:fontRef>
        </p:style>
      </p:cxnSp>
      <p:sp>
        <p:nvSpPr>
          <p:cNvPr id="5" name="Dikdörtgen 4">
            <a:extLst>
              <a:ext uri="{FF2B5EF4-FFF2-40B4-BE49-F238E27FC236}">
                <a16:creationId xmlns:a16="http://schemas.microsoft.com/office/drawing/2014/main" id="{FA81FF1D-345D-43C5-97DA-A20336CAC099}"/>
              </a:ext>
            </a:extLst>
          </p:cNvPr>
          <p:cNvSpPr/>
          <p:nvPr/>
        </p:nvSpPr>
        <p:spPr>
          <a:xfrm>
            <a:off x="11622156" y="6324279"/>
            <a:ext cx="569843" cy="53372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İçerik Yer Tutucusu 2">
            <a:extLst>
              <a:ext uri="{FF2B5EF4-FFF2-40B4-BE49-F238E27FC236}">
                <a16:creationId xmlns:a16="http://schemas.microsoft.com/office/drawing/2014/main" id="{33733959-8D76-4193-93C0-8549CEAF4279}"/>
              </a:ext>
            </a:extLst>
          </p:cNvPr>
          <p:cNvSpPr txBox="1">
            <a:spLocks/>
          </p:cNvSpPr>
          <p:nvPr/>
        </p:nvSpPr>
        <p:spPr>
          <a:xfrm>
            <a:off x="11731487" y="6324279"/>
            <a:ext cx="460513" cy="23857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dirty="0"/>
              <a:t>4</a:t>
            </a:r>
          </a:p>
        </p:txBody>
      </p:sp>
      <p:pic>
        <p:nvPicPr>
          <p:cNvPr id="8" name="Resim 7">
            <a:extLst>
              <a:ext uri="{FF2B5EF4-FFF2-40B4-BE49-F238E27FC236}">
                <a16:creationId xmlns:a16="http://schemas.microsoft.com/office/drawing/2014/main" id="{CFCD6893-F746-44AD-94B3-9CF7C9470E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8176" y="1717593"/>
            <a:ext cx="2752725" cy="1657350"/>
          </a:xfrm>
          <a:prstGeom prst="rect">
            <a:avLst/>
          </a:prstGeom>
        </p:spPr>
      </p:pic>
      <p:pic>
        <p:nvPicPr>
          <p:cNvPr id="1026" name="Picture 2">
            <a:extLst>
              <a:ext uri="{FF2B5EF4-FFF2-40B4-BE49-F238E27FC236}">
                <a16:creationId xmlns:a16="http://schemas.microsoft.com/office/drawing/2014/main" id="{2AC175AF-07BF-4E45-8566-A175B7C466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8176" y="3483058"/>
            <a:ext cx="2343150" cy="1952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535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B36AE20-7A75-4AD0-BE48-ABA5F63F0ED1}"/>
              </a:ext>
            </a:extLst>
          </p:cNvPr>
          <p:cNvSpPr>
            <a:spLocks noGrp="1"/>
          </p:cNvSpPr>
          <p:nvPr>
            <p:ph type="title"/>
          </p:nvPr>
        </p:nvSpPr>
        <p:spPr>
          <a:xfrm>
            <a:off x="450573" y="218661"/>
            <a:ext cx="10903227" cy="364414"/>
          </a:xfrm>
        </p:spPr>
        <p:txBody>
          <a:bodyPr>
            <a:normAutofit fontScale="90000"/>
          </a:bodyPr>
          <a:lstStyle/>
          <a:p>
            <a:r>
              <a:rPr lang="tr-TR" dirty="0"/>
              <a:t>YENİ BİR STARTUP</a:t>
            </a:r>
          </a:p>
        </p:txBody>
      </p:sp>
      <p:sp>
        <p:nvSpPr>
          <p:cNvPr id="3" name="İçerik Yer Tutucusu 2">
            <a:extLst>
              <a:ext uri="{FF2B5EF4-FFF2-40B4-BE49-F238E27FC236}">
                <a16:creationId xmlns:a16="http://schemas.microsoft.com/office/drawing/2014/main" id="{CDFFE463-B1C2-4E57-8864-6DC11AB48684}"/>
              </a:ext>
            </a:extLst>
          </p:cNvPr>
          <p:cNvSpPr>
            <a:spLocks noGrp="1"/>
          </p:cNvSpPr>
          <p:nvPr>
            <p:ph idx="1"/>
          </p:nvPr>
        </p:nvSpPr>
        <p:spPr>
          <a:xfrm>
            <a:off x="450573" y="897987"/>
            <a:ext cx="11343861" cy="5741352"/>
          </a:xfrm>
        </p:spPr>
        <p:txBody>
          <a:bodyPr/>
          <a:lstStyle/>
          <a:p>
            <a:r>
              <a:rPr lang="tr-TR" dirty="0"/>
              <a:t> Söz konusu uygulamanın ciddi ve güçlü bir alternatifi olmadığını, ilgili sektörde bir tekelleşmenin yaşanıyor olmasına rağmen kullanıcıların oldukça memnuniyetsizlik duyduğu noktalar olduğunu tespit eden bir girişim, bu alanda hizmet vermeye karar vermiştir.</a:t>
            </a:r>
          </a:p>
          <a:p>
            <a:r>
              <a:rPr lang="tr-TR" dirty="0"/>
              <a:t> Girişim; yeterli sermayeye, yazılım ve hukuki anlamda gerekli insan kaynağına ve dolayısıyla bilgi birikimine sahiptir. </a:t>
            </a:r>
          </a:p>
          <a:p>
            <a:r>
              <a:rPr lang="tr-TR" dirty="0"/>
              <a:t>Öncelikle, kullanıcıların söz konusu uygulama hakkındaki memnuniyetsizlikleri ilgili bir çalışma yapmışlardır.</a:t>
            </a:r>
          </a:p>
          <a:p>
            <a:pPr marL="0" indent="0">
              <a:buNone/>
            </a:pPr>
            <a:endParaRPr lang="tr-TR" dirty="0"/>
          </a:p>
        </p:txBody>
      </p:sp>
      <p:cxnSp>
        <p:nvCxnSpPr>
          <p:cNvPr id="6" name="Düz Bağlayıcı 5">
            <a:extLst>
              <a:ext uri="{FF2B5EF4-FFF2-40B4-BE49-F238E27FC236}">
                <a16:creationId xmlns:a16="http://schemas.microsoft.com/office/drawing/2014/main" id="{D9CC0D88-EFE0-4553-A652-7F06E0ABC485}"/>
              </a:ext>
            </a:extLst>
          </p:cNvPr>
          <p:cNvCxnSpPr>
            <a:cxnSpLocks/>
          </p:cNvCxnSpPr>
          <p:nvPr/>
        </p:nvCxnSpPr>
        <p:spPr>
          <a:xfrm>
            <a:off x="0" y="740541"/>
            <a:ext cx="12192000" cy="0"/>
          </a:xfrm>
          <a:prstGeom prst="line">
            <a:avLst/>
          </a:prstGeom>
          <a:ln w="38100"/>
        </p:spPr>
        <p:style>
          <a:lnRef idx="1">
            <a:schemeClr val="dk1"/>
          </a:lnRef>
          <a:fillRef idx="0">
            <a:schemeClr val="dk1"/>
          </a:fillRef>
          <a:effectRef idx="0">
            <a:schemeClr val="dk1"/>
          </a:effectRef>
          <a:fontRef idx="minor">
            <a:schemeClr val="tx1"/>
          </a:fontRef>
        </p:style>
      </p:cxnSp>
      <p:sp>
        <p:nvSpPr>
          <p:cNvPr id="5" name="Dikdörtgen 4">
            <a:extLst>
              <a:ext uri="{FF2B5EF4-FFF2-40B4-BE49-F238E27FC236}">
                <a16:creationId xmlns:a16="http://schemas.microsoft.com/office/drawing/2014/main" id="{FA81FF1D-345D-43C5-97DA-A20336CAC099}"/>
              </a:ext>
            </a:extLst>
          </p:cNvPr>
          <p:cNvSpPr/>
          <p:nvPr/>
        </p:nvSpPr>
        <p:spPr>
          <a:xfrm>
            <a:off x="11622156" y="6324279"/>
            <a:ext cx="569843" cy="53372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İçerik Yer Tutucusu 2">
            <a:extLst>
              <a:ext uri="{FF2B5EF4-FFF2-40B4-BE49-F238E27FC236}">
                <a16:creationId xmlns:a16="http://schemas.microsoft.com/office/drawing/2014/main" id="{33733959-8D76-4193-93C0-8549CEAF4279}"/>
              </a:ext>
            </a:extLst>
          </p:cNvPr>
          <p:cNvSpPr txBox="1">
            <a:spLocks/>
          </p:cNvSpPr>
          <p:nvPr/>
        </p:nvSpPr>
        <p:spPr>
          <a:xfrm>
            <a:off x="11731487" y="6324279"/>
            <a:ext cx="460513" cy="23857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dirty="0"/>
              <a:t>5</a:t>
            </a:r>
          </a:p>
        </p:txBody>
      </p:sp>
      <p:pic>
        <p:nvPicPr>
          <p:cNvPr id="4" name="Resim 3">
            <a:extLst>
              <a:ext uri="{FF2B5EF4-FFF2-40B4-BE49-F238E27FC236}">
                <a16:creationId xmlns:a16="http://schemas.microsoft.com/office/drawing/2014/main" id="{048B5B7B-5C36-42AA-B94F-EB8708D476B8}"/>
              </a:ext>
            </a:extLst>
          </p:cNvPr>
          <p:cNvPicPr>
            <a:picLocks noChangeAspect="1"/>
          </p:cNvPicPr>
          <p:nvPr/>
        </p:nvPicPr>
        <p:blipFill>
          <a:blip r:embed="rId2"/>
          <a:stretch>
            <a:fillRect/>
          </a:stretch>
        </p:blipFill>
        <p:spPr>
          <a:xfrm>
            <a:off x="2864970" y="4228989"/>
            <a:ext cx="5733189" cy="2410350"/>
          </a:xfrm>
          <a:prstGeom prst="rect">
            <a:avLst/>
          </a:prstGeom>
        </p:spPr>
      </p:pic>
    </p:spTree>
    <p:extLst>
      <p:ext uri="{BB962C8B-B14F-4D97-AF65-F5344CB8AC3E}">
        <p14:creationId xmlns:p14="http://schemas.microsoft.com/office/powerpoint/2010/main" val="312232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B36AE20-7A75-4AD0-BE48-ABA5F63F0ED1}"/>
              </a:ext>
            </a:extLst>
          </p:cNvPr>
          <p:cNvSpPr>
            <a:spLocks noGrp="1"/>
          </p:cNvSpPr>
          <p:nvPr>
            <p:ph type="title"/>
          </p:nvPr>
        </p:nvSpPr>
        <p:spPr>
          <a:xfrm>
            <a:off x="450573" y="218662"/>
            <a:ext cx="10903227" cy="364414"/>
          </a:xfrm>
        </p:spPr>
        <p:txBody>
          <a:bodyPr>
            <a:normAutofit fontScale="90000"/>
          </a:bodyPr>
          <a:lstStyle/>
          <a:p>
            <a:r>
              <a:rPr lang="tr-TR" dirty="0"/>
              <a:t>ŞİKAYETLER</a:t>
            </a:r>
          </a:p>
        </p:txBody>
      </p:sp>
      <p:sp>
        <p:nvSpPr>
          <p:cNvPr id="3" name="İçerik Yer Tutucusu 2">
            <a:extLst>
              <a:ext uri="{FF2B5EF4-FFF2-40B4-BE49-F238E27FC236}">
                <a16:creationId xmlns:a16="http://schemas.microsoft.com/office/drawing/2014/main" id="{CDFFE463-B1C2-4E57-8864-6DC11AB48684}"/>
              </a:ext>
            </a:extLst>
          </p:cNvPr>
          <p:cNvSpPr>
            <a:spLocks noGrp="1"/>
          </p:cNvSpPr>
          <p:nvPr>
            <p:ph idx="1"/>
          </p:nvPr>
        </p:nvSpPr>
        <p:spPr>
          <a:xfrm>
            <a:off x="450573" y="897987"/>
            <a:ext cx="11343861" cy="5741352"/>
          </a:xfrm>
        </p:spPr>
        <p:txBody>
          <a:bodyPr>
            <a:noAutofit/>
          </a:bodyPr>
          <a:lstStyle/>
          <a:p>
            <a:r>
              <a:rPr lang="tr-TR" sz="2100" dirty="0"/>
              <a:t>Firmanın müşteri sayısının oldukça artmasından dolayı; satış sonrası bakım ve kontrollerde aksaklıklar yaşanmaya başlanmıştır. </a:t>
            </a:r>
            <a:r>
              <a:rPr lang="tr-TR" sz="2100" dirty="0" err="1"/>
              <a:t>Yüzyüze</a:t>
            </a:r>
            <a:r>
              <a:rPr lang="tr-TR" sz="2100" dirty="0"/>
              <a:t> eğitimlerin yerini, özensizce hazırlanan </a:t>
            </a:r>
            <a:r>
              <a:rPr lang="tr-TR" sz="2100" dirty="0" err="1"/>
              <a:t>tutorial</a:t>
            </a:r>
            <a:r>
              <a:rPr lang="tr-TR" sz="2100" dirty="0"/>
              <a:t> videoları almıştır.</a:t>
            </a:r>
          </a:p>
          <a:p>
            <a:r>
              <a:rPr lang="tr-TR" sz="2100" dirty="0"/>
              <a:t>IT personeli çalıştıran hukuk büroları maliyetlerden, çalıştırmayanlar ise teknik desteğin yetersiz ve yavaş olmasından rahatsızdır. Genel manada ise müşteriler; kurulum, güncelleme, bakım gibi başlıklar nedeniyle çok sık olarak bir personele ihtiyaç duymaktan memnuniyetsizlik duymaktadırlar. </a:t>
            </a:r>
          </a:p>
          <a:p>
            <a:r>
              <a:rPr lang="tr-TR" sz="2100" dirty="0"/>
              <a:t>Müşterilerin; sunucu ve ağ kurulumları gibi gereklilikleri «zırvalık» olarak değerlendirdiği, donanımsal bir arıza sonrasında veri ve zaman kaybından dolayı ise oldukça şikayetçi oldukları görülmüştür. </a:t>
            </a:r>
          </a:p>
          <a:p>
            <a:r>
              <a:rPr lang="tr-TR" sz="2100" dirty="0"/>
              <a:t>Müşterilerin çoğu, uygulamanın barındırdığı modüllerden sadece bir kısmını kullanmaktadır. Tek tip fiyatlandırmadan dolayı; tüm modülleri kullanan ile birkaç modülü kullanan aynı ücreti ödemektedir. Kullanıcılar; kullandıkça ödeme ve dönemlik abonelik gibi fiyatlandırma politikası talep etmektedir.</a:t>
            </a:r>
          </a:p>
          <a:p>
            <a:r>
              <a:rPr lang="tr-TR" sz="2100" dirty="0"/>
              <a:t>Müşterilerin önemli bir kısmı uygulamaya farklı ortamlardan ve bir yere bağlı olmaksızın erişmek istemektedir. Müşterilerin çoğu telefon ve tabletlerinden de uygulamaya erişmek istediğini söylerken, bir kısmının ise her platformdan rahatlıkla girebileceği bir web sitesinden işlerini halledebilmeyi arzuladığı görülmüştür.</a:t>
            </a:r>
          </a:p>
          <a:p>
            <a:pPr marL="0" indent="0">
              <a:buNone/>
            </a:pPr>
            <a:endParaRPr lang="tr-TR" sz="2100" dirty="0"/>
          </a:p>
        </p:txBody>
      </p:sp>
      <p:cxnSp>
        <p:nvCxnSpPr>
          <p:cNvPr id="6" name="Düz Bağlayıcı 5">
            <a:extLst>
              <a:ext uri="{FF2B5EF4-FFF2-40B4-BE49-F238E27FC236}">
                <a16:creationId xmlns:a16="http://schemas.microsoft.com/office/drawing/2014/main" id="{D9CC0D88-EFE0-4553-A652-7F06E0ABC485}"/>
              </a:ext>
            </a:extLst>
          </p:cNvPr>
          <p:cNvCxnSpPr>
            <a:cxnSpLocks/>
          </p:cNvCxnSpPr>
          <p:nvPr/>
        </p:nvCxnSpPr>
        <p:spPr>
          <a:xfrm>
            <a:off x="0" y="740541"/>
            <a:ext cx="12192000" cy="0"/>
          </a:xfrm>
          <a:prstGeom prst="line">
            <a:avLst/>
          </a:prstGeom>
          <a:ln w="38100"/>
        </p:spPr>
        <p:style>
          <a:lnRef idx="1">
            <a:schemeClr val="dk1"/>
          </a:lnRef>
          <a:fillRef idx="0">
            <a:schemeClr val="dk1"/>
          </a:fillRef>
          <a:effectRef idx="0">
            <a:schemeClr val="dk1"/>
          </a:effectRef>
          <a:fontRef idx="minor">
            <a:schemeClr val="tx1"/>
          </a:fontRef>
        </p:style>
      </p:cxnSp>
      <p:sp>
        <p:nvSpPr>
          <p:cNvPr id="5" name="Dikdörtgen 4">
            <a:extLst>
              <a:ext uri="{FF2B5EF4-FFF2-40B4-BE49-F238E27FC236}">
                <a16:creationId xmlns:a16="http://schemas.microsoft.com/office/drawing/2014/main" id="{FA81FF1D-345D-43C5-97DA-A20336CAC099}"/>
              </a:ext>
            </a:extLst>
          </p:cNvPr>
          <p:cNvSpPr/>
          <p:nvPr/>
        </p:nvSpPr>
        <p:spPr>
          <a:xfrm>
            <a:off x="11622156" y="6324279"/>
            <a:ext cx="569843" cy="53372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İçerik Yer Tutucusu 2">
            <a:extLst>
              <a:ext uri="{FF2B5EF4-FFF2-40B4-BE49-F238E27FC236}">
                <a16:creationId xmlns:a16="http://schemas.microsoft.com/office/drawing/2014/main" id="{33733959-8D76-4193-93C0-8549CEAF4279}"/>
              </a:ext>
            </a:extLst>
          </p:cNvPr>
          <p:cNvSpPr txBox="1">
            <a:spLocks/>
          </p:cNvSpPr>
          <p:nvPr/>
        </p:nvSpPr>
        <p:spPr>
          <a:xfrm>
            <a:off x="11731487" y="6324279"/>
            <a:ext cx="460513" cy="23857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dirty="0"/>
              <a:t>6</a:t>
            </a:r>
          </a:p>
        </p:txBody>
      </p:sp>
    </p:spTree>
    <p:extLst>
      <p:ext uri="{BB962C8B-B14F-4D97-AF65-F5344CB8AC3E}">
        <p14:creationId xmlns:p14="http://schemas.microsoft.com/office/powerpoint/2010/main" val="723622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B36AE20-7A75-4AD0-BE48-ABA5F63F0ED1}"/>
              </a:ext>
            </a:extLst>
          </p:cNvPr>
          <p:cNvSpPr>
            <a:spLocks noGrp="1"/>
          </p:cNvSpPr>
          <p:nvPr>
            <p:ph type="title"/>
          </p:nvPr>
        </p:nvSpPr>
        <p:spPr>
          <a:xfrm>
            <a:off x="450573" y="218661"/>
            <a:ext cx="10903227" cy="364414"/>
          </a:xfrm>
        </p:spPr>
        <p:txBody>
          <a:bodyPr>
            <a:normAutofit fontScale="90000"/>
          </a:bodyPr>
          <a:lstStyle/>
          <a:p>
            <a:r>
              <a:rPr lang="tr-TR" dirty="0"/>
              <a:t>YENİ BİR STARTUP</a:t>
            </a:r>
          </a:p>
        </p:txBody>
      </p:sp>
      <p:sp>
        <p:nvSpPr>
          <p:cNvPr id="3" name="İçerik Yer Tutucusu 2">
            <a:extLst>
              <a:ext uri="{FF2B5EF4-FFF2-40B4-BE49-F238E27FC236}">
                <a16:creationId xmlns:a16="http://schemas.microsoft.com/office/drawing/2014/main" id="{CDFFE463-B1C2-4E57-8864-6DC11AB48684}"/>
              </a:ext>
            </a:extLst>
          </p:cNvPr>
          <p:cNvSpPr>
            <a:spLocks noGrp="1"/>
          </p:cNvSpPr>
          <p:nvPr>
            <p:ph idx="1"/>
          </p:nvPr>
        </p:nvSpPr>
        <p:spPr>
          <a:xfrm>
            <a:off x="450573" y="897987"/>
            <a:ext cx="11343861" cy="5741352"/>
          </a:xfrm>
        </p:spPr>
        <p:txBody>
          <a:bodyPr/>
          <a:lstStyle/>
          <a:p>
            <a:r>
              <a:rPr lang="tr-TR" dirty="0"/>
              <a:t>Kullanıcıların şikayetlerini analiz eden girişim; ayrıca yazılım firmasının da hantal olduğunu, mevcut yazılıma hukuki değişiklikler bazlı basit güncellemeler getirmekten başka bir aksiyon alınmadığını, sayısal olarak da yetersiz olan ekibini verimli kullanamadığını tespit etmişlerdir.</a:t>
            </a:r>
          </a:p>
          <a:p>
            <a:r>
              <a:rPr lang="tr-TR" dirty="0"/>
              <a:t>Rekabet edebilmek ve mevcut kullanıcı şikayetleriyle kendileri de karşı karşıya kalmamak adına bir çözüm bulmakta olan girişim; bu doğrultuda son yıllarda oldukça rağbet gören ve popülerliği gittikçe artmakta olan bir yazılım dağıtım konseptini benimsemeye karar vermişlerdir.</a:t>
            </a:r>
          </a:p>
          <a:p>
            <a:pPr marL="0" indent="0">
              <a:buNone/>
            </a:pPr>
            <a:endParaRPr lang="tr-TR" dirty="0"/>
          </a:p>
        </p:txBody>
      </p:sp>
      <p:cxnSp>
        <p:nvCxnSpPr>
          <p:cNvPr id="6" name="Düz Bağlayıcı 5">
            <a:extLst>
              <a:ext uri="{FF2B5EF4-FFF2-40B4-BE49-F238E27FC236}">
                <a16:creationId xmlns:a16="http://schemas.microsoft.com/office/drawing/2014/main" id="{D9CC0D88-EFE0-4553-A652-7F06E0ABC485}"/>
              </a:ext>
            </a:extLst>
          </p:cNvPr>
          <p:cNvCxnSpPr>
            <a:cxnSpLocks/>
          </p:cNvCxnSpPr>
          <p:nvPr/>
        </p:nvCxnSpPr>
        <p:spPr>
          <a:xfrm>
            <a:off x="0" y="740541"/>
            <a:ext cx="12192000" cy="0"/>
          </a:xfrm>
          <a:prstGeom prst="line">
            <a:avLst/>
          </a:prstGeom>
          <a:ln w="38100"/>
        </p:spPr>
        <p:style>
          <a:lnRef idx="1">
            <a:schemeClr val="dk1"/>
          </a:lnRef>
          <a:fillRef idx="0">
            <a:schemeClr val="dk1"/>
          </a:fillRef>
          <a:effectRef idx="0">
            <a:schemeClr val="dk1"/>
          </a:effectRef>
          <a:fontRef idx="minor">
            <a:schemeClr val="tx1"/>
          </a:fontRef>
        </p:style>
      </p:cxnSp>
      <p:sp>
        <p:nvSpPr>
          <p:cNvPr id="5" name="Dikdörtgen 4">
            <a:extLst>
              <a:ext uri="{FF2B5EF4-FFF2-40B4-BE49-F238E27FC236}">
                <a16:creationId xmlns:a16="http://schemas.microsoft.com/office/drawing/2014/main" id="{FA81FF1D-345D-43C5-97DA-A20336CAC099}"/>
              </a:ext>
            </a:extLst>
          </p:cNvPr>
          <p:cNvSpPr/>
          <p:nvPr/>
        </p:nvSpPr>
        <p:spPr>
          <a:xfrm>
            <a:off x="11622156" y="6324279"/>
            <a:ext cx="569843" cy="53372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İçerik Yer Tutucusu 2">
            <a:extLst>
              <a:ext uri="{FF2B5EF4-FFF2-40B4-BE49-F238E27FC236}">
                <a16:creationId xmlns:a16="http://schemas.microsoft.com/office/drawing/2014/main" id="{33733959-8D76-4193-93C0-8549CEAF4279}"/>
              </a:ext>
            </a:extLst>
          </p:cNvPr>
          <p:cNvSpPr txBox="1">
            <a:spLocks/>
          </p:cNvSpPr>
          <p:nvPr/>
        </p:nvSpPr>
        <p:spPr>
          <a:xfrm>
            <a:off x="11731487" y="6324279"/>
            <a:ext cx="460513" cy="23857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dirty="0"/>
              <a:t>7</a:t>
            </a:r>
          </a:p>
        </p:txBody>
      </p:sp>
    </p:spTree>
    <p:extLst>
      <p:ext uri="{BB962C8B-B14F-4D97-AF65-F5344CB8AC3E}">
        <p14:creationId xmlns:p14="http://schemas.microsoft.com/office/powerpoint/2010/main" val="2178455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B36AE20-7A75-4AD0-BE48-ABA5F63F0ED1}"/>
              </a:ext>
            </a:extLst>
          </p:cNvPr>
          <p:cNvSpPr>
            <a:spLocks noGrp="1"/>
          </p:cNvSpPr>
          <p:nvPr>
            <p:ph type="title"/>
          </p:nvPr>
        </p:nvSpPr>
        <p:spPr>
          <a:xfrm>
            <a:off x="450573" y="218661"/>
            <a:ext cx="10903227" cy="364414"/>
          </a:xfrm>
        </p:spPr>
        <p:txBody>
          <a:bodyPr>
            <a:normAutofit fontScale="90000"/>
          </a:bodyPr>
          <a:lstStyle/>
          <a:p>
            <a:r>
              <a:rPr lang="tr-TR" dirty="0"/>
              <a:t>YAZILIM DAĞITIM KONSEPTİ</a:t>
            </a:r>
          </a:p>
        </p:txBody>
      </p:sp>
      <p:sp>
        <p:nvSpPr>
          <p:cNvPr id="3" name="İçerik Yer Tutucusu 2">
            <a:extLst>
              <a:ext uri="{FF2B5EF4-FFF2-40B4-BE49-F238E27FC236}">
                <a16:creationId xmlns:a16="http://schemas.microsoft.com/office/drawing/2014/main" id="{CDFFE463-B1C2-4E57-8864-6DC11AB48684}"/>
              </a:ext>
            </a:extLst>
          </p:cNvPr>
          <p:cNvSpPr>
            <a:spLocks noGrp="1"/>
          </p:cNvSpPr>
          <p:nvPr>
            <p:ph idx="1"/>
          </p:nvPr>
        </p:nvSpPr>
        <p:spPr>
          <a:xfrm>
            <a:off x="450573" y="897987"/>
            <a:ext cx="11343861" cy="5741352"/>
          </a:xfrm>
        </p:spPr>
        <p:txBody>
          <a:bodyPr/>
          <a:lstStyle/>
          <a:p>
            <a:pPr marL="0" indent="0">
              <a:buNone/>
            </a:pPr>
            <a:r>
              <a:rPr lang="tr-TR" dirty="0"/>
              <a:t>Müşterilerin şikayetleri ve yeni girişimin analizleri göz önünde bulundurulduğunda, benimsenecek olan bu yazılım dağıtım konsepti/modeli ne olabilir?</a:t>
            </a:r>
          </a:p>
        </p:txBody>
      </p:sp>
      <p:cxnSp>
        <p:nvCxnSpPr>
          <p:cNvPr id="6" name="Düz Bağlayıcı 5">
            <a:extLst>
              <a:ext uri="{FF2B5EF4-FFF2-40B4-BE49-F238E27FC236}">
                <a16:creationId xmlns:a16="http://schemas.microsoft.com/office/drawing/2014/main" id="{D9CC0D88-EFE0-4553-A652-7F06E0ABC485}"/>
              </a:ext>
            </a:extLst>
          </p:cNvPr>
          <p:cNvCxnSpPr>
            <a:cxnSpLocks/>
          </p:cNvCxnSpPr>
          <p:nvPr/>
        </p:nvCxnSpPr>
        <p:spPr>
          <a:xfrm>
            <a:off x="0" y="740541"/>
            <a:ext cx="12192000" cy="0"/>
          </a:xfrm>
          <a:prstGeom prst="line">
            <a:avLst/>
          </a:prstGeom>
          <a:ln w="38100"/>
        </p:spPr>
        <p:style>
          <a:lnRef idx="1">
            <a:schemeClr val="dk1"/>
          </a:lnRef>
          <a:fillRef idx="0">
            <a:schemeClr val="dk1"/>
          </a:fillRef>
          <a:effectRef idx="0">
            <a:schemeClr val="dk1"/>
          </a:effectRef>
          <a:fontRef idx="minor">
            <a:schemeClr val="tx1"/>
          </a:fontRef>
        </p:style>
      </p:cxnSp>
      <p:sp>
        <p:nvSpPr>
          <p:cNvPr id="5" name="Dikdörtgen 4">
            <a:extLst>
              <a:ext uri="{FF2B5EF4-FFF2-40B4-BE49-F238E27FC236}">
                <a16:creationId xmlns:a16="http://schemas.microsoft.com/office/drawing/2014/main" id="{FA81FF1D-345D-43C5-97DA-A20336CAC099}"/>
              </a:ext>
            </a:extLst>
          </p:cNvPr>
          <p:cNvSpPr/>
          <p:nvPr/>
        </p:nvSpPr>
        <p:spPr>
          <a:xfrm>
            <a:off x="11622156" y="6324279"/>
            <a:ext cx="569843" cy="53372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İçerik Yer Tutucusu 2">
            <a:extLst>
              <a:ext uri="{FF2B5EF4-FFF2-40B4-BE49-F238E27FC236}">
                <a16:creationId xmlns:a16="http://schemas.microsoft.com/office/drawing/2014/main" id="{33733959-8D76-4193-93C0-8549CEAF4279}"/>
              </a:ext>
            </a:extLst>
          </p:cNvPr>
          <p:cNvSpPr txBox="1">
            <a:spLocks/>
          </p:cNvSpPr>
          <p:nvPr/>
        </p:nvSpPr>
        <p:spPr>
          <a:xfrm>
            <a:off x="11731487" y="6324279"/>
            <a:ext cx="460513" cy="23857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dirty="0"/>
              <a:t>8</a:t>
            </a:r>
          </a:p>
        </p:txBody>
      </p:sp>
      <p:pic>
        <p:nvPicPr>
          <p:cNvPr id="8" name="Resim 7">
            <a:extLst>
              <a:ext uri="{FF2B5EF4-FFF2-40B4-BE49-F238E27FC236}">
                <a16:creationId xmlns:a16="http://schemas.microsoft.com/office/drawing/2014/main" id="{7E20F718-BADD-469C-9CC2-554C653531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7365" y="1629848"/>
            <a:ext cx="5582157" cy="5582157"/>
          </a:xfrm>
          <a:prstGeom prst="rect">
            <a:avLst/>
          </a:prstGeom>
        </p:spPr>
      </p:pic>
    </p:spTree>
    <p:extLst>
      <p:ext uri="{BB962C8B-B14F-4D97-AF65-F5344CB8AC3E}">
        <p14:creationId xmlns:p14="http://schemas.microsoft.com/office/powerpoint/2010/main" val="1095240196"/>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1029</TotalTime>
  <Words>857</Words>
  <Application>Microsoft Office PowerPoint</Application>
  <PresentationFormat>Geniş ekran</PresentationFormat>
  <Paragraphs>89</Paragraphs>
  <Slides>17</Slides>
  <Notes>2</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17</vt:i4>
      </vt:variant>
    </vt:vector>
  </HeadingPairs>
  <TitlesOfParts>
    <vt:vector size="21" baseType="lpstr">
      <vt:lpstr>Arial</vt:lpstr>
      <vt:lpstr>Calibri</vt:lpstr>
      <vt:lpstr>Calibri Light</vt:lpstr>
      <vt:lpstr>Office Teması</vt:lpstr>
      <vt:lpstr>SİSTEM MÜHENDİSLİĞİ 10.HAFTA</vt:lpstr>
      <vt:lpstr>SENARYO - GİRİŞ</vt:lpstr>
      <vt:lpstr>SENARYO - GİRİŞ</vt:lpstr>
      <vt:lpstr>SATIŞ SONRASI HİZMETLER</vt:lpstr>
      <vt:lpstr>TEKELLEŞME</vt:lpstr>
      <vt:lpstr>YENİ BİR STARTUP</vt:lpstr>
      <vt:lpstr>ŞİKAYETLER</vt:lpstr>
      <vt:lpstr>YENİ BİR STARTUP</vt:lpstr>
      <vt:lpstr>YAZILIM DAĞITIM KONSEPTİ</vt:lpstr>
      <vt:lpstr>İPUCU</vt:lpstr>
      <vt:lpstr>SOFTWARE AS A SERVICE</vt:lpstr>
      <vt:lpstr>SOFTWARE AS A SERVICE</vt:lpstr>
      <vt:lpstr>ÇALIŞMA MANTIĞI</vt:lpstr>
      <vt:lpstr>AVANTAJLARI</vt:lpstr>
      <vt:lpstr>DEZAVANTAJLARI</vt:lpstr>
      <vt:lpstr>ÖRNEKLERİ</vt:lpstr>
      <vt:lpstr>SİSTEM MÜHENDİSLİĞİ SOFTWARE AS A SERVICE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DAĞITIK SİSTEMLER DAĞITIK DOSYA SİSTEMLERİ</dc:title>
  <dc:creator>Mustafa</dc:creator>
  <cp:lastModifiedBy>Kubilay Kaplan</cp:lastModifiedBy>
  <cp:revision>28</cp:revision>
  <dcterms:created xsi:type="dcterms:W3CDTF">2021-12-06T12:28:22Z</dcterms:created>
  <dcterms:modified xsi:type="dcterms:W3CDTF">2022-04-18T09:19:18Z</dcterms:modified>
</cp:coreProperties>
</file>