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Default Extension="doc" ContentType="application/msword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9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98"/>
  </p:notesMasterIdLst>
  <p:handoutMasterIdLst>
    <p:handoutMasterId r:id="rId99"/>
  </p:handoutMasterIdLst>
  <p:sldIdLst>
    <p:sldId id="515" r:id="rId2"/>
    <p:sldId id="537" r:id="rId3"/>
    <p:sldId id="538" r:id="rId4"/>
    <p:sldId id="600" r:id="rId5"/>
    <p:sldId id="518" r:id="rId6"/>
    <p:sldId id="582" r:id="rId7"/>
    <p:sldId id="543" r:id="rId8"/>
    <p:sldId id="601" r:id="rId9"/>
    <p:sldId id="583" r:id="rId10"/>
    <p:sldId id="584" r:id="rId11"/>
    <p:sldId id="585" r:id="rId12"/>
    <p:sldId id="586" r:id="rId13"/>
    <p:sldId id="587" r:id="rId14"/>
    <p:sldId id="588" r:id="rId15"/>
    <p:sldId id="602" r:id="rId16"/>
    <p:sldId id="589" r:id="rId17"/>
    <p:sldId id="592" r:id="rId18"/>
    <p:sldId id="591" r:id="rId19"/>
    <p:sldId id="523" r:id="rId20"/>
    <p:sldId id="596" r:id="rId21"/>
    <p:sldId id="593" r:id="rId22"/>
    <p:sldId id="524" r:id="rId23"/>
    <p:sldId id="544" r:id="rId24"/>
    <p:sldId id="525" r:id="rId25"/>
    <p:sldId id="594" r:id="rId26"/>
    <p:sldId id="595" r:id="rId27"/>
    <p:sldId id="597" r:id="rId28"/>
    <p:sldId id="599" r:id="rId29"/>
    <p:sldId id="557" r:id="rId30"/>
    <p:sldId id="603" r:id="rId31"/>
    <p:sldId id="527" r:id="rId32"/>
    <p:sldId id="556" r:id="rId33"/>
    <p:sldId id="528" r:id="rId34"/>
    <p:sldId id="598" r:id="rId35"/>
    <p:sldId id="530" r:id="rId36"/>
    <p:sldId id="531" r:id="rId37"/>
    <p:sldId id="532" r:id="rId38"/>
    <p:sldId id="533" r:id="rId39"/>
    <p:sldId id="558" r:id="rId40"/>
    <p:sldId id="534" r:id="rId41"/>
    <p:sldId id="535" r:id="rId42"/>
    <p:sldId id="541" r:id="rId43"/>
    <p:sldId id="559" r:id="rId44"/>
    <p:sldId id="542" r:id="rId45"/>
    <p:sldId id="575" r:id="rId46"/>
    <p:sldId id="605" r:id="rId47"/>
    <p:sldId id="604" r:id="rId48"/>
    <p:sldId id="590" r:id="rId49"/>
    <p:sldId id="576" r:id="rId50"/>
    <p:sldId id="606" r:id="rId51"/>
    <p:sldId id="607" r:id="rId52"/>
    <p:sldId id="608" r:id="rId53"/>
    <p:sldId id="609" r:id="rId54"/>
    <p:sldId id="610" r:id="rId55"/>
    <p:sldId id="611" r:id="rId56"/>
    <p:sldId id="612" r:id="rId57"/>
    <p:sldId id="613" r:id="rId58"/>
    <p:sldId id="615" r:id="rId59"/>
    <p:sldId id="616" r:id="rId60"/>
    <p:sldId id="617" r:id="rId61"/>
    <p:sldId id="618" r:id="rId62"/>
    <p:sldId id="623" r:id="rId63"/>
    <p:sldId id="624" r:id="rId64"/>
    <p:sldId id="625" r:id="rId65"/>
    <p:sldId id="626" r:id="rId66"/>
    <p:sldId id="627" r:id="rId67"/>
    <p:sldId id="628" r:id="rId68"/>
    <p:sldId id="629" r:id="rId69"/>
    <p:sldId id="630" r:id="rId70"/>
    <p:sldId id="631" r:id="rId71"/>
    <p:sldId id="632" r:id="rId72"/>
    <p:sldId id="633" r:id="rId73"/>
    <p:sldId id="634" r:id="rId74"/>
    <p:sldId id="635" r:id="rId75"/>
    <p:sldId id="636" r:id="rId76"/>
    <p:sldId id="637" r:id="rId77"/>
    <p:sldId id="638" r:id="rId78"/>
    <p:sldId id="639" r:id="rId79"/>
    <p:sldId id="640" r:id="rId80"/>
    <p:sldId id="641" r:id="rId81"/>
    <p:sldId id="642" r:id="rId82"/>
    <p:sldId id="643" r:id="rId83"/>
    <p:sldId id="644" r:id="rId84"/>
    <p:sldId id="645" r:id="rId85"/>
    <p:sldId id="646" r:id="rId86"/>
    <p:sldId id="647" r:id="rId87"/>
    <p:sldId id="648" r:id="rId88"/>
    <p:sldId id="649" r:id="rId89"/>
    <p:sldId id="650" r:id="rId90"/>
    <p:sldId id="651" r:id="rId91"/>
    <p:sldId id="652" r:id="rId92"/>
    <p:sldId id="653" r:id="rId93"/>
    <p:sldId id="654" r:id="rId94"/>
    <p:sldId id="655" r:id="rId95"/>
    <p:sldId id="656" r:id="rId96"/>
    <p:sldId id="657" r:id="rId97"/>
  </p:sldIdLst>
  <p:sldSz cx="9144000" cy="6858000" type="screen4x3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tr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2A8487"/>
    <a:srgbClr val="1C5A61"/>
    <a:srgbClr val="0C6D9C"/>
    <a:srgbClr val="FF0000"/>
    <a:srgbClr val="CC3300"/>
    <a:srgbClr val="F5F5F5"/>
    <a:srgbClr val="F4F4F4"/>
    <a:srgbClr val="F2F2F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8853" autoAdjust="0"/>
    <p:restoredTop sz="94541" autoAdjust="0"/>
  </p:normalViewPr>
  <p:slideViewPr>
    <p:cSldViewPr>
      <p:cViewPr>
        <p:scale>
          <a:sx n="75" d="100"/>
          <a:sy n="75" d="100"/>
        </p:scale>
        <p:origin x="-3534" y="-990"/>
      </p:cViewPr>
      <p:guideLst>
        <p:guide orient="horz" pos="2160"/>
        <p:guide pos="2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3186"/>
    </p:cViewPr>
  </p:sorterViewPr>
  <p:notesViewPr>
    <p:cSldViewPr>
      <p:cViewPr varScale="1">
        <p:scale>
          <a:sx n="83" d="100"/>
          <a:sy n="83" d="100"/>
        </p:scale>
        <p:origin x="-840" y="-66"/>
      </p:cViewPr>
      <p:guideLst>
        <p:guide orient="horz" pos="3025"/>
        <p:guide pos="2305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handoutMaster" Target="handoutMasters/handout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4" Type="http://schemas.openxmlformats.org/officeDocument/2006/relationships/image" Target="../media/image23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4" Type="http://schemas.openxmlformats.org/officeDocument/2006/relationships/image" Target="../media/image41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4" Type="http://schemas.openxmlformats.org/officeDocument/2006/relationships/image" Target="../media/image45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60888"/>
            <a:ext cx="5367337" cy="4318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100437" tIns="50221" rIns="100437" bIns="50221" numCol="1" anchor="t" anchorCtr="0" compatLnSpc="1">
            <a:prstTxWarp prst="textNoShape">
              <a:avLst/>
            </a:prstTxWarp>
          </a:bodyPr>
          <a:lstStyle/>
          <a:p>
            <a:pPr xmlns:a="http://schemas.openxmlformats.org/drawingml/2006/main" lvl="0"/>
            <a:r xmlns:a="http://schemas.openxmlformats.org/drawingml/2006/main">
              <a:rPr lang="tr" smtClean="0"/>
              <a:t>Ana not stillerini düzenlemek için tıklayın</a:t>
            </a:r>
          </a:p>
          <a:p>
            <a:pPr xmlns:a="http://schemas.openxmlformats.org/drawingml/2006/main" lvl="1"/>
            <a:r xmlns:a="http://schemas.openxmlformats.org/drawingml/2006/main">
              <a:rPr lang="tr" smtClean="0"/>
              <a:t>İkinci seviye</a:t>
            </a:r>
          </a:p>
          <a:p>
            <a:pPr xmlns:a="http://schemas.openxmlformats.org/drawingml/2006/main" lvl="2"/>
            <a:r xmlns:a="http://schemas.openxmlformats.org/drawingml/2006/main">
              <a:rPr lang="tr" smtClean="0"/>
              <a:t>Üçüncü seviye</a:t>
            </a:r>
          </a:p>
          <a:p>
            <a:pPr xmlns:a="http://schemas.openxmlformats.org/drawingml/2006/main" lvl="3"/>
            <a:r xmlns:a="http://schemas.openxmlformats.org/drawingml/2006/main">
              <a:rPr lang="tr" smtClean="0"/>
              <a:t>Dördüncü Seviye</a:t>
            </a:r>
          </a:p>
          <a:p>
            <a:pPr xmlns:a="http://schemas.openxmlformats.org/drawingml/2006/main" lvl="4"/>
            <a:r xmlns:a="http://schemas.openxmlformats.org/drawingml/2006/main">
              <a:rPr lang="tr" smtClean="0"/>
              <a:t>Beşinci Seviye</a:t>
            </a:r>
          </a:p>
        </p:txBody>
      </p:sp>
      <p:sp>
        <p:nvSpPr>
          <p:cNvPr id="2051" name="Rectangle 3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268413" y="728663"/>
            <a:ext cx="4781550" cy="3584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9900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82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081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76425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0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262063" y="722313"/>
            <a:ext cx="4795837" cy="35972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717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007" tIns="47499" rIns="95007" bIns="47499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262063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739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025" tIns="47513" rIns="95025" bIns="47513"/>
          <a:lstStyle/>
          <a:p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 xmlns:a="http://schemas.openxmlformats.org/drawingml/2006/main">
              <a:rPr lang="tr" smtClean="0"/>
              <a:t>Ana başlık için donanım</a:t>
            </a:r>
            <a:endParaRPr xmlns:a="http://schemas.openxmlformats.org/drawingml/2006/main"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 xmlns:a="http://schemas.openxmlformats.org/drawingml/2006/main">
              <a:rPr lang="tr" smtClean="0"/>
              <a:t>alt başlık seti için donanım askı</a:t>
            </a:r>
            <a:endParaRPr xmlns:a="http://schemas.openxmlformats.org/drawingml/2006/main"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tr" smtClean="0"/>
              <a:t>Ana başlık için donanım</a:t>
            </a:r>
            <a:endParaRPr xmlns:a="http://schemas.openxmlformats.org/drawingml/2006/main"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xmlns:a="http://schemas.openxmlformats.org/drawingml/2006/main" lvl="0"/>
            <a:r xmlns:a="http://schemas.openxmlformats.org/drawingml/2006/main">
              <a:rPr lang="tr" smtClean="0"/>
              <a:t>metin stillerini için donanım askı</a:t>
            </a:r>
          </a:p>
          <a:p>
            <a:pPr xmlns:a="http://schemas.openxmlformats.org/drawingml/2006/main" lvl="1"/>
            <a:r xmlns:a="http://schemas.openxmlformats.org/drawingml/2006/main">
              <a:rPr lang="tr" smtClean="0"/>
              <a:t>ikinci düzey</a:t>
            </a:r>
          </a:p>
          <a:p>
            <a:pPr xmlns:a="http://schemas.openxmlformats.org/drawingml/2006/main" lvl="2"/>
            <a:r xmlns:a="http://schemas.openxmlformats.org/drawingml/2006/main">
              <a:rPr lang="tr" smtClean="0"/>
              <a:t>Üçüncü düzey</a:t>
            </a:r>
          </a:p>
          <a:p>
            <a:pPr xmlns:a="http://schemas.openxmlformats.org/drawingml/2006/main" lvl="3"/>
            <a:r xmlns:a="http://schemas.openxmlformats.org/drawingml/2006/main">
              <a:rPr lang="tr" smtClean="0"/>
              <a:t>dördüncü düzey</a:t>
            </a:r>
          </a:p>
          <a:p>
            <a:pPr xmlns:a="http://schemas.openxmlformats.org/drawingml/2006/main" lvl="4"/>
            <a:r xmlns:a="http://schemas.openxmlformats.org/drawingml/2006/main">
              <a:rPr lang="tr" smtClean="0"/>
              <a:t>Beşinci düzey</a:t>
            </a:r>
            <a:endParaRPr xmlns:a="http://schemas.openxmlformats.org/drawingml/2006/main"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 xmlns:a="http://schemas.openxmlformats.org/drawingml/2006/main">
              <a:rPr lang="tr" smtClean="0"/>
              <a:t>Ana başlık için donanım</a:t>
            </a:r>
            <a:endParaRPr xmlns:a="http://schemas.openxmlformats.org/drawingml/2006/main"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xmlns:a="http://schemas.openxmlformats.org/drawingml/2006/main" lvl="0"/>
            <a:r xmlns:a="http://schemas.openxmlformats.org/drawingml/2006/main">
              <a:rPr lang="tr" smtClean="0"/>
              <a:t>metin stillerini için donanım askı</a:t>
            </a:r>
          </a:p>
          <a:p>
            <a:pPr xmlns:a="http://schemas.openxmlformats.org/drawingml/2006/main" lvl="1"/>
            <a:r xmlns:a="http://schemas.openxmlformats.org/drawingml/2006/main">
              <a:rPr lang="tr" smtClean="0"/>
              <a:t>ikinci düzey</a:t>
            </a:r>
          </a:p>
          <a:p>
            <a:pPr xmlns:a="http://schemas.openxmlformats.org/drawingml/2006/main" lvl="2"/>
            <a:r xmlns:a="http://schemas.openxmlformats.org/drawingml/2006/main">
              <a:rPr lang="tr" smtClean="0"/>
              <a:t>Üçüncü düzey</a:t>
            </a:r>
          </a:p>
          <a:p>
            <a:pPr xmlns:a="http://schemas.openxmlformats.org/drawingml/2006/main" lvl="3"/>
            <a:r xmlns:a="http://schemas.openxmlformats.org/drawingml/2006/main">
              <a:rPr lang="tr" smtClean="0"/>
              <a:t>dördüncü düzey</a:t>
            </a:r>
          </a:p>
          <a:p>
            <a:pPr xmlns:a="http://schemas.openxmlformats.org/drawingml/2006/main" lvl="4"/>
            <a:r xmlns:a="http://schemas.openxmlformats.org/drawingml/2006/main">
              <a:rPr lang="tr" smtClean="0"/>
              <a:t>Beşinci düzey</a:t>
            </a:r>
            <a:endParaRPr xmlns:a="http://schemas.openxmlformats.org/drawingml/2006/main" lang="tr-T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Başlık ve İçerik Üzerind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 xmlns:a="http://schemas.openxmlformats.org/drawingml/2006/main">
              <a:rPr lang="tr" smtClean="0"/>
              <a:t>Ana başlık için donanım</a:t>
            </a:r>
            <a:endParaRPr xmlns:a="http://schemas.openxmlformats.org/drawingml/2006/main"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8318500" cy="2514600"/>
          </a:xfrm>
        </p:spPr>
        <p:txBody>
          <a:bodyPr/>
          <a:lstStyle/>
          <a:p>
            <a:pPr xmlns:a="http://schemas.openxmlformats.org/drawingml/2006/main" lvl="0"/>
            <a:r xmlns:a="http://schemas.openxmlformats.org/drawingml/2006/main">
              <a:rPr lang="tr" smtClean="0"/>
              <a:t>metin stillerini için donanım askı</a:t>
            </a:r>
          </a:p>
          <a:p>
            <a:pPr xmlns:a="http://schemas.openxmlformats.org/drawingml/2006/main" lvl="1"/>
            <a:r xmlns:a="http://schemas.openxmlformats.org/drawingml/2006/main">
              <a:rPr lang="tr" smtClean="0"/>
              <a:t>ikinci düzey</a:t>
            </a:r>
          </a:p>
          <a:p>
            <a:pPr xmlns:a="http://schemas.openxmlformats.org/drawingml/2006/main" lvl="2"/>
            <a:r xmlns:a="http://schemas.openxmlformats.org/drawingml/2006/main">
              <a:rPr lang="tr" smtClean="0"/>
              <a:t>Üçüncü düzey</a:t>
            </a:r>
          </a:p>
          <a:p>
            <a:pPr xmlns:a="http://schemas.openxmlformats.org/drawingml/2006/main" lvl="3"/>
            <a:r xmlns:a="http://schemas.openxmlformats.org/drawingml/2006/main">
              <a:rPr lang="tr" smtClean="0"/>
              <a:t>dördüncü düzey</a:t>
            </a:r>
          </a:p>
          <a:p>
            <a:pPr xmlns:a="http://schemas.openxmlformats.org/drawingml/2006/main" lvl="4"/>
            <a:r xmlns:a="http://schemas.openxmlformats.org/drawingml/2006/main">
              <a:rPr lang="tr" smtClean="0"/>
              <a:t>Beşinci düzey</a:t>
            </a:r>
            <a:endParaRPr xmlns:a="http://schemas.openxmlformats.org/drawingml/2006/main"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11163" y="3810000"/>
            <a:ext cx="8318500" cy="2514600"/>
          </a:xfrm>
        </p:spPr>
        <p:txBody>
          <a:bodyPr/>
          <a:lstStyle/>
          <a:p>
            <a:pPr xmlns:a="http://schemas.openxmlformats.org/drawingml/2006/main" lvl="0"/>
            <a:r xmlns:a="http://schemas.openxmlformats.org/drawingml/2006/main">
              <a:rPr lang="tr" smtClean="0"/>
              <a:t>metin stillerini için donanım askı</a:t>
            </a:r>
          </a:p>
          <a:p>
            <a:pPr xmlns:a="http://schemas.openxmlformats.org/drawingml/2006/main" lvl="1"/>
            <a:r xmlns:a="http://schemas.openxmlformats.org/drawingml/2006/main">
              <a:rPr lang="tr" smtClean="0"/>
              <a:t>ikinci düzey</a:t>
            </a:r>
          </a:p>
          <a:p>
            <a:pPr xmlns:a="http://schemas.openxmlformats.org/drawingml/2006/main" lvl="2"/>
            <a:r xmlns:a="http://schemas.openxmlformats.org/drawingml/2006/main">
              <a:rPr lang="tr" smtClean="0"/>
              <a:t>Üçüncü düzey</a:t>
            </a:r>
          </a:p>
          <a:p>
            <a:pPr xmlns:a="http://schemas.openxmlformats.org/drawingml/2006/main" lvl="3"/>
            <a:r xmlns:a="http://schemas.openxmlformats.org/drawingml/2006/main">
              <a:rPr lang="tr" smtClean="0"/>
              <a:t>dördüncü düzey</a:t>
            </a:r>
          </a:p>
          <a:p>
            <a:pPr xmlns:a="http://schemas.openxmlformats.org/drawingml/2006/main" lvl="4"/>
            <a:r xmlns:a="http://schemas.openxmlformats.org/drawingml/2006/main">
              <a:rPr lang="tr" smtClean="0"/>
              <a:t>Beşinci düzey</a:t>
            </a:r>
            <a:endParaRPr xmlns:a="http://schemas.openxmlformats.org/drawingml/2006/main" lang="tr-T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Başlık, Metin ve 2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 xmlns:a="http://schemas.openxmlformats.org/drawingml/2006/main">
              <a:rPr lang="tr" smtClean="0"/>
              <a:t>Ana başlık için donanım</a:t>
            </a:r>
            <a:endParaRPr xmlns:a="http://schemas.openxmlformats.org/drawingml/2006/main"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xmlns:a="http://schemas.openxmlformats.org/drawingml/2006/main" lvl="0"/>
            <a:r xmlns:a="http://schemas.openxmlformats.org/drawingml/2006/main">
              <a:rPr lang="tr" smtClean="0"/>
              <a:t>metin stillerini için donanım askı</a:t>
            </a:r>
          </a:p>
          <a:p>
            <a:pPr xmlns:a="http://schemas.openxmlformats.org/drawingml/2006/main" lvl="1"/>
            <a:r xmlns:a="http://schemas.openxmlformats.org/drawingml/2006/main">
              <a:rPr lang="tr" smtClean="0"/>
              <a:t>ikinci düzey</a:t>
            </a:r>
          </a:p>
          <a:p>
            <a:pPr xmlns:a="http://schemas.openxmlformats.org/drawingml/2006/main" lvl="2"/>
            <a:r xmlns:a="http://schemas.openxmlformats.org/drawingml/2006/main">
              <a:rPr lang="tr" smtClean="0"/>
              <a:t>Üçüncü düzey</a:t>
            </a:r>
          </a:p>
          <a:p>
            <a:pPr xmlns:a="http://schemas.openxmlformats.org/drawingml/2006/main" lvl="3"/>
            <a:r xmlns:a="http://schemas.openxmlformats.org/drawingml/2006/main">
              <a:rPr lang="tr" smtClean="0"/>
              <a:t>dördüncü düzey</a:t>
            </a:r>
          </a:p>
          <a:p>
            <a:pPr xmlns:a="http://schemas.openxmlformats.org/drawingml/2006/main" lvl="4"/>
            <a:r xmlns:a="http://schemas.openxmlformats.org/drawingml/2006/main">
              <a:rPr lang="tr" smtClean="0"/>
              <a:t>Beşinci düzey</a:t>
            </a:r>
            <a:endParaRPr xmlns:a="http://schemas.openxmlformats.org/drawingml/2006/main"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xmlns:a="http://schemas.openxmlformats.org/drawingml/2006/main" lvl="0"/>
            <a:r xmlns:a="http://schemas.openxmlformats.org/drawingml/2006/main">
              <a:rPr lang="tr" smtClean="0"/>
              <a:t>metin stillerini için donanım askı</a:t>
            </a:r>
          </a:p>
          <a:p>
            <a:pPr xmlns:a="http://schemas.openxmlformats.org/drawingml/2006/main" lvl="1"/>
            <a:r xmlns:a="http://schemas.openxmlformats.org/drawingml/2006/main">
              <a:rPr lang="tr" smtClean="0"/>
              <a:t>ikinci düzey</a:t>
            </a:r>
          </a:p>
          <a:p>
            <a:pPr xmlns:a="http://schemas.openxmlformats.org/drawingml/2006/main" lvl="2"/>
            <a:r xmlns:a="http://schemas.openxmlformats.org/drawingml/2006/main">
              <a:rPr lang="tr" smtClean="0"/>
              <a:t>Üçüncü düzey</a:t>
            </a:r>
          </a:p>
          <a:p>
            <a:pPr xmlns:a="http://schemas.openxmlformats.org/drawingml/2006/main" lvl="3"/>
            <a:r xmlns:a="http://schemas.openxmlformats.org/drawingml/2006/main">
              <a:rPr lang="tr" smtClean="0"/>
              <a:t>dördüncü düzey</a:t>
            </a:r>
          </a:p>
          <a:p>
            <a:pPr xmlns:a="http://schemas.openxmlformats.org/drawingml/2006/main" lvl="4"/>
            <a:r xmlns:a="http://schemas.openxmlformats.org/drawingml/2006/main">
              <a:rPr lang="tr" smtClean="0"/>
              <a:t>Beşinci düzey</a:t>
            </a:r>
            <a:endParaRPr xmlns:a="http://schemas.openxmlformats.org/drawingml/2006/main" lang="tr-TR"/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3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xmlns:a="http://schemas.openxmlformats.org/drawingml/2006/main" lvl="0"/>
            <a:r xmlns:a="http://schemas.openxmlformats.org/drawingml/2006/main">
              <a:rPr lang="tr" smtClean="0"/>
              <a:t>metin stillerini için donanım askı</a:t>
            </a:r>
          </a:p>
          <a:p>
            <a:pPr xmlns:a="http://schemas.openxmlformats.org/drawingml/2006/main" lvl="1"/>
            <a:r xmlns:a="http://schemas.openxmlformats.org/drawingml/2006/main">
              <a:rPr lang="tr" smtClean="0"/>
              <a:t>ikinci düzey</a:t>
            </a:r>
          </a:p>
          <a:p>
            <a:pPr xmlns:a="http://schemas.openxmlformats.org/drawingml/2006/main" lvl="2"/>
            <a:r xmlns:a="http://schemas.openxmlformats.org/drawingml/2006/main">
              <a:rPr lang="tr" smtClean="0"/>
              <a:t>Üçüncü düzey</a:t>
            </a:r>
          </a:p>
          <a:p>
            <a:pPr xmlns:a="http://schemas.openxmlformats.org/drawingml/2006/main" lvl="3"/>
            <a:r xmlns:a="http://schemas.openxmlformats.org/drawingml/2006/main">
              <a:rPr lang="tr" smtClean="0"/>
              <a:t>dördüncü düzey</a:t>
            </a:r>
          </a:p>
          <a:p>
            <a:pPr xmlns:a="http://schemas.openxmlformats.org/drawingml/2006/main" lvl="4"/>
            <a:r xmlns:a="http://schemas.openxmlformats.org/drawingml/2006/main">
              <a:rPr lang="tr" smtClean="0"/>
              <a:t>Beşinci düzey</a:t>
            </a:r>
            <a:endParaRPr xmlns:a="http://schemas.openxmlformats.org/drawingml/2006/main" lang="tr-T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Başlık ve Tab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 xmlns:a="http://schemas.openxmlformats.org/drawingml/2006/main">
              <a:rPr lang="tr" smtClean="0"/>
              <a:t>Ana başlık için donanım</a:t>
            </a:r>
            <a:endParaRPr xmlns:a="http://schemas.openxmlformats.org/drawingml/2006/main" lang="tr-TR"/>
          </a:p>
        </p:txBody>
      </p:sp>
      <p:sp>
        <p:nvSpPr>
          <p:cNvPr id="3" name="2 Tablo Yer Tutucusu"/>
          <p:cNvSpPr>
            <a:spLocks noGrp="1"/>
          </p:cNvSpPr>
          <p:nvPr>
            <p:ph type="tbl" idx="1"/>
          </p:nvPr>
        </p:nvSpPr>
        <p:spPr>
          <a:xfrm>
            <a:off x="411163" y="1143000"/>
            <a:ext cx="8318500" cy="5181600"/>
          </a:xfrm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tr" smtClean="0"/>
              <a:t>Ana başlık için donanım</a:t>
            </a:r>
            <a:endParaRPr xmlns:a="http://schemas.openxmlformats.org/drawingml/2006/main"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xmlns:a="http://schemas.openxmlformats.org/drawingml/2006/main" lvl="0"/>
            <a:r xmlns:a="http://schemas.openxmlformats.org/drawingml/2006/main">
              <a:rPr lang="tr" smtClean="0"/>
              <a:t>metin stillerini için donanım askı</a:t>
            </a:r>
          </a:p>
          <a:p>
            <a:pPr xmlns:a="http://schemas.openxmlformats.org/drawingml/2006/main" lvl="1"/>
            <a:r xmlns:a="http://schemas.openxmlformats.org/drawingml/2006/main">
              <a:rPr lang="tr" smtClean="0"/>
              <a:t>ikinci düzey</a:t>
            </a:r>
          </a:p>
          <a:p>
            <a:pPr xmlns:a="http://schemas.openxmlformats.org/drawingml/2006/main" lvl="2"/>
            <a:r xmlns:a="http://schemas.openxmlformats.org/drawingml/2006/main">
              <a:rPr lang="tr" smtClean="0"/>
              <a:t>Üçüncü düzey</a:t>
            </a:r>
          </a:p>
          <a:p>
            <a:pPr xmlns:a="http://schemas.openxmlformats.org/drawingml/2006/main" lvl="3"/>
            <a:r xmlns:a="http://schemas.openxmlformats.org/drawingml/2006/main">
              <a:rPr lang="tr" smtClean="0"/>
              <a:t>dördüncü düzey</a:t>
            </a:r>
          </a:p>
          <a:p>
            <a:pPr xmlns:a="http://schemas.openxmlformats.org/drawingml/2006/main" lvl="4"/>
            <a:r xmlns:a="http://schemas.openxmlformats.org/drawingml/2006/main">
              <a:rPr lang="tr" smtClean="0"/>
              <a:t>Beşinci düzey</a:t>
            </a:r>
            <a:endParaRPr xmlns:a="http://schemas.openxmlformats.org/drawingml/2006/main"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 xmlns:a="http://schemas.openxmlformats.org/drawingml/2006/main">
              <a:rPr lang="tr" smtClean="0"/>
              <a:t>Ana başlık için donanım</a:t>
            </a:r>
            <a:endParaRPr xmlns:a="http://schemas.openxmlformats.org/drawingml/2006/main"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xmlns:a="http://schemas.openxmlformats.org/drawingml/2006/main" lvl="0"/>
            <a:r xmlns:a="http://schemas.openxmlformats.org/drawingml/2006/main">
              <a:rPr lang="tr" smtClean="0"/>
              <a:t>metin stillerini için donanım askı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tr" smtClean="0"/>
              <a:t>Ana başlık için donanım</a:t>
            </a:r>
            <a:endParaRPr xmlns:a="http://schemas.openxmlformats.org/drawingml/2006/main"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xmlns:a="http://schemas.openxmlformats.org/drawingml/2006/main" lvl="0"/>
            <a:r xmlns:a="http://schemas.openxmlformats.org/drawingml/2006/main">
              <a:rPr lang="tr" smtClean="0"/>
              <a:t>metin stillerini için donanım askı</a:t>
            </a:r>
          </a:p>
          <a:p>
            <a:pPr xmlns:a="http://schemas.openxmlformats.org/drawingml/2006/main" lvl="1"/>
            <a:r xmlns:a="http://schemas.openxmlformats.org/drawingml/2006/main">
              <a:rPr lang="tr" smtClean="0"/>
              <a:t>ikinci düzey</a:t>
            </a:r>
          </a:p>
          <a:p>
            <a:pPr xmlns:a="http://schemas.openxmlformats.org/drawingml/2006/main" lvl="2"/>
            <a:r xmlns:a="http://schemas.openxmlformats.org/drawingml/2006/main">
              <a:rPr lang="tr" smtClean="0"/>
              <a:t>Üçüncü düzey</a:t>
            </a:r>
          </a:p>
          <a:p>
            <a:pPr xmlns:a="http://schemas.openxmlformats.org/drawingml/2006/main" lvl="3"/>
            <a:r xmlns:a="http://schemas.openxmlformats.org/drawingml/2006/main">
              <a:rPr lang="tr" smtClean="0"/>
              <a:t>dördüncü düzey</a:t>
            </a:r>
          </a:p>
          <a:p>
            <a:pPr xmlns:a="http://schemas.openxmlformats.org/drawingml/2006/main" lvl="4"/>
            <a:r xmlns:a="http://schemas.openxmlformats.org/drawingml/2006/main">
              <a:rPr lang="tr" smtClean="0"/>
              <a:t>Beşinci düzey</a:t>
            </a:r>
            <a:endParaRPr xmlns:a="http://schemas.openxmlformats.org/drawingml/2006/main"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xmlns:a="http://schemas.openxmlformats.org/drawingml/2006/main" lvl="0"/>
            <a:r xmlns:a="http://schemas.openxmlformats.org/drawingml/2006/main">
              <a:rPr lang="tr" smtClean="0"/>
              <a:t>metin stillerini için donanım askı</a:t>
            </a:r>
          </a:p>
          <a:p>
            <a:pPr xmlns:a="http://schemas.openxmlformats.org/drawingml/2006/main" lvl="1"/>
            <a:r xmlns:a="http://schemas.openxmlformats.org/drawingml/2006/main">
              <a:rPr lang="tr" smtClean="0"/>
              <a:t>ikinci düzey</a:t>
            </a:r>
          </a:p>
          <a:p>
            <a:pPr xmlns:a="http://schemas.openxmlformats.org/drawingml/2006/main" lvl="2"/>
            <a:r xmlns:a="http://schemas.openxmlformats.org/drawingml/2006/main">
              <a:rPr lang="tr" smtClean="0"/>
              <a:t>Üçüncü düzey</a:t>
            </a:r>
          </a:p>
          <a:p>
            <a:pPr xmlns:a="http://schemas.openxmlformats.org/drawingml/2006/main" lvl="3"/>
            <a:r xmlns:a="http://schemas.openxmlformats.org/drawingml/2006/main">
              <a:rPr lang="tr" smtClean="0"/>
              <a:t>dördüncü düzey</a:t>
            </a:r>
          </a:p>
          <a:p>
            <a:pPr xmlns:a="http://schemas.openxmlformats.org/drawingml/2006/main" lvl="4"/>
            <a:r xmlns:a="http://schemas.openxmlformats.org/drawingml/2006/main">
              <a:rPr lang="tr" smtClean="0"/>
              <a:t>Beşinci düzey</a:t>
            </a:r>
            <a:endParaRPr xmlns:a="http://schemas.openxmlformats.org/drawingml/2006/main"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 xmlns:a="http://schemas.openxmlformats.org/drawingml/2006/main">
              <a:rPr lang="tr" smtClean="0"/>
              <a:t>Ana başlık için donanım</a:t>
            </a:r>
            <a:endParaRPr xmlns:a="http://schemas.openxmlformats.org/drawingml/2006/main"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xmlns:a="http://schemas.openxmlformats.org/drawingml/2006/main" lvl="0"/>
            <a:r xmlns:a="http://schemas.openxmlformats.org/drawingml/2006/main">
              <a:rPr lang="tr" smtClean="0"/>
              <a:t>metin stillerini için donanım askı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xmlns:a="http://schemas.openxmlformats.org/drawingml/2006/main" lvl="0"/>
            <a:r xmlns:a="http://schemas.openxmlformats.org/drawingml/2006/main">
              <a:rPr lang="tr" smtClean="0"/>
              <a:t>metin stillerini için donanım askı</a:t>
            </a:r>
          </a:p>
          <a:p>
            <a:pPr xmlns:a="http://schemas.openxmlformats.org/drawingml/2006/main" lvl="1"/>
            <a:r xmlns:a="http://schemas.openxmlformats.org/drawingml/2006/main">
              <a:rPr lang="tr" smtClean="0"/>
              <a:t>ikinci düzey</a:t>
            </a:r>
          </a:p>
          <a:p>
            <a:pPr xmlns:a="http://schemas.openxmlformats.org/drawingml/2006/main" lvl="2"/>
            <a:r xmlns:a="http://schemas.openxmlformats.org/drawingml/2006/main">
              <a:rPr lang="tr" smtClean="0"/>
              <a:t>Üçüncü düzey</a:t>
            </a:r>
          </a:p>
          <a:p>
            <a:pPr xmlns:a="http://schemas.openxmlformats.org/drawingml/2006/main" lvl="3"/>
            <a:r xmlns:a="http://schemas.openxmlformats.org/drawingml/2006/main">
              <a:rPr lang="tr" smtClean="0"/>
              <a:t>dördüncü düzey</a:t>
            </a:r>
          </a:p>
          <a:p>
            <a:pPr xmlns:a="http://schemas.openxmlformats.org/drawingml/2006/main" lvl="4"/>
            <a:r xmlns:a="http://schemas.openxmlformats.org/drawingml/2006/main">
              <a:rPr lang="tr" smtClean="0"/>
              <a:t>Beşinci düzey</a:t>
            </a:r>
            <a:endParaRPr xmlns:a="http://schemas.openxmlformats.org/drawingml/2006/main"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xmlns:a="http://schemas.openxmlformats.org/drawingml/2006/main" lvl="0"/>
            <a:r xmlns:a="http://schemas.openxmlformats.org/drawingml/2006/main">
              <a:rPr lang="tr" smtClean="0"/>
              <a:t>metin stillerini için donanım askı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xmlns:a="http://schemas.openxmlformats.org/drawingml/2006/main" lvl="0"/>
            <a:r xmlns:a="http://schemas.openxmlformats.org/drawingml/2006/main">
              <a:rPr lang="tr" smtClean="0"/>
              <a:t>metin stillerini için donanım askı</a:t>
            </a:r>
          </a:p>
          <a:p>
            <a:pPr xmlns:a="http://schemas.openxmlformats.org/drawingml/2006/main" lvl="1"/>
            <a:r xmlns:a="http://schemas.openxmlformats.org/drawingml/2006/main">
              <a:rPr lang="tr" smtClean="0"/>
              <a:t>ikinci düzey</a:t>
            </a:r>
          </a:p>
          <a:p>
            <a:pPr xmlns:a="http://schemas.openxmlformats.org/drawingml/2006/main" lvl="2"/>
            <a:r xmlns:a="http://schemas.openxmlformats.org/drawingml/2006/main">
              <a:rPr lang="tr" smtClean="0"/>
              <a:t>Üçüncü düzey</a:t>
            </a:r>
          </a:p>
          <a:p>
            <a:pPr xmlns:a="http://schemas.openxmlformats.org/drawingml/2006/main" lvl="3"/>
            <a:r xmlns:a="http://schemas.openxmlformats.org/drawingml/2006/main">
              <a:rPr lang="tr" smtClean="0"/>
              <a:t>dördüncü düzey</a:t>
            </a:r>
          </a:p>
          <a:p>
            <a:pPr xmlns:a="http://schemas.openxmlformats.org/drawingml/2006/main" lvl="4"/>
            <a:r xmlns:a="http://schemas.openxmlformats.org/drawingml/2006/main">
              <a:rPr lang="tr" smtClean="0"/>
              <a:t>Beşinci düzey</a:t>
            </a:r>
            <a:endParaRPr xmlns:a="http://schemas.openxmlformats.org/drawingml/2006/main"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tr" smtClean="0"/>
              <a:t>Ana başlık için donanım</a:t>
            </a:r>
            <a:endParaRPr xmlns:a="http://schemas.openxmlformats.org/drawingml/2006/main"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 xmlns:a="http://schemas.openxmlformats.org/drawingml/2006/main">
              <a:rPr lang="tr" smtClean="0"/>
              <a:t>Ana başlık için donanım</a:t>
            </a:r>
            <a:endParaRPr xmlns:a="http://schemas.openxmlformats.org/drawingml/2006/main"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xmlns:a="http://schemas.openxmlformats.org/drawingml/2006/main" lvl="0"/>
            <a:r xmlns:a="http://schemas.openxmlformats.org/drawingml/2006/main">
              <a:rPr lang="tr" smtClean="0"/>
              <a:t>metin stillerini için donanım askı</a:t>
            </a:r>
          </a:p>
          <a:p>
            <a:pPr xmlns:a="http://schemas.openxmlformats.org/drawingml/2006/main" lvl="1"/>
            <a:r xmlns:a="http://schemas.openxmlformats.org/drawingml/2006/main">
              <a:rPr lang="tr" smtClean="0"/>
              <a:t>ikinci düzey</a:t>
            </a:r>
          </a:p>
          <a:p>
            <a:pPr xmlns:a="http://schemas.openxmlformats.org/drawingml/2006/main" lvl="2"/>
            <a:r xmlns:a="http://schemas.openxmlformats.org/drawingml/2006/main">
              <a:rPr lang="tr" smtClean="0"/>
              <a:t>Üçüncü düzey</a:t>
            </a:r>
          </a:p>
          <a:p>
            <a:pPr xmlns:a="http://schemas.openxmlformats.org/drawingml/2006/main" lvl="3"/>
            <a:r xmlns:a="http://schemas.openxmlformats.org/drawingml/2006/main">
              <a:rPr lang="tr" smtClean="0"/>
              <a:t>dördüncü düzey</a:t>
            </a:r>
          </a:p>
          <a:p>
            <a:pPr xmlns:a="http://schemas.openxmlformats.org/drawingml/2006/main" lvl="4"/>
            <a:r xmlns:a="http://schemas.openxmlformats.org/drawingml/2006/main">
              <a:rPr lang="tr" smtClean="0"/>
              <a:t>Beşinci düzey</a:t>
            </a:r>
            <a:endParaRPr xmlns:a="http://schemas.openxmlformats.org/drawingml/2006/main"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xmlns:a="http://schemas.openxmlformats.org/drawingml/2006/main" lvl="0"/>
            <a:r xmlns:a="http://schemas.openxmlformats.org/drawingml/2006/main">
              <a:rPr lang="tr" smtClean="0"/>
              <a:t>metin stillerini için donanım askı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 xmlns:a="http://schemas.openxmlformats.org/drawingml/2006/main">
              <a:rPr lang="tr" smtClean="0"/>
              <a:t>Ana başlık için donanım</a:t>
            </a:r>
            <a:endParaRPr xmlns:a="http://schemas.openxmlformats.org/drawingml/2006/main"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xmlns:a="http://schemas.openxmlformats.org/drawingml/2006/main" lvl="0"/>
            <a:r xmlns:a="http://schemas.openxmlformats.org/drawingml/2006/main">
              <a:rPr lang="tr" smtClean="0"/>
              <a:t>metin stillerini için donanım askı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xmlns:a="http://schemas.openxmlformats.org/drawingml/2006/main" lvl="0"/>
            <a:r xmlns:a="http://schemas.openxmlformats.org/drawingml/2006/main">
              <a:rPr lang="tr" smtClean="0"/>
              <a:t>Ana başlık stilini düzenlemek için tıklayın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xmlns:a="http://schemas.openxmlformats.org/drawingml/2006/main" lvl="0"/>
            <a:r xmlns:a="http://schemas.openxmlformats.org/drawingml/2006/main">
              <a:rPr lang="tr" smtClean="0"/>
              <a:t>Ana metin stillerini düzenlemek için tıklayın</a:t>
            </a:r>
          </a:p>
          <a:p>
            <a:pPr xmlns:a="http://schemas.openxmlformats.org/drawingml/2006/main" lvl="1"/>
            <a:r xmlns:a="http://schemas.openxmlformats.org/drawingml/2006/main">
              <a:rPr lang="tr" smtClean="0"/>
              <a:t>İkinci seviye</a:t>
            </a:r>
          </a:p>
          <a:p>
            <a:pPr xmlns:a="http://schemas.openxmlformats.org/drawingml/2006/main" lvl="2"/>
            <a:r xmlns:a="http://schemas.openxmlformats.org/drawingml/2006/main">
              <a:rPr lang="tr" smtClean="0"/>
              <a:t>Üçüncü seviye</a:t>
            </a:r>
          </a:p>
        </p:txBody>
      </p:sp>
      <p:grpSp>
        <p:nvGrpSpPr>
          <p:cNvPr id="1040" name="Group 16"/>
          <p:cNvGrpSpPr>
            <a:grpSpLocks/>
          </p:cNvGrpSpPr>
          <p:nvPr userDrawn="1"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1041" name="Rectangle 17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12C2E9">
                    <a:gamma/>
                    <a:shade val="80000"/>
                    <a:invGamma/>
                  </a:srgbClr>
                </a:gs>
                <a:gs pos="50000">
                  <a:srgbClr val="12C2E9"/>
                </a:gs>
                <a:gs pos="100000">
                  <a:srgbClr val="12C2E9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42" name="Rectangle 18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FF00FF">
                    <a:gamma/>
                    <a:shade val="69804"/>
                    <a:invGamma/>
                  </a:srgbClr>
                </a:gs>
                <a:gs pos="50000">
                  <a:srgbClr val="FF00FF"/>
                </a:gs>
                <a:gs pos="100000">
                  <a:srgbClr val="FF00FF">
                    <a:gamma/>
                    <a:shade val="69804"/>
                    <a:invGamma/>
                  </a:srgbClr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1046" name="Group 22"/>
          <p:cNvGrpSpPr>
            <a:grpSpLocks/>
          </p:cNvGrpSpPr>
          <p:nvPr userDrawn="1"/>
        </p:nvGrpSpPr>
        <p:grpSpPr bwMode="auto">
          <a:xfrm>
            <a:off x="381000" y="6400800"/>
            <a:ext cx="8382000" cy="304800"/>
            <a:chOff x="288" y="3408"/>
            <a:chExt cx="5280" cy="192"/>
          </a:xfrm>
        </p:grpSpPr>
        <p:sp>
          <p:nvSpPr>
            <p:cNvPr id="1047" name="Rectangle 23"/>
            <p:cNvSpPr>
              <a:spLocks noChangeArrowheads="1"/>
            </p:cNvSpPr>
            <p:nvPr/>
          </p:nvSpPr>
          <p:spPr bwMode="auto">
            <a:xfrm>
              <a:off x="288" y="3408"/>
              <a:ext cx="5280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48" name="Rectangle 24"/>
            <p:cNvSpPr>
              <a:spLocks noChangeArrowheads="1"/>
            </p:cNvSpPr>
            <p:nvPr/>
          </p:nvSpPr>
          <p:spPr bwMode="auto">
            <a:xfrm>
              <a:off x="288" y="3408"/>
              <a:ext cx="5269" cy="1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0" tIns="0" rIns="0" bIns="0" anchor="b">
              <a:spAutoFit/>
            </a:bodyPr>
            <a:lstStyle/>
            <a:p>
              <a:pPr xmlns:a="http://schemas.openxmlformats.org/drawingml/2006/main">
                <a:lnSpc>
                  <a:spcPts val="2000"/>
                </a:lnSpc>
              </a:pPr>
              <a:r xmlns:a="http://schemas.openxmlformats.org/drawingml/2006/main">
                <a:rPr lang="tr" sz="1200" b="0"/>
                <a:t>© Tan,Steinbach, Kumar Veri Madenciliğine Giriş 18.04.2004</a:t>
              </a:r>
              <a:fld xmlns:a="http://schemas.openxmlformats.org/drawingml/2006/main" id="{E78DC8E7-5349-4542-B576-F43C6D70371A}" type="slidenum">
                <a:rPr lang="en-US" sz="1200" b="0"/>
                <a:pPr>
                  <a:lnSpc>
                    <a:spcPts val="2000"/>
                  </a:lnSpc>
                </a:pPr>
                <a:t>‹#›</a:t>
              </a:fld>
              <a:r xmlns:a="http://schemas.openxmlformats.org/drawingml/2006/main">
                <a:rPr lang="tr" sz="1200" b="0"/>
                <a:t> 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5000"/>
        <a:buFont typeface="Monotype Sort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itchFamily="2" charset="2"/>
        <a:buChar char="u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charset="0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Belgesi4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Belgesi5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Belgesi6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Belgesi7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Belgesi8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Belgesi9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Belgesi10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9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Belgesi11.doc"/><Relationship Id="rId7" Type="http://schemas.openxmlformats.org/officeDocument/2006/relationships/oleObject" Target="../embeddings/Microsoft_Office_Word_97_-_2003_Belgesi15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Microsoft_Office_Word_97_-_2003_Belgesi14.doc"/><Relationship Id="rId5" Type="http://schemas.openxmlformats.org/officeDocument/2006/relationships/oleObject" Target="../embeddings/Microsoft_Office_Word_97_-_2003_Belgesi13.doc"/><Relationship Id="rId4" Type="http://schemas.openxmlformats.org/officeDocument/2006/relationships/oleObject" Target="../embeddings/Microsoft_Office_Word_97_-_2003_Belgesi12.doc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Microsoft_Office_Word_97_-_2003_Belgesi19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Microsoft_Office_Word_97_-_2003_Belgesi18.doc"/><Relationship Id="rId5" Type="http://schemas.openxmlformats.org/officeDocument/2006/relationships/oleObject" Target="../embeddings/Microsoft_Office_Word_97_-_2003_Belgesi17.doc"/><Relationship Id="rId4" Type="http://schemas.openxmlformats.org/officeDocument/2006/relationships/oleObject" Target="../embeddings/Microsoft_Office_Word_97_-_2003_Belgesi16.doc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Belgesi20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Microsoft_Office_Word_97_-_2003_Belgesi22.doc"/><Relationship Id="rId4" Type="http://schemas.openxmlformats.org/officeDocument/2006/relationships/oleObject" Target="../embeddings/Microsoft_Office_Word_97_-_2003_Belgesi21.doc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1.v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Belgesi23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2.vml"/><Relationship Id="rId4" Type="http://schemas.openxmlformats.org/officeDocument/2006/relationships/oleObject" Target="../embeddings/Microsoft_Office_Word_97_-_2003_Belgesi24.doc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Belgesi25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oleObject" Target="../embeddings/Microsoft_Office_Word_97_-_2003_Belgesi27.doc"/><Relationship Id="rId4" Type="http://schemas.openxmlformats.org/officeDocument/2006/relationships/oleObject" Target="../embeddings/Microsoft_Office_Word_97_-_2003_Belgesi26.doc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Belgesi28.doc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4.vml"/><Relationship Id="rId4" Type="http://schemas.openxmlformats.org/officeDocument/2006/relationships/oleObject" Target="../embeddings/oleObject13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Belgesi29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Belgesi30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Microsoft_Office_Word_97_-_2003_Belgesi32.doc"/><Relationship Id="rId4" Type="http://schemas.openxmlformats.org/officeDocument/2006/relationships/oleObject" Target="../embeddings/Microsoft_Office_Word_97_-_2003_Belgesi31.doc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8.v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9.vml"/><Relationship Id="rId4" Type="http://schemas.openxmlformats.org/officeDocument/2006/relationships/oleObject" Target="../embeddings/oleObject18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Belgesi33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20.bin"/><Relationship Id="rId5" Type="http://schemas.openxmlformats.org/officeDocument/2006/relationships/oleObject" Target="../embeddings/Microsoft_Office_Word_97_-_2003_Belgesi35.doc"/><Relationship Id="rId4" Type="http://schemas.openxmlformats.org/officeDocument/2006/relationships/oleObject" Target="../embeddings/Microsoft_Office_Word_97_-_2003_Belgesi34.doc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Belgesi36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2.vml"/><Relationship Id="rId4" Type="http://schemas.openxmlformats.org/officeDocument/2006/relationships/oleObject" Target="../embeddings/Microsoft_Office_Word_97_-_2003_Belgesi37.doc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e.unsw.edu.au/~quinlan/c4.5r8.tar.gz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Belgesi1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3.v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5.v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Belgesi2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7.vml"/><Relationship Id="rId4" Type="http://schemas.openxmlformats.org/officeDocument/2006/relationships/oleObject" Target="../embeddings/oleObject26.bin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Belgesi38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65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Belgesi3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5" Type="http://schemas.openxmlformats.org/officeDocument/2006/relationships/oleObject" Target="../embeddings/oleObject28.bin"/><Relationship Id="rId4" Type="http://schemas.openxmlformats.org/officeDocument/2006/relationships/image" Target="../media/image68.pn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4" Type="http://schemas.openxmlformats.org/officeDocument/2006/relationships/oleObject" Target="../embeddings/oleObject30.bin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4" Type="http://schemas.openxmlformats.org/officeDocument/2006/relationships/oleObject" Target="../embeddings/oleObject32.bin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4" Type="http://schemas.openxmlformats.org/officeDocument/2006/relationships/oleObject" Target="../embeddings/oleObject34.bin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" y="609600"/>
            <a:ext cx="8763000" cy="838200"/>
          </a:xfrm>
        </p:spPr>
        <p:txBody>
          <a:bodyPr/>
          <a:lstStyle/>
          <a:p>
            <a:pPr xmlns:a="http://schemas.openxmlformats.org/drawingml/2006/main" algn="ctr"/>
            <a:r xmlns:a="http://schemas.openxmlformats.org/drawingml/2006/main">
              <a:rPr lang="tr"/>
              <a:t>Veri Madenciliği </a:t>
            </a:r>
            <a:br xmlns:a="http://schemas.openxmlformats.org/drawingml/2006/main">
              <a:rPr lang="en-US"/>
            </a:br>
            <a:r xmlns:a="http://schemas.openxmlformats.org/drawingml/2006/main">
              <a:rPr lang="tr"/>
              <a:t>Sınıflandırması: Temel Kavramlar, Karar Ağaçları ve Model Değerlendirmesi</a:t>
            </a:r>
            <a:endParaRPr xmlns:a="http://schemas.openxmlformats.org/drawingml/2006/main" lang="en-US" sz="2800"/>
          </a:p>
        </p:txBody>
      </p:sp>
      <p:sp>
        <p:nvSpPr>
          <p:cNvPr id="646147" name="Rectangle 1027"/>
          <p:cNvSpPr>
            <a:spLocks noChangeArrowheads="1"/>
          </p:cNvSpPr>
          <p:nvPr/>
        </p:nvSpPr>
        <p:spPr bwMode="auto">
          <a:xfrm>
            <a:off x="381000" y="1949450"/>
            <a:ext cx="8153400" cy="381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xmlns:a="http://schemas.openxmlformats.org/drawingml/2006/main"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 xmlns:a="http://schemas.openxmlformats.org/drawingml/2006/main">
              <a:rPr lang="tr" sz="3200" b="0"/>
              <a:t>4. Bölüm için Ders Notları</a:t>
            </a:r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3200" b="0"/>
          </a:p>
          <a:p>
            <a:pPr xmlns:a="http://schemas.openxmlformats.org/drawingml/2006/main"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 xmlns:a="http://schemas.openxmlformats.org/drawingml/2006/main">
              <a:rPr lang="tr" sz="3200" b="0"/>
              <a:t>Veri Madenciliğine Giriş</a:t>
            </a:r>
          </a:p>
          <a:p>
            <a:pPr xmlns:a="http://schemas.openxmlformats.org/drawingml/2006/main"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 xmlns:a="http://schemas.openxmlformats.org/drawingml/2006/main">
              <a:rPr lang="tr" sz="2800" b="0"/>
              <a:t>ile</a:t>
            </a:r>
          </a:p>
          <a:p>
            <a:pPr xmlns:a="http://schemas.openxmlformats.org/drawingml/2006/main"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 xmlns:a="http://schemas.openxmlformats.org/drawingml/2006/main">
              <a:rPr lang="tr" sz="2800" b="0"/>
              <a:t>Tan, Steinbach, Kumar</a:t>
            </a:r>
          </a:p>
          <a:p>
            <a:pPr algn="ctr"/>
            <a:endParaRPr lang="en-US" sz="1600" b="0"/>
          </a:p>
          <a:p>
            <a:pPr algn="ctr"/>
            <a:endParaRPr lang="en-US" sz="1600" b="0"/>
          </a:p>
          <a:p>
            <a:pPr algn="ctr"/>
            <a:endParaRPr lang="en-US" sz="1600" b="0"/>
          </a:p>
          <a:p>
            <a:endParaRPr lang="en-US" sz="2000" b="0"/>
          </a:p>
        </p:txBody>
      </p:sp>
      <p:grpSp>
        <p:nvGrpSpPr>
          <p:cNvPr id="646151" name="Group 1031"/>
          <p:cNvGrpSpPr>
            <a:grpSpLocks/>
          </p:cNvGrpSpPr>
          <p:nvPr/>
        </p:nvGrpSpPr>
        <p:grpSpPr bwMode="auto">
          <a:xfrm>
            <a:off x="381000" y="6400800"/>
            <a:ext cx="8382000" cy="304800"/>
            <a:chOff x="288" y="3408"/>
            <a:chExt cx="5280" cy="192"/>
          </a:xfrm>
        </p:grpSpPr>
        <p:sp>
          <p:nvSpPr>
            <p:cNvPr id="646152" name="Rectangle 1032"/>
            <p:cNvSpPr>
              <a:spLocks noChangeArrowheads="1"/>
            </p:cNvSpPr>
            <p:nvPr/>
          </p:nvSpPr>
          <p:spPr bwMode="auto">
            <a:xfrm>
              <a:off x="288" y="3408"/>
              <a:ext cx="5280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46153" name="Rectangle 1033"/>
            <p:cNvSpPr>
              <a:spLocks noChangeArrowheads="1"/>
            </p:cNvSpPr>
            <p:nvPr/>
          </p:nvSpPr>
          <p:spPr bwMode="auto">
            <a:xfrm>
              <a:off x="288" y="3408"/>
              <a:ext cx="5269" cy="1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0" tIns="0" rIns="0" bIns="0" anchor="b">
              <a:spAutoFit/>
            </a:bodyPr>
            <a:lstStyle/>
            <a:p>
              <a:pPr xmlns:a="http://schemas.openxmlformats.org/drawingml/2006/main">
                <a:lnSpc>
                  <a:spcPts val="2000"/>
                </a:lnSpc>
              </a:pPr>
              <a:r xmlns:a="http://schemas.openxmlformats.org/drawingml/2006/main">
                <a:rPr lang="tr" sz="1200" b="0"/>
                <a:t>© Tan,Steinbach, Kumar Veri Madenciliğine Giriş 18.04.2004</a:t>
              </a:r>
              <a:fld xmlns:a="http://schemas.openxmlformats.org/drawingml/2006/main" id="{404F6587-3D24-4976-BF2B-44AE9FE3DC85}" type="slidenum">
                <a:rPr lang="en-US" sz="1200" b="0"/>
                <a:pPr>
                  <a:lnSpc>
                    <a:spcPts val="2000"/>
                  </a:lnSpc>
                </a:pPr>
                <a:t>1</a:t>
              </a:fld>
              <a:r xmlns:a="http://schemas.openxmlformats.org/drawingml/2006/main">
                <a:rPr lang="tr" sz="1200" b="0"/>
                <a:t> </a:t>
              </a:r>
            </a:p>
          </p:txBody>
        </p:sp>
      </p:grpSp>
      <p:grpSp>
        <p:nvGrpSpPr>
          <p:cNvPr id="646154" name="Group 1034"/>
          <p:cNvGrpSpPr>
            <a:grpSpLocks/>
          </p:cNvGrpSpPr>
          <p:nvPr/>
        </p:nvGrpSpPr>
        <p:grpSpPr bwMode="auto">
          <a:xfrm>
            <a:off x="304800" y="1447800"/>
            <a:ext cx="8534400" cy="152400"/>
            <a:chOff x="264" y="788"/>
            <a:chExt cx="5232" cy="124"/>
          </a:xfrm>
        </p:grpSpPr>
        <p:sp>
          <p:nvSpPr>
            <p:cNvPr id="646155" name="Rectangle 1035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12C2E9">
                    <a:gamma/>
                    <a:shade val="80000"/>
                    <a:invGamma/>
                  </a:srgbClr>
                </a:gs>
                <a:gs pos="50000">
                  <a:srgbClr val="12C2E9"/>
                </a:gs>
                <a:gs pos="100000">
                  <a:srgbClr val="12C2E9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46156" name="Rectangle 1036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FF00FF">
                    <a:gamma/>
                    <a:shade val="69804"/>
                    <a:invGamma/>
                  </a:srgbClr>
                </a:gs>
                <a:gs pos="50000">
                  <a:srgbClr val="FF00FF"/>
                </a:gs>
                <a:gs pos="100000">
                  <a:srgbClr val="FF00FF">
                    <a:gamma/>
                    <a:shade val="69804"/>
                    <a:invGamma/>
                  </a:srgbClr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tr"/>
              <a:t>Modeli Test Verilerine Uygulayın</a:t>
            </a:r>
          </a:p>
        </p:txBody>
      </p:sp>
      <p:grpSp>
        <p:nvGrpSpPr>
          <p:cNvPr id="891907" name="Group 3"/>
          <p:cNvGrpSpPr>
            <a:grpSpLocks/>
          </p:cNvGrpSpPr>
          <p:nvPr/>
        </p:nvGrpSpPr>
        <p:grpSpPr bwMode="auto">
          <a:xfrm>
            <a:off x="685800" y="2362200"/>
            <a:ext cx="4267200" cy="3298825"/>
            <a:chOff x="384" y="1584"/>
            <a:chExt cx="2451" cy="1694"/>
          </a:xfrm>
        </p:grpSpPr>
        <p:sp>
          <p:nvSpPr>
            <p:cNvPr id="891908" name="Line 4"/>
            <p:cNvSpPr>
              <a:spLocks noChangeShapeType="1"/>
            </p:cNvSpPr>
            <p:nvPr/>
          </p:nvSpPr>
          <p:spPr bwMode="auto">
            <a:xfrm>
              <a:off x="1655" y="2708"/>
              <a:ext cx="153" cy="3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91909" name="Line 5"/>
            <p:cNvSpPr>
              <a:spLocks noChangeShapeType="1"/>
            </p:cNvSpPr>
            <p:nvPr/>
          </p:nvSpPr>
          <p:spPr bwMode="auto">
            <a:xfrm flipH="1">
              <a:off x="943" y="2708"/>
              <a:ext cx="204" cy="3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91910" name="Line 6"/>
            <p:cNvSpPr>
              <a:spLocks noChangeShapeType="1"/>
            </p:cNvSpPr>
            <p:nvPr/>
          </p:nvSpPr>
          <p:spPr bwMode="auto">
            <a:xfrm flipH="1">
              <a:off x="1350" y="2208"/>
              <a:ext cx="254" cy="3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91911" name="Line 7"/>
            <p:cNvSpPr>
              <a:spLocks noChangeShapeType="1"/>
            </p:cNvSpPr>
            <p:nvPr/>
          </p:nvSpPr>
          <p:spPr bwMode="auto">
            <a:xfrm>
              <a:off x="2113" y="2208"/>
              <a:ext cx="305" cy="3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91912" name="Line 8"/>
            <p:cNvSpPr>
              <a:spLocks noChangeShapeType="1"/>
            </p:cNvSpPr>
            <p:nvPr/>
          </p:nvSpPr>
          <p:spPr bwMode="auto">
            <a:xfrm>
              <a:off x="1452" y="1750"/>
              <a:ext cx="356" cy="2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91913" name="Line 9"/>
            <p:cNvSpPr>
              <a:spLocks noChangeShapeType="1"/>
            </p:cNvSpPr>
            <p:nvPr/>
          </p:nvSpPr>
          <p:spPr bwMode="auto">
            <a:xfrm flipH="1">
              <a:off x="587" y="1750"/>
              <a:ext cx="356" cy="2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91914" name="Text Box 10"/>
            <p:cNvSpPr txBox="1">
              <a:spLocks noChangeArrowheads="1"/>
            </p:cNvSpPr>
            <p:nvPr/>
          </p:nvSpPr>
          <p:spPr bwMode="auto">
            <a:xfrm>
              <a:off x="913" y="1584"/>
              <a:ext cx="590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xmlns:a="http://schemas.openxmlformats.org/drawingml/2006/main" marL="342900" indent="-342900"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 xmlns:a="http://schemas.openxmlformats.org/drawingml/2006/main">
                <a:rPr lang="tr" sz="1600">
                  <a:solidFill>
                    <a:srgbClr val="2D1993"/>
                  </a:solidFill>
                </a:rPr>
                <a:t>Geri ödeme</a:t>
              </a:r>
              <a:endParaRPr xmlns:a="http://schemas.openxmlformats.org/drawingml/2006/main" lang="en-US" sz="1600" b="0">
                <a:solidFill>
                  <a:schemeClr val="bg2"/>
                </a:solidFill>
              </a:endParaRPr>
            </a:p>
          </p:txBody>
        </p:sp>
        <p:sp>
          <p:nvSpPr>
            <p:cNvPr id="891915" name="Text Box 11"/>
            <p:cNvSpPr txBox="1">
              <a:spLocks noChangeArrowheads="1"/>
            </p:cNvSpPr>
            <p:nvPr/>
          </p:nvSpPr>
          <p:spPr bwMode="auto">
            <a:xfrm>
              <a:off x="1553" y="2042"/>
              <a:ext cx="589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xmlns:a="http://schemas.openxmlformats.org/drawingml/2006/main" marL="342900" indent="-342900"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 xmlns:a="http://schemas.openxmlformats.org/drawingml/2006/main">
                <a:rPr lang="tr" sz="1600">
                  <a:solidFill>
                    <a:srgbClr val="2D1993"/>
                  </a:solidFill>
                </a:rPr>
                <a:t>MarSt</a:t>
              </a:r>
              <a:endParaRPr xmlns:a="http://schemas.openxmlformats.org/drawingml/2006/main" lang="en-US" sz="1600" b="0">
                <a:solidFill>
                  <a:schemeClr val="bg2"/>
                </a:solidFill>
              </a:endParaRPr>
            </a:p>
          </p:txBody>
        </p:sp>
        <p:sp>
          <p:nvSpPr>
            <p:cNvPr id="891916" name="Text Box 12"/>
            <p:cNvSpPr txBox="1">
              <a:spLocks noChangeArrowheads="1"/>
            </p:cNvSpPr>
            <p:nvPr/>
          </p:nvSpPr>
          <p:spPr bwMode="auto">
            <a:xfrm>
              <a:off x="1096" y="2541"/>
              <a:ext cx="610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xmlns:a="http://schemas.openxmlformats.org/drawingml/2006/main" marL="342900" indent="-342900"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 xmlns:a="http://schemas.openxmlformats.org/drawingml/2006/main">
                <a:rPr lang="tr" sz="1600">
                  <a:solidFill>
                    <a:srgbClr val="2D1993"/>
                  </a:solidFill>
                </a:rPr>
                <a:t>TaxInc</a:t>
              </a:r>
              <a:endParaRPr xmlns:a="http://schemas.openxmlformats.org/drawingml/2006/main" lang="en-US" sz="1600" b="0">
                <a:solidFill>
                  <a:schemeClr val="bg2"/>
                </a:solidFill>
              </a:endParaRPr>
            </a:p>
          </p:txBody>
        </p:sp>
        <p:sp>
          <p:nvSpPr>
            <p:cNvPr id="891917" name="AutoShape 13"/>
            <p:cNvSpPr>
              <a:spLocks noChangeArrowheads="1"/>
            </p:cNvSpPr>
            <p:nvPr/>
          </p:nvSpPr>
          <p:spPr bwMode="auto">
            <a:xfrm>
              <a:off x="1680" y="3038"/>
              <a:ext cx="395" cy="231"/>
            </a:xfrm>
            <a:prstGeom prst="roundRect">
              <a:avLst>
                <a:gd name="adj" fmla="val 16769"/>
              </a:avLst>
            </a:prstGeom>
            <a:solidFill>
              <a:srgbClr val="33CC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91918" name="Text Box 14"/>
            <p:cNvSpPr txBox="1">
              <a:spLocks noChangeArrowheads="1"/>
            </p:cNvSpPr>
            <p:nvPr/>
          </p:nvSpPr>
          <p:spPr bwMode="auto">
            <a:xfrm>
              <a:off x="1632" y="3038"/>
              <a:ext cx="43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xmlns:a="http://schemas.openxmlformats.org/drawingml/2006/main" marL="342900" indent="-342900"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 xmlns:a="http://schemas.openxmlformats.org/drawingml/2006/main">
                <a:rPr lang="tr" sz="1600">
                  <a:solidFill>
                    <a:srgbClr val="800000"/>
                  </a:solidFill>
                </a:rPr>
                <a:t>EVET</a:t>
              </a:r>
              <a:endParaRPr xmlns:a="http://schemas.openxmlformats.org/drawingml/2006/main" lang="en-US" sz="1600" b="0">
                <a:solidFill>
                  <a:schemeClr val="bg2"/>
                </a:solidFill>
              </a:endParaRPr>
            </a:p>
          </p:txBody>
        </p:sp>
        <p:sp>
          <p:nvSpPr>
            <p:cNvPr id="891919" name="AutoShape 15"/>
            <p:cNvSpPr>
              <a:spLocks noChangeArrowheads="1"/>
            </p:cNvSpPr>
            <p:nvPr/>
          </p:nvSpPr>
          <p:spPr bwMode="auto">
            <a:xfrm>
              <a:off x="740" y="3049"/>
              <a:ext cx="412" cy="229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91920" name="Text Box 16"/>
            <p:cNvSpPr txBox="1">
              <a:spLocks noChangeArrowheads="1"/>
            </p:cNvSpPr>
            <p:nvPr/>
          </p:nvSpPr>
          <p:spPr bwMode="auto">
            <a:xfrm>
              <a:off x="814" y="3040"/>
              <a:ext cx="281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xmlns:a="http://schemas.openxmlformats.org/drawingml/2006/main" marL="342900" indent="-342900"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 xmlns:a="http://schemas.openxmlformats.org/drawingml/2006/main">
                <a:rPr lang="tr" sz="1600">
                  <a:solidFill>
                    <a:srgbClr val="800000"/>
                  </a:solidFill>
                </a:rPr>
                <a:t>HAYIR</a:t>
              </a:r>
              <a:endParaRPr xmlns:a="http://schemas.openxmlformats.org/drawingml/2006/main" lang="en-US" sz="1600" b="0">
                <a:solidFill>
                  <a:schemeClr val="bg2"/>
                </a:solidFill>
              </a:endParaRPr>
            </a:p>
          </p:txBody>
        </p:sp>
        <p:sp>
          <p:nvSpPr>
            <p:cNvPr id="891921" name="AutoShape 17"/>
            <p:cNvSpPr>
              <a:spLocks noChangeArrowheads="1"/>
            </p:cNvSpPr>
            <p:nvPr/>
          </p:nvSpPr>
          <p:spPr bwMode="auto">
            <a:xfrm>
              <a:off x="384" y="2051"/>
              <a:ext cx="432" cy="219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91922" name="Text Box 18"/>
            <p:cNvSpPr txBox="1">
              <a:spLocks noChangeArrowheads="1"/>
            </p:cNvSpPr>
            <p:nvPr/>
          </p:nvSpPr>
          <p:spPr bwMode="auto">
            <a:xfrm>
              <a:off x="458" y="2042"/>
              <a:ext cx="281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xmlns:a="http://schemas.openxmlformats.org/drawingml/2006/main" marL="342900" indent="-342900"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 xmlns:a="http://schemas.openxmlformats.org/drawingml/2006/main">
                <a:rPr lang="tr" sz="1600">
                  <a:solidFill>
                    <a:srgbClr val="800000"/>
                  </a:solidFill>
                </a:rPr>
                <a:t>HAYIR</a:t>
              </a:r>
              <a:endParaRPr xmlns:a="http://schemas.openxmlformats.org/drawingml/2006/main" lang="en-US" sz="1600" b="0">
                <a:solidFill>
                  <a:srgbClr val="00FFFF"/>
                </a:solidFill>
              </a:endParaRPr>
            </a:p>
          </p:txBody>
        </p:sp>
        <p:sp>
          <p:nvSpPr>
            <p:cNvPr id="891923" name="AutoShape 19"/>
            <p:cNvSpPr>
              <a:spLocks noChangeArrowheads="1"/>
            </p:cNvSpPr>
            <p:nvPr/>
          </p:nvSpPr>
          <p:spPr bwMode="auto">
            <a:xfrm>
              <a:off x="2208" y="2558"/>
              <a:ext cx="432" cy="240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91924" name="Text Box 20"/>
            <p:cNvSpPr txBox="1">
              <a:spLocks noChangeArrowheads="1"/>
            </p:cNvSpPr>
            <p:nvPr/>
          </p:nvSpPr>
          <p:spPr bwMode="auto">
            <a:xfrm>
              <a:off x="2270" y="2558"/>
              <a:ext cx="281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xmlns:a="http://schemas.openxmlformats.org/drawingml/2006/main" marL="342900" indent="-342900"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 xmlns:a="http://schemas.openxmlformats.org/drawingml/2006/main">
                <a:rPr lang="tr" sz="1600">
                  <a:solidFill>
                    <a:srgbClr val="800000"/>
                  </a:solidFill>
                </a:rPr>
                <a:t>HAYIR</a:t>
              </a:r>
              <a:endParaRPr xmlns:a="http://schemas.openxmlformats.org/drawingml/2006/main" lang="en-US" sz="1600" b="0">
                <a:solidFill>
                  <a:schemeClr val="bg2"/>
                </a:solidFill>
              </a:endParaRPr>
            </a:p>
          </p:txBody>
        </p:sp>
        <p:sp>
          <p:nvSpPr>
            <p:cNvPr id="891925" name="Text Box 21"/>
            <p:cNvSpPr txBox="1">
              <a:spLocks noChangeArrowheads="1"/>
            </p:cNvSpPr>
            <p:nvPr/>
          </p:nvSpPr>
          <p:spPr bwMode="auto">
            <a:xfrm>
              <a:off x="484" y="1750"/>
              <a:ext cx="30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xmlns:a="http://schemas.openxmlformats.org/drawingml/2006/main" marL="342900" indent="-342900"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 xmlns:a="http://schemas.openxmlformats.org/drawingml/2006/main">
                <a:rPr lang="tr" sz="1600" b="0"/>
                <a:t>Evet</a:t>
              </a:r>
              <a:endParaRPr xmlns:a="http://schemas.openxmlformats.org/drawingml/2006/main" lang="en-US" sz="1600" b="0">
                <a:solidFill>
                  <a:schemeClr val="bg2"/>
                </a:solidFill>
              </a:endParaRPr>
            </a:p>
          </p:txBody>
        </p:sp>
        <p:sp>
          <p:nvSpPr>
            <p:cNvPr id="891926" name="Text Box 22"/>
            <p:cNvSpPr txBox="1">
              <a:spLocks noChangeArrowheads="1"/>
            </p:cNvSpPr>
            <p:nvPr/>
          </p:nvSpPr>
          <p:spPr bwMode="auto">
            <a:xfrm>
              <a:off x="1654" y="1750"/>
              <a:ext cx="255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xmlns:a="http://schemas.openxmlformats.org/drawingml/2006/main" marL="342900" indent="-342900"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 xmlns:a="http://schemas.openxmlformats.org/drawingml/2006/main">
                <a:rPr lang="tr" sz="1600" b="0"/>
                <a:t>Numara</a:t>
              </a:r>
              <a:endParaRPr xmlns:a="http://schemas.openxmlformats.org/drawingml/2006/main" lang="en-US" sz="1600" b="0">
                <a:solidFill>
                  <a:schemeClr val="bg2"/>
                </a:solidFill>
              </a:endParaRPr>
            </a:p>
          </p:txBody>
        </p:sp>
        <p:sp>
          <p:nvSpPr>
            <p:cNvPr id="891927" name="Text Box 23"/>
            <p:cNvSpPr txBox="1">
              <a:spLocks noChangeArrowheads="1"/>
            </p:cNvSpPr>
            <p:nvPr/>
          </p:nvSpPr>
          <p:spPr bwMode="auto">
            <a:xfrm>
              <a:off x="2301" y="2232"/>
              <a:ext cx="534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xmlns:a="http://schemas.openxmlformats.org/drawingml/2006/main" marL="342900" indent="-342900"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 xmlns:a="http://schemas.openxmlformats.org/drawingml/2006/main">
                <a:rPr lang="tr" sz="1600" b="0"/>
                <a:t>Evli</a:t>
              </a:r>
              <a:r xmlns:a="http://schemas.openxmlformats.org/drawingml/2006/main">
                <a:rPr lang="tr" sz="1600" b="0">
                  <a:solidFill>
                    <a:schemeClr val="bg2"/>
                  </a:solidFill>
                </a:rPr>
                <a:t> </a:t>
              </a:r>
            </a:p>
          </p:txBody>
        </p:sp>
        <p:sp>
          <p:nvSpPr>
            <p:cNvPr id="891928" name="Text Box 24"/>
            <p:cNvSpPr txBox="1">
              <a:spLocks noChangeArrowheads="1"/>
            </p:cNvSpPr>
            <p:nvPr/>
          </p:nvSpPr>
          <p:spPr bwMode="auto">
            <a:xfrm>
              <a:off x="945" y="2250"/>
              <a:ext cx="954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xmlns:a="http://schemas.openxmlformats.org/drawingml/2006/main" marL="342900" indent="-342900"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 xmlns:a="http://schemas.openxmlformats.org/drawingml/2006/main">
                <a:rPr lang="tr" sz="1600" b="0"/>
                <a:t>Bekar, Boşanmış</a:t>
              </a:r>
              <a:endParaRPr xmlns:a="http://schemas.openxmlformats.org/drawingml/2006/main" lang="en-US" sz="1600" b="0">
                <a:solidFill>
                  <a:schemeClr val="bg2"/>
                </a:solidFill>
              </a:endParaRPr>
            </a:p>
          </p:txBody>
        </p:sp>
        <p:sp>
          <p:nvSpPr>
            <p:cNvPr id="891929" name="Text Box 25"/>
            <p:cNvSpPr txBox="1">
              <a:spLocks noChangeArrowheads="1"/>
            </p:cNvSpPr>
            <p:nvPr/>
          </p:nvSpPr>
          <p:spPr bwMode="auto">
            <a:xfrm>
              <a:off x="654" y="2749"/>
              <a:ext cx="414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xmlns:a="http://schemas.openxmlformats.org/drawingml/2006/main" marL="342900" indent="-342900"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 xmlns:a="http://schemas.openxmlformats.org/drawingml/2006/main">
                <a:rPr lang="tr" sz="1600" b="0"/>
                <a:t>&lt; 80K</a:t>
              </a:r>
              <a:endParaRPr xmlns:a="http://schemas.openxmlformats.org/drawingml/2006/main" lang="en-US" sz="1600" b="0">
                <a:solidFill>
                  <a:schemeClr val="bg2"/>
                </a:solidFill>
              </a:endParaRPr>
            </a:p>
          </p:txBody>
        </p:sp>
        <p:sp>
          <p:nvSpPr>
            <p:cNvPr id="891930" name="Text Box 26"/>
            <p:cNvSpPr txBox="1">
              <a:spLocks noChangeArrowheads="1"/>
            </p:cNvSpPr>
            <p:nvPr/>
          </p:nvSpPr>
          <p:spPr bwMode="auto">
            <a:xfrm>
              <a:off x="1772" y="2749"/>
              <a:ext cx="414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xmlns:a="http://schemas.openxmlformats.org/drawingml/2006/main" marL="342900" indent="-342900"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 xmlns:a="http://schemas.openxmlformats.org/drawingml/2006/main">
                <a:rPr lang="tr" sz="1600" b="0"/>
                <a:t>&gt; 80K</a:t>
              </a:r>
              <a:endParaRPr xmlns:a="http://schemas.openxmlformats.org/drawingml/2006/main" lang="en-US" sz="1600" b="0">
                <a:solidFill>
                  <a:schemeClr val="bg2"/>
                </a:solidFill>
              </a:endParaRPr>
            </a:p>
          </p:txBody>
        </p:sp>
      </p:grpSp>
      <p:graphicFrame>
        <p:nvGraphicFramePr>
          <p:cNvPr id="891931" name="Object 27"/>
          <p:cNvGraphicFramePr>
            <a:graphicFrameLocks noChangeAspect="1"/>
          </p:cNvGraphicFramePr>
          <p:nvPr/>
        </p:nvGraphicFramePr>
        <p:xfrm>
          <a:off x="4953000" y="1600200"/>
          <a:ext cx="3343275" cy="1133475"/>
        </p:xfrm>
        <a:graphic>
          <a:graphicData uri="http://schemas.openxmlformats.org/presentationml/2006/ole">
            <p:oleObj spid="_x0000_s891931" name="Document" r:id="rId3" imgW="4651200" imgH="1576440" progId="Word.Document.8">
              <p:embed/>
            </p:oleObj>
          </a:graphicData>
        </a:graphic>
      </p:graphicFrame>
      <p:sp>
        <p:nvSpPr>
          <p:cNvPr id="891932" name="Text Box 28"/>
          <p:cNvSpPr txBox="1">
            <a:spLocks noChangeArrowheads="1"/>
          </p:cNvSpPr>
          <p:nvPr/>
        </p:nvSpPr>
        <p:spPr bwMode="auto">
          <a:xfrm>
            <a:off x="4800600" y="1143000"/>
            <a:ext cx="16002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xmlns:a="http://schemas.openxmlformats.org/drawingml/2006/main"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 xmlns:a="http://schemas.openxmlformats.org/drawingml/2006/main">
              <a:rPr lang="tr" sz="2000">
                <a:solidFill>
                  <a:schemeClr val="tx2"/>
                </a:solidFill>
              </a:rPr>
              <a:t>Test verisi</a:t>
            </a:r>
            <a:endParaRPr xmlns:a="http://schemas.openxmlformats.org/drawingml/2006/main" lang="en-US" sz="2000" b="0">
              <a:solidFill>
                <a:schemeClr val="bg2"/>
              </a:solidFill>
            </a:endParaRPr>
          </a:p>
        </p:txBody>
      </p:sp>
      <p:sp>
        <p:nvSpPr>
          <p:cNvPr id="891933" name="Line 29"/>
          <p:cNvSpPr>
            <a:spLocks noChangeShapeType="1"/>
          </p:cNvSpPr>
          <p:nvPr/>
        </p:nvSpPr>
        <p:spPr bwMode="auto">
          <a:xfrm flipH="1">
            <a:off x="2667000" y="1828800"/>
            <a:ext cx="2362200" cy="6858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tr"/>
              <a:t>Modeli Test Verilerine Uygulayın</a:t>
            </a:r>
          </a:p>
        </p:txBody>
      </p:sp>
      <p:sp>
        <p:nvSpPr>
          <p:cNvPr id="892931" name="Line 3"/>
          <p:cNvSpPr>
            <a:spLocks noChangeShapeType="1"/>
          </p:cNvSpPr>
          <p:nvPr/>
        </p:nvSpPr>
        <p:spPr bwMode="auto">
          <a:xfrm>
            <a:off x="2898775" y="4551363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892932" name="Line 4"/>
          <p:cNvSpPr>
            <a:spLocks noChangeShapeType="1"/>
          </p:cNvSpPr>
          <p:nvPr/>
        </p:nvSpPr>
        <p:spPr bwMode="auto">
          <a:xfrm flipH="1">
            <a:off x="1658938" y="4551363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892933" name="Line 5"/>
          <p:cNvSpPr>
            <a:spLocks noChangeShapeType="1"/>
          </p:cNvSpPr>
          <p:nvPr/>
        </p:nvSpPr>
        <p:spPr bwMode="auto">
          <a:xfrm flipH="1">
            <a:off x="2366963" y="3576638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892934" name="Line 6"/>
          <p:cNvSpPr>
            <a:spLocks noChangeShapeType="1"/>
          </p:cNvSpPr>
          <p:nvPr/>
        </p:nvSpPr>
        <p:spPr bwMode="auto">
          <a:xfrm>
            <a:off x="3695700" y="3576638"/>
            <a:ext cx="531813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892935" name="Line 7"/>
          <p:cNvSpPr>
            <a:spLocks noChangeShapeType="1"/>
          </p:cNvSpPr>
          <p:nvPr/>
        </p:nvSpPr>
        <p:spPr bwMode="auto">
          <a:xfrm>
            <a:off x="2544763" y="2686050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892936" name="Line 8"/>
          <p:cNvSpPr>
            <a:spLocks noChangeShapeType="1"/>
          </p:cNvSpPr>
          <p:nvPr/>
        </p:nvSpPr>
        <p:spPr bwMode="auto">
          <a:xfrm flipH="1">
            <a:off x="1039813" y="2686050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892937" name="Text Box 9"/>
          <p:cNvSpPr txBox="1">
            <a:spLocks noChangeArrowheads="1"/>
          </p:cNvSpPr>
          <p:nvPr/>
        </p:nvSpPr>
        <p:spPr bwMode="auto">
          <a:xfrm>
            <a:off x="1606550" y="2362200"/>
            <a:ext cx="1027113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xmlns:a="http://schemas.openxmlformats.org/drawingml/2006/main"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 xmlns:a="http://schemas.openxmlformats.org/drawingml/2006/main">
              <a:rPr lang="tr" sz="1600">
                <a:solidFill>
                  <a:srgbClr val="2D1993"/>
                </a:solidFill>
              </a:rPr>
              <a:t>Geri ödeme</a:t>
            </a:r>
            <a:endParaRPr xmlns:a="http://schemas.openxmlformats.org/drawingml/2006/main" lang="en-US" sz="1600" b="0">
              <a:solidFill>
                <a:schemeClr val="bg2"/>
              </a:solidFill>
            </a:endParaRPr>
          </a:p>
        </p:txBody>
      </p:sp>
      <p:sp>
        <p:nvSpPr>
          <p:cNvPr id="892938" name="Text Box 10"/>
          <p:cNvSpPr txBox="1">
            <a:spLocks noChangeArrowheads="1"/>
          </p:cNvSpPr>
          <p:nvPr/>
        </p:nvSpPr>
        <p:spPr bwMode="auto">
          <a:xfrm>
            <a:off x="2720975" y="3254375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xmlns:a="http://schemas.openxmlformats.org/drawingml/2006/main"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 xmlns:a="http://schemas.openxmlformats.org/drawingml/2006/main">
              <a:rPr lang="tr" sz="1600">
                <a:solidFill>
                  <a:srgbClr val="2D1993"/>
                </a:solidFill>
              </a:rPr>
              <a:t>MarSt</a:t>
            </a:r>
            <a:endParaRPr xmlns:a="http://schemas.openxmlformats.org/drawingml/2006/main" lang="en-US" sz="1600" b="0">
              <a:solidFill>
                <a:schemeClr val="bg2"/>
              </a:solidFill>
            </a:endParaRPr>
          </a:p>
        </p:txBody>
      </p:sp>
      <p:sp>
        <p:nvSpPr>
          <p:cNvPr id="892939" name="Text Box 11"/>
          <p:cNvSpPr txBox="1">
            <a:spLocks noChangeArrowheads="1"/>
          </p:cNvSpPr>
          <p:nvPr/>
        </p:nvSpPr>
        <p:spPr bwMode="auto">
          <a:xfrm>
            <a:off x="1925638" y="4225925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xmlns:a="http://schemas.openxmlformats.org/drawingml/2006/main"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 xmlns:a="http://schemas.openxmlformats.org/drawingml/2006/main">
              <a:rPr lang="tr" sz="1600">
                <a:solidFill>
                  <a:srgbClr val="2D1993"/>
                </a:solidFill>
              </a:rPr>
              <a:t>TaxInc</a:t>
            </a:r>
            <a:endParaRPr xmlns:a="http://schemas.openxmlformats.org/drawingml/2006/main" lang="en-US" sz="1600" b="0">
              <a:solidFill>
                <a:schemeClr val="bg2"/>
              </a:solidFill>
            </a:endParaRPr>
          </a:p>
        </p:txBody>
      </p:sp>
      <p:sp>
        <p:nvSpPr>
          <p:cNvPr id="892940" name="AutoShape 12"/>
          <p:cNvSpPr>
            <a:spLocks noChangeArrowheads="1"/>
          </p:cNvSpPr>
          <p:nvPr/>
        </p:nvSpPr>
        <p:spPr bwMode="auto">
          <a:xfrm>
            <a:off x="2941638" y="5194300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892941" name="Text Box 13"/>
          <p:cNvSpPr txBox="1">
            <a:spLocks noChangeArrowheads="1"/>
          </p:cNvSpPr>
          <p:nvPr/>
        </p:nvSpPr>
        <p:spPr bwMode="auto">
          <a:xfrm>
            <a:off x="2859088" y="5194300"/>
            <a:ext cx="750887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xmlns:a="http://schemas.openxmlformats.org/drawingml/2006/main"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 xmlns:a="http://schemas.openxmlformats.org/drawingml/2006/main">
              <a:rPr lang="tr" sz="1600">
                <a:solidFill>
                  <a:srgbClr val="800000"/>
                </a:solidFill>
              </a:rPr>
              <a:t>EVET</a:t>
            </a:r>
            <a:endParaRPr xmlns:a="http://schemas.openxmlformats.org/drawingml/2006/main" lang="en-US" sz="1600" b="0">
              <a:solidFill>
                <a:schemeClr val="bg2"/>
              </a:solidFill>
            </a:endParaRPr>
          </a:p>
        </p:txBody>
      </p:sp>
      <p:sp>
        <p:nvSpPr>
          <p:cNvPr id="892942" name="AutoShape 14"/>
          <p:cNvSpPr>
            <a:spLocks noChangeArrowheads="1"/>
          </p:cNvSpPr>
          <p:nvPr/>
        </p:nvSpPr>
        <p:spPr bwMode="auto">
          <a:xfrm>
            <a:off x="1304925" y="5214938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892943" name="Text Box 15"/>
          <p:cNvSpPr txBox="1">
            <a:spLocks noChangeArrowheads="1"/>
          </p:cNvSpPr>
          <p:nvPr/>
        </p:nvSpPr>
        <p:spPr bwMode="auto">
          <a:xfrm>
            <a:off x="1435100" y="5197475"/>
            <a:ext cx="4889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xmlns:a="http://schemas.openxmlformats.org/drawingml/2006/main"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 xmlns:a="http://schemas.openxmlformats.org/drawingml/2006/main">
              <a:rPr lang="tr" sz="1600">
                <a:solidFill>
                  <a:srgbClr val="800000"/>
                </a:solidFill>
              </a:rPr>
              <a:t>HAYIR</a:t>
            </a:r>
            <a:endParaRPr xmlns:a="http://schemas.openxmlformats.org/drawingml/2006/main" lang="en-US" sz="1600" b="0">
              <a:solidFill>
                <a:schemeClr val="bg2"/>
              </a:solidFill>
            </a:endParaRPr>
          </a:p>
        </p:txBody>
      </p:sp>
      <p:sp>
        <p:nvSpPr>
          <p:cNvPr id="892944" name="AutoShape 16"/>
          <p:cNvSpPr>
            <a:spLocks noChangeArrowheads="1"/>
          </p:cNvSpPr>
          <p:nvPr/>
        </p:nvSpPr>
        <p:spPr bwMode="auto">
          <a:xfrm>
            <a:off x="685800" y="3271838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892945" name="Text Box 17"/>
          <p:cNvSpPr txBox="1">
            <a:spLocks noChangeArrowheads="1"/>
          </p:cNvSpPr>
          <p:nvPr/>
        </p:nvSpPr>
        <p:spPr bwMode="auto">
          <a:xfrm>
            <a:off x="814388" y="3254375"/>
            <a:ext cx="4889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xmlns:a="http://schemas.openxmlformats.org/drawingml/2006/main"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 xmlns:a="http://schemas.openxmlformats.org/drawingml/2006/main">
              <a:rPr lang="tr" sz="1600">
                <a:solidFill>
                  <a:srgbClr val="800000"/>
                </a:solidFill>
              </a:rPr>
              <a:t>HAYIR</a:t>
            </a:r>
            <a:endParaRPr xmlns:a="http://schemas.openxmlformats.org/drawingml/2006/main" lang="en-US" sz="1600" b="0">
              <a:solidFill>
                <a:srgbClr val="00FFFF"/>
              </a:solidFill>
            </a:endParaRPr>
          </a:p>
        </p:txBody>
      </p:sp>
      <p:sp>
        <p:nvSpPr>
          <p:cNvPr id="892946" name="AutoShape 18"/>
          <p:cNvSpPr>
            <a:spLocks noChangeArrowheads="1"/>
          </p:cNvSpPr>
          <p:nvPr/>
        </p:nvSpPr>
        <p:spPr bwMode="auto">
          <a:xfrm>
            <a:off x="3860800" y="4259263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892947" name="Text Box 19"/>
          <p:cNvSpPr txBox="1">
            <a:spLocks noChangeArrowheads="1"/>
          </p:cNvSpPr>
          <p:nvPr/>
        </p:nvSpPr>
        <p:spPr bwMode="auto">
          <a:xfrm>
            <a:off x="3968750" y="4259263"/>
            <a:ext cx="4905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xmlns:a="http://schemas.openxmlformats.org/drawingml/2006/main"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 xmlns:a="http://schemas.openxmlformats.org/drawingml/2006/main">
              <a:rPr lang="tr" sz="1600">
                <a:solidFill>
                  <a:srgbClr val="800000"/>
                </a:solidFill>
              </a:rPr>
              <a:t>HAYIR</a:t>
            </a:r>
            <a:endParaRPr xmlns:a="http://schemas.openxmlformats.org/drawingml/2006/main" lang="en-US" sz="1600" b="0">
              <a:solidFill>
                <a:schemeClr val="bg2"/>
              </a:solidFill>
            </a:endParaRPr>
          </a:p>
        </p:txBody>
      </p:sp>
      <p:sp>
        <p:nvSpPr>
          <p:cNvPr id="892948" name="Text Box 20"/>
          <p:cNvSpPr txBox="1">
            <a:spLocks noChangeArrowheads="1"/>
          </p:cNvSpPr>
          <p:nvPr/>
        </p:nvSpPr>
        <p:spPr bwMode="auto">
          <a:xfrm>
            <a:off x="860425" y="2686050"/>
            <a:ext cx="5334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xmlns:a="http://schemas.openxmlformats.org/drawingml/2006/main"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 xmlns:a="http://schemas.openxmlformats.org/drawingml/2006/main">
              <a:rPr lang="tr" sz="1600" b="0"/>
              <a:t>Evet</a:t>
            </a:r>
            <a:endParaRPr xmlns:a="http://schemas.openxmlformats.org/drawingml/2006/main" lang="en-US" sz="1600" b="0">
              <a:solidFill>
                <a:schemeClr val="bg2"/>
              </a:solidFill>
            </a:endParaRPr>
          </a:p>
        </p:txBody>
      </p:sp>
      <p:sp>
        <p:nvSpPr>
          <p:cNvPr id="892949" name="Text Box 21"/>
          <p:cNvSpPr txBox="1">
            <a:spLocks noChangeArrowheads="1"/>
          </p:cNvSpPr>
          <p:nvPr/>
        </p:nvSpPr>
        <p:spPr bwMode="auto">
          <a:xfrm>
            <a:off x="2897188" y="2686050"/>
            <a:ext cx="44291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xmlns:a="http://schemas.openxmlformats.org/drawingml/2006/main"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 xmlns:a="http://schemas.openxmlformats.org/drawingml/2006/main">
              <a:rPr lang="tr" sz="1600" b="0">
                <a:solidFill>
                  <a:srgbClr val="FF0000"/>
                </a:solidFill>
              </a:rPr>
              <a:t>Numara</a:t>
            </a:r>
          </a:p>
        </p:txBody>
      </p:sp>
      <p:sp>
        <p:nvSpPr>
          <p:cNvPr id="892950" name="Text Box 22"/>
          <p:cNvSpPr txBox="1">
            <a:spLocks noChangeArrowheads="1"/>
          </p:cNvSpPr>
          <p:nvPr/>
        </p:nvSpPr>
        <p:spPr bwMode="auto">
          <a:xfrm>
            <a:off x="4022725" y="3624263"/>
            <a:ext cx="9302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xmlns:a="http://schemas.openxmlformats.org/drawingml/2006/main"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 xmlns:a="http://schemas.openxmlformats.org/drawingml/2006/main">
              <a:rPr lang="tr" sz="1600" b="0"/>
              <a:t>Evli</a:t>
            </a:r>
            <a:r xmlns:a="http://schemas.openxmlformats.org/drawingml/2006/main">
              <a:rPr lang="tr" sz="1600" b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892951" name="Text Box 23"/>
          <p:cNvSpPr txBox="1">
            <a:spLocks noChangeArrowheads="1"/>
          </p:cNvSpPr>
          <p:nvPr/>
        </p:nvSpPr>
        <p:spPr bwMode="auto">
          <a:xfrm>
            <a:off x="1662113" y="3659188"/>
            <a:ext cx="16605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xmlns:a="http://schemas.openxmlformats.org/drawingml/2006/main"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 xmlns:a="http://schemas.openxmlformats.org/drawingml/2006/main">
              <a:rPr lang="tr" sz="1600" b="0"/>
              <a:t>Bekar, Boşanmış</a:t>
            </a:r>
            <a:endParaRPr xmlns:a="http://schemas.openxmlformats.org/drawingml/2006/main" lang="en-US" sz="1600" b="0">
              <a:solidFill>
                <a:schemeClr val="bg2"/>
              </a:solidFill>
            </a:endParaRPr>
          </a:p>
        </p:txBody>
      </p:sp>
      <p:sp>
        <p:nvSpPr>
          <p:cNvPr id="892952" name="Text Box 24"/>
          <p:cNvSpPr txBox="1">
            <a:spLocks noChangeArrowheads="1"/>
          </p:cNvSpPr>
          <p:nvPr/>
        </p:nvSpPr>
        <p:spPr bwMode="auto">
          <a:xfrm>
            <a:off x="1155700" y="4630738"/>
            <a:ext cx="7207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xmlns:a="http://schemas.openxmlformats.org/drawingml/2006/main"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 xmlns:a="http://schemas.openxmlformats.org/drawingml/2006/main">
              <a:rPr lang="tr" sz="1600" b="0"/>
              <a:t>&lt; 80K</a:t>
            </a:r>
            <a:endParaRPr xmlns:a="http://schemas.openxmlformats.org/drawingml/2006/main" lang="en-US" sz="1600" b="0">
              <a:solidFill>
                <a:schemeClr val="bg2"/>
              </a:solidFill>
            </a:endParaRPr>
          </a:p>
        </p:txBody>
      </p:sp>
      <p:sp>
        <p:nvSpPr>
          <p:cNvPr id="892953" name="Text Box 25"/>
          <p:cNvSpPr txBox="1">
            <a:spLocks noChangeArrowheads="1"/>
          </p:cNvSpPr>
          <p:nvPr/>
        </p:nvSpPr>
        <p:spPr bwMode="auto">
          <a:xfrm>
            <a:off x="3101975" y="4630738"/>
            <a:ext cx="7207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xmlns:a="http://schemas.openxmlformats.org/drawingml/2006/main"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 xmlns:a="http://schemas.openxmlformats.org/drawingml/2006/main">
              <a:rPr lang="tr" sz="1600" b="0"/>
              <a:t>&gt; 80K</a:t>
            </a:r>
            <a:endParaRPr xmlns:a="http://schemas.openxmlformats.org/drawingml/2006/main" lang="en-US" sz="1600" b="0">
              <a:solidFill>
                <a:schemeClr val="bg2"/>
              </a:solidFill>
            </a:endParaRPr>
          </a:p>
        </p:txBody>
      </p:sp>
      <p:graphicFrame>
        <p:nvGraphicFramePr>
          <p:cNvPr id="892954" name="Object 26"/>
          <p:cNvGraphicFramePr>
            <a:graphicFrameLocks noChangeAspect="1"/>
          </p:cNvGraphicFramePr>
          <p:nvPr/>
        </p:nvGraphicFramePr>
        <p:xfrm>
          <a:off x="4953000" y="1600200"/>
          <a:ext cx="3343275" cy="1133475"/>
        </p:xfrm>
        <a:graphic>
          <a:graphicData uri="http://schemas.openxmlformats.org/presentationml/2006/ole">
            <p:oleObj spid="_x0000_s892954" name="Document" r:id="rId3" imgW="4651200" imgH="1576440" progId="Word.Document.8">
              <p:embed/>
            </p:oleObj>
          </a:graphicData>
        </a:graphic>
      </p:graphicFrame>
      <p:sp>
        <p:nvSpPr>
          <p:cNvPr id="892955" name="Text Box 27"/>
          <p:cNvSpPr txBox="1">
            <a:spLocks noChangeArrowheads="1"/>
          </p:cNvSpPr>
          <p:nvPr/>
        </p:nvSpPr>
        <p:spPr bwMode="auto">
          <a:xfrm>
            <a:off x="4800600" y="1143000"/>
            <a:ext cx="16002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xmlns:a="http://schemas.openxmlformats.org/drawingml/2006/main"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 xmlns:a="http://schemas.openxmlformats.org/drawingml/2006/main">
              <a:rPr lang="tr" sz="2000">
                <a:solidFill>
                  <a:schemeClr val="tx2"/>
                </a:solidFill>
              </a:rPr>
              <a:t>Test verisi</a:t>
            </a:r>
            <a:endParaRPr xmlns:a="http://schemas.openxmlformats.org/drawingml/2006/main" lang="en-US" sz="2000" b="0">
              <a:solidFill>
                <a:schemeClr val="bg2"/>
              </a:solidFill>
            </a:endParaRPr>
          </a:p>
        </p:txBody>
      </p:sp>
      <p:sp>
        <p:nvSpPr>
          <p:cNvPr id="892956" name="Line 28"/>
          <p:cNvSpPr>
            <a:spLocks noChangeShapeType="1"/>
          </p:cNvSpPr>
          <p:nvPr/>
        </p:nvSpPr>
        <p:spPr bwMode="auto">
          <a:xfrm flipH="1">
            <a:off x="3352800" y="2362200"/>
            <a:ext cx="1600200" cy="4572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tr"/>
              <a:t>Modeli Test Verilerine Uygulayın</a:t>
            </a:r>
          </a:p>
        </p:txBody>
      </p:sp>
      <p:sp>
        <p:nvSpPr>
          <p:cNvPr id="893955" name="Line 3"/>
          <p:cNvSpPr>
            <a:spLocks noChangeShapeType="1"/>
          </p:cNvSpPr>
          <p:nvPr/>
        </p:nvSpPr>
        <p:spPr bwMode="auto">
          <a:xfrm>
            <a:off x="2898775" y="4551363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893956" name="Line 4"/>
          <p:cNvSpPr>
            <a:spLocks noChangeShapeType="1"/>
          </p:cNvSpPr>
          <p:nvPr/>
        </p:nvSpPr>
        <p:spPr bwMode="auto">
          <a:xfrm flipH="1">
            <a:off x="1658938" y="4551363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893957" name="Line 5"/>
          <p:cNvSpPr>
            <a:spLocks noChangeShapeType="1"/>
          </p:cNvSpPr>
          <p:nvPr/>
        </p:nvSpPr>
        <p:spPr bwMode="auto">
          <a:xfrm flipH="1">
            <a:off x="2366963" y="3576638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893958" name="Line 6"/>
          <p:cNvSpPr>
            <a:spLocks noChangeShapeType="1"/>
          </p:cNvSpPr>
          <p:nvPr/>
        </p:nvSpPr>
        <p:spPr bwMode="auto">
          <a:xfrm>
            <a:off x="3695700" y="3576638"/>
            <a:ext cx="531813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893959" name="Line 7"/>
          <p:cNvSpPr>
            <a:spLocks noChangeShapeType="1"/>
          </p:cNvSpPr>
          <p:nvPr/>
        </p:nvSpPr>
        <p:spPr bwMode="auto">
          <a:xfrm>
            <a:off x="2544763" y="2686050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893960" name="Line 8"/>
          <p:cNvSpPr>
            <a:spLocks noChangeShapeType="1"/>
          </p:cNvSpPr>
          <p:nvPr/>
        </p:nvSpPr>
        <p:spPr bwMode="auto">
          <a:xfrm flipH="1">
            <a:off x="1039813" y="2686050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893961" name="Text Box 9"/>
          <p:cNvSpPr txBox="1">
            <a:spLocks noChangeArrowheads="1"/>
          </p:cNvSpPr>
          <p:nvPr/>
        </p:nvSpPr>
        <p:spPr bwMode="auto">
          <a:xfrm>
            <a:off x="1606550" y="2362200"/>
            <a:ext cx="1027113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xmlns:a="http://schemas.openxmlformats.org/drawingml/2006/main"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 xmlns:a="http://schemas.openxmlformats.org/drawingml/2006/main">
              <a:rPr lang="tr" sz="1600">
                <a:solidFill>
                  <a:srgbClr val="2D1993"/>
                </a:solidFill>
              </a:rPr>
              <a:t>Geri ödeme</a:t>
            </a:r>
            <a:endParaRPr xmlns:a="http://schemas.openxmlformats.org/drawingml/2006/main" lang="en-US" sz="1600" b="0">
              <a:solidFill>
                <a:schemeClr val="bg2"/>
              </a:solidFill>
            </a:endParaRPr>
          </a:p>
        </p:txBody>
      </p:sp>
      <p:sp>
        <p:nvSpPr>
          <p:cNvPr id="893962" name="Text Box 10"/>
          <p:cNvSpPr txBox="1">
            <a:spLocks noChangeArrowheads="1"/>
          </p:cNvSpPr>
          <p:nvPr/>
        </p:nvSpPr>
        <p:spPr bwMode="auto">
          <a:xfrm>
            <a:off x="2720975" y="3254375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xmlns:a="http://schemas.openxmlformats.org/drawingml/2006/main"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 xmlns:a="http://schemas.openxmlformats.org/drawingml/2006/main">
              <a:rPr lang="tr" sz="1600">
                <a:solidFill>
                  <a:srgbClr val="2D1993"/>
                </a:solidFill>
              </a:rPr>
              <a:t>MarSt</a:t>
            </a:r>
            <a:endParaRPr xmlns:a="http://schemas.openxmlformats.org/drawingml/2006/main" lang="en-US" sz="1600" b="0">
              <a:solidFill>
                <a:schemeClr val="bg2"/>
              </a:solidFill>
            </a:endParaRPr>
          </a:p>
        </p:txBody>
      </p:sp>
      <p:sp>
        <p:nvSpPr>
          <p:cNvPr id="893963" name="Text Box 11"/>
          <p:cNvSpPr txBox="1">
            <a:spLocks noChangeArrowheads="1"/>
          </p:cNvSpPr>
          <p:nvPr/>
        </p:nvSpPr>
        <p:spPr bwMode="auto">
          <a:xfrm>
            <a:off x="1925638" y="4225925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xmlns:a="http://schemas.openxmlformats.org/drawingml/2006/main"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 xmlns:a="http://schemas.openxmlformats.org/drawingml/2006/main">
              <a:rPr lang="tr" sz="1600">
                <a:solidFill>
                  <a:srgbClr val="2D1993"/>
                </a:solidFill>
              </a:rPr>
              <a:t>TaxInc</a:t>
            </a:r>
            <a:endParaRPr xmlns:a="http://schemas.openxmlformats.org/drawingml/2006/main" lang="en-US" sz="1600" b="0">
              <a:solidFill>
                <a:schemeClr val="bg2"/>
              </a:solidFill>
            </a:endParaRPr>
          </a:p>
        </p:txBody>
      </p:sp>
      <p:sp>
        <p:nvSpPr>
          <p:cNvPr id="893964" name="AutoShape 12"/>
          <p:cNvSpPr>
            <a:spLocks noChangeArrowheads="1"/>
          </p:cNvSpPr>
          <p:nvPr/>
        </p:nvSpPr>
        <p:spPr bwMode="auto">
          <a:xfrm>
            <a:off x="2941638" y="5194300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893965" name="Text Box 13"/>
          <p:cNvSpPr txBox="1">
            <a:spLocks noChangeArrowheads="1"/>
          </p:cNvSpPr>
          <p:nvPr/>
        </p:nvSpPr>
        <p:spPr bwMode="auto">
          <a:xfrm>
            <a:off x="2859088" y="5194300"/>
            <a:ext cx="750887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xmlns:a="http://schemas.openxmlformats.org/drawingml/2006/main"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 xmlns:a="http://schemas.openxmlformats.org/drawingml/2006/main">
              <a:rPr lang="tr" sz="1600">
                <a:solidFill>
                  <a:srgbClr val="800000"/>
                </a:solidFill>
              </a:rPr>
              <a:t>EVET</a:t>
            </a:r>
            <a:endParaRPr xmlns:a="http://schemas.openxmlformats.org/drawingml/2006/main" lang="en-US" sz="1600" b="0">
              <a:solidFill>
                <a:schemeClr val="bg2"/>
              </a:solidFill>
            </a:endParaRPr>
          </a:p>
        </p:txBody>
      </p:sp>
      <p:sp>
        <p:nvSpPr>
          <p:cNvPr id="893966" name="AutoShape 14"/>
          <p:cNvSpPr>
            <a:spLocks noChangeArrowheads="1"/>
          </p:cNvSpPr>
          <p:nvPr/>
        </p:nvSpPr>
        <p:spPr bwMode="auto">
          <a:xfrm>
            <a:off x="1304925" y="5214938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893967" name="Text Box 15"/>
          <p:cNvSpPr txBox="1">
            <a:spLocks noChangeArrowheads="1"/>
          </p:cNvSpPr>
          <p:nvPr/>
        </p:nvSpPr>
        <p:spPr bwMode="auto">
          <a:xfrm>
            <a:off x="1435100" y="5197475"/>
            <a:ext cx="4889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xmlns:a="http://schemas.openxmlformats.org/drawingml/2006/main"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 xmlns:a="http://schemas.openxmlformats.org/drawingml/2006/main">
              <a:rPr lang="tr" sz="1600">
                <a:solidFill>
                  <a:srgbClr val="800000"/>
                </a:solidFill>
              </a:rPr>
              <a:t>HAYIR</a:t>
            </a:r>
            <a:endParaRPr xmlns:a="http://schemas.openxmlformats.org/drawingml/2006/main" lang="en-US" sz="1600" b="0">
              <a:solidFill>
                <a:schemeClr val="bg2"/>
              </a:solidFill>
            </a:endParaRPr>
          </a:p>
        </p:txBody>
      </p:sp>
      <p:sp>
        <p:nvSpPr>
          <p:cNvPr id="893968" name="AutoShape 16"/>
          <p:cNvSpPr>
            <a:spLocks noChangeArrowheads="1"/>
          </p:cNvSpPr>
          <p:nvPr/>
        </p:nvSpPr>
        <p:spPr bwMode="auto">
          <a:xfrm>
            <a:off x="685800" y="3271838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893969" name="Text Box 17"/>
          <p:cNvSpPr txBox="1">
            <a:spLocks noChangeArrowheads="1"/>
          </p:cNvSpPr>
          <p:nvPr/>
        </p:nvSpPr>
        <p:spPr bwMode="auto">
          <a:xfrm>
            <a:off x="814388" y="3254375"/>
            <a:ext cx="4889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xmlns:a="http://schemas.openxmlformats.org/drawingml/2006/main"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 xmlns:a="http://schemas.openxmlformats.org/drawingml/2006/main">
              <a:rPr lang="tr" sz="1600">
                <a:solidFill>
                  <a:srgbClr val="800000"/>
                </a:solidFill>
              </a:rPr>
              <a:t>HAYIR</a:t>
            </a:r>
            <a:endParaRPr xmlns:a="http://schemas.openxmlformats.org/drawingml/2006/main" lang="en-US" sz="1600" b="0">
              <a:solidFill>
                <a:srgbClr val="00FFFF"/>
              </a:solidFill>
            </a:endParaRPr>
          </a:p>
        </p:txBody>
      </p:sp>
      <p:sp>
        <p:nvSpPr>
          <p:cNvPr id="893970" name="AutoShape 18"/>
          <p:cNvSpPr>
            <a:spLocks noChangeArrowheads="1"/>
          </p:cNvSpPr>
          <p:nvPr/>
        </p:nvSpPr>
        <p:spPr bwMode="auto">
          <a:xfrm>
            <a:off x="3860800" y="4259263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893971" name="Text Box 19"/>
          <p:cNvSpPr txBox="1">
            <a:spLocks noChangeArrowheads="1"/>
          </p:cNvSpPr>
          <p:nvPr/>
        </p:nvSpPr>
        <p:spPr bwMode="auto">
          <a:xfrm>
            <a:off x="3968750" y="4259263"/>
            <a:ext cx="4905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xmlns:a="http://schemas.openxmlformats.org/drawingml/2006/main"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 xmlns:a="http://schemas.openxmlformats.org/drawingml/2006/main">
              <a:rPr lang="tr" sz="1600">
                <a:solidFill>
                  <a:srgbClr val="800000"/>
                </a:solidFill>
              </a:rPr>
              <a:t>HAYIR</a:t>
            </a:r>
            <a:endParaRPr xmlns:a="http://schemas.openxmlformats.org/drawingml/2006/main" lang="en-US" sz="1600" b="0">
              <a:solidFill>
                <a:schemeClr val="bg2"/>
              </a:solidFill>
            </a:endParaRPr>
          </a:p>
        </p:txBody>
      </p:sp>
      <p:sp>
        <p:nvSpPr>
          <p:cNvPr id="893972" name="Text Box 20"/>
          <p:cNvSpPr txBox="1">
            <a:spLocks noChangeArrowheads="1"/>
          </p:cNvSpPr>
          <p:nvPr/>
        </p:nvSpPr>
        <p:spPr bwMode="auto">
          <a:xfrm>
            <a:off x="860425" y="2686050"/>
            <a:ext cx="5334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xmlns:a="http://schemas.openxmlformats.org/drawingml/2006/main"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 xmlns:a="http://schemas.openxmlformats.org/drawingml/2006/main">
              <a:rPr lang="tr" sz="1600" b="0"/>
              <a:t>Evet</a:t>
            </a:r>
            <a:endParaRPr xmlns:a="http://schemas.openxmlformats.org/drawingml/2006/main" lang="en-US" sz="1600" b="0">
              <a:solidFill>
                <a:schemeClr val="bg2"/>
              </a:solidFill>
            </a:endParaRPr>
          </a:p>
        </p:txBody>
      </p:sp>
      <p:sp>
        <p:nvSpPr>
          <p:cNvPr id="893973" name="Text Box 21"/>
          <p:cNvSpPr txBox="1">
            <a:spLocks noChangeArrowheads="1"/>
          </p:cNvSpPr>
          <p:nvPr/>
        </p:nvSpPr>
        <p:spPr bwMode="auto">
          <a:xfrm>
            <a:off x="2897188" y="2686050"/>
            <a:ext cx="44291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xmlns:a="http://schemas.openxmlformats.org/drawingml/2006/main"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 xmlns:a="http://schemas.openxmlformats.org/drawingml/2006/main">
              <a:rPr lang="tr" sz="1600" b="0">
                <a:solidFill>
                  <a:srgbClr val="FF0000"/>
                </a:solidFill>
              </a:rPr>
              <a:t>Numara</a:t>
            </a:r>
          </a:p>
        </p:txBody>
      </p:sp>
      <p:sp>
        <p:nvSpPr>
          <p:cNvPr id="893974" name="Text Box 22"/>
          <p:cNvSpPr txBox="1">
            <a:spLocks noChangeArrowheads="1"/>
          </p:cNvSpPr>
          <p:nvPr/>
        </p:nvSpPr>
        <p:spPr bwMode="auto">
          <a:xfrm>
            <a:off x="4022725" y="3624263"/>
            <a:ext cx="9302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xmlns:a="http://schemas.openxmlformats.org/drawingml/2006/main"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 xmlns:a="http://schemas.openxmlformats.org/drawingml/2006/main">
              <a:rPr lang="tr" sz="1600" b="0"/>
              <a:t>Evli</a:t>
            </a:r>
            <a:r xmlns:a="http://schemas.openxmlformats.org/drawingml/2006/main">
              <a:rPr lang="tr" sz="1600" b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893975" name="Text Box 23"/>
          <p:cNvSpPr txBox="1">
            <a:spLocks noChangeArrowheads="1"/>
          </p:cNvSpPr>
          <p:nvPr/>
        </p:nvSpPr>
        <p:spPr bwMode="auto">
          <a:xfrm>
            <a:off x="1662113" y="3659188"/>
            <a:ext cx="16605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xmlns:a="http://schemas.openxmlformats.org/drawingml/2006/main"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 xmlns:a="http://schemas.openxmlformats.org/drawingml/2006/main">
              <a:rPr lang="tr" sz="1600" b="0"/>
              <a:t>Bekar, Boşanmış</a:t>
            </a:r>
            <a:endParaRPr xmlns:a="http://schemas.openxmlformats.org/drawingml/2006/main" lang="en-US" sz="1600" b="0">
              <a:solidFill>
                <a:schemeClr val="bg2"/>
              </a:solidFill>
            </a:endParaRPr>
          </a:p>
        </p:txBody>
      </p:sp>
      <p:sp>
        <p:nvSpPr>
          <p:cNvPr id="893976" name="Text Box 24"/>
          <p:cNvSpPr txBox="1">
            <a:spLocks noChangeArrowheads="1"/>
          </p:cNvSpPr>
          <p:nvPr/>
        </p:nvSpPr>
        <p:spPr bwMode="auto">
          <a:xfrm>
            <a:off x="1155700" y="4630738"/>
            <a:ext cx="7207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xmlns:a="http://schemas.openxmlformats.org/drawingml/2006/main"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 xmlns:a="http://schemas.openxmlformats.org/drawingml/2006/main">
              <a:rPr lang="tr" sz="1600" b="0"/>
              <a:t>&lt; 80K</a:t>
            </a:r>
            <a:endParaRPr xmlns:a="http://schemas.openxmlformats.org/drawingml/2006/main" lang="en-US" sz="1600" b="0">
              <a:solidFill>
                <a:schemeClr val="bg2"/>
              </a:solidFill>
            </a:endParaRPr>
          </a:p>
        </p:txBody>
      </p:sp>
      <p:sp>
        <p:nvSpPr>
          <p:cNvPr id="893977" name="Text Box 25"/>
          <p:cNvSpPr txBox="1">
            <a:spLocks noChangeArrowheads="1"/>
          </p:cNvSpPr>
          <p:nvPr/>
        </p:nvSpPr>
        <p:spPr bwMode="auto">
          <a:xfrm>
            <a:off x="3101975" y="4630738"/>
            <a:ext cx="7207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xmlns:a="http://schemas.openxmlformats.org/drawingml/2006/main"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 xmlns:a="http://schemas.openxmlformats.org/drawingml/2006/main">
              <a:rPr lang="tr" sz="1600" b="0"/>
              <a:t>&gt; 80K</a:t>
            </a:r>
            <a:endParaRPr xmlns:a="http://schemas.openxmlformats.org/drawingml/2006/main" lang="en-US" sz="1600" b="0">
              <a:solidFill>
                <a:schemeClr val="bg2"/>
              </a:solidFill>
            </a:endParaRPr>
          </a:p>
        </p:txBody>
      </p:sp>
      <p:graphicFrame>
        <p:nvGraphicFramePr>
          <p:cNvPr id="893978" name="Object 26"/>
          <p:cNvGraphicFramePr>
            <a:graphicFrameLocks noChangeAspect="1"/>
          </p:cNvGraphicFramePr>
          <p:nvPr/>
        </p:nvGraphicFramePr>
        <p:xfrm>
          <a:off x="4953000" y="1600200"/>
          <a:ext cx="3343275" cy="1133475"/>
        </p:xfrm>
        <a:graphic>
          <a:graphicData uri="http://schemas.openxmlformats.org/presentationml/2006/ole">
            <p:oleObj spid="_x0000_s893978" name="Document" r:id="rId3" imgW="4651200" imgH="1576440" progId="Word.Document.8">
              <p:embed/>
            </p:oleObj>
          </a:graphicData>
        </a:graphic>
      </p:graphicFrame>
      <p:sp>
        <p:nvSpPr>
          <p:cNvPr id="893979" name="Text Box 27"/>
          <p:cNvSpPr txBox="1">
            <a:spLocks noChangeArrowheads="1"/>
          </p:cNvSpPr>
          <p:nvPr/>
        </p:nvSpPr>
        <p:spPr bwMode="auto">
          <a:xfrm>
            <a:off x="4800600" y="1143000"/>
            <a:ext cx="16002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xmlns:a="http://schemas.openxmlformats.org/drawingml/2006/main"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 xmlns:a="http://schemas.openxmlformats.org/drawingml/2006/main">
              <a:rPr lang="tr" sz="2000">
                <a:solidFill>
                  <a:schemeClr val="tx2"/>
                </a:solidFill>
              </a:rPr>
              <a:t>Test verisi</a:t>
            </a:r>
            <a:endParaRPr xmlns:a="http://schemas.openxmlformats.org/drawingml/2006/main" lang="en-US" sz="2000" b="0">
              <a:solidFill>
                <a:schemeClr val="bg2"/>
              </a:solidFill>
            </a:endParaRPr>
          </a:p>
        </p:txBody>
      </p:sp>
      <p:sp>
        <p:nvSpPr>
          <p:cNvPr id="893980" name="Line 28"/>
          <p:cNvSpPr>
            <a:spLocks noChangeShapeType="1"/>
          </p:cNvSpPr>
          <p:nvPr/>
        </p:nvSpPr>
        <p:spPr bwMode="auto">
          <a:xfrm flipH="1">
            <a:off x="3810000" y="2057400"/>
            <a:ext cx="2057400" cy="12954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tr"/>
              <a:t>Modeli Test Verilerine Uygulayın</a:t>
            </a:r>
          </a:p>
        </p:txBody>
      </p:sp>
      <p:sp>
        <p:nvSpPr>
          <p:cNvPr id="894979" name="Line 3"/>
          <p:cNvSpPr>
            <a:spLocks noChangeShapeType="1"/>
          </p:cNvSpPr>
          <p:nvPr/>
        </p:nvSpPr>
        <p:spPr bwMode="auto">
          <a:xfrm>
            <a:off x="2898775" y="4551363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894980" name="Line 4"/>
          <p:cNvSpPr>
            <a:spLocks noChangeShapeType="1"/>
          </p:cNvSpPr>
          <p:nvPr/>
        </p:nvSpPr>
        <p:spPr bwMode="auto">
          <a:xfrm flipH="1">
            <a:off x="1658938" y="4551363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894981" name="Line 5"/>
          <p:cNvSpPr>
            <a:spLocks noChangeShapeType="1"/>
          </p:cNvSpPr>
          <p:nvPr/>
        </p:nvSpPr>
        <p:spPr bwMode="auto">
          <a:xfrm flipH="1">
            <a:off x="2366963" y="3576638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894982" name="Line 6"/>
          <p:cNvSpPr>
            <a:spLocks noChangeShapeType="1"/>
          </p:cNvSpPr>
          <p:nvPr/>
        </p:nvSpPr>
        <p:spPr bwMode="auto">
          <a:xfrm>
            <a:off x="3695700" y="3576638"/>
            <a:ext cx="531813" cy="6492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894983" name="Line 7"/>
          <p:cNvSpPr>
            <a:spLocks noChangeShapeType="1"/>
          </p:cNvSpPr>
          <p:nvPr/>
        </p:nvSpPr>
        <p:spPr bwMode="auto">
          <a:xfrm>
            <a:off x="2544763" y="2686050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894984" name="Line 8"/>
          <p:cNvSpPr>
            <a:spLocks noChangeShapeType="1"/>
          </p:cNvSpPr>
          <p:nvPr/>
        </p:nvSpPr>
        <p:spPr bwMode="auto">
          <a:xfrm flipH="1">
            <a:off x="1039813" y="2686050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894985" name="Text Box 9"/>
          <p:cNvSpPr txBox="1">
            <a:spLocks noChangeArrowheads="1"/>
          </p:cNvSpPr>
          <p:nvPr/>
        </p:nvSpPr>
        <p:spPr bwMode="auto">
          <a:xfrm>
            <a:off x="1606550" y="2362200"/>
            <a:ext cx="1027113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xmlns:a="http://schemas.openxmlformats.org/drawingml/2006/main"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 xmlns:a="http://schemas.openxmlformats.org/drawingml/2006/main">
              <a:rPr lang="tr" sz="1600">
                <a:solidFill>
                  <a:srgbClr val="2D1993"/>
                </a:solidFill>
              </a:rPr>
              <a:t>Geri ödeme</a:t>
            </a:r>
            <a:endParaRPr xmlns:a="http://schemas.openxmlformats.org/drawingml/2006/main" lang="en-US" sz="1600" b="0">
              <a:solidFill>
                <a:schemeClr val="bg2"/>
              </a:solidFill>
            </a:endParaRPr>
          </a:p>
        </p:txBody>
      </p:sp>
      <p:sp>
        <p:nvSpPr>
          <p:cNvPr id="894986" name="Text Box 10"/>
          <p:cNvSpPr txBox="1">
            <a:spLocks noChangeArrowheads="1"/>
          </p:cNvSpPr>
          <p:nvPr/>
        </p:nvSpPr>
        <p:spPr bwMode="auto">
          <a:xfrm>
            <a:off x="2720975" y="3254375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xmlns:a="http://schemas.openxmlformats.org/drawingml/2006/main"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 xmlns:a="http://schemas.openxmlformats.org/drawingml/2006/main">
              <a:rPr lang="tr" sz="1600">
                <a:solidFill>
                  <a:srgbClr val="2D1993"/>
                </a:solidFill>
              </a:rPr>
              <a:t>MarSt</a:t>
            </a:r>
            <a:endParaRPr xmlns:a="http://schemas.openxmlformats.org/drawingml/2006/main" lang="en-US" sz="1600" b="0">
              <a:solidFill>
                <a:schemeClr val="bg2"/>
              </a:solidFill>
            </a:endParaRPr>
          </a:p>
        </p:txBody>
      </p:sp>
      <p:sp>
        <p:nvSpPr>
          <p:cNvPr id="894987" name="Text Box 11"/>
          <p:cNvSpPr txBox="1">
            <a:spLocks noChangeArrowheads="1"/>
          </p:cNvSpPr>
          <p:nvPr/>
        </p:nvSpPr>
        <p:spPr bwMode="auto">
          <a:xfrm>
            <a:off x="1925638" y="4225925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xmlns:a="http://schemas.openxmlformats.org/drawingml/2006/main"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 xmlns:a="http://schemas.openxmlformats.org/drawingml/2006/main">
              <a:rPr lang="tr" sz="1600">
                <a:solidFill>
                  <a:srgbClr val="2D1993"/>
                </a:solidFill>
              </a:rPr>
              <a:t>TaxInc</a:t>
            </a:r>
            <a:endParaRPr xmlns:a="http://schemas.openxmlformats.org/drawingml/2006/main" lang="en-US" sz="1600" b="0">
              <a:solidFill>
                <a:schemeClr val="bg2"/>
              </a:solidFill>
            </a:endParaRPr>
          </a:p>
        </p:txBody>
      </p:sp>
      <p:sp>
        <p:nvSpPr>
          <p:cNvPr id="894988" name="AutoShape 12"/>
          <p:cNvSpPr>
            <a:spLocks noChangeArrowheads="1"/>
          </p:cNvSpPr>
          <p:nvPr/>
        </p:nvSpPr>
        <p:spPr bwMode="auto">
          <a:xfrm>
            <a:off x="2941638" y="5194300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894989" name="Text Box 13"/>
          <p:cNvSpPr txBox="1">
            <a:spLocks noChangeArrowheads="1"/>
          </p:cNvSpPr>
          <p:nvPr/>
        </p:nvSpPr>
        <p:spPr bwMode="auto">
          <a:xfrm>
            <a:off x="2859088" y="5194300"/>
            <a:ext cx="750887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xmlns:a="http://schemas.openxmlformats.org/drawingml/2006/main"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 xmlns:a="http://schemas.openxmlformats.org/drawingml/2006/main">
              <a:rPr lang="tr" sz="1600">
                <a:solidFill>
                  <a:srgbClr val="800000"/>
                </a:solidFill>
              </a:rPr>
              <a:t>EVET</a:t>
            </a:r>
            <a:endParaRPr xmlns:a="http://schemas.openxmlformats.org/drawingml/2006/main" lang="en-US" sz="1600" b="0">
              <a:solidFill>
                <a:schemeClr val="bg2"/>
              </a:solidFill>
            </a:endParaRPr>
          </a:p>
        </p:txBody>
      </p:sp>
      <p:sp>
        <p:nvSpPr>
          <p:cNvPr id="894990" name="AutoShape 14"/>
          <p:cNvSpPr>
            <a:spLocks noChangeArrowheads="1"/>
          </p:cNvSpPr>
          <p:nvPr/>
        </p:nvSpPr>
        <p:spPr bwMode="auto">
          <a:xfrm>
            <a:off x="1304925" y="5214938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894991" name="Text Box 15"/>
          <p:cNvSpPr txBox="1">
            <a:spLocks noChangeArrowheads="1"/>
          </p:cNvSpPr>
          <p:nvPr/>
        </p:nvSpPr>
        <p:spPr bwMode="auto">
          <a:xfrm>
            <a:off x="1435100" y="5197475"/>
            <a:ext cx="4889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xmlns:a="http://schemas.openxmlformats.org/drawingml/2006/main"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 xmlns:a="http://schemas.openxmlformats.org/drawingml/2006/main">
              <a:rPr lang="tr" sz="1600">
                <a:solidFill>
                  <a:srgbClr val="800000"/>
                </a:solidFill>
              </a:rPr>
              <a:t>HAYIR</a:t>
            </a:r>
            <a:endParaRPr xmlns:a="http://schemas.openxmlformats.org/drawingml/2006/main" lang="en-US" sz="1600" b="0">
              <a:solidFill>
                <a:schemeClr val="bg2"/>
              </a:solidFill>
            </a:endParaRPr>
          </a:p>
        </p:txBody>
      </p:sp>
      <p:sp>
        <p:nvSpPr>
          <p:cNvPr id="894992" name="AutoShape 16"/>
          <p:cNvSpPr>
            <a:spLocks noChangeArrowheads="1"/>
          </p:cNvSpPr>
          <p:nvPr/>
        </p:nvSpPr>
        <p:spPr bwMode="auto">
          <a:xfrm>
            <a:off x="685800" y="3271838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894993" name="Text Box 17"/>
          <p:cNvSpPr txBox="1">
            <a:spLocks noChangeArrowheads="1"/>
          </p:cNvSpPr>
          <p:nvPr/>
        </p:nvSpPr>
        <p:spPr bwMode="auto">
          <a:xfrm>
            <a:off x="814388" y="3254375"/>
            <a:ext cx="4889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xmlns:a="http://schemas.openxmlformats.org/drawingml/2006/main"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 xmlns:a="http://schemas.openxmlformats.org/drawingml/2006/main">
              <a:rPr lang="tr" sz="1600">
                <a:solidFill>
                  <a:srgbClr val="800000"/>
                </a:solidFill>
              </a:rPr>
              <a:t>HAYIR</a:t>
            </a:r>
            <a:endParaRPr xmlns:a="http://schemas.openxmlformats.org/drawingml/2006/main" lang="en-US" sz="1600" b="0">
              <a:solidFill>
                <a:srgbClr val="00FFFF"/>
              </a:solidFill>
            </a:endParaRPr>
          </a:p>
        </p:txBody>
      </p:sp>
      <p:sp>
        <p:nvSpPr>
          <p:cNvPr id="894994" name="AutoShape 18"/>
          <p:cNvSpPr>
            <a:spLocks noChangeArrowheads="1"/>
          </p:cNvSpPr>
          <p:nvPr/>
        </p:nvSpPr>
        <p:spPr bwMode="auto">
          <a:xfrm>
            <a:off x="3860800" y="4259263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894995" name="Text Box 19"/>
          <p:cNvSpPr txBox="1">
            <a:spLocks noChangeArrowheads="1"/>
          </p:cNvSpPr>
          <p:nvPr/>
        </p:nvSpPr>
        <p:spPr bwMode="auto">
          <a:xfrm>
            <a:off x="3968750" y="4259263"/>
            <a:ext cx="4905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xmlns:a="http://schemas.openxmlformats.org/drawingml/2006/main"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 xmlns:a="http://schemas.openxmlformats.org/drawingml/2006/main">
              <a:rPr lang="tr" sz="1600">
                <a:solidFill>
                  <a:srgbClr val="800000"/>
                </a:solidFill>
              </a:rPr>
              <a:t>HAYIR</a:t>
            </a:r>
            <a:endParaRPr xmlns:a="http://schemas.openxmlformats.org/drawingml/2006/main" lang="en-US" sz="1600" b="0">
              <a:solidFill>
                <a:schemeClr val="bg2"/>
              </a:solidFill>
            </a:endParaRPr>
          </a:p>
        </p:txBody>
      </p:sp>
      <p:sp>
        <p:nvSpPr>
          <p:cNvPr id="894996" name="Text Box 20"/>
          <p:cNvSpPr txBox="1">
            <a:spLocks noChangeArrowheads="1"/>
          </p:cNvSpPr>
          <p:nvPr/>
        </p:nvSpPr>
        <p:spPr bwMode="auto">
          <a:xfrm>
            <a:off x="860425" y="2686050"/>
            <a:ext cx="5334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xmlns:a="http://schemas.openxmlformats.org/drawingml/2006/main"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 xmlns:a="http://schemas.openxmlformats.org/drawingml/2006/main">
              <a:rPr lang="tr" sz="1600" b="0"/>
              <a:t>Evet</a:t>
            </a:r>
            <a:endParaRPr xmlns:a="http://schemas.openxmlformats.org/drawingml/2006/main" lang="en-US" sz="1600" b="0">
              <a:solidFill>
                <a:schemeClr val="bg2"/>
              </a:solidFill>
            </a:endParaRPr>
          </a:p>
        </p:txBody>
      </p:sp>
      <p:sp>
        <p:nvSpPr>
          <p:cNvPr id="894997" name="Text Box 21"/>
          <p:cNvSpPr txBox="1">
            <a:spLocks noChangeArrowheads="1"/>
          </p:cNvSpPr>
          <p:nvPr/>
        </p:nvSpPr>
        <p:spPr bwMode="auto">
          <a:xfrm>
            <a:off x="2897188" y="2686050"/>
            <a:ext cx="44291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xmlns:a="http://schemas.openxmlformats.org/drawingml/2006/main"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 xmlns:a="http://schemas.openxmlformats.org/drawingml/2006/main">
              <a:rPr lang="tr" sz="1600" b="0">
                <a:solidFill>
                  <a:srgbClr val="FF0000"/>
                </a:solidFill>
              </a:rPr>
              <a:t>Numara</a:t>
            </a:r>
          </a:p>
        </p:txBody>
      </p:sp>
      <p:sp>
        <p:nvSpPr>
          <p:cNvPr id="894998" name="Text Box 22"/>
          <p:cNvSpPr txBox="1">
            <a:spLocks noChangeArrowheads="1"/>
          </p:cNvSpPr>
          <p:nvPr/>
        </p:nvSpPr>
        <p:spPr bwMode="auto">
          <a:xfrm>
            <a:off x="4022725" y="3624263"/>
            <a:ext cx="9302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xmlns:a="http://schemas.openxmlformats.org/drawingml/2006/main"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 xmlns:a="http://schemas.openxmlformats.org/drawingml/2006/main">
              <a:rPr lang="tr" sz="1600" b="0">
                <a:solidFill>
                  <a:srgbClr val="FF0000"/>
                </a:solidFill>
              </a:rPr>
              <a:t>Evli</a:t>
            </a:r>
          </a:p>
        </p:txBody>
      </p:sp>
      <p:sp>
        <p:nvSpPr>
          <p:cNvPr id="894999" name="Text Box 23"/>
          <p:cNvSpPr txBox="1">
            <a:spLocks noChangeArrowheads="1"/>
          </p:cNvSpPr>
          <p:nvPr/>
        </p:nvSpPr>
        <p:spPr bwMode="auto">
          <a:xfrm>
            <a:off x="1662113" y="3659188"/>
            <a:ext cx="16605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xmlns:a="http://schemas.openxmlformats.org/drawingml/2006/main"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 xmlns:a="http://schemas.openxmlformats.org/drawingml/2006/main">
              <a:rPr lang="tr" sz="1600" b="0"/>
              <a:t>Bekar, Boşanmış</a:t>
            </a:r>
            <a:endParaRPr xmlns:a="http://schemas.openxmlformats.org/drawingml/2006/main" lang="en-US" sz="1600" b="0">
              <a:solidFill>
                <a:schemeClr val="bg2"/>
              </a:solidFill>
            </a:endParaRPr>
          </a:p>
        </p:txBody>
      </p:sp>
      <p:sp>
        <p:nvSpPr>
          <p:cNvPr id="895000" name="Text Box 24"/>
          <p:cNvSpPr txBox="1">
            <a:spLocks noChangeArrowheads="1"/>
          </p:cNvSpPr>
          <p:nvPr/>
        </p:nvSpPr>
        <p:spPr bwMode="auto">
          <a:xfrm>
            <a:off x="1155700" y="4630738"/>
            <a:ext cx="7207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xmlns:a="http://schemas.openxmlformats.org/drawingml/2006/main"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 xmlns:a="http://schemas.openxmlformats.org/drawingml/2006/main">
              <a:rPr lang="tr" sz="1600" b="0"/>
              <a:t>&lt; 80K</a:t>
            </a:r>
            <a:endParaRPr xmlns:a="http://schemas.openxmlformats.org/drawingml/2006/main" lang="en-US" sz="1600" b="0">
              <a:solidFill>
                <a:schemeClr val="bg2"/>
              </a:solidFill>
            </a:endParaRPr>
          </a:p>
        </p:txBody>
      </p:sp>
      <p:sp>
        <p:nvSpPr>
          <p:cNvPr id="895001" name="Text Box 25"/>
          <p:cNvSpPr txBox="1">
            <a:spLocks noChangeArrowheads="1"/>
          </p:cNvSpPr>
          <p:nvPr/>
        </p:nvSpPr>
        <p:spPr bwMode="auto">
          <a:xfrm>
            <a:off x="3101975" y="4630738"/>
            <a:ext cx="7207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xmlns:a="http://schemas.openxmlformats.org/drawingml/2006/main"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 xmlns:a="http://schemas.openxmlformats.org/drawingml/2006/main">
              <a:rPr lang="tr" sz="1600" b="0"/>
              <a:t>&gt; 80K</a:t>
            </a:r>
            <a:endParaRPr xmlns:a="http://schemas.openxmlformats.org/drawingml/2006/main" lang="en-US" sz="1600" b="0">
              <a:solidFill>
                <a:schemeClr val="bg2"/>
              </a:solidFill>
            </a:endParaRPr>
          </a:p>
        </p:txBody>
      </p:sp>
      <p:graphicFrame>
        <p:nvGraphicFramePr>
          <p:cNvPr id="895002" name="Object 26"/>
          <p:cNvGraphicFramePr>
            <a:graphicFrameLocks noChangeAspect="1"/>
          </p:cNvGraphicFramePr>
          <p:nvPr/>
        </p:nvGraphicFramePr>
        <p:xfrm>
          <a:off x="4953000" y="1600200"/>
          <a:ext cx="3343275" cy="1133475"/>
        </p:xfrm>
        <a:graphic>
          <a:graphicData uri="http://schemas.openxmlformats.org/presentationml/2006/ole">
            <p:oleObj spid="_x0000_s895002" name="Document" r:id="rId3" imgW="4651200" imgH="1576440" progId="Word.Document.8">
              <p:embed/>
            </p:oleObj>
          </a:graphicData>
        </a:graphic>
      </p:graphicFrame>
      <p:sp>
        <p:nvSpPr>
          <p:cNvPr id="895003" name="Text Box 27"/>
          <p:cNvSpPr txBox="1">
            <a:spLocks noChangeArrowheads="1"/>
          </p:cNvSpPr>
          <p:nvPr/>
        </p:nvSpPr>
        <p:spPr bwMode="auto">
          <a:xfrm>
            <a:off x="4800600" y="1143000"/>
            <a:ext cx="16002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xmlns:a="http://schemas.openxmlformats.org/drawingml/2006/main"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 xmlns:a="http://schemas.openxmlformats.org/drawingml/2006/main">
              <a:rPr lang="tr" sz="2000">
                <a:solidFill>
                  <a:schemeClr val="tx2"/>
                </a:solidFill>
              </a:rPr>
              <a:t>Test verisi</a:t>
            </a:r>
            <a:endParaRPr xmlns:a="http://schemas.openxmlformats.org/drawingml/2006/main" lang="en-US" sz="2000" b="0">
              <a:solidFill>
                <a:schemeClr val="bg2"/>
              </a:solidFill>
            </a:endParaRPr>
          </a:p>
        </p:txBody>
      </p:sp>
      <p:sp>
        <p:nvSpPr>
          <p:cNvPr id="895004" name="Line 28"/>
          <p:cNvSpPr>
            <a:spLocks noChangeShapeType="1"/>
          </p:cNvSpPr>
          <p:nvPr/>
        </p:nvSpPr>
        <p:spPr bwMode="auto">
          <a:xfrm flipH="1">
            <a:off x="4648200" y="2590800"/>
            <a:ext cx="1295400" cy="9906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tr"/>
              <a:t>Modeli Test Verilerine Uygulayın</a:t>
            </a:r>
          </a:p>
        </p:txBody>
      </p:sp>
      <p:sp>
        <p:nvSpPr>
          <p:cNvPr id="896003" name="Line 3"/>
          <p:cNvSpPr>
            <a:spLocks noChangeShapeType="1"/>
          </p:cNvSpPr>
          <p:nvPr/>
        </p:nvSpPr>
        <p:spPr bwMode="auto">
          <a:xfrm>
            <a:off x="2898775" y="4551363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896004" name="Line 4"/>
          <p:cNvSpPr>
            <a:spLocks noChangeShapeType="1"/>
          </p:cNvSpPr>
          <p:nvPr/>
        </p:nvSpPr>
        <p:spPr bwMode="auto">
          <a:xfrm flipH="1">
            <a:off x="1658938" y="4551363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896005" name="Line 5"/>
          <p:cNvSpPr>
            <a:spLocks noChangeShapeType="1"/>
          </p:cNvSpPr>
          <p:nvPr/>
        </p:nvSpPr>
        <p:spPr bwMode="auto">
          <a:xfrm flipH="1">
            <a:off x="2366963" y="3576638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896006" name="Line 6"/>
          <p:cNvSpPr>
            <a:spLocks noChangeShapeType="1"/>
          </p:cNvSpPr>
          <p:nvPr/>
        </p:nvSpPr>
        <p:spPr bwMode="auto">
          <a:xfrm>
            <a:off x="3695700" y="3576638"/>
            <a:ext cx="531813" cy="6492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896007" name="Line 7"/>
          <p:cNvSpPr>
            <a:spLocks noChangeShapeType="1"/>
          </p:cNvSpPr>
          <p:nvPr/>
        </p:nvSpPr>
        <p:spPr bwMode="auto">
          <a:xfrm>
            <a:off x="2544763" y="2686050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896008" name="Line 8"/>
          <p:cNvSpPr>
            <a:spLocks noChangeShapeType="1"/>
          </p:cNvSpPr>
          <p:nvPr/>
        </p:nvSpPr>
        <p:spPr bwMode="auto">
          <a:xfrm flipH="1">
            <a:off x="1039813" y="2686050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896009" name="Text Box 9"/>
          <p:cNvSpPr txBox="1">
            <a:spLocks noChangeArrowheads="1"/>
          </p:cNvSpPr>
          <p:nvPr/>
        </p:nvSpPr>
        <p:spPr bwMode="auto">
          <a:xfrm>
            <a:off x="1606550" y="2362200"/>
            <a:ext cx="1027113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xmlns:a="http://schemas.openxmlformats.org/drawingml/2006/main"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 xmlns:a="http://schemas.openxmlformats.org/drawingml/2006/main">
              <a:rPr lang="tr" sz="1600">
                <a:solidFill>
                  <a:srgbClr val="2D1993"/>
                </a:solidFill>
              </a:rPr>
              <a:t>Geri ödeme</a:t>
            </a:r>
            <a:endParaRPr xmlns:a="http://schemas.openxmlformats.org/drawingml/2006/main" lang="en-US" sz="1600" b="0">
              <a:solidFill>
                <a:schemeClr val="bg2"/>
              </a:solidFill>
            </a:endParaRPr>
          </a:p>
        </p:txBody>
      </p:sp>
      <p:sp>
        <p:nvSpPr>
          <p:cNvPr id="896010" name="Text Box 10"/>
          <p:cNvSpPr txBox="1">
            <a:spLocks noChangeArrowheads="1"/>
          </p:cNvSpPr>
          <p:nvPr/>
        </p:nvSpPr>
        <p:spPr bwMode="auto">
          <a:xfrm>
            <a:off x="2720975" y="3254375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xmlns:a="http://schemas.openxmlformats.org/drawingml/2006/main"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 xmlns:a="http://schemas.openxmlformats.org/drawingml/2006/main">
              <a:rPr lang="tr" sz="1600">
                <a:solidFill>
                  <a:srgbClr val="2D1993"/>
                </a:solidFill>
              </a:rPr>
              <a:t>MarSt</a:t>
            </a:r>
            <a:endParaRPr xmlns:a="http://schemas.openxmlformats.org/drawingml/2006/main" lang="en-US" sz="1600" b="0">
              <a:solidFill>
                <a:schemeClr val="bg2"/>
              </a:solidFill>
            </a:endParaRPr>
          </a:p>
        </p:txBody>
      </p:sp>
      <p:sp>
        <p:nvSpPr>
          <p:cNvPr id="896011" name="Text Box 11"/>
          <p:cNvSpPr txBox="1">
            <a:spLocks noChangeArrowheads="1"/>
          </p:cNvSpPr>
          <p:nvPr/>
        </p:nvSpPr>
        <p:spPr bwMode="auto">
          <a:xfrm>
            <a:off x="1925638" y="4225925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xmlns:a="http://schemas.openxmlformats.org/drawingml/2006/main"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 xmlns:a="http://schemas.openxmlformats.org/drawingml/2006/main">
              <a:rPr lang="tr" sz="1600">
                <a:solidFill>
                  <a:srgbClr val="2D1993"/>
                </a:solidFill>
              </a:rPr>
              <a:t>TaxInc</a:t>
            </a:r>
            <a:endParaRPr xmlns:a="http://schemas.openxmlformats.org/drawingml/2006/main" lang="en-US" sz="1600" b="0">
              <a:solidFill>
                <a:schemeClr val="bg2"/>
              </a:solidFill>
            </a:endParaRPr>
          </a:p>
        </p:txBody>
      </p:sp>
      <p:sp>
        <p:nvSpPr>
          <p:cNvPr id="896012" name="AutoShape 12"/>
          <p:cNvSpPr>
            <a:spLocks noChangeArrowheads="1"/>
          </p:cNvSpPr>
          <p:nvPr/>
        </p:nvSpPr>
        <p:spPr bwMode="auto">
          <a:xfrm>
            <a:off x="2941638" y="5194300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896013" name="Text Box 13"/>
          <p:cNvSpPr txBox="1">
            <a:spLocks noChangeArrowheads="1"/>
          </p:cNvSpPr>
          <p:nvPr/>
        </p:nvSpPr>
        <p:spPr bwMode="auto">
          <a:xfrm>
            <a:off x="2859088" y="5194300"/>
            <a:ext cx="750887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xmlns:a="http://schemas.openxmlformats.org/drawingml/2006/main"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 xmlns:a="http://schemas.openxmlformats.org/drawingml/2006/main">
              <a:rPr lang="tr" sz="1600">
                <a:solidFill>
                  <a:srgbClr val="800000"/>
                </a:solidFill>
              </a:rPr>
              <a:t>EVET</a:t>
            </a:r>
            <a:endParaRPr xmlns:a="http://schemas.openxmlformats.org/drawingml/2006/main" lang="en-US" sz="1600" b="0">
              <a:solidFill>
                <a:schemeClr val="bg2"/>
              </a:solidFill>
            </a:endParaRPr>
          </a:p>
        </p:txBody>
      </p:sp>
      <p:sp>
        <p:nvSpPr>
          <p:cNvPr id="896014" name="AutoShape 14"/>
          <p:cNvSpPr>
            <a:spLocks noChangeArrowheads="1"/>
          </p:cNvSpPr>
          <p:nvPr/>
        </p:nvSpPr>
        <p:spPr bwMode="auto">
          <a:xfrm>
            <a:off x="1304925" y="5214938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896015" name="Text Box 15"/>
          <p:cNvSpPr txBox="1">
            <a:spLocks noChangeArrowheads="1"/>
          </p:cNvSpPr>
          <p:nvPr/>
        </p:nvSpPr>
        <p:spPr bwMode="auto">
          <a:xfrm>
            <a:off x="1435100" y="5197475"/>
            <a:ext cx="4889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xmlns:a="http://schemas.openxmlformats.org/drawingml/2006/main"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 xmlns:a="http://schemas.openxmlformats.org/drawingml/2006/main">
              <a:rPr lang="tr" sz="1600">
                <a:solidFill>
                  <a:srgbClr val="800000"/>
                </a:solidFill>
              </a:rPr>
              <a:t>HAYIR</a:t>
            </a:r>
            <a:endParaRPr xmlns:a="http://schemas.openxmlformats.org/drawingml/2006/main" lang="en-US" sz="1600" b="0">
              <a:solidFill>
                <a:schemeClr val="bg2"/>
              </a:solidFill>
            </a:endParaRPr>
          </a:p>
        </p:txBody>
      </p:sp>
      <p:sp>
        <p:nvSpPr>
          <p:cNvPr id="896016" name="AutoShape 16"/>
          <p:cNvSpPr>
            <a:spLocks noChangeArrowheads="1"/>
          </p:cNvSpPr>
          <p:nvPr/>
        </p:nvSpPr>
        <p:spPr bwMode="auto">
          <a:xfrm>
            <a:off x="685800" y="3271838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896017" name="Text Box 17"/>
          <p:cNvSpPr txBox="1">
            <a:spLocks noChangeArrowheads="1"/>
          </p:cNvSpPr>
          <p:nvPr/>
        </p:nvSpPr>
        <p:spPr bwMode="auto">
          <a:xfrm>
            <a:off x="814388" y="3254375"/>
            <a:ext cx="4889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xmlns:a="http://schemas.openxmlformats.org/drawingml/2006/main"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 xmlns:a="http://schemas.openxmlformats.org/drawingml/2006/main">
              <a:rPr lang="tr" sz="1600">
                <a:solidFill>
                  <a:srgbClr val="800000"/>
                </a:solidFill>
              </a:rPr>
              <a:t>HAYIR</a:t>
            </a:r>
            <a:endParaRPr xmlns:a="http://schemas.openxmlformats.org/drawingml/2006/main" lang="en-US" sz="1600" b="0">
              <a:solidFill>
                <a:srgbClr val="00FFFF"/>
              </a:solidFill>
            </a:endParaRPr>
          </a:p>
        </p:txBody>
      </p:sp>
      <p:sp>
        <p:nvSpPr>
          <p:cNvPr id="896018" name="AutoShape 18"/>
          <p:cNvSpPr>
            <a:spLocks noChangeArrowheads="1"/>
          </p:cNvSpPr>
          <p:nvPr/>
        </p:nvSpPr>
        <p:spPr bwMode="auto">
          <a:xfrm>
            <a:off x="3860800" y="4259263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896019" name="Text Box 19"/>
          <p:cNvSpPr txBox="1">
            <a:spLocks noChangeArrowheads="1"/>
          </p:cNvSpPr>
          <p:nvPr/>
        </p:nvSpPr>
        <p:spPr bwMode="auto">
          <a:xfrm>
            <a:off x="3968750" y="4259263"/>
            <a:ext cx="4905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xmlns:a="http://schemas.openxmlformats.org/drawingml/2006/main"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 xmlns:a="http://schemas.openxmlformats.org/drawingml/2006/main">
              <a:rPr lang="tr" sz="1600">
                <a:solidFill>
                  <a:srgbClr val="800000"/>
                </a:solidFill>
              </a:rPr>
              <a:t>HAYIR</a:t>
            </a:r>
            <a:endParaRPr xmlns:a="http://schemas.openxmlformats.org/drawingml/2006/main" lang="en-US" sz="1600" b="0">
              <a:solidFill>
                <a:schemeClr val="bg2"/>
              </a:solidFill>
            </a:endParaRPr>
          </a:p>
        </p:txBody>
      </p:sp>
      <p:sp>
        <p:nvSpPr>
          <p:cNvPr id="896020" name="Text Box 20"/>
          <p:cNvSpPr txBox="1">
            <a:spLocks noChangeArrowheads="1"/>
          </p:cNvSpPr>
          <p:nvPr/>
        </p:nvSpPr>
        <p:spPr bwMode="auto">
          <a:xfrm>
            <a:off x="860425" y="2686050"/>
            <a:ext cx="5334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xmlns:a="http://schemas.openxmlformats.org/drawingml/2006/main"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 xmlns:a="http://schemas.openxmlformats.org/drawingml/2006/main">
              <a:rPr lang="tr" sz="1600" b="0"/>
              <a:t>Evet</a:t>
            </a:r>
            <a:endParaRPr xmlns:a="http://schemas.openxmlformats.org/drawingml/2006/main" lang="en-US" sz="1600" b="0">
              <a:solidFill>
                <a:schemeClr val="bg2"/>
              </a:solidFill>
            </a:endParaRPr>
          </a:p>
        </p:txBody>
      </p:sp>
      <p:sp>
        <p:nvSpPr>
          <p:cNvPr id="896021" name="Text Box 21"/>
          <p:cNvSpPr txBox="1">
            <a:spLocks noChangeArrowheads="1"/>
          </p:cNvSpPr>
          <p:nvPr/>
        </p:nvSpPr>
        <p:spPr bwMode="auto">
          <a:xfrm>
            <a:off x="2897188" y="2686050"/>
            <a:ext cx="44291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xmlns:a="http://schemas.openxmlformats.org/drawingml/2006/main"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 xmlns:a="http://schemas.openxmlformats.org/drawingml/2006/main">
              <a:rPr lang="tr" sz="1600" b="0">
                <a:solidFill>
                  <a:srgbClr val="FF0000"/>
                </a:solidFill>
              </a:rPr>
              <a:t>Numara</a:t>
            </a:r>
          </a:p>
        </p:txBody>
      </p:sp>
      <p:sp>
        <p:nvSpPr>
          <p:cNvPr id="896022" name="Text Box 22"/>
          <p:cNvSpPr txBox="1">
            <a:spLocks noChangeArrowheads="1"/>
          </p:cNvSpPr>
          <p:nvPr/>
        </p:nvSpPr>
        <p:spPr bwMode="auto">
          <a:xfrm>
            <a:off x="4022725" y="3624263"/>
            <a:ext cx="9302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xmlns:a="http://schemas.openxmlformats.org/drawingml/2006/main"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 xmlns:a="http://schemas.openxmlformats.org/drawingml/2006/main">
              <a:rPr lang="tr" sz="1600" b="0">
                <a:solidFill>
                  <a:srgbClr val="FF0000"/>
                </a:solidFill>
              </a:rPr>
              <a:t>Evli</a:t>
            </a:r>
          </a:p>
        </p:txBody>
      </p:sp>
      <p:sp>
        <p:nvSpPr>
          <p:cNvPr id="896023" name="Text Box 23"/>
          <p:cNvSpPr txBox="1">
            <a:spLocks noChangeArrowheads="1"/>
          </p:cNvSpPr>
          <p:nvPr/>
        </p:nvSpPr>
        <p:spPr bwMode="auto">
          <a:xfrm>
            <a:off x="1662113" y="3659188"/>
            <a:ext cx="16605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xmlns:a="http://schemas.openxmlformats.org/drawingml/2006/main"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 xmlns:a="http://schemas.openxmlformats.org/drawingml/2006/main">
              <a:rPr lang="tr" sz="1600" b="0"/>
              <a:t>Bekar, Boşanmış</a:t>
            </a:r>
            <a:endParaRPr xmlns:a="http://schemas.openxmlformats.org/drawingml/2006/main" lang="en-US" sz="1600" b="0">
              <a:solidFill>
                <a:schemeClr val="bg2"/>
              </a:solidFill>
            </a:endParaRPr>
          </a:p>
        </p:txBody>
      </p:sp>
      <p:sp>
        <p:nvSpPr>
          <p:cNvPr id="896024" name="Text Box 24"/>
          <p:cNvSpPr txBox="1">
            <a:spLocks noChangeArrowheads="1"/>
          </p:cNvSpPr>
          <p:nvPr/>
        </p:nvSpPr>
        <p:spPr bwMode="auto">
          <a:xfrm>
            <a:off x="1155700" y="4630738"/>
            <a:ext cx="7207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xmlns:a="http://schemas.openxmlformats.org/drawingml/2006/main"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 xmlns:a="http://schemas.openxmlformats.org/drawingml/2006/main">
              <a:rPr lang="tr" sz="1600" b="0"/>
              <a:t>&lt; 80K</a:t>
            </a:r>
            <a:endParaRPr xmlns:a="http://schemas.openxmlformats.org/drawingml/2006/main" lang="en-US" sz="1600" b="0">
              <a:solidFill>
                <a:schemeClr val="bg2"/>
              </a:solidFill>
            </a:endParaRPr>
          </a:p>
        </p:txBody>
      </p:sp>
      <p:sp>
        <p:nvSpPr>
          <p:cNvPr id="896025" name="Text Box 25"/>
          <p:cNvSpPr txBox="1">
            <a:spLocks noChangeArrowheads="1"/>
          </p:cNvSpPr>
          <p:nvPr/>
        </p:nvSpPr>
        <p:spPr bwMode="auto">
          <a:xfrm>
            <a:off x="3101975" y="4630738"/>
            <a:ext cx="7207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xmlns:a="http://schemas.openxmlformats.org/drawingml/2006/main"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 xmlns:a="http://schemas.openxmlformats.org/drawingml/2006/main">
              <a:rPr lang="tr" sz="1600" b="0"/>
              <a:t>&gt; 80K</a:t>
            </a:r>
            <a:endParaRPr xmlns:a="http://schemas.openxmlformats.org/drawingml/2006/main" lang="en-US" sz="1600" b="0">
              <a:solidFill>
                <a:schemeClr val="bg2"/>
              </a:solidFill>
            </a:endParaRPr>
          </a:p>
        </p:txBody>
      </p:sp>
      <p:graphicFrame>
        <p:nvGraphicFramePr>
          <p:cNvPr id="896026" name="Object 26"/>
          <p:cNvGraphicFramePr>
            <a:graphicFrameLocks noChangeAspect="1"/>
          </p:cNvGraphicFramePr>
          <p:nvPr/>
        </p:nvGraphicFramePr>
        <p:xfrm>
          <a:off x="4953000" y="1600200"/>
          <a:ext cx="3343275" cy="1133475"/>
        </p:xfrm>
        <a:graphic>
          <a:graphicData uri="http://schemas.openxmlformats.org/presentationml/2006/ole">
            <p:oleObj spid="_x0000_s896026" name="Document" r:id="rId3" imgW="4651200" imgH="1576440" progId="Word.Document.8">
              <p:embed/>
            </p:oleObj>
          </a:graphicData>
        </a:graphic>
      </p:graphicFrame>
      <p:sp>
        <p:nvSpPr>
          <p:cNvPr id="896027" name="Text Box 27"/>
          <p:cNvSpPr txBox="1">
            <a:spLocks noChangeArrowheads="1"/>
          </p:cNvSpPr>
          <p:nvPr/>
        </p:nvSpPr>
        <p:spPr bwMode="auto">
          <a:xfrm>
            <a:off x="4800600" y="1143000"/>
            <a:ext cx="16002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xmlns:a="http://schemas.openxmlformats.org/drawingml/2006/main"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 xmlns:a="http://schemas.openxmlformats.org/drawingml/2006/main">
              <a:rPr lang="tr" sz="2000">
                <a:solidFill>
                  <a:schemeClr val="tx2"/>
                </a:solidFill>
              </a:rPr>
              <a:t>Test verisi</a:t>
            </a:r>
            <a:endParaRPr xmlns:a="http://schemas.openxmlformats.org/drawingml/2006/main" lang="en-US" sz="2000" b="0">
              <a:solidFill>
                <a:schemeClr val="bg2"/>
              </a:solidFill>
            </a:endParaRPr>
          </a:p>
        </p:txBody>
      </p:sp>
      <p:sp>
        <p:nvSpPr>
          <p:cNvPr id="896028" name="Line 28"/>
          <p:cNvSpPr>
            <a:spLocks noChangeShapeType="1"/>
          </p:cNvSpPr>
          <p:nvPr/>
        </p:nvSpPr>
        <p:spPr bwMode="auto">
          <a:xfrm flipH="1">
            <a:off x="4495800" y="2590800"/>
            <a:ext cx="3124200" cy="18288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896029" name="Text Box 29"/>
          <p:cNvSpPr txBox="1">
            <a:spLocks noChangeArrowheads="1"/>
          </p:cNvSpPr>
          <p:nvPr/>
        </p:nvSpPr>
        <p:spPr bwMode="auto">
          <a:xfrm>
            <a:off x="6019800" y="3581400"/>
            <a:ext cx="26670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xmlns:a="http://schemas.openxmlformats.org/drawingml/2006/main"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 xmlns:a="http://schemas.openxmlformats.org/drawingml/2006/main">
              <a:rPr lang="tr" sz="2000" b="0"/>
              <a:t>Hileyi “Hayır”a 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tr"/>
              <a:t>Karar Ağacı Sınıflandırma Görevi</a:t>
            </a:r>
          </a:p>
        </p:txBody>
      </p:sp>
      <p:graphicFrame>
        <p:nvGraphicFramePr>
          <p:cNvPr id="922627" name="Object 3"/>
          <p:cNvGraphicFramePr>
            <a:graphicFrameLocks noChangeAspect="1"/>
          </p:cNvGraphicFramePr>
          <p:nvPr>
            <p:ph idx="1"/>
          </p:nvPr>
        </p:nvGraphicFramePr>
        <p:xfrm>
          <a:off x="1093788" y="1143000"/>
          <a:ext cx="6951662" cy="5181600"/>
        </p:xfrm>
        <a:graphic>
          <a:graphicData uri="http://schemas.openxmlformats.org/presentationml/2006/ole">
            <p:oleObj spid="_x0000_s922627" name="Visio" r:id="rId3" imgW="8424875" imgH="6279741" progId="Visio.Drawing.6">
              <p:embed/>
            </p:oleObj>
          </a:graphicData>
        </a:graphic>
      </p:graphicFrame>
      <p:sp>
        <p:nvSpPr>
          <p:cNvPr id="922628" name="Line 4"/>
          <p:cNvSpPr>
            <a:spLocks noChangeShapeType="1"/>
          </p:cNvSpPr>
          <p:nvPr/>
        </p:nvSpPr>
        <p:spPr bwMode="auto">
          <a:xfrm flipH="1">
            <a:off x="6400800" y="2362200"/>
            <a:ext cx="6858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922629" name="Text Box 5"/>
          <p:cNvSpPr txBox="1">
            <a:spLocks noChangeArrowheads="1"/>
          </p:cNvSpPr>
          <p:nvPr/>
        </p:nvSpPr>
        <p:spPr bwMode="auto">
          <a:xfrm>
            <a:off x="7086600" y="4283075"/>
            <a:ext cx="1219200" cy="517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xmlns:a="http://schemas.openxmlformats.org/drawingml/2006/main">
              <a:spcBef>
                <a:spcPct val="50000"/>
              </a:spcBef>
            </a:pPr>
            <a:r xmlns:a="http://schemas.openxmlformats.org/drawingml/2006/main">
              <a:rPr lang="tr"/>
              <a:t>Karar ağacı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tr"/>
              <a:t>Karar Ağacı İndüksiyonu</a:t>
            </a:r>
          </a:p>
        </p:txBody>
      </p:sp>
      <p:sp>
        <p:nvSpPr>
          <p:cNvPr id="89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 xmlns:a="http://schemas.openxmlformats.org/drawingml/2006/main">
              <a:rPr lang="tr"/>
              <a:t>Birçok Algoritma:</a:t>
            </a:r>
          </a:p>
          <a:p>
            <a:pPr xmlns:a="http://schemas.openxmlformats.org/drawingml/2006/main" lvl="1"/>
            <a:r xmlns:a="http://schemas.openxmlformats.org/drawingml/2006/main">
              <a:rPr lang="tr"/>
              <a:t>Hunt Algoritması (en eskilerden biri)</a:t>
            </a:r>
          </a:p>
          <a:p>
            <a:pPr xmlns:a="http://schemas.openxmlformats.org/drawingml/2006/main" lvl="1"/>
            <a:r xmlns:a="http://schemas.openxmlformats.org/drawingml/2006/main">
              <a:rPr lang="tr"/>
              <a:t>ARABA</a:t>
            </a:r>
          </a:p>
          <a:p>
            <a:pPr xmlns:a="http://schemas.openxmlformats.org/drawingml/2006/main" lvl="1"/>
            <a:r xmlns:a="http://schemas.openxmlformats.org/drawingml/2006/main">
              <a:rPr lang="tr"/>
              <a:t>ID3, C4.5</a:t>
            </a:r>
          </a:p>
          <a:p>
            <a:pPr xmlns:a="http://schemas.openxmlformats.org/drawingml/2006/main" lvl="1"/>
            <a:r xmlns:a="http://schemas.openxmlformats.org/drawingml/2006/main">
              <a:rPr lang="tr"/>
              <a:t>SLIQ,SPRINT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tr"/>
              <a:t>Hunt Algoritmasının Genel Yapısı</a:t>
            </a:r>
          </a:p>
        </p:txBody>
      </p:sp>
      <p:sp>
        <p:nvSpPr>
          <p:cNvPr id="901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4541837" cy="5181600"/>
          </a:xfrm>
        </p:spPr>
        <p:txBody>
          <a:bodyPr/>
          <a:lstStyle/>
          <a:p>
            <a:pPr xmlns:a="http://schemas.openxmlformats.org/drawingml/2006/main">
              <a:lnSpc>
                <a:spcPct val="90000"/>
              </a:lnSpc>
            </a:pPr>
            <a:r xmlns:a="http://schemas.openxmlformats.org/drawingml/2006/main">
              <a:rPr lang="tr" sz="2000"/>
              <a:t>D </a:t>
            </a:r>
            <a:r xmlns:a="http://schemas.openxmlformats.org/drawingml/2006/main">
              <a:rPr lang="tr" sz="2000" baseline="-25000"/>
              <a:t>t </a:t>
            </a:r>
            <a:r xmlns:a="http://schemas.openxmlformats.org/drawingml/2006/main">
              <a:rPr lang="tr" sz="2000"/>
              <a:t>, bir t düğümüne ulaşan eğitim kayıtları kümesi olsun.</a:t>
            </a:r>
          </a:p>
          <a:p>
            <a:pPr xmlns:a="http://schemas.openxmlformats.org/drawingml/2006/main">
              <a:lnSpc>
                <a:spcPct val="90000"/>
              </a:lnSpc>
            </a:pPr>
            <a:r xmlns:a="http://schemas.openxmlformats.org/drawingml/2006/main">
              <a:rPr lang="tr" sz="2000"/>
              <a:t>Genel prosedür:</a:t>
            </a:r>
          </a:p>
          <a:p>
            <a:pPr xmlns:a="http://schemas.openxmlformats.org/drawingml/2006/main" lvl="1">
              <a:lnSpc>
                <a:spcPct val="90000"/>
              </a:lnSpc>
            </a:pPr>
            <a:r xmlns:a="http://schemas.openxmlformats.org/drawingml/2006/main">
              <a:rPr lang="tr" sz="2000"/>
              <a:t>D </a:t>
            </a:r>
            <a:r xmlns:a="http://schemas.openxmlformats.org/drawingml/2006/main">
              <a:rPr lang="tr" sz="2000" baseline="-25000"/>
              <a:t>t , aynı y </a:t>
            </a:r>
            <a:r xmlns:a="http://schemas.openxmlformats.org/drawingml/2006/main">
              <a:rPr lang="tr" sz="2000" baseline="-25000"/>
              <a:t>t </a:t>
            </a:r>
            <a:r xmlns:a="http://schemas.openxmlformats.org/drawingml/2006/main">
              <a:rPr lang="tr" sz="2000"/>
              <a:t>sınıfına ait kayıtları içeriyorsa, t, y </a:t>
            </a:r>
            <a:r xmlns:a="http://schemas.openxmlformats.org/drawingml/2006/main">
              <a:rPr lang="tr" sz="2000" baseline="-25000"/>
              <a:t>t </a:t>
            </a:r>
            <a:r xmlns:a="http://schemas.openxmlformats.org/drawingml/2006/main">
              <a:rPr lang="tr" sz="2000"/>
              <a:t>olarak etiketlenmiş bir yaprak düğümdür.</a:t>
            </a:r>
          </a:p>
          <a:p>
            <a:pPr xmlns:a="http://schemas.openxmlformats.org/drawingml/2006/main" lvl="1">
              <a:lnSpc>
                <a:spcPct val="90000"/>
              </a:lnSpc>
            </a:pPr>
            <a:r xmlns:a="http://schemas.openxmlformats.org/drawingml/2006/main">
              <a:rPr lang="tr" sz="2000"/>
              <a:t>D </a:t>
            </a:r>
            <a:r xmlns:a="http://schemas.openxmlformats.org/drawingml/2006/main">
              <a:rPr lang="tr" sz="2000" baseline="-25000"/>
              <a:t>t </a:t>
            </a:r>
            <a:r xmlns:a="http://schemas.openxmlformats.org/drawingml/2006/main">
              <a:rPr lang="tr" sz="2000"/>
              <a:t>boş bir kümeyse, t varsayılan sınıf olan y </a:t>
            </a:r>
            <a:r xmlns:a="http://schemas.openxmlformats.org/drawingml/2006/main">
              <a:rPr lang="tr" sz="2000" baseline="-25000"/>
              <a:t>d ile etiketlenmiş bir yaprak düğümdür.</a:t>
            </a:r>
          </a:p>
          <a:p>
            <a:pPr xmlns:a="http://schemas.openxmlformats.org/drawingml/2006/main" lvl="1">
              <a:lnSpc>
                <a:spcPct val="90000"/>
              </a:lnSpc>
            </a:pPr>
            <a:r xmlns:a="http://schemas.openxmlformats.org/drawingml/2006/main">
              <a:rPr lang="tr" sz="2000"/>
              <a:t>D </a:t>
            </a:r>
            <a:r xmlns:a="http://schemas.openxmlformats.org/drawingml/2006/main">
              <a:rPr lang="tr" sz="2000" baseline="-25000"/>
              <a:t>t </a:t>
            </a:r>
            <a:r xmlns:a="http://schemas.openxmlformats.org/drawingml/2006/main">
              <a:rPr lang="tr" sz="2000"/>
              <a:t>birden fazla sınıfa ait kayıtları içeriyorsa, verileri daha küçük alt kümelere bölmek için bir nitelik testi kullanın. Prosedürü her alt kümeye tekrar tekrar uygulayın.</a:t>
            </a:r>
          </a:p>
        </p:txBody>
      </p:sp>
      <p:graphicFrame>
        <p:nvGraphicFramePr>
          <p:cNvPr id="901125" name="Object 5"/>
          <p:cNvGraphicFramePr>
            <a:graphicFrameLocks noChangeAspect="1"/>
          </p:cNvGraphicFramePr>
          <p:nvPr/>
        </p:nvGraphicFramePr>
        <p:xfrm>
          <a:off x="5665788" y="1143000"/>
          <a:ext cx="3021012" cy="3124200"/>
        </p:xfrm>
        <a:graphic>
          <a:graphicData uri="http://schemas.openxmlformats.org/presentationml/2006/ole">
            <p:oleObj spid="_x0000_s901125" name="Document" r:id="rId3" imgW="5415994" imgH="5778378" progId="Word.Document.8">
              <p:embed/>
            </p:oleObj>
          </a:graphicData>
        </a:graphic>
      </p:graphicFrame>
      <p:sp>
        <p:nvSpPr>
          <p:cNvPr id="901131" name="Oval 11"/>
          <p:cNvSpPr>
            <a:spLocks noChangeArrowheads="1"/>
          </p:cNvSpPr>
          <p:nvPr/>
        </p:nvSpPr>
        <p:spPr bwMode="auto">
          <a:xfrm>
            <a:off x="6019800" y="4800600"/>
            <a:ext cx="1447800" cy="762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901132" name="Line 12"/>
          <p:cNvSpPr>
            <a:spLocks noChangeShapeType="1"/>
          </p:cNvSpPr>
          <p:nvPr/>
        </p:nvSpPr>
        <p:spPr bwMode="auto">
          <a:xfrm flipH="1">
            <a:off x="5715000" y="5562600"/>
            <a:ext cx="990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901133" name="Line 13"/>
          <p:cNvSpPr>
            <a:spLocks noChangeShapeType="1"/>
          </p:cNvSpPr>
          <p:nvPr/>
        </p:nvSpPr>
        <p:spPr bwMode="auto">
          <a:xfrm>
            <a:off x="6858000" y="55626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901134" name="Line 14"/>
          <p:cNvSpPr>
            <a:spLocks noChangeShapeType="1"/>
          </p:cNvSpPr>
          <p:nvPr/>
        </p:nvSpPr>
        <p:spPr bwMode="auto">
          <a:xfrm>
            <a:off x="7010400" y="5562600"/>
            <a:ext cx="990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901135" name="Line 15"/>
          <p:cNvSpPr>
            <a:spLocks noChangeShapeType="1"/>
          </p:cNvSpPr>
          <p:nvPr/>
        </p:nvSpPr>
        <p:spPr bwMode="auto">
          <a:xfrm flipH="1">
            <a:off x="6705600" y="44196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901136" name="Text Box 16"/>
          <p:cNvSpPr txBox="1">
            <a:spLocks noChangeArrowheads="1"/>
          </p:cNvSpPr>
          <p:nvPr/>
        </p:nvSpPr>
        <p:spPr bwMode="auto">
          <a:xfrm>
            <a:off x="6934200" y="4267200"/>
            <a:ext cx="6096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xmlns:a="http://schemas.openxmlformats.org/drawingml/2006/main">
              <a:spcBef>
                <a:spcPct val="50000"/>
              </a:spcBef>
            </a:pPr>
            <a:r xmlns:a="http://schemas.openxmlformats.org/drawingml/2006/main">
              <a:rPr lang="tr" sz="2000"/>
              <a:t>D </a:t>
            </a:r>
            <a:r xmlns:a="http://schemas.openxmlformats.org/drawingml/2006/main">
              <a:rPr lang="tr" sz="2000" baseline="-25000"/>
              <a:t>t</a:t>
            </a:r>
          </a:p>
        </p:txBody>
      </p:sp>
      <p:sp>
        <p:nvSpPr>
          <p:cNvPr id="901137" name="Text Box 17"/>
          <p:cNvSpPr txBox="1">
            <a:spLocks noChangeArrowheads="1"/>
          </p:cNvSpPr>
          <p:nvPr/>
        </p:nvSpPr>
        <p:spPr bwMode="auto">
          <a:xfrm>
            <a:off x="6553200" y="4953000"/>
            <a:ext cx="381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xmlns:a="http://schemas.openxmlformats.org/drawingml/2006/main">
              <a:spcBef>
                <a:spcPct val="50000"/>
              </a:spcBef>
            </a:pPr>
            <a:r xmlns:a="http://schemas.openxmlformats.org/drawingml/2006/main">
              <a:rPr lang="tr" sz="240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tr"/>
              <a:t>Hunt'ın Algoritması</a:t>
            </a:r>
          </a:p>
        </p:txBody>
      </p:sp>
      <p:sp>
        <p:nvSpPr>
          <p:cNvPr id="900099" name="Rectangle 3"/>
          <p:cNvSpPr>
            <a:spLocks noChangeArrowheads="1"/>
          </p:cNvSpPr>
          <p:nvPr/>
        </p:nvSpPr>
        <p:spPr bwMode="auto">
          <a:xfrm>
            <a:off x="304800" y="1447800"/>
            <a:ext cx="576263" cy="414338"/>
          </a:xfrm>
          <a:prstGeom prst="rect">
            <a:avLst/>
          </a:prstGeom>
          <a:solidFill>
            <a:srgbClr val="FFFFFF"/>
          </a:solidFill>
          <a:ln w="25400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xmlns:a="http://schemas.openxmlformats.org/drawingml/2006/main" algn="ctr"/>
            <a:r xmlns:a="http://schemas.openxmlformats.org/drawingml/2006/main">
              <a:rPr lang="tr" b="0">
                <a:latin typeface="Times New Roman" charset="0"/>
              </a:rPr>
              <a:t>yapma</a:t>
            </a:r>
          </a:p>
          <a:p>
            <a:pPr xmlns:a="http://schemas.openxmlformats.org/drawingml/2006/main" algn="ctr"/>
            <a:r xmlns:a="http://schemas.openxmlformats.org/drawingml/2006/main">
              <a:rPr lang="tr" b="0">
                <a:latin typeface="Times New Roman" charset="0"/>
              </a:rPr>
              <a:t>Aldatmak</a:t>
            </a:r>
            <a:endParaRPr xmlns:a="http://schemas.openxmlformats.org/drawingml/2006/main" lang="en-US" sz="2400" b="0">
              <a:latin typeface="Times New Roman" charset="0"/>
            </a:endParaRPr>
          </a:p>
        </p:txBody>
      </p:sp>
      <p:grpSp>
        <p:nvGrpSpPr>
          <p:cNvPr id="900100" name="Group 4"/>
          <p:cNvGrpSpPr>
            <a:grpSpLocks/>
          </p:cNvGrpSpPr>
          <p:nvPr/>
        </p:nvGrpSpPr>
        <p:grpSpPr bwMode="auto">
          <a:xfrm>
            <a:off x="990600" y="1143000"/>
            <a:ext cx="2168525" cy="1262063"/>
            <a:chOff x="624" y="720"/>
            <a:chExt cx="1366" cy="795"/>
          </a:xfrm>
        </p:grpSpPr>
        <p:grpSp>
          <p:nvGrpSpPr>
            <p:cNvPr id="900101" name="Group 5"/>
            <p:cNvGrpSpPr>
              <a:grpSpLocks/>
            </p:cNvGrpSpPr>
            <p:nvPr/>
          </p:nvGrpSpPr>
          <p:grpSpPr bwMode="auto">
            <a:xfrm>
              <a:off x="864" y="720"/>
              <a:ext cx="1126" cy="795"/>
              <a:chOff x="480" y="2640"/>
              <a:chExt cx="1126" cy="795"/>
            </a:xfrm>
          </p:grpSpPr>
          <p:sp>
            <p:nvSpPr>
              <p:cNvPr id="900102" name="Oval 6"/>
              <p:cNvSpPr>
                <a:spLocks noChangeArrowheads="1"/>
              </p:cNvSpPr>
              <p:nvPr/>
            </p:nvSpPr>
            <p:spPr bwMode="auto">
              <a:xfrm>
                <a:off x="807" y="2640"/>
                <a:ext cx="436" cy="272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336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xmlns:a="http://schemas.openxmlformats.org/drawingml/2006/main" algn="ctr"/>
                <a:r xmlns:a="http://schemas.openxmlformats.org/drawingml/2006/main">
                  <a:rPr lang="tr" sz="1600" b="0">
                    <a:solidFill>
                      <a:srgbClr val="0033CC"/>
                    </a:solidFill>
                    <a:latin typeface="Times New Roman" charset="0"/>
                  </a:rPr>
                  <a:t>Geri ödeme</a:t>
                </a:r>
                <a:endParaRPr xmlns:a="http://schemas.openxmlformats.org/drawingml/2006/main" lang="en-US" sz="1600" b="0">
                  <a:latin typeface="Times New Roman" charset="0"/>
                </a:endParaRPr>
              </a:p>
            </p:txBody>
          </p:sp>
          <p:sp>
            <p:nvSpPr>
              <p:cNvPr id="900103" name="Line 7"/>
              <p:cNvSpPr>
                <a:spLocks noChangeShapeType="1"/>
              </p:cNvSpPr>
              <p:nvPr/>
            </p:nvSpPr>
            <p:spPr bwMode="auto">
              <a:xfrm flipH="1">
                <a:off x="661" y="2912"/>
                <a:ext cx="364" cy="224"/>
              </a:xfrm>
              <a:prstGeom prst="line">
                <a:avLst/>
              </a:prstGeom>
              <a:noFill/>
              <a:ln w="25400">
                <a:solidFill>
                  <a:srgbClr val="336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900104" name="Line 8"/>
              <p:cNvSpPr>
                <a:spLocks noChangeShapeType="1"/>
              </p:cNvSpPr>
              <p:nvPr/>
            </p:nvSpPr>
            <p:spPr bwMode="auto">
              <a:xfrm>
                <a:off x="1025" y="2912"/>
                <a:ext cx="363" cy="224"/>
              </a:xfrm>
              <a:prstGeom prst="line">
                <a:avLst/>
              </a:prstGeom>
              <a:noFill/>
              <a:ln w="25400">
                <a:solidFill>
                  <a:srgbClr val="336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900105" name="Rectangle 9"/>
              <p:cNvSpPr>
                <a:spLocks noChangeArrowheads="1"/>
              </p:cNvSpPr>
              <p:nvPr/>
            </p:nvSpPr>
            <p:spPr bwMode="auto">
              <a:xfrm>
                <a:off x="480" y="3136"/>
                <a:ext cx="363" cy="299"/>
              </a:xfrm>
              <a:prstGeom prst="rect">
                <a:avLst/>
              </a:prstGeom>
              <a:solidFill>
                <a:srgbClr val="FFFFFF"/>
              </a:solidFill>
              <a:ln w="50800" cmpd="thickThin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xmlns:a="http://schemas.openxmlformats.org/drawingml/2006/main" algn="ctr"/>
                <a:r xmlns:a="http://schemas.openxmlformats.org/drawingml/2006/main">
                  <a:rPr lang="tr" b="0">
                    <a:latin typeface="Times New Roman" charset="0"/>
                  </a:rPr>
                  <a:t>yapma</a:t>
                </a:r>
              </a:p>
              <a:p>
                <a:pPr xmlns:a="http://schemas.openxmlformats.org/drawingml/2006/main" algn="ctr"/>
                <a:r xmlns:a="http://schemas.openxmlformats.org/drawingml/2006/main">
                  <a:rPr lang="tr" b="0">
                    <a:latin typeface="Times New Roman" charset="0"/>
                  </a:rPr>
                  <a:t>Aldatmak</a:t>
                </a:r>
                <a:endParaRPr xmlns:a="http://schemas.openxmlformats.org/drawingml/2006/main" lang="en-US" sz="1800" b="0">
                  <a:latin typeface="Times New Roman" charset="0"/>
                </a:endParaRPr>
              </a:p>
            </p:txBody>
          </p:sp>
          <p:sp>
            <p:nvSpPr>
              <p:cNvPr id="900106" name="Rectangle 10"/>
              <p:cNvSpPr>
                <a:spLocks noChangeArrowheads="1"/>
              </p:cNvSpPr>
              <p:nvPr/>
            </p:nvSpPr>
            <p:spPr bwMode="auto">
              <a:xfrm>
                <a:off x="1243" y="3136"/>
                <a:ext cx="363" cy="261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xmlns:a="http://schemas.openxmlformats.org/drawingml/2006/main" algn="ctr"/>
                <a:r xmlns:a="http://schemas.openxmlformats.org/drawingml/2006/main">
                  <a:rPr lang="tr" b="0">
                    <a:latin typeface="Times New Roman" charset="0"/>
                  </a:rPr>
                  <a:t>yapma</a:t>
                </a:r>
              </a:p>
              <a:p>
                <a:pPr xmlns:a="http://schemas.openxmlformats.org/drawingml/2006/main" algn="ctr"/>
                <a:r xmlns:a="http://schemas.openxmlformats.org/drawingml/2006/main">
                  <a:rPr lang="tr" b="0">
                    <a:latin typeface="Times New Roman" charset="0"/>
                  </a:rPr>
                  <a:t>Aldatmak</a:t>
                </a:r>
                <a:endParaRPr xmlns:a="http://schemas.openxmlformats.org/drawingml/2006/main" lang="en-US" sz="2400" b="0">
                  <a:latin typeface="Times New Roman" charset="0"/>
                </a:endParaRPr>
              </a:p>
            </p:txBody>
          </p:sp>
          <p:sp>
            <p:nvSpPr>
              <p:cNvPr id="900107" name="Text Box 11"/>
              <p:cNvSpPr txBox="1">
                <a:spLocks noChangeArrowheads="1"/>
              </p:cNvSpPr>
              <p:nvPr/>
            </p:nvSpPr>
            <p:spPr bwMode="auto">
              <a:xfrm>
                <a:off x="568" y="2869"/>
                <a:ext cx="315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xmlns:a="http://schemas.openxmlformats.org/drawingml/2006/main" algn="ctr"/>
                <a:r xmlns:a="http://schemas.openxmlformats.org/drawingml/2006/main">
                  <a:rPr lang="tr">
                    <a:solidFill>
                      <a:srgbClr val="0066FF"/>
                    </a:solidFill>
                  </a:rPr>
                  <a:t>Evet</a:t>
                </a:r>
                <a:endParaRPr xmlns:a="http://schemas.openxmlformats.org/drawingml/2006/main" lang="en-US" sz="1800" b="0">
                  <a:latin typeface="Times New Roman" charset="0"/>
                </a:endParaRPr>
              </a:p>
            </p:txBody>
          </p:sp>
          <p:sp>
            <p:nvSpPr>
              <p:cNvPr id="900108" name="Text Box 12"/>
              <p:cNvSpPr txBox="1">
                <a:spLocks noChangeArrowheads="1"/>
              </p:cNvSpPr>
              <p:nvPr/>
            </p:nvSpPr>
            <p:spPr bwMode="auto">
              <a:xfrm>
                <a:off x="1260" y="2869"/>
                <a:ext cx="265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xmlns:a="http://schemas.openxmlformats.org/drawingml/2006/main" algn="ctr"/>
                <a:r xmlns:a="http://schemas.openxmlformats.org/drawingml/2006/main">
                  <a:rPr lang="tr">
                    <a:solidFill>
                      <a:srgbClr val="0066FF"/>
                    </a:solidFill>
                  </a:rPr>
                  <a:t>Numara</a:t>
                </a:r>
                <a:endParaRPr xmlns:a="http://schemas.openxmlformats.org/drawingml/2006/main" lang="en-US" sz="2400" b="0">
                  <a:latin typeface="Times New Roman" charset="0"/>
                </a:endParaRPr>
              </a:p>
            </p:txBody>
          </p:sp>
        </p:grpSp>
        <p:sp>
          <p:nvSpPr>
            <p:cNvPr id="900109" name="Line 13"/>
            <p:cNvSpPr>
              <a:spLocks noChangeShapeType="1"/>
            </p:cNvSpPr>
            <p:nvPr/>
          </p:nvSpPr>
          <p:spPr bwMode="auto">
            <a:xfrm flipV="1">
              <a:off x="624" y="1056"/>
              <a:ext cx="240" cy="0"/>
            </a:xfrm>
            <a:prstGeom prst="line">
              <a:avLst/>
            </a:prstGeom>
            <a:noFill/>
            <a:ln w="76200" cmpd="tri">
              <a:solidFill>
                <a:srgbClr val="CC3300"/>
              </a:solidFill>
              <a:round/>
              <a:headEnd/>
              <a:tailEnd type="arrow" w="med" len="sm"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900110" name="Group 14"/>
          <p:cNvGrpSpPr>
            <a:grpSpLocks/>
          </p:cNvGrpSpPr>
          <p:nvPr/>
        </p:nvGrpSpPr>
        <p:grpSpPr bwMode="auto">
          <a:xfrm>
            <a:off x="2667000" y="3048000"/>
            <a:ext cx="3325813" cy="3294063"/>
            <a:chOff x="1536" y="1920"/>
            <a:chExt cx="2095" cy="2075"/>
          </a:xfrm>
        </p:grpSpPr>
        <p:grpSp>
          <p:nvGrpSpPr>
            <p:cNvPr id="900111" name="Group 15"/>
            <p:cNvGrpSpPr>
              <a:grpSpLocks/>
            </p:cNvGrpSpPr>
            <p:nvPr/>
          </p:nvGrpSpPr>
          <p:grpSpPr bwMode="auto">
            <a:xfrm>
              <a:off x="1824" y="1920"/>
              <a:ext cx="1807" cy="2075"/>
              <a:chOff x="3840" y="1824"/>
              <a:chExt cx="1807" cy="2075"/>
            </a:xfrm>
          </p:grpSpPr>
          <p:sp>
            <p:nvSpPr>
              <p:cNvPr id="900112" name="Oval 16"/>
              <p:cNvSpPr>
                <a:spLocks noChangeArrowheads="1"/>
              </p:cNvSpPr>
              <p:nvPr/>
            </p:nvSpPr>
            <p:spPr bwMode="auto">
              <a:xfrm>
                <a:off x="4311" y="1824"/>
                <a:ext cx="437" cy="28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xmlns:a="http://schemas.openxmlformats.org/drawingml/2006/main" algn="ctr"/>
                <a:r xmlns:a="http://schemas.openxmlformats.org/drawingml/2006/main">
                  <a:rPr lang="tr" sz="1600" b="0">
                    <a:latin typeface="Times New Roman" charset="0"/>
                  </a:rPr>
                  <a:t>Geri ödeme</a:t>
                </a:r>
                <a:endParaRPr xmlns:a="http://schemas.openxmlformats.org/drawingml/2006/main" lang="en-US" b="0">
                  <a:latin typeface="Times New Roman" charset="0"/>
                </a:endParaRPr>
              </a:p>
            </p:txBody>
          </p:sp>
          <p:sp>
            <p:nvSpPr>
              <p:cNvPr id="900113" name="Line 17"/>
              <p:cNvSpPr>
                <a:spLocks noChangeShapeType="1"/>
              </p:cNvSpPr>
              <p:nvPr/>
            </p:nvSpPr>
            <p:spPr bwMode="auto">
              <a:xfrm flipH="1">
                <a:off x="4166" y="2107"/>
                <a:ext cx="364" cy="2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900114" name="Line 18"/>
              <p:cNvSpPr>
                <a:spLocks noChangeShapeType="1"/>
              </p:cNvSpPr>
              <p:nvPr/>
            </p:nvSpPr>
            <p:spPr bwMode="auto">
              <a:xfrm>
                <a:off x="4530" y="2107"/>
                <a:ext cx="363" cy="2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900115" name="Rectangle 19"/>
              <p:cNvSpPr>
                <a:spLocks noChangeArrowheads="1"/>
              </p:cNvSpPr>
              <p:nvPr/>
            </p:nvSpPr>
            <p:spPr bwMode="auto">
              <a:xfrm>
                <a:off x="3984" y="2331"/>
                <a:ext cx="364" cy="298"/>
              </a:xfrm>
              <a:prstGeom prst="rect">
                <a:avLst/>
              </a:prstGeom>
              <a:solidFill>
                <a:srgbClr val="FFFFFF"/>
              </a:solidFill>
              <a:ln w="50800" cmpd="thickThin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xmlns:a="http://schemas.openxmlformats.org/drawingml/2006/main" algn="ctr"/>
                <a:r xmlns:a="http://schemas.openxmlformats.org/drawingml/2006/main">
                  <a:rPr lang="tr" b="0">
                    <a:latin typeface="Times New Roman" charset="0"/>
                  </a:rPr>
                  <a:t>yapma</a:t>
                </a:r>
              </a:p>
              <a:p>
                <a:pPr xmlns:a="http://schemas.openxmlformats.org/drawingml/2006/main" algn="ctr"/>
                <a:r xmlns:a="http://schemas.openxmlformats.org/drawingml/2006/main">
                  <a:rPr lang="tr" b="0">
                    <a:latin typeface="Times New Roman" charset="0"/>
                  </a:rPr>
                  <a:t>Aldatmak</a:t>
                </a:r>
                <a:endParaRPr xmlns:a="http://schemas.openxmlformats.org/drawingml/2006/main" lang="en-US" sz="2400" b="0">
                  <a:latin typeface="Times New Roman" charset="0"/>
                </a:endParaRPr>
              </a:p>
            </p:txBody>
          </p:sp>
          <p:sp>
            <p:nvSpPr>
              <p:cNvPr id="900116" name="Text Box 20"/>
              <p:cNvSpPr txBox="1">
                <a:spLocks noChangeArrowheads="1"/>
              </p:cNvSpPr>
              <p:nvPr/>
            </p:nvSpPr>
            <p:spPr bwMode="auto">
              <a:xfrm>
                <a:off x="4072" y="2062"/>
                <a:ext cx="315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xmlns:a="http://schemas.openxmlformats.org/drawingml/2006/main" algn="ctr"/>
                <a:r xmlns:a="http://schemas.openxmlformats.org/drawingml/2006/main">
                  <a:rPr lang="tr"/>
                  <a:t>Evet</a:t>
                </a:r>
                <a:endParaRPr xmlns:a="http://schemas.openxmlformats.org/drawingml/2006/main" lang="en-US" sz="2400" b="0">
                  <a:latin typeface="Times New Roman" charset="0"/>
                </a:endParaRPr>
              </a:p>
            </p:txBody>
          </p:sp>
          <p:sp>
            <p:nvSpPr>
              <p:cNvPr id="900117" name="Text Box 21"/>
              <p:cNvSpPr txBox="1">
                <a:spLocks noChangeArrowheads="1"/>
              </p:cNvSpPr>
              <p:nvPr/>
            </p:nvSpPr>
            <p:spPr bwMode="auto">
              <a:xfrm>
                <a:off x="4765" y="2062"/>
                <a:ext cx="265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xmlns:a="http://schemas.openxmlformats.org/drawingml/2006/main" algn="ctr"/>
                <a:r xmlns:a="http://schemas.openxmlformats.org/drawingml/2006/main">
                  <a:rPr lang="tr"/>
                  <a:t>Numara</a:t>
                </a:r>
                <a:endParaRPr xmlns:a="http://schemas.openxmlformats.org/drawingml/2006/main" lang="en-US" sz="2400" b="0">
                  <a:latin typeface="Times New Roman" charset="0"/>
                </a:endParaRPr>
              </a:p>
            </p:txBody>
          </p:sp>
          <p:sp>
            <p:nvSpPr>
              <p:cNvPr id="900118" name="Oval 22"/>
              <p:cNvSpPr>
                <a:spLocks noChangeArrowheads="1"/>
              </p:cNvSpPr>
              <p:nvPr/>
            </p:nvSpPr>
            <p:spPr bwMode="auto">
              <a:xfrm>
                <a:off x="4639" y="2331"/>
                <a:ext cx="545" cy="37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xmlns:a="http://schemas.openxmlformats.org/drawingml/2006/main" algn="ctr"/>
                <a:r xmlns:a="http://schemas.openxmlformats.org/drawingml/2006/main">
                  <a:rPr lang="tr" sz="1600" b="0">
                    <a:latin typeface="Times New Roman" charset="0"/>
                  </a:rPr>
                  <a:t>evlilik</a:t>
                </a:r>
              </a:p>
              <a:p>
                <a:pPr xmlns:a="http://schemas.openxmlformats.org/drawingml/2006/main" algn="ctr"/>
                <a:r xmlns:a="http://schemas.openxmlformats.org/drawingml/2006/main">
                  <a:rPr lang="tr" sz="1600" b="0">
                    <a:latin typeface="Times New Roman" charset="0"/>
                  </a:rPr>
                  <a:t>Durum</a:t>
                </a:r>
                <a:endParaRPr xmlns:a="http://schemas.openxmlformats.org/drawingml/2006/main" lang="en-US" sz="1800" b="0">
                  <a:latin typeface="Times New Roman" charset="0"/>
                </a:endParaRPr>
              </a:p>
            </p:txBody>
          </p:sp>
          <p:sp>
            <p:nvSpPr>
              <p:cNvPr id="900119" name="Line 23"/>
              <p:cNvSpPr>
                <a:spLocks noChangeShapeType="1"/>
              </p:cNvSpPr>
              <p:nvPr/>
            </p:nvSpPr>
            <p:spPr bwMode="auto">
              <a:xfrm flipH="1">
                <a:off x="4464" y="2704"/>
                <a:ext cx="465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900120" name="Line 24"/>
              <p:cNvSpPr>
                <a:spLocks noChangeShapeType="1"/>
              </p:cNvSpPr>
              <p:nvPr/>
            </p:nvSpPr>
            <p:spPr bwMode="auto">
              <a:xfrm>
                <a:off x="4929" y="2704"/>
                <a:ext cx="400" cy="2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900121" name="Rectangle 25"/>
              <p:cNvSpPr>
                <a:spLocks noChangeArrowheads="1"/>
              </p:cNvSpPr>
              <p:nvPr/>
            </p:nvSpPr>
            <p:spPr bwMode="auto">
              <a:xfrm>
                <a:off x="5148" y="2965"/>
                <a:ext cx="363" cy="299"/>
              </a:xfrm>
              <a:prstGeom prst="rect">
                <a:avLst/>
              </a:prstGeom>
              <a:solidFill>
                <a:srgbClr val="FFFFFF"/>
              </a:solidFill>
              <a:ln w="50800" cmpd="thickThin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xmlns:a="http://schemas.openxmlformats.org/drawingml/2006/main" algn="ctr"/>
                <a:r xmlns:a="http://schemas.openxmlformats.org/drawingml/2006/main">
                  <a:rPr lang="tr" b="0">
                    <a:latin typeface="Times New Roman" charset="0"/>
                  </a:rPr>
                  <a:t>yapma</a:t>
                </a:r>
              </a:p>
              <a:p>
                <a:pPr xmlns:a="http://schemas.openxmlformats.org/drawingml/2006/main" algn="ctr"/>
                <a:r xmlns:a="http://schemas.openxmlformats.org/drawingml/2006/main">
                  <a:rPr lang="tr" b="0">
                    <a:latin typeface="Times New Roman" charset="0"/>
                  </a:rPr>
                  <a:t>Aldatmak</a:t>
                </a:r>
                <a:endParaRPr xmlns:a="http://schemas.openxmlformats.org/drawingml/2006/main" lang="en-US" sz="2400" b="0">
                  <a:latin typeface="Times New Roman" charset="0"/>
                </a:endParaRPr>
              </a:p>
            </p:txBody>
          </p:sp>
          <p:sp>
            <p:nvSpPr>
              <p:cNvPr id="900122" name="Rectangle 26"/>
              <p:cNvSpPr>
                <a:spLocks noChangeArrowheads="1"/>
              </p:cNvSpPr>
              <p:nvPr/>
            </p:nvSpPr>
            <p:spPr bwMode="auto">
              <a:xfrm>
                <a:off x="4704" y="3600"/>
                <a:ext cx="364" cy="262"/>
              </a:xfrm>
              <a:prstGeom prst="rect">
                <a:avLst/>
              </a:prstGeom>
              <a:solidFill>
                <a:srgbClr val="FFFFFF"/>
              </a:solidFill>
              <a:ln w="50800" cmpd="thickThin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xmlns:a="http://schemas.openxmlformats.org/drawingml/2006/main" algn="ctr"/>
                <a:r xmlns:a="http://schemas.openxmlformats.org/drawingml/2006/main">
                  <a:rPr lang="tr" sz="1600" b="0">
                    <a:latin typeface="Times New Roman" charset="0"/>
                  </a:rPr>
                  <a:t>Aldatmak</a:t>
                </a:r>
                <a:endParaRPr xmlns:a="http://schemas.openxmlformats.org/drawingml/2006/main" lang="en-US" sz="2400" b="0">
                  <a:latin typeface="Times New Roman" charset="0"/>
                </a:endParaRPr>
              </a:p>
            </p:txBody>
          </p:sp>
          <p:sp>
            <p:nvSpPr>
              <p:cNvPr id="900123" name="Text Box 27"/>
              <p:cNvSpPr txBox="1">
                <a:spLocks noChangeArrowheads="1"/>
              </p:cNvSpPr>
              <p:nvPr/>
            </p:nvSpPr>
            <p:spPr bwMode="auto">
              <a:xfrm>
                <a:off x="4062" y="2621"/>
                <a:ext cx="594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xmlns:a="http://schemas.openxmlformats.org/drawingml/2006/main" algn="ctr"/>
                <a:r xmlns:a="http://schemas.openxmlformats.org/drawingml/2006/main">
                  <a:rPr lang="tr"/>
                  <a:t>Bekar,</a:t>
                </a:r>
              </a:p>
              <a:p>
                <a:pPr xmlns:a="http://schemas.openxmlformats.org/drawingml/2006/main" algn="ctr"/>
                <a:r xmlns:a="http://schemas.openxmlformats.org/drawingml/2006/main">
                  <a:rPr lang="tr"/>
                  <a:t>Boşanmış</a:t>
                </a:r>
                <a:endParaRPr xmlns:a="http://schemas.openxmlformats.org/drawingml/2006/main" lang="en-US" sz="1800" b="0"/>
              </a:p>
            </p:txBody>
          </p:sp>
          <p:sp>
            <p:nvSpPr>
              <p:cNvPr id="900124" name="Text Box 28"/>
              <p:cNvSpPr txBox="1">
                <a:spLocks noChangeArrowheads="1"/>
              </p:cNvSpPr>
              <p:nvPr/>
            </p:nvSpPr>
            <p:spPr bwMode="auto">
              <a:xfrm>
                <a:off x="5127" y="2688"/>
                <a:ext cx="52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xmlns:a="http://schemas.openxmlformats.org/drawingml/2006/main" algn="ctr"/>
                <a:r xmlns:a="http://schemas.openxmlformats.org/drawingml/2006/main">
                  <a:rPr lang="tr"/>
                  <a:t>Evli</a:t>
                </a:r>
                <a:endParaRPr xmlns:a="http://schemas.openxmlformats.org/drawingml/2006/main" lang="en-US" sz="1800" b="0"/>
              </a:p>
            </p:txBody>
          </p:sp>
          <p:sp>
            <p:nvSpPr>
              <p:cNvPr id="900125" name="Oval 29"/>
              <p:cNvSpPr>
                <a:spLocks noChangeArrowheads="1"/>
              </p:cNvSpPr>
              <p:nvPr/>
            </p:nvSpPr>
            <p:spPr bwMode="auto">
              <a:xfrm>
                <a:off x="4080" y="2976"/>
                <a:ext cx="768" cy="384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336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xmlns:a="http://schemas.openxmlformats.org/drawingml/2006/main" algn="ctr"/>
                <a:r xmlns:a="http://schemas.openxmlformats.org/drawingml/2006/main">
                  <a:rPr lang="tr" sz="1600" b="0">
                    <a:solidFill>
                      <a:srgbClr val="0033CC"/>
                    </a:solidFill>
                    <a:latin typeface="Times New Roman" charset="0"/>
                  </a:rPr>
                  <a:t>vergiye tabi</a:t>
                </a:r>
              </a:p>
              <a:p>
                <a:pPr xmlns:a="http://schemas.openxmlformats.org/drawingml/2006/main" algn="ctr"/>
                <a:r xmlns:a="http://schemas.openxmlformats.org/drawingml/2006/main">
                  <a:rPr lang="tr" sz="1600" b="0">
                    <a:solidFill>
                      <a:srgbClr val="0033CC"/>
                    </a:solidFill>
                    <a:latin typeface="Times New Roman" charset="0"/>
                  </a:rPr>
                  <a:t>Gelir</a:t>
                </a:r>
                <a:endParaRPr xmlns:a="http://schemas.openxmlformats.org/drawingml/2006/main" lang="en-US" sz="2400" b="0">
                  <a:latin typeface="Times New Roman" charset="0"/>
                </a:endParaRPr>
              </a:p>
            </p:txBody>
          </p:sp>
          <p:sp>
            <p:nvSpPr>
              <p:cNvPr id="900126" name="Rectangle 30"/>
              <p:cNvSpPr>
                <a:spLocks noChangeArrowheads="1"/>
              </p:cNvSpPr>
              <p:nvPr/>
            </p:nvSpPr>
            <p:spPr bwMode="auto">
              <a:xfrm>
                <a:off x="3840" y="3600"/>
                <a:ext cx="363" cy="299"/>
              </a:xfrm>
              <a:prstGeom prst="rect">
                <a:avLst/>
              </a:prstGeom>
              <a:solidFill>
                <a:srgbClr val="FFFFFF"/>
              </a:solidFill>
              <a:ln w="50800" cmpd="thickThin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xmlns:a="http://schemas.openxmlformats.org/drawingml/2006/main" algn="ctr"/>
                <a:r xmlns:a="http://schemas.openxmlformats.org/drawingml/2006/main">
                  <a:rPr lang="tr" b="0">
                    <a:latin typeface="Times New Roman" charset="0"/>
                  </a:rPr>
                  <a:t>yapma</a:t>
                </a:r>
              </a:p>
              <a:p>
                <a:pPr xmlns:a="http://schemas.openxmlformats.org/drawingml/2006/main" algn="ctr"/>
                <a:r xmlns:a="http://schemas.openxmlformats.org/drawingml/2006/main">
                  <a:rPr lang="tr" b="0">
                    <a:latin typeface="Times New Roman" charset="0"/>
                  </a:rPr>
                  <a:t>Aldatmak</a:t>
                </a:r>
                <a:endParaRPr xmlns:a="http://schemas.openxmlformats.org/drawingml/2006/main" lang="en-US" sz="2400" b="0">
                  <a:latin typeface="Times New Roman" charset="0"/>
                </a:endParaRPr>
              </a:p>
            </p:txBody>
          </p:sp>
          <p:sp>
            <p:nvSpPr>
              <p:cNvPr id="900127" name="Line 31"/>
              <p:cNvSpPr>
                <a:spLocks noChangeShapeType="1"/>
              </p:cNvSpPr>
              <p:nvPr/>
            </p:nvSpPr>
            <p:spPr bwMode="auto">
              <a:xfrm flipH="1">
                <a:off x="4032" y="3360"/>
                <a:ext cx="432" cy="240"/>
              </a:xfrm>
              <a:prstGeom prst="line">
                <a:avLst/>
              </a:prstGeom>
              <a:noFill/>
              <a:ln w="25400">
                <a:solidFill>
                  <a:srgbClr val="336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900128" name="Line 32"/>
              <p:cNvSpPr>
                <a:spLocks noChangeShapeType="1"/>
              </p:cNvSpPr>
              <p:nvPr/>
            </p:nvSpPr>
            <p:spPr bwMode="auto">
              <a:xfrm>
                <a:off x="4464" y="3360"/>
                <a:ext cx="432" cy="240"/>
              </a:xfrm>
              <a:prstGeom prst="line">
                <a:avLst/>
              </a:prstGeom>
              <a:noFill/>
              <a:ln w="25400">
                <a:solidFill>
                  <a:srgbClr val="336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900129" name="Text Box 33"/>
              <p:cNvSpPr txBox="1">
                <a:spLocks noChangeArrowheads="1"/>
              </p:cNvSpPr>
              <p:nvPr/>
            </p:nvSpPr>
            <p:spPr bwMode="auto">
              <a:xfrm>
                <a:off x="3840" y="3360"/>
                <a:ext cx="41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xmlns:a="http://schemas.openxmlformats.org/drawingml/2006/main" algn="ctr"/>
                <a:r xmlns:a="http://schemas.openxmlformats.org/drawingml/2006/main">
                  <a:rPr lang="tr">
                    <a:solidFill>
                      <a:srgbClr val="0066FF"/>
                    </a:solidFill>
                  </a:rPr>
                  <a:t>&lt; 80K</a:t>
                </a:r>
                <a:endParaRPr xmlns:a="http://schemas.openxmlformats.org/drawingml/2006/main" lang="en-US" sz="1800" b="0"/>
              </a:p>
            </p:txBody>
          </p:sp>
          <p:sp>
            <p:nvSpPr>
              <p:cNvPr id="900130" name="Text Box 34"/>
              <p:cNvSpPr txBox="1">
                <a:spLocks noChangeArrowheads="1"/>
              </p:cNvSpPr>
              <p:nvPr/>
            </p:nvSpPr>
            <p:spPr bwMode="auto">
              <a:xfrm>
                <a:off x="4704" y="3360"/>
                <a:ext cx="48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xmlns:a="http://schemas.openxmlformats.org/drawingml/2006/main" algn="ctr"/>
                <a:r xmlns:a="http://schemas.openxmlformats.org/drawingml/2006/main">
                  <a:rPr lang="tr">
                    <a:solidFill>
                      <a:srgbClr val="0066FF"/>
                    </a:solidFill>
                  </a:rPr>
                  <a:t>&gt;= 80K</a:t>
                </a:r>
                <a:endParaRPr xmlns:a="http://schemas.openxmlformats.org/drawingml/2006/main" lang="en-US" sz="1800" b="0">
                  <a:solidFill>
                    <a:srgbClr val="0066FF"/>
                  </a:solidFill>
                </a:endParaRPr>
              </a:p>
            </p:txBody>
          </p:sp>
        </p:grpSp>
        <p:sp>
          <p:nvSpPr>
            <p:cNvPr id="900131" name="Line 35"/>
            <p:cNvSpPr>
              <a:spLocks noChangeShapeType="1"/>
            </p:cNvSpPr>
            <p:nvPr/>
          </p:nvSpPr>
          <p:spPr bwMode="auto">
            <a:xfrm rot="-2664477">
              <a:off x="1536" y="2400"/>
              <a:ext cx="192" cy="192"/>
            </a:xfrm>
            <a:prstGeom prst="line">
              <a:avLst/>
            </a:prstGeom>
            <a:noFill/>
            <a:ln w="76200" cmpd="tri">
              <a:solidFill>
                <a:srgbClr val="CC3300"/>
              </a:solidFill>
              <a:round/>
              <a:headEnd/>
              <a:tailEnd type="arrow" w="med" len="sm"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900132" name="Group 36"/>
          <p:cNvGrpSpPr>
            <a:grpSpLocks/>
          </p:cNvGrpSpPr>
          <p:nvPr/>
        </p:nvGrpSpPr>
        <p:grpSpPr bwMode="auto">
          <a:xfrm>
            <a:off x="76200" y="2789238"/>
            <a:ext cx="2654300" cy="2620962"/>
            <a:chOff x="48" y="1757"/>
            <a:chExt cx="1672" cy="1651"/>
          </a:xfrm>
        </p:grpSpPr>
        <p:grpSp>
          <p:nvGrpSpPr>
            <p:cNvPr id="900133" name="Group 37"/>
            <p:cNvGrpSpPr>
              <a:grpSpLocks/>
            </p:cNvGrpSpPr>
            <p:nvPr/>
          </p:nvGrpSpPr>
          <p:grpSpPr bwMode="auto">
            <a:xfrm>
              <a:off x="48" y="1968"/>
              <a:ext cx="1672" cy="1440"/>
              <a:chOff x="2016" y="1824"/>
              <a:chExt cx="1672" cy="1440"/>
            </a:xfrm>
          </p:grpSpPr>
          <p:grpSp>
            <p:nvGrpSpPr>
              <p:cNvPr id="900134" name="Group 38"/>
              <p:cNvGrpSpPr>
                <a:grpSpLocks/>
              </p:cNvGrpSpPr>
              <p:nvPr/>
            </p:nvGrpSpPr>
            <p:grpSpPr bwMode="auto">
              <a:xfrm>
                <a:off x="2016" y="1824"/>
                <a:ext cx="1527" cy="1440"/>
                <a:chOff x="2016" y="1968"/>
                <a:chExt cx="1527" cy="1440"/>
              </a:xfrm>
            </p:grpSpPr>
            <p:sp>
              <p:nvSpPr>
                <p:cNvPr id="900135" name="Oval 39"/>
                <p:cNvSpPr>
                  <a:spLocks noChangeArrowheads="1"/>
                </p:cNvSpPr>
                <p:nvPr/>
              </p:nvSpPr>
              <p:spPr bwMode="auto">
                <a:xfrm>
                  <a:off x="2343" y="1968"/>
                  <a:ext cx="437" cy="283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xmlns:a="http://schemas.openxmlformats.org/drawingml/2006/main" algn="ctr"/>
                  <a:r xmlns:a="http://schemas.openxmlformats.org/drawingml/2006/main">
                    <a:rPr lang="tr" sz="1600" b="0">
                      <a:latin typeface="Times New Roman" charset="0"/>
                    </a:rPr>
                    <a:t>Geri ödeme</a:t>
                  </a:r>
                  <a:endParaRPr xmlns:a="http://schemas.openxmlformats.org/drawingml/2006/main" lang="en-US" b="0">
                    <a:latin typeface="Times New Roman" charset="0"/>
                  </a:endParaRPr>
                </a:p>
              </p:txBody>
            </p:sp>
            <p:sp>
              <p:nvSpPr>
                <p:cNvPr id="900136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2198" y="2251"/>
                  <a:ext cx="364" cy="2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900137" name="Line 41"/>
                <p:cNvSpPr>
                  <a:spLocks noChangeShapeType="1"/>
                </p:cNvSpPr>
                <p:nvPr/>
              </p:nvSpPr>
              <p:spPr bwMode="auto">
                <a:xfrm>
                  <a:off x="2562" y="2251"/>
                  <a:ext cx="363" cy="2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900138" name="Rectangle 42"/>
                <p:cNvSpPr>
                  <a:spLocks noChangeArrowheads="1"/>
                </p:cNvSpPr>
                <p:nvPr/>
              </p:nvSpPr>
              <p:spPr bwMode="auto">
                <a:xfrm>
                  <a:off x="2016" y="2475"/>
                  <a:ext cx="364" cy="298"/>
                </a:xfrm>
                <a:prstGeom prst="rect">
                  <a:avLst/>
                </a:prstGeom>
                <a:solidFill>
                  <a:srgbClr val="FFFFFF"/>
                </a:solidFill>
                <a:ln w="50800" cmpd="thickThin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xmlns:a="http://schemas.openxmlformats.org/drawingml/2006/main" algn="ctr"/>
                  <a:r xmlns:a="http://schemas.openxmlformats.org/drawingml/2006/main">
                    <a:rPr lang="tr" b="0">
                      <a:latin typeface="Times New Roman" charset="0"/>
                    </a:rPr>
                    <a:t>yapma</a:t>
                  </a:r>
                </a:p>
                <a:p>
                  <a:pPr xmlns:a="http://schemas.openxmlformats.org/drawingml/2006/main" algn="ctr"/>
                  <a:r xmlns:a="http://schemas.openxmlformats.org/drawingml/2006/main">
                    <a:rPr lang="tr" b="0">
                      <a:latin typeface="Times New Roman" charset="0"/>
                    </a:rPr>
                    <a:t>Aldatmak</a:t>
                  </a:r>
                  <a:endParaRPr xmlns:a="http://schemas.openxmlformats.org/drawingml/2006/main" lang="en-US" sz="2400" b="0">
                    <a:latin typeface="Times New Roman" charset="0"/>
                  </a:endParaRPr>
                </a:p>
              </p:txBody>
            </p:sp>
            <p:sp>
              <p:nvSpPr>
                <p:cNvPr id="900139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2104" y="2206"/>
                  <a:ext cx="315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xmlns:a="http://schemas.openxmlformats.org/drawingml/2006/main" algn="ctr"/>
                  <a:r xmlns:a="http://schemas.openxmlformats.org/drawingml/2006/main">
                    <a:rPr lang="tr"/>
                    <a:t>Evet</a:t>
                  </a:r>
                  <a:endParaRPr xmlns:a="http://schemas.openxmlformats.org/drawingml/2006/main" lang="en-US" sz="2400" b="0">
                    <a:latin typeface="Times New Roman" charset="0"/>
                  </a:endParaRPr>
                </a:p>
              </p:txBody>
            </p:sp>
            <p:sp>
              <p:nvSpPr>
                <p:cNvPr id="900140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2797" y="2206"/>
                  <a:ext cx="265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xmlns:a="http://schemas.openxmlformats.org/drawingml/2006/main" algn="ctr"/>
                  <a:r xmlns:a="http://schemas.openxmlformats.org/drawingml/2006/main">
                    <a:rPr lang="tr"/>
                    <a:t>Numara</a:t>
                  </a:r>
                  <a:endParaRPr xmlns:a="http://schemas.openxmlformats.org/drawingml/2006/main" lang="en-US" sz="2400" b="0">
                    <a:latin typeface="Times New Roman" charset="0"/>
                  </a:endParaRPr>
                </a:p>
              </p:txBody>
            </p:sp>
            <p:sp>
              <p:nvSpPr>
                <p:cNvPr id="900141" name="Oval 45"/>
                <p:cNvSpPr>
                  <a:spLocks noChangeArrowheads="1"/>
                </p:cNvSpPr>
                <p:nvPr/>
              </p:nvSpPr>
              <p:spPr bwMode="auto">
                <a:xfrm>
                  <a:off x="2671" y="2475"/>
                  <a:ext cx="545" cy="373"/>
                </a:xfrm>
                <a:prstGeom prst="ellipse">
                  <a:avLst/>
                </a:prstGeom>
                <a:solidFill>
                  <a:srgbClr val="FFFFFF"/>
                </a:solidFill>
                <a:ln w="25400">
                  <a:solidFill>
                    <a:srgbClr val="3366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xmlns:a="http://schemas.openxmlformats.org/drawingml/2006/main" algn="ctr"/>
                  <a:r xmlns:a="http://schemas.openxmlformats.org/drawingml/2006/main">
                    <a:rPr lang="tr" sz="1600" b="0">
                      <a:solidFill>
                        <a:srgbClr val="0033CC"/>
                      </a:solidFill>
                      <a:latin typeface="Times New Roman" charset="0"/>
                    </a:rPr>
                    <a:t>evlilik</a:t>
                  </a:r>
                </a:p>
                <a:p>
                  <a:pPr xmlns:a="http://schemas.openxmlformats.org/drawingml/2006/main" algn="ctr"/>
                  <a:r xmlns:a="http://schemas.openxmlformats.org/drawingml/2006/main">
                    <a:rPr lang="tr" sz="1600" b="0">
                      <a:solidFill>
                        <a:srgbClr val="0033CC"/>
                      </a:solidFill>
                      <a:latin typeface="Times New Roman" charset="0"/>
                    </a:rPr>
                    <a:t>Durum</a:t>
                  </a:r>
                  <a:endParaRPr xmlns:a="http://schemas.openxmlformats.org/drawingml/2006/main" lang="en-US" sz="1800" b="0">
                    <a:latin typeface="Times New Roman" charset="0"/>
                  </a:endParaRPr>
                </a:p>
              </p:txBody>
            </p:sp>
            <p:sp>
              <p:nvSpPr>
                <p:cNvPr id="900142" name="Line 46"/>
                <p:cNvSpPr>
                  <a:spLocks noChangeShapeType="1"/>
                </p:cNvSpPr>
                <p:nvPr/>
              </p:nvSpPr>
              <p:spPr bwMode="auto">
                <a:xfrm flipH="1">
                  <a:off x="2525" y="2848"/>
                  <a:ext cx="436" cy="261"/>
                </a:xfrm>
                <a:prstGeom prst="line">
                  <a:avLst/>
                </a:prstGeom>
                <a:noFill/>
                <a:ln w="25400">
                  <a:solidFill>
                    <a:srgbClr val="3366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900143" name="Line 47"/>
                <p:cNvSpPr>
                  <a:spLocks noChangeShapeType="1"/>
                </p:cNvSpPr>
                <p:nvPr/>
              </p:nvSpPr>
              <p:spPr bwMode="auto">
                <a:xfrm>
                  <a:off x="2961" y="2848"/>
                  <a:ext cx="400" cy="261"/>
                </a:xfrm>
                <a:prstGeom prst="line">
                  <a:avLst/>
                </a:prstGeom>
                <a:noFill/>
                <a:ln w="25400">
                  <a:solidFill>
                    <a:srgbClr val="3366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900144" name="Rectangle 48"/>
                <p:cNvSpPr>
                  <a:spLocks noChangeArrowheads="1"/>
                </p:cNvSpPr>
                <p:nvPr/>
              </p:nvSpPr>
              <p:spPr bwMode="auto">
                <a:xfrm>
                  <a:off x="3180" y="3109"/>
                  <a:ext cx="363" cy="299"/>
                </a:xfrm>
                <a:prstGeom prst="rect">
                  <a:avLst/>
                </a:prstGeom>
                <a:solidFill>
                  <a:srgbClr val="FFFFFF"/>
                </a:solidFill>
                <a:ln w="50800" cmpd="thickThin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xmlns:a="http://schemas.openxmlformats.org/drawingml/2006/main" algn="ctr"/>
                  <a:r xmlns:a="http://schemas.openxmlformats.org/drawingml/2006/main">
                    <a:rPr lang="tr" b="0">
                      <a:latin typeface="Times New Roman" charset="0"/>
                    </a:rPr>
                    <a:t>yapma</a:t>
                  </a:r>
                </a:p>
                <a:p>
                  <a:pPr xmlns:a="http://schemas.openxmlformats.org/drawingml/2006/main" algn="ctr"/>
                  <a:r xmlns:a="http://schemas.openxmlformats.org/drawingml/2006/main">
                    <a:rPr lang="tr" b="0">
                      <a:latin typeface="Times New Roman" charset="0"/>
                    </a:rPr>
                    <a:t>Aldatmak</a:t>
                  </a:r>
                  <a:endParaRPr xmlns:a="http://schemas.openxmlformats.org/drawingml/2006/main" lang="en-US" sz="2400" b="0">
                    <a:latin typeface="Times New Roman" charset="0"/>
                  </a:endParaRPr>
                </a:p>
              </p:txBody>
            </p:sp>
            <p:sp>
              <p:nvSpPr>
                <p:cNvPr id="900145" name="Rectangle 49"/>
                <p:cNvSpPr>
                  <a:spLocks noChangeArrowheads="1"/>
                </p:cNvSpPr>
                <p:nvPr/>
              </p:nvSpPr>
              <p:spPr bwMode="auto">
                <a:xfrm>
                  <a:off x="2343" y="3109"/>
                  <a:ext cx="364" cy="26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xmlns:a="http://schemas.openxmlformats.org/drawingml/2006/main" algn="ctr"/>
                  <a:r xmlns:a="http://schemas.openxmlformats.org/drawingml/2006/main">
                    <a:rPr lang="tr" sz="1600" b="0">
                      <a:latin typeface="Times New Roman" charset="0"/>
                    </a:rPr>
                    <a:t>Aldatmak</a:t>
                  </a:r>
                  <a:endParaRPr xmlns:a="http://schemas.openxmlformats.org/drawingml/2006/main" lang="en-US" sz="2400" b="0">
                    <a:latin typeface="Times New Roman" charset="0"/>
                  </a:endParaRPr>
                </a:p>
              </p:txBody>
            </p:sp>
            <p:sp>
              <p:nvSpPr>
                <p:cNvPr id="900146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2094" y="2765"/>
                  <a:ext cx="594" cy="3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xmlns:a="http://schemas.openxmlformats.org/drawingml/2006/main" algn="ctr"/>
                  <a:r xmlns:a="http://schemas.openxmlformats.org/drawingml/2006/main">
                    <a:rPr lang="tr">
                      <a:solidFill>
                        <a:srgbClr val="0066FF"/>
                      </a:solidFill>
                    </a:rPr>
                    <a:t>Bekar,</a:t>
                  </a:r>
                </a:p>
                <a:p>
                  <a:pPr xmlns:a="http://schemas.openxmlformats.org/drawingml/2006/main" algn="ctr"/>
                  <a:r xmlns:a="http://schemas.openxmlformats.org/drawingml/2006/main">
                    <a:rPr lang="tr">
                      <a:solidFill>
                        <a:srgbClr val="0066FF"/>
                      </a:solidFill>
                    </a:rPr>
                    <a:t>Boşanmış</a:t>
                  </a:r>
                  <a:endParaRPr xmlns:a="http://schemas.openxmlformats.org/drawingml/2006/main" lang="en-US" sz="1800" b="0"/>
                </a:p>
              </p:txBody>
            </p:sp>
          </p:grpSp>
          <p:sp>
            <p:nvSpPr>
              <p:cNvPr id="900147" name="Text Box 51"/>
              <p:cNvSpPr txBox="1">
                <a:spLocks noChangeArrowheads="1"/>
              </p:cNvSpPr>
              <p:nvPr/>
            </p:nvSpPr>
            <p:spPr bwMode="auto">
              <a:xfrm>
                <a:off x="3168" y="2688"/>
                <a:ext cx="52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xmlns:a="http://schemas.openxmlformats.org/drawingml/2006/main" algn="ctr"/>
                <a:r xmlns:a="http://schemas.openxmlformats.org/drawingml/2006/main">
                  <a:rPr lang="tr">
                    <a:solidFill>
                      <a:srgbClr val="0066FF"/>
                    </a:solidFill>
                  </a:rPr>
                  <a:t>Evli</a:t>
                </a:r>
                <a:endParaRPr xmlns:a="http://schemas.openxmlformats.org/drawingml/2006/main" lang="en-US" sz="1800" b="0">
                  <a:solidFill>
                    <a:srgbClr val="0066FF"/>
                  </a:solidFill>
                </a:endParaRPr>
              </a:p>
            </p:txBody>
          </p:sp>
        </p:grpSp>
        <p:sp>
          <p:nvSpPr>
            <p:cNvPr id="900148" name="Line 52"/>
            <p:cNvSpPr>
              <a:spLocks noChangeShapeType="1"/>
            </p:cNvSpPr>
            <p:nvPr/>
          </p:nvSpPr>
          <p:spPr bwMode="auto">
            <a:xfrm rot="-2664477" flipH="1" flipV="1">
              <a:off x="727" y="1757"/>
              <a:ext cx="402" cy="26"/>
            </a:xfrm>
            <a:prstGeom prst="line">
              <a:avLst/>
            </a:prstGeom>
            <a:noFill/>
            <a:ln w="76200" cmpd="tri">
              <a:solidFill>
                <a:srgbClr val="CC3300"/>
              </a:solidFill>
              <a:round/>
              <a:headEnd/>
              <a:tailEnd type="arrow" w="med" len="sm"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</p:grpSp>
      <p:graphicFrame>
        <p:nvGraphicFramePr>
          <p:cNvPr id="900149" name="Object 53"/>
          <p:cNvGraphicFramePr>
            <a:graphicFrameLocks noChangeAspect="1"/>
          </p:cNvGraphicFramePr>
          <p:nvPr/>
        </p:nvGraphicFramePr>
        <p:xfrm>
          <a:off x="5562600" y="228600"/>
          <a:ext cx="3413125" cy="3687763"/>
        </p:xfrm>
        <a:graphic>
          <a:graphicData uri="http://schemas.openxmlformats.org/presentationml/2006/ole">
            <p:oleObj spid="_x0000_s900149" name="Document" r:id="rId3" imgW="5405040" imgH="5781600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0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0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0099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03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tr"/>
              <a:t>Ağaç İndüksiyonu</a:t>
            </a:r>
          </a:p>
        </p:txBody>
      </p:sp>
      <p:sp>
        <p:nvSpPr>
          <p:cNvPr id="81203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 xmlns:a="http://schemas.openxmlformats.org/drawingml/2006/main">
              <a:rPr lang="tr"/>
              <a:t>Açgözlü strateji.</a:t>
            </a:r>
          </a:p>
          <a:p>
            <a:pPr xmlns:a="http://schemas.openxmlformats.org/drawingml/2006/main" lvl="1"/>
            <a:r xmlns:a="http://schemas.openxmlformats.org/drawingml/2006/main">
              <a:rPr lang="tr"/>
              <a:t>Kayıtları, belirli kriterleri optimize eden bir öznitelik testine göre ayırın.</a:t>
            </a:r>
          </a:p>
          <a:p>
            <a:endParaRPr lang="en-US"/>
          </a:p>
          <a:p>
            <a:r xmlns:a="http://schemas.openxmlformats.org/drawingml/2006/main">
              <a:rPr lang="tr"/>
              <a:t>Konular</a:t>
            </a:r>
          </a:p>
          <a:p>
            <a:pPr xmlns:a="http://schemas.openxmlformats.org/drawingml/2006/main" lvl="1"/>
            <a:r xmlns:a="http://schemas.openxmlformats.org/drawingml/2006/main">
              <a:rPr lang="tr"/>
              <a:t>Kayıtların nasıl bölüneceğini belirleyin</a:t>
            </a:r>
          </a:p>
          <a:p>
            <a:pPr xmlns:a="http://schemas.openxmlformats.org/drawingml/2006/main" lvl="2"/>
            <a:r xmlns:a="http://schemas.openxmlformats.org/drawingml/2006/main">
              <a:rPr lang="tr"/>
              <a:t>Nitelik test koşulu nasıl belirlenir?</a:t>
            </a:r>
          </a:p>
          <a:p>
            <a:pPr xmlns:a="http://schemas.openxmlformats.org/drawingml/2006/main" lvl="2"/>
            <a:r xmlns:a="http://schemas.openxmlformats.org/drawingml/2006/main">
              <a:rPr lang="tr"/>
              <a:t>En iyi bölünme nasıl belirlenir?</a:t>
            </a:r>
          </a:p>
          <a:p>
            <a:pPr xmlns:a="http://schemas.openxmlformats.org/drawingml/2006/main" lvl="1"/>
            <a:r xmlns:a="http://schemas.openxmlformats.org/drawingml/2006/main">
              <a:rPr lang="tr"/>
              <a:t>Bölmeyi ne zaman durduracağınızı belirleyin</a:t>
            </a:r>
          </a:p>
          <a:p>
            <a:pPr lvl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tr"/>
              <a:t>Sınıflandırma: Tanım</a:t>
            </a:r>
          </a:p>
        </p:txBody>
      </p:sp>
      <p:sp>
        <p:nvSpPr>
          <p:cNvPr id="82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924800" cy="4419600"/>
          </a:xfrm>
        </p:spPr>
        <p:txBody>
          <a:bodyPr/>
          <a:lstStyle/>
          <a:p>
            <a:pPr xmlns:a="http://schemas.openxmlformats.org/drawingml/2006/main" marL="342900" indent="-342900">
              <a:lnSpc>
                <a:spcPct val="90000"/>
              </a:lnSpc>
            </a:pPr>
            <a:r xmlns:a="http://schemas.openxmlformats.org/drawingml/2006/main">
              <a:rPr lang="tr"/>
              <a:t>Verilen bir kayıt koleksiyonu ( </a:t>
            </a:r>
            <a:r xmlns:a="http://schemas.openxmlformats.org/drawingml/2006/main">
              <a:rPr lang="tr" i="1">
                <a:solidFill>
                  <a:srgbClr val="CC0000"/>
                </a:solidFill>
              </a:rPr>
              <a:t>eğitim seti </a:t>
            </a:r>
            <a:r xmlns:a="http://schemas.openxmlformats.org/drawingml/2006/main">
              <a:rPr lang="tr"/>
              <a:t>)</a:t>
            </a:r>
          </a:p>
          <a:p>
            <a:pPr xmlns:a="http://schemas.openxmlformats.org/drawingml/2006/main" marL="742950" lvl="1" indent="-285750">
              <a:lnSpc>
                <a:spcPct val="90000"/>
              </a:lnSpc>
            </a:pPr>
            <a:r xmlns:a="http://schemas.openxmlformats.org/drawingml/2006/main">
              <a:rPr lang="tr" sz="2400"/>
              <a:t>Her kayıt bir dizi </a:t>
            </a:r>
            <a:r xmlns:a="http://schemas.openxmlformats.org/drawingml/2006/main">
              <a:rPr lang="tr" sz="2400" i="1">
                <a:solidFill>
                  <a:srgbClr val="CC0000"/>
                </a:solidFill>
              </a:rPr>
              <a:t>öznitelik </a:t>
            </a:r>
            <a:r xmlns:a="http://schemas.openxmlformats.org/drawingml/2006/main">
              <a:rPr lang="tr" sz="2400"/>
              <a:t>içerir, özniteliklerden biri </a:t>
            </a:r>
            <a:r xmlns:a="http://schemas.openxmlformats.org/drawingml/2006/main">
              <a:rPr lang="tr" sz="2400" i="1">
                <a:solidFill>
                  <a:srgbClr val="CC0000"/>
                </a:solidFill>
              </a:rPr>
              <a:t>sınıftır </a:t>
            </a:r>
            <a:r xmlns:a="http://schemas.openxmlformats.org/drawingml/2006/main">
              <a:rPr lang="tr" sz="2400"/>
              <a:t>.</a:t>
            </a:r>
            <a:endParaRPr xmlns:a="http://schemas.openxmlformats.org/drawingml/2006/main" lang="en-US"/>
          </a:p>
          <a:p>
            <a:pPr xmlns:a="http://schemas.openxmlformats.org/drawingml/2006/main" marL="342900" indent="-342900">
              <a:lnSpc>
                <a:spcPct val="90000"/>
              </a:lnSpc>
            </a:pPr>
            <a:r xmlns:a="http://schemas.openxmlformats.org/drawingml/2006/main">
              <a:rPr lang="tr"/>
              <a:t>Diğer özniteliklerin değerlerinin bir fonksiyonu olarak sınıf özniteliği için bir </a:t>
            </a:r>
            <a:r xmlns:a="http://schemas.openxmlformats.org/drawingml/2006/main">
              <a:rPr lang="tr" i="1">
                <a:solidFill>
                  <a:srgbClr val="CC0000"/>
                </a:solidFill>
              </a:rPr>
              <a:t>model </a:t>
            </a:r>
            <a:r xmlns:a="http://schemas.openxmlformats.org/drawingml/2006/main">
              <a:rPr lang="tr"/>
              <a:t>bulun .</a:t>
            </a:r>
          </a:p>
          <a:p>
            <a:pPr xmlns:a="http://schemas.openxmlformats.org/drawingml/2006/main" marL="342900" indent="-342900">
              <a:lnSpc>
                <a:spcPct val="90000"/>
              </a:lnSpc>
            </a:pPr>
            <a:r xmlns:a="http://schemas.openxmlformats.org/drawingml/2006/main">
              <a:rPr lang="tr"/>
              <a:t>Hedef: </a:t>
            </a:r>
            <a:r xmlns:a="http://schemas.openxmlformats.org/drawingml/2006/main">
              <a:rPr lang="tr" u="sng"/>
              <a:t>Daha önce görülmeyen </a:t>
            </a:r>
            <a:r xmlns:a="http://schemas.openxmlformats.org/drawingml/2006/main">
              <a:rPr lang="tr"/>
              <a:t>kayıtlar, mümkün olduğunca doğru bir şekilde bir sınıfa atanmalıdır.</a:t>
            </a:r>
          </a:p>
          <a:p>
            <a:pPr xmlns:a="http://schemas.openxmlformats.org/drawingml/2006/main" marL="742950" lvl="1" indent="-285750">
              <a:lnSpc>
                <a:spcPct val="90000"/>
              </a:lnSpc>
            </a:pPr>
            <a:r xmlns:a="http://schemas.openxmlformats.org/drawingml/2006/main">
              <a:rPr lang="tr" sz="2400"/>
              <a:t>Modelin doğruluğunu belirlemek için </a:t>
            </a:r>
            <a:r xmlns:a="http://schemas.openxmlformats.org/drawingml/2006/main">
              <a:rPr lang="tr" sz="2400"/>
              <a:t>bir </a:t>
            </a:r>
            <a:r xmlns:a="http://schemas.openxmlformats.org/drawingml/2006/main">
              <a:rPr lang="tr" sz="2400" i="1">
                <a:solidFill>
                  <a:srgbClr val="CC0000"/>
                </a:solidFill>
              </a:rPr>
              <a:t>test seti kullanılır. </a:t>
            </a:r>
            <a:r xmlns:a="http://schemas.openxmlformats.org/drawingml/2006/main">
              <a:rPr lang="tr" sz="2400"/>
              <a:t>Genellikle, verilen veri seti, modeli oluşturmak için kullanılan eğitim seti ve onu doğrulamak için kullanılan test seti ile eğitim ve test setlerine bölünür.</a:t>
            </a:r>
            <a:endParaRPr xmlns:a="http://schemas.openxmlformats.org/drawingml/2006/main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tr"/>
              <a:t>Ağaç İndüksiyonu</a:t>
            </a:r>
          </a:p>
        </p:txBody>
      </p:sp>
      <p:sp>
        <p:nvSpPr>
          <p:cNvPr id="90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 xmlns:a="http://schemas.openxmlformats.org/drawingml/2006/main">
              <a:rPr lang="tr"/>
              <a:t>Açgözlü strateji.</a:t>
            </a:r>
          </a:p>
          <a:p>
            <a:pPr xmlns:a="http://schemas.openxmlformats.org/drawingml/2006/main" lvl="1"/>
            <a:r xmlns:a="http://schemas.openxmlformats.org/drawingml/2006/main">
              <a:rPr lang="tr"/>
              <a:t>Kayıtları, belirli kriterleri optimize eden bir öznitelik testine göre ayırın.</a:t>
            </a:r>
          </a:p>
          <a:p>
            <a:endParaRPr lang="en-US"/>
          </a:p>
          <a:p>
            <a:r xmlns:a="http://schemas.openxmlformats.org/drawingml/2006/main">
              <a:rPr lang="tr"/>
              <a:t>Konular</a:t>
            </a:r>
          </a:p>
          <a:p>
            <a:pPr xmlns:a="http://schemas.openxmlformats.org/drawingml/2006/main" lvl="1"/>
            <a:r xmlns:a="http://schemas.openxmlformats.org/drawingml/2006/main">
              <a:rPr lang="tr"/>
              <a:t>Kayıtların nasıl bölüneceğini belirleyin</a:t>
            </a:r>
          </a:p>
          <a:p>
            <a:pPr xmlns:a="http://schemas.openxmlformats.org/drawingml/2006/main" lvl="2"/>
            <a:r xmlns:a="http://schemas.openxmlformats.org/drawingml/2006/main">
              <a:rPr lang="tr">
                <a:solidFill>
                  <a:srgbClr val="FF0000"/>
                </a:solidFill>
              </a:rPr>
              <a:t>Nitelik test koşulu nasıl belirlenir?</a:t>
            </a:r>
          </a:p>
          <a:p>
            <a:pPr xmlns:a="http://schemas.openxmlformats.org/drawingml/2006/main" lvl="2"/>
            <a:r xmlns:a="http://schemas.openxmlformats.org/drawingml/2006/main">
              <a:rPr lang="tr"/>
              <a:t>En iyi bölünme nasıl belirlenir?</a:t>
            </a:r>
          </a:p>
          <a:p>
            <a:pPr xmlns:a="http://schemas.openxmlformats.org/drawingml/2006/main" lvl="1"/>
            <a:r xmlns:a="http://schemas.openxmlformats.org/drawingml/2006/main">
              <a:rPr lang="tr"/>
              <a:t>Bölmeyi ne zaman durduracağınızı belirleyin</a:t>
            </a:r>
          </a:p>
          <a:p>
            <a:pPr lvl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tr"/>
              <a:t>Test Koşulu Nasıl Belirlenir?</a:t>
            </a:r>
          </a:p>
        </p:txBody>
      </p:sp>
      <p:sp>
        <p:nvSpPr>
          <p:cNvPr id="90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 xmlns:a="http://schemas.openxmlformats.org/drawingml/2006/main">
              <a:rPr lang="tr"/>
              <a:t>Öznitelik türlerine bağlıdır</a:t>
            </a:r>
          </a:p>
          <a:p>
            <a:pPr xmlns:a="http://schemas.openxmlformats.org/drawingml/2006/main" lvl="1"/>
            <a:r xmlns:a="http://schemas.openxmlformats.org/drawingml/2006/main">
              <a:rPr lang="tr"/>
              <a:t>Nominal</a:t>
            </a:r>
          </a:p>
          <a:p>
            <a:pPr xmlns:a="http://schemas.openxmlformats.org/drawingml/2006/main" lvl="1"/>
            <a:r xmlns:a="http://schemas.openxmlformats.org/drawingml/2006/main">
              <a:rPr lang="tr"/>
              <a:t>sıralı</a:t>
            </a:r>
          </a:p>
          <a:p>
            <a:pPr xmlns:a="http://schemas.openxmlformats.org/drawingml/2006/main" lvl="1"/>
            <a:r xmlns:a="http://schemas.openxmlformats.org/drawingml/2006/main">
              <a:rPr lang="tr"/>
              <a:t>Sürekli</a:t>
            </a:r>
          </a:p>
          <a:p>
            <a:pPr lvl="1"/>
            <a:endParaRPr lang="en-US"/>
          </a:p>
          <a:p>
            <a:r xmlns:a="http://schemas.openxmlformats.org/drawingml/2006/main">
              <a:rPr lang="tr"/>
              <a:t>Bölmenin yollarının sayısına bağlıdır</a:t>
            </a:r>
          </a:p>
          <a:p>
            <a:pPr xmlns:a="http://schemas.openxmlformats.org/drawingml/2006/main" lvl="1"/>
            <a:r xmlns:a="http://schemas.openxmlformats.org/drawingml/2006/main">
              <a:rPr lang="tr"/>
              <a:t>2 yönlü bölünmüş</a:t>
            </a:r>
          </a:p>
          <a:p>
            <a:pPr xmlns:a="http://schemas.openxmlformats.org/drawingml/2006/main" lvl="1"/>
            <a:r xmlns:a="http://schemas.openxmlformats.org/drawingml/2006/main">
              <a:rPr lang="tr"/>
              <a:t>Çok yönlü bölünmüş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610600" cy="533400"/>
          </a:xfrm>
        </p:spPr>
        <p:txBody>
          <a:bodyPr/>
          <a:lstStyle/>
          <a:p>
            <a:r xmlns:a="http://schemas.openxmlformats.org/drawingml/2006/main">
              <a:rPr lang="tr"/>
              <a:t>Nominal Niteliklere Dayalı Bölme</a:t>
            </a:r>
          </a:p>
        </p:txBody>
      </p:sp>
      <p:sp>
        <p:nvSpPr>
          <p:cNvPr id="81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82000" cy="3733800"/>
          </a:xfrm>
        </p:spPr>
        <p:txBody>
          <a:bodyPr/>
          <a:lstStyle/>
          <a:p>
            <a:pPr xmlns:a="http://schemas.openxmlformats.org/drawingml/2006/main" marL="342900" indent="-342900"/>
            <a:r xmlns:a="http://schemas.openxmlformats.org/drawingml/2006/main">
              <a:rPr lang="tr">
                <a:solidFill>
                  <a:srgbClr val="FF0000"/>
                </a:solidFill>
              </a:rPr>
              <a:t>Çok yönlü bölme: </a:t>
            </a:r>
            <a:r xmlns:a="http://schemas.openxmlformats.org/drawingml/2006/main">
              <a:rPr lang="tr"/>
              <a:t>Farklı değerler kadar çok bölüm kullanın.</a:t>
            </a:r>
          </a:p>
          <a:p>
            <a:pPr marL="342900" indent="-342900"/>
            <a:endParaRPr lang="en-US"/>
          </a:p>
          <a:p>
            <a:pPr marL="342900" indent="-342900"/>
            <a:endParaRPr lang="en-US"/>
          </a:p>
          <a:p>
            <a:pPr marL="342900" indent="-342900"/>
            <a:endParaRPr lang="en-US"/>
          </a:p>
          <a:p>
            <a:pPr xmlns:a="http://schemas.openxmlformats.org/drawingml/2006/main" marL="342900" indent="-342900"/>
            <a:r xmlns:a="http://schemas.openxmlformats.org/drawingml/2006/main">
              <a:rPr lang="tr">
                <a:solidFill>
                  <a:srgbClr val="FF0000"/>
                </a:solidFill>
              </a:rPr>
              <a:t>İkili bölme: </a:t>
            </a:r>
            <a:r xmlns:a="http://schemas.openxmlformats.org/drawingml/2006/main">
              <a:rPr lang="tr"/>
              <a:t>Değerleri iki alt kümeye böler. </a:t>
            </a:r>
            <a:br xmlns:a="http://schemas.openxmlformats.org/drawingml/2006/main">
              <a:rPr lang="en-US"/>
            </a:br>
            <a:r xmlns:a="http://schemas.openxmlformats.org/drawingml/2006/main">
              <a:rPr lang="tr"/>
              <a:t>Optimum bölümlemeyi bulmanız gerekiyor.</a:t>
            </a:r>
            <a:endParaRPr xmlns:a="http://schemas.openxmlformats.org/drawingml/2006/main" lang="en-US" sz="3600"/>
          </a:p>
        </p:txBody>
      </p:sp>
      <p:grpSp>
        <p:nvGrpSpPr>
          <p:cNvPr id="813060" name="Group 4"/>
          <p:cNvGrpSpPr>
            <a:grpSpLocks/>
          </p:cNvGrpSpPr>
          <p:nvPr/>
        </p:nvGrpSpPr>
        <p:grpSpPr bwMode="auto">
          <a:xfrm>
            <a:off x="2895600" y="2133600"/>
            <a:ext cx="2546350" cy="946150"/>
            <a:chOff x="1824" y="1680"/>
            <a:chExt cx="1604" cy="596"/>
          </a:xfrm>
        </p:grpSpPr>
        <p:sp>
          <p:nvSpPr>
            <p:cNvPr id="813061" name="Oval 5"/>
            <p:cNvSpPr>
              <a:spLocks noChangeArrowheads="1"/>
            </p:cNvSpPr>
            <p:nvPr/>
          </p:nvSpPr>
          <p:spPr bwMode="auto">
            <a:xfrm>
              <a:off x="2352" y="1680"/>
              <a:ext cx="576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xmlns:a="http://schemas.openxmlformats.org/drawingml/2006/main" algn="ctr"/>
              <a:r xmlns:a="http://schemas.openxmlformats.org/drawingml/2006/main">
                <a:rPr lang="tr" sz="1800" b="0">
                  <a:latin typeface="Times New Roman" charset="0"/>
                </a:rPr>
                <a:t>Araba tipi</a:t>
              </a:r>
              <a:endParaRPr xmlns:a="http://schemas.openxmlformats.org/drawingml/2006/main" lang="en-US" sz="2400" b="0">
                <a:latin typeface="Times New Roman" charset="0"/>
              </a:endParaRPr>
            </a:p>
          </p:txBody>
        </p:sp>
        <p:sp>
          <p:nvSpPr>
            <p:cNvPr id="813062" name="Line 6"/>
            <p:cNvSpPr>
              <a:spLocks noChangeShapeType="1"/>
            </p:cNvSpPr>
            <p:nvPr/>
          </p:nvSpPr>
          <p:spPr bwMode="auto">
            <a:xfrm flipH="1">
              <a:off x="2064" y="1968"/>
              <a:ext cx="57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13063" name="Line 7"/>
            <p:cNvSpPr>
              <a:spLocks noChangeShapeType="1"/>
            </p:cNvSpPr>
            <p:nvPr/>
          </p:nvSpPr>
          <p:spPr bwMode="auto">
            <a:xfrm>
              <a:off x="2640" y="196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13064" name="Line 8"/>
            <p:cNvSpPr>
              <a:spLocks noChangeShapeType="1"/>
            </p:cNvSpPr>
            <p:nvPr/>
          </p:nvSpPr>
          <p:spPr bwMode="auto">
            <a:xfrm>
              <a:off x="2640" y="1968"/>
              <a:ext cx="57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13065" name="Text Box 9"/>
            <p:cNvSpPr txBox="1">
              <a:spLocks noChangeArrowheads="1"/>
            </p:cNvSpPr>
            <p:nvPr/>
          </p:nvSpPr>
          <p:spPr bwMode="auto">
            <a:xfrm>
              <a:off x="1824" y="1872"/>
              <a:ext cx="4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xmlns:a="http://schemas.openxmlformats.org/drawingml/2006/main" algn="ctr"/>
              <a:r xmlns:a="http://schemas.openxmlformats.org/drawingml/2006/main">
                <a:rPr lang="tr" sz="1600" b="0"/>
                <a:t>Aile</a:t>
              </a:r>
            </a:p>
          </p:txBody>
        </p:sp>
        <p:sp>
          <p:nvSpPr>
            <p:cNvPr id="813066" name="Text Box 10"/>
            <p:cNvSpPr txBox="1">
              <a:spLocks noChangeArrowheads="1"/>
            </p:cNvSpPr>
            <p:nvPr/>
          </p:nvSpPr>
          <p:spPr bwMode="auto">
            <a:xfrm>
              <a:off x="2208" y="2064"/>
              <a:ext cx="48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xmlns:a="http://schemas.openxmlformats.org/drawingml/2006/main" algn="ctr"/>
              <a:r xmlns:a="http://schemas.openxmlformats.org/drawingml/2006/main">
                <a:rPr lang="tr" sz="1600" b="0"/>
                <a:t>Spor Dalları</a:t>
              </a:r>
            </a:p>
          </p:txBody>
        </p:sp>
        <p:sp>
          <p:nvSpPr>
            <p:cNvPr id="813067" name="Text Box 11"/>
            <p:cNvSpPr txBox="1">
              <a:spLocks noChangeArrowheads="1"/>
            </p:cNvSpPr>
            <p:nvPr/>
          </p:nvSpPr>
          <p:spPr bwMode="auto">
            <a:xfrm>
              <a:off x="2928" y="1872"/>
              <a:ext cx="50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xmlns:a="http://schemas.openxmlformats.org/drawingml/2006/main" algn="ctr"/>
              <a:r xmlns:a="http://schemas.openxmlformats.org/drawingml/2006/main">
                <a:rPr lang="tr" sz="1600" b="0"/>
                <a:t>Lüks</a:t>
              </a:r>
            </a:p>
          </p:txBody>
        </p:sp>
      </p:grpSp>
      <p:grpSp>
        <p:nvGrpSpPr>
          <p:cNvPr id="813068" name="Group 12"/>
          <p:cNvGrpSpPr>
            <a:grpSpLocks/>
          </p:cNvGrpSpPr>
          <p:nvPr/>
        </p:nvGrpSpPr>
        <p:grpSpPr bwMode="auto">
          <a:xfrm>
            <a:off x="5562600" y="4876800"/>
            <a:ext cx="2752725" cy="914400"/>
            <a:chOff x="3552" y="3216"/>
            <a:chExt cx="1734" cy="576"/>
          </a:xfrm>
        </p:grpSpPr>
        <p:sp>
          <p:nvSpPr>
            <p:cNvPr id="813069" name="Oval 13"/>
            <p:cNvSpPr>
              <a:spLocks noChangeArrowheads="1"/>
            </p:cNvSpPr>
            <p:nvPr/>
          </p:nvSpPr>
          <p:spPr bwMode="auto">
            <a:xfrm>
              <a:off x="4186" y="3216"/>
              <a:ext cx="576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xmlns:a="http://schemas.openxmlformats.org/drawingml/2006/main" algn="ctr"/>
              <a:r xmlns:a="http://schemas.openxmlformats.org/drawingml/2006/main">
                <a:rPr lang="tr" sz="1800" b="0">
                  <a:latin typeface="Times New Roman" charset="0"/>
                </a:rPr>
                <a:t>Araba tipi</a:t>
              </a:r>
              <a:endParaRPr xmlns:a="http://schemas.openxmlformats.org/drawingml/2006/main" lang="en-US" sz="2400" b="0">
                <a:latin typeface="Times New Roman" charset="0"/>
              </a:endParaRPr>
            </a:p>
          </p:txBody>
        </p:sp>
        <p:sp>
          <p:nvSpPr>
            <p:cNvPr id="813070" name="Line 14"/>
            <p:cNvSpPr>
              <a:spLocks noChangeShapeType="1"/>
            </p:cNvSpPr>
            <p:nvPr/>
          </p:nvSpPr>
          <p:spPr bwMode="auto">
            <a:xfrm flipH="1">
              <a:off x="3946" y="3504"/>
              <a:ext cx="52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13071" name="Line 15"/>
            <p:cNvSpPr>
              <a:spLocks noChangeShapeType="1"/>
            </p:cNvSpPr>
            <p:nvPr/>
          </p:nvSpPr>
          <p:spPr bwMode="auto">
            <a:xfrm>
              <a:off x="4474" y="3504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13072" name="Text Box 16"/>
            <p:cNvSpPr txBox="1">
              <a:spLocks noChangeArrowheads="1"/>
            </p:cNvSpPr>
            <p:nvPr/>
          </p:nvSpPr>
          <p:spPr bwMode="auto">
            <a:xfrm>
              <a:off x="3552" y="3360"/>
              <a:ext cx="607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xmlns:a="http://schemas.openxmlformats.org/drawingml/2006/main" algn="ctr"/>
              <a:r xmlns:a="http://schemas.openxmlformats.org/drawingml/2006/main">
                <a:rPr lang="tr" sz="1600" b="0"/>
                <a:t>{Aile, </a:t>
              </a:r>
              <a:br xmlns:a="http://schemas.openxmlformats.org/drawingml/2006/main">
                <a:rPr lang="en-US" sz="1600" b="0"/>
              </a:br>
              <a:r xmlns:a="http://schemas.openxmlformats.org/drawingml/2006/main">
                <a:rPr lang="tr" sz="1600" b="0"/>
                <a:t>Lüks}</a:t>
              </a:r>
            </a:p>
          </p:txBody>
        </p:sp>
        <p:sp>
          <p:nvSpPr>
            <p:cNvPr id="813073" name="Text Box 17"/>
            <p:cNvSpPr txBox="1">
              <a:spLocks noChangeArrowheads="1"/>
            </p:cNvSpPr>
            <p:nvPr/>
          </p:nvSpPr>
          <p:spPr bwMode="auto">
            <a:xfrm>
              <a:off x="4714" y="3456"/>
              <a:ext cx="5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xmlns:a="http://schemas.openxmlformats.org/drawingml/2006/main" algn="ctr"/>
              <a:r xmlns:a="http://schemas.openxmlformats.org/drawingml/2006/main">
                <a:rPr lang="tr" sz="1600" b="0"/>
                <a:t>{Spor Dalları}</a:t>
              </a:r>
            </a:p>
          </p:txBody>
        </p:sp>
      </p:grpSp>
      <p:grpSp>
        <p:nvGrpSpPr>
          <p:cNvPr id="813074" name="Group 18"/>
          <p:cNvGrpSpPr>
            <a:grpSpLocks/>
          </p:cNvGrpSpPr>
          <p:nvPr/>
        </p:nvGrpSpPr>
        <p:grpSpPr bwMode="auto">
          <a:xfrm>
            <a:off x="685800" y="4876800"/>
            <a:ext cx="2905125" cy="914400"/>
            <a:chOff x="768" y="3216"/>
            <a:chExt cx="1830" cy="576"/>
          </a:xfrm>
        </p:grpSpPr>
        <p:sp>
          <p:nvSpPr>
            <p:cNvPr id="813075" name="Oval 19"/>
            <p:cNvSpPr>
              <a:spLocks noChangeArrowheads="1"/>
            </p:cNvSpPr>
            <p:nvPr/>
          </p:nvSpPr>
          <p:spPr bwMode="auto">
            <a:xfrm>
              <a:off x="1494" y="3216"/>
              <a:ext cx="576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xmlns:a="http://schemas.openxmlformats.org/drawingml/2006/main" algn="ctr"/>
              <a:r xmlns:a="http://schemas.openxmlformats.org/drawingml/2006/main">
                <a:rPr lang="tr" sz="1800" b="0">
                  <a:latin typeface="Times New Roman" charset="0"/>
                </a:rPr>
                <a:t>Araba tipi</a:t>
              </a:r>
              <a:endParaRPr xmlns:a="http://schemas.openxmlformats.org/drawingml/2006/main" lang="en-US" sz="2400" b="0">
                <a:latin typeface="Times New Roman" charset="0"/>
              </a:endParaRPr>
            </a:p>
          </p:txBody>
        </p:sp>
        <p:sp>
          <p:nvSpPr>
            <p:cNvPr id="813076" name="Line 20"/>
            <p:cNvSpPr>
              <a:spLocks noChangeShapeType="1"/>
            </p:cNvSpPr>
            <p:nvPr/>
          </p:nvSpPr>
          <p:spPr bwMode="auto">
            <a:xfrm flipH="1">
              <a:off x="1254" y="3504"/>
              <a:ext cx="52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13077" name="Line 21"/>
            <p:cNvSpPr>
              <a:spLocks noChangeShapeType="1"/>
            </p:cNvSpPr>
            <p:nvPr/>
          </p:nvSpPr>
          <p:spPr bwMode="auto">
            <a:xfrm>
              <a:off x="1782" y="3504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13078" name="Text Box 22"/>
            <p:cNvSpPr txBox="1">
              <a:spLocks noChangeArrowheads="1"/>
            </p:cNvSpPr>
            <p:nvPr/>
          </p:nvSpPr>
          <p:spPr bwMode="auto">
            <a:xfrm>
              <a:off x="768" y="3360"/>
              <a:ext cx="594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xmlns:a="http://schemas.openxmlformats.org/drawingml/2006/main" algn="ctr"/>
              <a:r xmlns:a="http://schemas.openxmlformats.org/drawingml/2006/main">
                <a:rPr lang="tr" sz="1600" b="0"/>
                <a:t>{Spor, Lüks}</a:t>
              </a:r>
            </a:p>
          </p:txBody>
        </p:sp>
        <p:sp>
          <p:nvSpPr>
            <p:cNvPr id="813079" name="Text Box 23"/>
            <p:cNvSpPr txBox="1">
              <a:spLocks noChangeArrowheads="1"/>
            </p:cNvSpPr>
            <p:nvPr/>
          </p:nvSpPr>
          <p:spPr bwMode="auto">
            <a:xfrm>
              <a:off x="2020" y="3456"/>
              <a:ext cx="57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xmlns:a="http://schemas.openxmlformats.org/drawingml/2006/main" algn="ctr"/>
              <a:r xmlns:a="http://schemas.openxmlformats.org/drawingml/2006/main">
                <a:rPr lang="tr" sz="1600" b="0"/>
                <a:t>{Aile}</a:t>
              </a:r>
            </a:p>
          </p:txBody>
        </p:sp>
      </p:grpSp>
      <p:sp>
        <p:nvSpPr>
          <p:cNvPr id="813080" name="Text Box 24"/>
          <p:cNvSpPr txBox="1">
            <a:spLocks noChangeArrowheads="1"/>
          </p:cNvSpPr>
          <p:nvPr/>
        </p:nvSpPr>
        <p:spPr bwMode="auto">
          <a:xfrm>
            <a:off x="4191000" y="5105400"/>
            <a:ext cx="608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r" sz="2400" b="0">
                <a:latin typeface="Times New Roman" charset="0"/>
              </a:rPr>
              <a:t>VEYA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638" name="Rectangle 30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82000" cy="5257800"/>
          </a:xfrm>
          <a:noFill/>
          <a:ln/>
        </p:spPr>
        <p:txBody>
          <a:bodyPr/>
          <a:lstStyle/>
          <a:p>
            <a:pPr xmlns:a="http://schemas.openxmlformats.org/drawingml/2006/main" marL="342900" indent="-342900"/>
            <a:r xmlns:a="http://schemas.openxmlformats.org/drawingml/2006/main">
              <a:rPr lang="tr">
                <a:solidFill>
                  <a:srgbClr val="FF0000"/>
                </a:solidFill>
              </a:rPr>
              <a:t>Çok yönlü bölme: </a:t>
            </a:r>
            <a:r xmlns:a="http://schemas.openxmlformats.org/drawingml/2006/main">
              <a:rPr lang="tr"/>
              <a:t>Farklı değerler kadar çok bölüm kullanın.</a:t>
            </a:r>
          </a:p>
          <a:p>
            <a:pPr marL="342900" indent="-342900"/>
            <a:endParaRPr lang="en-US"/>
          </a:p>
          <a:p>
            <a:pPr marL="342900" indent="-342900"/>
            <a:endParaRPr lang="en-US"/>
          </a:p>
          <a:p>
            <a:pPr lvl="4"/>
            <a:endParaRPr lang="en-US" sz="1200">
              <a:solidFill>
                <a:srgbClr val="FF0000"/>
              </a:solidFill>
            </a:endParaRPr>
          </a:p>
          <a:p>
            <a:pPr xmlns:a="http://schemas.openxmlformats.org/drawingml/2006/main" marL="342900" indent="-342900"/>
            <a:r xmlns:a="http://schemas.openxmlformats.org/drawingml/2006/main">
              <a:rPr lang="tr">
                <a:solidFill>
                  <a:srgbClr val="FF0000"/>
                </a:solidFill>
              </a:rPr>
              <a:t>İkili bölme: </a:t>
            </a:r>
            <a:r xmlns:a="http://schemas.openxmlformats.org/drawingml/2006/main">
              <a:rPr lang="tr"/>
              <a:t>Değerleri iki alt kümeye böler. </a:t>
            </a:r>
            <a:br xmlns:a="http://schemas.openxmlformats.org/drawingml/2006/main">
              <a:rPr lang="en-US"/>
            </a:br>
            <a:r xmlns:a="http://schemas.openxmlformats.org/drawingml/2006/main">
              <a:rPr lang="tr"/>
              <a:t>Optimum bölümlemeyi bulmanız gerekiyor.</a:t>
            </a:r>
          </a:p>
          <a:p>
            <a:pPr marL="342900" indent="-342900"/>
            <a:endParaRPr lang="en-US"/>
          </a:p>
          <a:p>
            <a:pPr marL="342900" indent="-342900"/>
            <a:endParaRPr lang="en-US"/>
          </a:p>
          <a:p>
            <a:pPr marL="342900" indent="-342900"/>
            <a:endParaRPr lang="en-US"/>
          </a:p>
          <a:p>
            <a:pPr xmlns:a="http://schemas.openxmlformats.org/drawingml/2006/main" marL="342900" indent="-342900"/>
            <a:r xmlns:a="http://schemas.openxmlformats.org/drawingml/2006/main">
              <a:rPr lang="tr"/>
              <a:t>Bu bölünme ne olacak?</a:t>
            </a:r>
            <a:endParaRPr xmlns:a="http://schemas.openxmlformats.org/drawingml/2006/main" lang="en-US" sz="3600"/>
          </a:p>
        </p:txBody>
      </p:sp>
      <p:sp>
        <p:nvSpPr>
          <p:cNvPr id="836635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tr"/>
              <a:t>Sıralı Niteliklere Göre Bölme</a:t>
            </a:r>
          </a:p>
        </p:txBody>
      </p:sp>
      <p:grpSp>
        <p:nvGrpSpPr>
          <p:cNvPr id="836634" name="Group 26"/>
          <p:cNvGrpSpPr>
            <a:grpSpLocks/>
          </p:cNvGrpSpPr>
          <p:nvPr/>
        </p:nvGrpSpPr>
        <p:grpSpPr bwMode="auto">
          <a:xfrm>
            <a:off x="2971800" y="2057400"/>
            <a:ext cx="2457450" cy="946150"/>
            <a:chOff x="1853" y="1248"/>
            <a:chExt cx="1548" cy="596"/>
          </a:xfrm>
        </p:grpSpPr>
        <p:sp>
          <p:nvSpPr>
            <p:cNvPr id="836613" name="Oval 5"/>
            <p:cNvSpPr>
              <a:spLocks noChangeArrowheads="1"/>
            </p:cNvSpPr>
            <p:nvPr/>
          </p:nvSpPr>
          <p:spPr bwMode="auto">
            <a:xfrm>
              <a:off x="2352" y="1248"/>
              <a:ext cx="576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xmlns:a="http://schemas.openxmlformats.org/drawingml/2006/main" algn="ctr"/>
              <a:r xmlns:a="http://schemas.openxmlformats.org/drawingml/2006/main">
                <a:rPr lang="tr" sz="1800" b="0">
                  <a:latin typeface="Times New Roman" charset="0"/>
                </a:rPr>
                <a:t>Boyut</a:t>
              </a:r>
              <a:endParaRPr xmlns:a="http://schemas.openxmlformats.org/drawingml/2006/main" lang="en-US" sz="2400" b="0">
                <a:latin typeface="Times New Roman" charset="0"/>
              </a:endParaRPr>
            </a:p>
          </p:txBody>
        </p:sp>
        <p:sp>
          <p:nvSpPr>
            <p:cNvPr id="836614" name="Line 6"/>
            <p:cNvSpPr>
              <a:spLocks noChangeShapeType="1"/>
            </p:cNvSpPr>
            <p:nvPr/>
          </p:nvSpPr>
          <p:spPr bwMode="auto">
            <a:xfrm flipH="1">
              <a:off x="2064" y="1536"/>
              <a:ext cx="57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36615" name="Line 7"/>
            <p:cNvSpPr>
              <a:spLocks noChangeShapeType="1"/>
            </p:cNvSpPr>
            <p:nvPr/>
          </p:nvSpPr>
          <p:spPr bwMode="auto">
            <a:xfrm>
              <a:off x="2640" y="153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36616" name="Line 8"/>
            <p:cNvSpPr>
              <a:spLocks noChangeShapeType="1"/>
            </p:cNvSpPr>
            <p:nvPr/>
          </p:nvSpPr>
          <p:spPr bwMode="auto">
            <a:xfrm>
              <a:off x="2640" y="1536"/>
              <a:ext cx="57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36617" name="Text Box 9"/>
            <p:cNvSpPr txBox="1">
              <a:spLocks noChangeArrowheads="1"/>
            </p:cNvSpPr>
            <p:nvPr/>
          </p:nvSpPr>
          <p:spPr bwMode="auto">
            <a:xfrm>
              <a:off x="1853" y="1440"/>
              <a:ext cx="43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xmlns:a="http://schemas.openxmlformats.org/drawingml/2006/main" algn="ctr"/>
              <a:r xmlns:a="http://schemas.openxmlformats.org/drawingml/2006/main">
                <a:rPr lang="tr" sz="1600" b="0"/>
                <a:t>Küçük</a:t>
              </a:r>
            </a:p>
          </p:txBody>
        </p:sp>
        <p:sp>
          <p:nvSpPr>
            <p:cNvPr id="836618" name="Text Box 10"/>
            <p:cNvSpPr txBox="1">
              <a:spLocks noChangeArrowheads="1"/>
            </p:cNvSpPr>
            <p:nvPr/>
          </p:nvSpPr>
          <p:spPr bwMode="auto">
            <a:xfrm>
              <a:off x="2167" y="1632"/>
              <a:ext cx="57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xmlns:a="http://schemas.openxmlformats.org/drawingml/2006/main" algn="ctr"/>
              <a:r xmlns:a="http://schemas.openxmlformats.org/drawingml/2006/main">
                <a:rPr lang="tr" sz="1600" b="0"/>
                <a:t>Orta</a:t>
              </a:r>
            </a:p>
          </p:txBody>
        </p:sp>
        <p:sp>
          <p:nvSpPr>
            <p:cNvPr id="836619" name="Text Box 11"/>
            <p:cNvSpPr txBox="1">
              <a:spLocks noChangeArrowheads="1"/>
            </p:cNvSpPr>
            <p:nvPr/>
          </p:nvSpPr>
          <p:spPr bwMode="auto">
            <a:xfrm>
              <a:off x="2958" y="1440"/>
              <a:ext cx="44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xmlns:a="http://schemas.openxmlformats.org/drawingml/2006/main" algn="ctr"/>
              <a:r xmlns:a="http://schemas.openxmlformats.org/drawingml/2006/main">
                <a:rPr lang="tr" sz="1600" b="0"/>
                <a:t>Büyük</a:t>
              </a:r>
            </a:p>
          </p:txBody>
        </p:sp>
      </p:grpSp>
      <p:grpSp>
        <p:nvGrpSpPr>
          <p:cNvPr id="836620" name="Group 12"/>
          <p:cNvGrpSpPr>
            <a:grpSpLocks/>
          </p:cNvGrpSpPr>
          <p:nvPr/>
        </p:nvGrpSpPr>
        <p:grpSpPr bwMode="auto">
          <a:xfrm>
            <a:off x="5562600" y="4267200"/>
            <a:ext cx="2774950" cy="914400"/>
            <a:chOff x="3513" y="3216"/>
            <a:chExt cx="1748" cy="576"/>
          </a:xfrm>
        </p:grpSpPr>
        <p:sp>
          <p:nvSpPr>
            <p:cNvPr id="836621" name="Oval 13"/>
            <p:cNvSpPr>
              <a:spLocks noChangeArrowheads="1"/>
            </p:cNvSpPr>
            <p:nvPr/>
          </p:nvSpPr>
          <p:spPr bwMode="auto">
            <a:xfrm>
              <a:off x="4186" y="3216"/>
              <a:ext cx="576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xmlns:a="http://schemas.openxmlformats.org/drawingml/2006/main" algn="ctr"/>
              <a:r xmlns:a="http://schemas.openxmlformats.org/drawingml/2006/main">
                <a:rPr lang="tr" sz="1800" b="0">
                  <a:latin typeface="Times New Roman" charset="0"/>
                </a:rPr>
                <a:t>Boyut</a:t>
              </a:r>
              <a:endParaRPr xmlns:a="http://schemas.openxmlformats.org/drawingml/2006/main" lang="en-US" sz="2400" b="0">
                <a:latin typeface="Times New Roman" charset="0"/>
              </a:endParaRPr>
            </a:p>
          </p:txBody>
        </p:sp>
        <p:sp>
          <p:nvSpPr>
            <p:cNvPr id="836622" name="Line 14"/>
            <p:cNvSpPr>
              <a:spLocks noChangeShapeType="1"/>
            </p:cNvSpPr>
            <p:nvPr/>
          </p:nvSpPr>
          <p:spPr bwMode="auto">
            <a:xfrm flipH="1">
              <a:off x="3946" y="3504"/>
              <a:ext cx="52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36623" name="Line 15"/>
            <p:cNvSpPr>
              <a:spLocks noChangeShapeType="1"/>
            </p:cNvSpPr>
            <p:nvPr/>
          </p:nvSpPr>
          <p:spPr bwMode="auto">
            <a:xfrm>
              <a:off x="4474" y="3504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36624" name="Text Box 16"/>
            <p:cNvSpPr txBox="1">
              <a:spLocks noChangeArrowheads="1"/>
            </p:cNvSpPr>
            <p:nvPr/>
          </p:nvSpPr>
          <p:spPr bwMode="auto">
            <a:xfrm>
              <a:off x="3513" y="3360"/>
              <a:ext cx="686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xmlns:a="http://schemas.openxmlformats.org/drawingml/2006/main" algn="ctr"/>
              <a:r xmlns:a="http://schemas.openxmlformats.org/drawingml/2006/main">
                <a:rPr lang="tr" sz="1600" b="0"/>
                <a:t>{Orta, </a:t>
              </a:r>
              <a:br xmlns:a="http://schemas.openxmlformats.org/drawingml/2006/main">
                <a:rPr lang="en-US" sz="1600" b="0"/>
              </a:br>
              <a:r xmlns:a="http://schemas.openxmlformats.org/drawingml/2006/main">
                <a:rPr lang="tr" sz="1600" b="0"/>
                <a:t>Büyük}</a:t>
              </a:r>
            </a:p>
          </p:txBody>
        </p:sp>
        <p:sp>
          <p:nvSpPr>
            <p:cNvPr id="836625" name="Text Box 17"/>
            <p:cNvSpPr txBox="1">
              <a:spLocks noChangeArrowheads="1"/>
            </p:cNvSpPr>
            <p:nvPr/>
          </p:nvSpPr>
          <p:spPr bwMode="auto">
            <a:xfrm>
              <a:off x="4740" y="3456"/>
              <a:ext cx="52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xmlns:a="http://schemas.openxmlformats.org/drawingml/2006/main" algn="ctr"/>
              <a:r xmlns:a="http://schemas.openxmlformats.org/drawingml/2006/main">
                <a:rPr lang="tr" sz="1600" b="0"/>
                <a:t>{Küçük}</a:t>
              </a:r>
            </a:p>
          </p:txBody>
        </p:sp>
      </p:grpSp>
      <p:grpSp>
        <p:nvGrpSpPr>
          <p:cNvPr id="836626" name="Group 18"/>
          <p:cNvGrpSpPr>
            <a:grpSpLocks/>
          </p:cNvGrpSpPr>
          <p:nvPr/>
        </p:nvGrpSpPr>
        <p:grpSpPr bwMode="auto">
          <a:xfrm>
            <a:off x="762000" y="4267200"/>
            <a:ext cx="2997200" cy="914400"/>
            <a:chOff x="768" y="3216"/>
            <a:chExt cx="1794" cy="576"/>
          </a:xfrm>
        </p:grpSpPr>
        <p:sp>
          <p:nvSpPr>
            <p:cNvPr id="836627" name="Oval 19"/>
            <p:cNvSpPr>
              <a:spLocks noChangeArrowheads="1"/>
            </p:cNvSpPr>
            <p:nvPr/>
          </p:nvSpPr>
          <p:spPr bwMode="auto">
            <a:xfrm>
              <a:off x="1494" y="3216"/>
              <a:ext cx="576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xmlns:a="http://schemas.openxmlformats.org/drawingml/2006/main" algn="ctr"/>
              <a:r xmlns:a="http://schemas.openxmlformats.org/drawingml/2006/main">
                <a:rPr lang="tr" sz="1800" b="0">
                  <a:latin typeface="Times New Roman" charset="0"/>
                </a:rPr>
                <a:t>Boyut</a:t>
              </a:r>
              <a:endParaRPr xmlns:a="http://schemas.openxmlformats.org/drawingml/2006/main" lang="en-US" sz="2400" b="0">
                <a:latin typeface="Times New Roman" charset="0"/>
              </a:endParaRPr>
            </a:p>
          </p:txBody>
        </p:sp>
        <p:sp>
          <p:nvSpPr>
            <p:cNvPr id="836628" name="Line 20"/>
            <p:cNvSpPr>
              <a:spLocks noChangeShapeType="1"/>
            </p:cNvSpPr>
            <p:nvPr/>
          </p:nvSpPr>
          <p:spPr bwMode="auto">
            <a:xfrm flipH="1">
              <a:off x="1254" y="3504"/>
              <a:ext cx="52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36629" name="Line 21"/>
            <p:cNvSpPr>
              <a:spLocks noChangeShapeType="1"/>
            </p:cNvSpPr>
            <p:nvPr/>
          </p:nvSpPr>
          <p:spPr bwMode="auto">
            <a:xfrm>
              <a:off x="1782" y="3504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36630" name="Text Box 22"/>
            <p:cNvSpPr txBox="1">
              <a:spLocks noChangeArrowheads="1"/>
            </p:cNvSpPr>
            <p:nvPr/>
          </p:nvSpPr>
          <p:spPr bwMode="auto">
            <a:xfrm>
              <a:off x="768" y="3360"/>
              <a:ext cx="594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xmlns:a="http://schemas.openxmlformats.org/drawingml/2006/main" algn="ctr"/>
              <a:r xmlns:a="http://schemas.openxmlformats.org/drawingml/2006/main">
                <a:rPr lang="tr" sz="1600" b="0"/>
                <a:t>{Küçük, Orta}</a:t>
              </a:r>
            </a:p>
          </p:txBody>
        </p:sp>
        <p:sp>
          <p:nvSpPr>
            <p:cNvPr id="836631" name="Text Box 23"/>
            <p:cNvSpPr txBox="1">
              <a:spLocks noChangeArrowheads="1"/>
            </p:cNvSpPr>
            <p:nvPr/>
          </p:nvSpPr>
          <p:spPr bwMode="auto">
            <a:xfrm>
              <a:off x="2059" y="3456"/>
              <a:ext cx="50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xmlns:a="http://schemas.openxmlformats.org/drawingml/2006/main" algn="ctr"/>
              <a:r xmlns:a="http://schemas.openxmlformats.org/drawingml/2006/main">
                <a:rPr lang="tr" sz="1600" b="0"/>
                <a:t>{Büyük}</a:t>
              </a:r>
            </a:p>
          </p:txBody>
        </p:sp>
      </p:grpSp>
      <p:sp>
        <p:nvSpPr>
          <p:cNvPr id="836632" name="Text Box 24"/>
          <p:cNvSpPr txBox="1">
            <a:spLocks noChangeArrowheads="1"/>
          </p:cNvSpPr>
          <p:nvPr/>
        </p:nvSpPr>
        <p:spPr bwMode="auto">
          <a:xfrm>
            <a:off x="4267200" y="4419600"/>
            <a:ext cx="608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r" sz="2400" b="0">
                <a:latin typeface="Times New Roman" charset="0"/>
              </a:rPr>
              <a:t>VEYA</a:t>
            </a:r>
          </a:p>
        </p:txBody>
      </p:sp>
      <p:grpSp>
        <p:nvGrpSpPr>
          <p:cNvPr id="836639" name="Group 31"/>
          <p:cNvGrpSpPr>
            <a:grpSpLocks/>
          </p:cNvGrpSpPr>
          <p:nvPr/>
        </p:nvGrpSpPr>
        <p:grpSpPr bwMode="auto">
          <a:xfrm>
            <a:off x="4289425" y="5486400"/>
            <a:ext cx="3101975" cy="914400"/>
            <a:chOff x="768" y="3216"/>
            <a:chExt cx="1856" cy="576"/>
          </a:xfrm>
        </p:grpSpPr>
        <p:sp>
          <p:nvSpPr>
            <p:cNvPr id="836640" name="Oval 32"/>
            <p:cNvSpPr>
              <a:spLocks noChangeArrowheads="1"/>
            </p:cNvSpPr>
            <p:nvPr/>
          </p:nvSpPr>
          <p:spPr bwMode="auto">
            <a:xfrm>
              <a:off x="1494" y="3216"/>
              <a:ext cx="576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xmlns:a="http://schemas.openxmlformats.org/drawingml/2006/main" algn="ctr"/>
              <a:r xmlns:a="http://schemas.openxmlformats.org/drawingml/2006/main">
                <a:rPr lang="tr" sz="1800" b="0">
                  <a:latin typeface="Times New Roman" charset="0"/>
                </a:rPr>
                <a:t>Boyut</a:t>
              </a:r>
              <a:endParaRPr xmlns:a="http://schemas.openxmlformats.org/drawingml/2006/main" lang="en-US" sz="2400" b="0">
                <a:latin typeface="Times New Roman" charset="0"/>
              </a:endParaRPr>
            </a:p>
          </p:txBody>
        </p:sp>
        <p:sp>
          <p:nvSpPr>
            <p:cNvPr id="836641" name="Line 33"/>
            <p:cNvSpPr>
              <a:spLocks noChangeShapeType="1"/>
            </p:cNvSpPr>
            <p:nvPr/>
          </p:nvSpPr>
          <p:spPr bwMode="auto">
            <a:xfrm flipH="1">
              <a:off x="1254" y="3504"/>
              <a:ext cx="52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36642" name="Line 34"/>
            <p:cNvSpPr>
              <a:spLocks noChangeShapeType="1"/>
            </p:cNvSpPr>
            <p:nvPr/>
          </p:nvSpPr>
          <p:spPr bwMode="auto">
            <a:xfrm>
              <a:off x="1782" y="3504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36643" name="Text Box 35"/>
            <p:cNvSpPr txBox="1">
              <a:spLocks noChangeArrowheads="1"/>
            </p:cNvSpPr>
            <p:nvPr/>
          </p:nvSpPr>
          <p:spPr bwMode="auto">
            <a:xfrm>
              <a:off x="768" y="3360"/>
              <a:ext cx="594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xmlns:a="http://schemas.openxmlformats.org/drawingml/2006/main" algn="ctr"/>
              <a:r xmlns:a="http://schemas.openxmlformats.org/drawingml/2006/main">
                <a:rPr lang="tr" sz="1600" b="0"/>
                <a:t>{Küçük büyük}</a:t>
              </a:r>
            </a:p>
          </p:txBody>
        </p:sp>
        <p:sp>
          <p:nvSpPr>
            <p:cNvPr id="836644" name="Text Box 36"/>
            <p:cNvSpPr txBox="1">
              <a:spLocks noChangeArrowheads="1"/>
            </p:cNvSpPr>
            <p:nvPr/>
          </p:nvSpPr>
          <p:spPr bwMode="auto">
            <a:xfrm>
              <a:off x="2000" y="3456"/>
              <a:ext cx="62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xmlns:a="http://schemas.openxmlformats.org/drawingml/2006/main" algn="ctr"/>
              <a:r xmlns:a="http://schemas.openxmlformats.org/drawingml/2006/main">
                <a:rPr lang="tr" sz="1600" b="0"/>
                <a:t>{Orta}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084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534400" cy="533400"/>
          </a:xfrm>
        </p:spPr>
        <p:txBody>
          <a:bodyPr/>
          <a:lstStyle/>
          <a:p>
            <a:r xmlns:a="http://schemas.openxmlformats.org/drawingml/2006/main">
              <a:rPr lang="tr"/>
              <a:t>Sürekli Niteliklere Dayalı Bölme</a:t>
            </a:r>
          </a:p>
        </p:txBody>
      </p:sp>
      <p:sp>
        <p:nvSpPr>
          <p:cNvPr id="81408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 xmlns:a="http://schemas.openxmlformats.org/drawingml/2006/main">
              <a:rPr lang="tr"/>
              <a:t>Farklı işleme yöntemleri</a:t>
            </a:r>
          </a:p>
          <a:p>
            <a:pPr xmlns:a="http://schemas.openxmlformats.org/drawingml/2006/main" lvl="1"/>
            <a:r xmlns:a="http://schemas.openxmlformats.org/drawingml/2006/main">
              <a:rPr lang="tr"/>
              <a:t>Sıralı kategorik bir nitelik oluşturmak için </a:t>
            </a:r>
            <a:r xmlns:a="http://schemas.openxmlformats.org/drawingml/2006/main">
              <a:rPr lang="tr">
                <a:solidFill>
                  <a:srgbClr val="CC3300"/>
                </a:solidFill>
              </a:rPr>
              <a:t>ayrıklaştırma</a:t>
            </a:r>
          </a:p>
          <a:p>
            <a:pPr xmlns:a="http://schemas.openxmlformats.org/drawingml/2006/main" lvl="2"/>
            <a:r xmlns:a="http://schemas.openxmlformats.org/drawingml/2006/main">
              <a:rPr lang="tr"/>
              <a:t>Statik - başlangıçta bir kez ayrıklaştırın</a:t>
            </a:r>
          </a:p>
          <a:p>
            <a:pPr xmlns:a="http://schemas.openxmlformats.org/drawingml/2006/main" lvl="2"/>
            <a:r xmlns:a="http://schemas.openxmlformats.org/drawingml/2006/main">
              <a:rPr lang="tr"/>
              <a:t>Dinamik – aralıklar, eşit aralıklı gruplama, eşit frekanslı </a:t>
            </a:r>
            <a:br xmlns:a="http://schemas.openxmlformats.org/drawingml/2006/main">
              <a:rPr lang="en-US"/>
            </a:br>
            <a:r xmlns:a="http://schemas.openxmlformats.org/drawingml/2006/main">
              <a:rPr lang="tr"/>
              <a:t>gruplama (yüzdelikler) veya kümeleme ile bulunabilir.</a:t>
            </a:r>
          </a:p>
          <a:p>
            <a:pPr lvl="4"/>
            <a:endParaRPr lang="en-US">
              <a:solidFill>
                <a:srgbClr val="CC3300"/>
              </a:solidFill>
            </a:endParaRPr>
          </a:p>
          <a:p>
            <a:pPr xmlns:a="http://schemas.openxmlformats.org/drawingml/2006/main" lvl="1"/>
            <a:r xmlns:a="http://schemas.openxmlformats.org/drawingml/2006/main">
              <a:rPr lang="tr">
                <a:solidFill>
                  <a:srgbClr val="CC3300"/>
                </a:solidFill>
              </a:rPr>
              <a:t>İkili Karar </a:t>
            </a:r>
            <a:r xmlns:a="http://schemas.openxmlformats.org/drawingml/2006/main">
              <a:rPr lang="tr"/>
              <a:t>: (A &lt; v) veya (A </a:t>
            </a:r>
            <a:r xmlns:a="http://schemas.openxmlformats.org/drawingml/2006/main">
              <a:rPr lang="tr">
                <a:sym typeface="Symbol" pitchFamily="18" charset="2"/>
              </a:rPr>
              <a:t> v)</a:t>
            </a:r>
            <a:endParaRPr xmlns:a="http://schemas.openxmlformats.org/drawingml/2006/main" lang="en-US"/>
          </a:p>
          <a:p>
            <a:pPr xmlns:a="http://schemas.openxmlformats.org/drawingml/2006/main" lvl="2"/>
            <a:r xmlns:a="http://schemas.openxmlformats.org/drawingml/2006/main">
              <a:rPr lang="tr"/>
              <a:t>tüm olası bölünmeleri göz önünde bulundurun ve en iyi kesimi bulur</a:t>
            </a:r>
          </a:p>
          <a:p>
            <a:pPr xmlns:a="http://schemas.openxmlformats.org/drawingml/2006/main" lvl="2"/>
            <a:r xmlns:a="http://schemas.openxmlformats.org/drawingml/2006/main">
              <a:rPr lang="tr"/>
              <a:t>daha yoğun hesaplama olabilir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534400" cy="533400"/>
          </a:xfrm>
        </p:spPr>
        <p:txBody>
          <a:bodyPr/>
          <a:lstStyle/>
          <a:p>
            <a:r xmlns:a="http://schemas.openxmlformats.org/drawingml/2006/main">
              <a:rPr lang="tr"/>
              <a:t>Sürekli Niteliklere Dayalı Bölme</a:t>
            </a:r>
          </a:p>
        </p:txBody>
      </p:sp>
      <p:graphicFrame>
        <p:nvGraphicFramePr>
          <p:cNvPr id="903172" name="Object 4"/>
          <p:cNvGraphicFramePr>
            <a:graphicFrameLocks noChangeAspect="1"/>
          </p:cNvGraphicFramePr>
          <p:nvPr>
            <p:ph idx="1"/>
          </p:nvPr>
        </p:nvGraphicFramePr>
        <p:xfrm>
          <a:off x="738188" y="1746250"/>
          <a:ext cx="7608887" cy="3282950"/>
        </p:xfrm>
        <a:graphic>
          <a:graphicData uri="http://schemas.openxmlformats.org/presentationml/2006/ole">
            <p:oleObj spid="_x0000_s903172" name="Visio" r:id="rId3" imgW="8538667" imgH="3684287" progId="Visio.Drawing.6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tr"/>
              <a:t>Ağaç İndüksiyonu</a:t>
            </a:r>
          </a:p>
        </p:txBody>
      </p:sp>
      <p:sp>
        <p:nvSpPr>
          <p:cNvPr id="90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 xmlns:a="http://schemas.openxmlformats.org/drawingml/2006/main">
              <a:rPr lang="tr"/>
              <a:t>Açgözlü strateji.</a:t>
            </a:r>
          </a:p>
          <a:p>
            <a:pPr xmlns:a="http://schemas.openxmlformats.org/drawingml/2006/main" lvl="1"/>
            <a:r xmlns:a="http://schemas.openxmlformats.org/drawingml/2006/main">
              <a:rPr lang="tr"/>
              <a:t>Kayıtları, belirli kriterleri optimize eden bir öznitelik testine göre ayırın.</a:t>
            </a:r>
          </a:p>
          <a:p>
            <a:endParaRPr lang="en-US"/>
          </a:p>
          <a:p>
            <a:r xmlns:a="http://schemas.openxmlformats.org/drawingml/2006/main">
              <a:rPr lang="tr"/>
              <a:t>Konular</a:t>
            </a:r>
          </a:p>
          <a:p>
            <a:pPr xmlns:a="http://schemas.openxmlformats.org/drawingml/2006/main" lvl="1"/>
            <a:r xmlns:a="http://schemas.openxmlformats.org/drawingml/2006/main">
              <a:rPr lang="tr"/>
              <a:t>Kayıtların nasıl bölüneceğini belirleyin</a:t>
            </a:r>
          </a:p>
          <a:p>
            <a:pPr xmlns:a="http://schemas.openxmlformats.org/drawingml/2006/main" lvl="2"/>
            <a:r xmlns:a="http://schemas.openxmlformats.org/drawingml/2006/main">
              <a:rPr lang="tr"/>
              <a:t>Nitelik test koşulu nasıl belirlenir?</a:t>
            </a:r>
          </a:p>
          <a:p>
            <a:pPr xmlns:a="http://schemas.openxmlformats.org/drawingml/2006/main" lvl="2"/>
            <a:r xmlns:a="http://schemas.openxmlformats.org/drawingml/2006/main">
              <a:rPr lang="tr">
                <a:solidFill>
                  <a:srgbClr val="FF0000"/>
                </a:solidFill>
              </a:rPr>
              <a:t>En iyi bölünme nasıl belirlenir?</a:t>
            </a:r>
          </a:p>
          <a:p>
            <a:pPr xmlns:a="http://schemas.openxmlformats.org/drawingml/2006/main" lvl="1"/>
            <a:r xmlns:a="http://schemas.openxmlformats.org/drawingml/2006/main">
              <a:rPr lang="tr"/>
              <a:t>Bölmeyi ne zaman durduracağınızı belirleyin</a:t>
            </a:r>
          </a:p>
          <a:p>
            <a:pPr lvl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29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tr"/>
              <a:t>En İyi Bölme Nasıl Belirlenir</a:t>
            </a:r>
          </a:p>
        </p:txBody>
      </p:sp>
      <p:graphicFrame>
        <p:nvGraphicFramePr>
          <p:cNvPr id="908293" name="Object 5"/>
          <p:cNvGraphicFramePr>
            <a:graphicFrameLocks noChangeAspect="1"/>
          </p:cNvGraphicFramePr>
          <p:nvPr>
            <p:ph idx="1"/>
          </p:nvPr>
        </p:nvGraphicFramePr>
        <p:xfrm>
          <a:off x="381000" y="2260600"/>
          <a:ext cx="8545513" cy="2006600"/>
        </p:xfrm>
        <a:graphic>
          <a:graphicData uri="http://schemas.openxmlformats.org/presentationml/2006/ole">
            <p:oleObj spid="_x0000_s908293" name="Visio" r:id="rId3" imgW="9538614" imgH="2239584" progId="Visio.Drawing.6">
              <p:embed/>
            </p:oleObj>
          </a:graphicData>
        </a:graphic>
      </p:graphicFrame>
      <p:sp>
        <p:nvSpPr>
          <p:cNvPr id="908296" name="Text Box 8"/>
          <p:cNvSpPr txBox="1">
            <a:spLocks noChangeArrowheads="1"/>
          </p:cNvSpPr>
          <p:nvPr/>
        </p:nvSpPr>
        <p:spPr bwMode="auto">
          <a:xfrm>
            <a:off x="2286000" y="1219200"/>
            <a:ext cx="510540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xmlns:a="http://schemas.openxmlformats.org/drawingml/2006/main">
              <a:spcBef>
                <a:spcPct val="50000"/>
              </a:spcBef>
            </a:pPr>
            <a:r xmlns:a="http://schemas.openxmlformats.org/drawingml/2006/main">
              <a:rPr lang="tr" sz="1800"/>
              <a:t>Bölmeden Önce: Sınıf 0'ın </a:t>
            </a:r>
            <a:br xmlns:a="http://schemas.openxmlformats.org/drawingml/2006/main">
              <a:rPr lang="en-US" sz="1800"/>
            </a:br>
            <a:r xmlns:a="http://schemas.openxmlformats.org/drawingml/2006/main">
              <a:rPr lang="tr" sz="1800"/>
              <a:t>10 kaydı, sınıf 1'in 10 kaydı</a:t>
            </a:r>
          </a:p>
        </p:txBody>
      </p:sp>
      <p:sp>
        <p:nvSpPr>
          <p:cNvPr id="908297" name="Text Box 9"/>
          <p:cNvSpPr txBox="1">
            <a:spLocks noChangeArrowheads="1"/>
          </p:cNvSpPr>
          <p:nvPr/>
        </p:nvSpPr>
        <p:spPr bwMode="auto">
          <a:xfrm>
            <a:off x="1981200" y="5119688"/>
            <a:ext cx="51054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xmlns:a="http://schemas.openxmlformats.org/drawingml/2006/main">
              <a:spcBef>
                <a:spcPct val="50000"/>
              </a:spcBef>
            </a:pPr>
            <a:r xmlns:a="http://schemas.openxmlformats.org/drawingml/2006/main">
              <a:rPr lang="tr" sz="1800"/>
              <a:t>Hangi test koşulu en iyisidir?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tr"/>
              <a:t>En İyi Bölme Nasıl Belirlenir</a:t>
            </a:r>
          </a:p>
        </p:txBody>
      </p:sp>
      <p:sp>
        <p:nvSpPr>
          <p:cNvPr id="91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 xmlns:a="http://schemas.openxmlformats.org/drawingml/2006/main">
              <a:rPr lang="tr"/>
              <a:t>Açgözlü yaklaşım:</a:t>
            </a:r>
          </a:p>
          <a:p>
            <a:pPr xmlns:a="http://schemas.openxmlformats.org/drawingml/2006/main" lvl="1"/>
            <a:r xmlns:a="http://schemas.openxmlformats.org/drawingml/2006/main">
              <a:rPr lang="tr">
                <a:solidFill>
                  <a:srgbClr val="FF0000"/>
                </a:solidFill>
              </a:rPr>
              <a:t>Homojen </a:t>
            </a:r>
            <a:r xmlns:a="http://schemas.openxmlformats.org/drawingml/2006/main">
              <a:rPr lang="tr"/>
              <a:t>sınıf dağılımına </a:t>
            </a:r>
            <a:r xmlns:a="http://schemas.openxmlformats.org/drawingml/2006/main">
              <a:rPr lang="tr"/>
              <a:t>sahip düğümler tercih edilir</a:t>
            </a:r>
          </a:p>
          <a:p>
            <a:r xmlns:a="http://schemas.openxmlformats.org/drawingml/2006/main">
              <a:rPr lang="tr"/>
              <a:t>Bir düğüm kirliliği ölçüsüne ihtiyacınız var:</a:t>
            </a:r>
          </a:p>
          <a:p>
            <a:pPr lvl="1">
              <a:buFont typeface="Arial" charset="0"/>
              <a:buNone/>
            </a:pPr>
            <a:endParaRPr lang="en-US"/>
          </a:p>
        </p:txBody>
      </p:sp>
      <p:graphicFrame>
        <p:nvGraphicFramePr>
          <p:cNvPr id="912390" name="Object 6"/>
          <p:cNvGraphicFramePr>
            <a:graphicFrameLocks noChangeAspect="1"/>
          </p:cNvGraphicFramePr>
          <p:nvPr>
            <p:ph sz="half" idx="4294967295"/>
          </p:nvPr>
        </p:nvGraphicFramePr>
        <p:xfrm>
          <a:off x="2209800" y="3733800"/>
          <a:ext cx="912813" cy="815975"/>
        </p:xfrm>
        <a:graphic>
          <a:graphicData uri="http://schemas.openxmlformats.org/presentationml/2006/ole">
            <p:oleObj spid="_x0000_s912390" name="Visio" r:id="rId3" imgW="655371" imgH="585812" progId="Visio.Drawing.6">
              <p:embed/>
            </p:oleObj>
          </a:graphicData>
        </a:graphic>
      </p:graphicFrame>
      <p:graphicFrame>
        <p:nvGraphicFramePr>
          <p:cNvPr id="912394" name="Object 10"/>
          <p:cNvGraphicFramePr>
            <a:graphicFrameLocks noChangeAspect="1"/>
          </p:cNvGraphicFramePr>
          <p:nvPr>
            <p:ph sz="half" idx="4294967295"/>
          </p:nvPr>
        </p:nvGraphicFramePr>
        <p:xfrm>
          <a:off x="5715000" y="3733800"/>
          <a:ext cx="912813" cy="815975"/>
        </p:xfrm>
        <a:graphic>
          <a:graphicData uri="http://schemas.openxmlformats.org/presentationml/2006/ole">
            <p:oleObj spid="_x0000_s912394" name="Visio" r:id="rId4" imgW="655371" imgH="585812" progId="Visio.Drawing.6">
              <p:embed/>
            </p:oleObj>
          </a:graphicData>
        </a:graphic>
      </p:graphicFrame>
      <p:sp>
        <p:nvSpPr>
          <p:cNvPr id="912396" name="Text Box 12"/>
          <p:cNvSpPr txBox="1">
            <a:spLocks noChangeArrowheads="1"/>
          </p:cNvSpPr>
          <p:nvPr/>
        </p:nvSpPr>
        <p:spPr bwMode="auto">
          <a:xfrm>
            <a:off x="1371600" y="4724400"/>
            <a:ext cx="2819400" cy="779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xmlns:a="http://schemas.openxmlformats.org/drawingml/2006/main">
              <a:spcBef>
                <a:spcPct val="50000"/>
              </a:spcBef>
            </a:pPr>
            <a:r xmlns:a="http://schemas.openxmlformats.org/drawingml/2006/main">
              <a:rPr lang="tr" sz="1800"/>
              <a:t>Homojen olmayan,</a:t>
            </a:r>
          </a:p>
          <a:p>
            <a:pPr xmlns:a="http://schemas.openxmlformats.org/drawingml/2006/main">
              <a:spcBef>
                <a:spcPct val="50000"/>
              </a:spcBef>
            </a:pPr>
            <a:r xmlns:a="http://schemas.openxmlformats.org/drawingml/2006/main">
              <a:rPr lang="tr" sz="1800"/>
              <a:t>Yüksek derecede kirlilik</a:t>
            </a:r>
          </a:p>
        </p:txBody>
      </p:sp>
      <p:sp>
        <p:nvSpPr>
          <p:cNvPr id="912397" name="Text Box 13"/>
          <p:cNvSpPr txBox="1">
            <a:spLocks noChangeArrowheads="1"/>
          </p:cNvSpPr>
          <p:nvPr/>
        </p:nvSpPr>
        <p:spPr bwMode="auto">
          <a:xfrm>
            <a:off x="5181600" y="4724400"/>
            <a:ext cx="2819400" cy="779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xmlns:a="http://schemas.openxmlformats.org/drawingml/2006/main">
              <a:spcBef>
                <a:spcPct val="50000"/>
              </a:spcBef>
            </a:pPr>
            <a:r xmlns:a="http://schemas.openxmlformats.org/drawingml/2006/main">
              <a:rPr lang="tr" sz="1800"/>
              <a:t>Homojen,</a:t>
            </a:r>
          </a:p>
          <a:p>
            <a:pPr xmlns:a="http://schemas.openxmlformats.org/drawingml/2006/main">
              <a:spcBef>
                <a:spcPct val="50000"/>
              </a:spcBef>
            </a:pPr>
            <a:r xmlns:a="http://schemas.openxmlformats.org/drawingml/2006/main">
              <a:rPr lang="tr" sz="1800"/>
              <a:t>Düşük kirlilik derecesi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tr"/>
              <a:t>Düğüm Kirliliği Ölçüleri</a:t>
            </a:r>
          </a:p>
        </p:txBody>
      </p:sp>
      <p:sp>
        <p:nvSpPr>
          <p:cNvPr id="86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 xmlns:a="http://schemas.openxmlformats.org/drawingml/2006/main">
              <a:rPr lang="tr"/>
              <a:t>Gini İndeksi</a:t>
            </a:r>
          </a:p>
          <a:p>
            <a:endParaRPr lang="en-US"/>
          </a:p>
          <a:p>
            <a:r xmlns:a="http://schemas.openxmlformats.org/drawingml/2006/main">
              <a:rPr lang="tr"/>
              <a:t>Entropi</a:t>
            </a:r>
          </a:p>
          <a:p>
            <a:endParaRPr lang="en-US"/>
          </a:p>
          <a:p>
            <a:r xmlns:a="http://schemas.openxmlformats.org/drawingml/2006/main">
              <a:rPr lang="tr"/>
              <a:t>Yanlış sınıflandırma hatası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tr"/>
              <a:t>Sınıflandırma Görevini Gösterme</a:t>
            </a:r>
          </a:p>
        </p:txBody>
      </p:sp>
      <p:graphicFrame>
        <p:nvGraphicFramePr>
          <p:cNvPr id="828442" name="Object 26"/>
          <p:cNvGraphicFramePr>
            <a:graphicFrameLocks noChangeAspect="1"/>
          </p:cNvGraphicFramePr>
          <p:nvPr>
            <p:ph idx="1"/>
          </p:nvPr>
        </p:nvGraphicFramePr>
        <p:xfrm>
          <a:off x="1093788" y="1143000"/>
          <a:ext cx="6951662" cy="5181600"/>
        </p:xfrm>
        <a:graphic>
          <a:graphicData uri="http://schemas.openxmlformats.org/presentationml/2006/ole">
            <p:oleObj spid="_x0000_s828442" name="Visio" r:id="rId3" imgW="8424875" imgH="6279741" progId="Visio.Drawing.6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tr"/>
              <a:t>En İyi Bölünmüş Nasıl Bulunur?</a:t>
            </a:r>
          </a:p>
        </p:txBody>
      </p:sp>
      <p:sp>
        <p:nvSpPr>
          <p:cNvPr id="924676" name="Oval 4"/>
          <p:cNvSpPr>
            <a:spLocks noChangeArrowheads="1"/>
          </p:cNvSpPr>
          <p:nvPr/>
        </p:nvSpPr>
        <p:spPr bwMode="auto">
          <a:xfrm>
            <a:off x="6477000" y="1828800"/>
            <a:ext cx="1009650" cy="45402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xmlns:a="http://schemas.openxmlformats.org/drawingml/2006/main" algn="ctr"/>
            <a:r xmlns:a="http://schemas.openxmlformats.org/drawingml/2006/main">
              <a:rPr lang="tr" sz="2000" b="0">
                <a:latin typeface="Times New Roman" charset="0"/>
              </a:rPr>
              <a:t>B?</a:t>
            </a:r>
            <a:endParaRPr xmlns:a="http://schemas.openxmlformats.org/drawingml/2006/main" lang="en-US" sz="2400" b="0">
              <a:latin typeface="Times New Roman" charset="0"/>
            </a:endParaRPr>
          </a:p>
        </p:txBody>
      </p:sp>
      <p:sp>
        <p:nvSpPr>
          <p:cNvPr id="924677" name="Line 5"/>
          <p:cNvSpPr>
            <a:spLocks noChangeShapeType="1"/>
          </p:cNvSpPr>
          <p:nvPr/>
        </p:nvSpPr>
        <p:spPr bwMode="auto">
          <a:xfrm flipH="1">
            <a:off x="5902325" y="2286000"/>
            <a:ext cx="1108075" cy="725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924678" name="Line 6"/>
          <p:cNvSpPr>
            <a:spLocks noChangeShapeType="1"/>
          </p:cNvSpPr>
          <p:nvPr/>
        </p:nvSpPr>
        <p:spPr bwMode="auto">
          <a:xfrm>
            <a:off x="7010400" y="2286000"/>
            <a:ext cx="1184275" cy="725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924679" name="Text Box 7"/>
          <p:cNvSpPr txBox="1">
            <a:spLocks noChangeArrowheads="1"/>
          </p:cNvSpPr>
          <p:nvPr/>
        </p:nvSpPr>
        <p:spPr bwMode="auto">
          <a:xfrm>
            <a:off x="5629275" y="2401888"/>
            <a:ext cx="539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r" sz="1800" b="0">
                <a:latin typeface="Times New Roman" charset="0"/>
              </a:rPr>
              <a:t>Evet</a:t>
            </a:r>
          </a:p>
        </p:txBody>
      </p:sp>
      <p:sp>
        <p:nvSpPr>
          <p:cNvPr id="924680" name="Text Box 8"/>
          <p:cNvSpPr txBox="1">
            <a:spLocks noChangeArrowheads="1"/>
          </p:cNvSpPr>
          <p:nvPr/>
        </p:nvSpPr>
        <p:spPr bwMode="auto">
          <a:xfrm>
            <a:off x="8118475" y="2401888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r" sz="1800" b="0">
                <a:latin typeface="Times New Roman" charset="0"/>
              </a:rPr>
              <a:t>Numara</a:t>
            </a:r>
          </a:p>
        </p:txBody>
      </p:sp>
      <p:sp>
        <p:nvSpPr>
          <p:cNvPr id="924681" name="Rectangle 9"/>
          <p:cNvSpPr>
            <a:spLocks noChangeArrowheads="1"/>
          </p:cNvSpPr>
          <p:nvPr/>
        </p:nvSpPr>
        <p:spPr bwMode="auto">
          <a:xfrm>
            <a:off x="5486400" y="3011488"/>
            <a:ext cx="936625" cy="3413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xmlns:a="http://schemas.openxmlformats.org/drawingml/2006/main" algn="ctr"/>
            <a:r xmlns:a="http://schemas.openxmlformats.org/drawingml/2006/main">
              <a:rPr lang="tr" sz="1800" b="0">
                <a:latin typeface="Times New Roman" charset="0"/>
              </a:rPr>
              <a:t>Düğüm N3</a:t>
            </a:r>
          </a:p>
        </p:txBody>
      </p:sp>
      <p:sp>
        <p:nvSpPr>
          <p:cNvPr id="924682" name="Rectangle 10"/>
          <p:cNvSpPr>
            <a:spLocks noChangeArrowheads="1"/>
          </p:cNvSpPr>
          <p:nvPr/>
        </p:nvSpPr>
        <p:spPr bwMode="auto">
          <a:xfrm>
            <a:off x="7673975" y="3011488"/>
            <a:ext cx="936625" cy="3413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xmlns:a="http://schemas.openxmlformats.org/drawingml/2006/main" algn="ctr"/>
            <a:r xmlns:a="http://schemas.openxmlformats.org/drawingml/2006/main">
              <a:rPr lang="tr" sz="1800" b="0">
                <a:latin typeface="Times New Roman" charset="0"/>
              </a:rPr>
              <a:t>Düğüm N4</a:t>
            </a:r>
          </a:p>
        </p:txBody>
      </p:sp>
      <p:sp>
        <p:nvSpPr>
          <p:cNvPr id="924683" name="Oval 11"/>
          <p:cNvSpPr>
            <a:spLocks noChangeArrowheads="1"/>
          </p:cNvSpPr>
          <p:nvPr/>
        </p:nvSpPr>
        <p:spPr bwMode="auto">
          <a:xfrm>
            <a:off x="1447800" y="1752600"/>
            <a:ext cx="1009650" cy="45402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xmlns:a="http://schemas.openxmlformats.org/drawingml/2006/main" algn="ctr"/>
            <a:r xmlns:a="http://schemas.openxmlformats.org/drawingml/2006/main">
              <a:rPr lang="tr" sz="2000" b="0">
                <a:latin typeface="Times New Roman" charset="0"/>
              </a:rPr>
              <a:t>A?</a:t>
            </a:r>
            <a:endParaRPr xmlns:a="http://schemas.openxmlformats.org/drawingml/2006/main" lang="en-US" sz="2400" b="0">
              <a:latin typeface="Times New Roman" charset="0"/>
            </a:endParaRPr>
          </a:p>
        </p:txBody>
      </p:sp>
      <p:sp>
        <p:nvSpPr>
          <p:cNvPr id="924684" name="Line 12"/>
          <p:cNvSpPr>
            <a:spLocks noChangeShapeType="1"/>
          </p:cNvSpPr>
          <p:nvPr/>
        </p:nvSpPr>
        <p:spPr bwMode="auto">
          <a:xfrm flipH="1">
            <a:off x="873125" y="2209800"/>
            <a:ext cx="1108075" cy="725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924685" name="Line 13"/>
          <p:cNvSpPr>
            <a:spLocks noChangeShapeType="1"/>
          </p:cNvSpPr>
          <p:nvPr/>
        </p:nvSpPr>
        <p:spPr bwMode="auto">
          <a:xfrm>
            <a:off x="1981200" y="2209800"/>
            <a:ext cx="1184275" cy="725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924686" name="Text Box 14"/>
          <p:cNvSpPr txBox="1">
            <a:spLocks noChangeArrowheads="1"/>
          </p:cNvSpPr>
          <p:nvPr/>
        </p:nvSpPr>
        <p:spPr bwMode="auto">
          <a:xfrm>
            <a:off x="600075" y="2325688"/>
            <a:ext cx="539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r" sz="1800" b="0">
                <a:latin typeface="Times New Roman" charset="0"/>
              </a:rPr>
              <a:t>Evet</a:t>
            </a:r>
          </a:p>
        </p:txBody>
      </p:sp>
      <p:sp>
        <p:nvSpPr>
          <p:cNvPr id="924687" name="Text Box 15"/>
          <p:cNvSpPr txBox="1">
            <a:spLocks noChangeArrowheads="1"/>
          </p:cNvSpPr>
          <p:nvPr/>
        </p:nvSpPr>
        <p:spPr bwMode="auto">
          <a:xfrm>
            <a:off x="3089275" y="2325688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r" sz="1800" b="0">
                <a:latin typeface="Times New Roman" charset="0"/>
              </a:rPr>
              <a:t>Numara</a:t>
            </a:r>
          </a:p>
        </p:txBody>
      </p:sp>
      <p:sp>
        <p:nvSpPr>
          <p:cNvPr id="924688" name="Rectangle 16"/>
          <p:cNvSpPr>
            <a:spLocks noChangeArrowheads="1"/>
          </p:cNvSpPr>
          <p:nvPr/>
        </p:nvSpPr>
        <p:spPr bwMode="auto">
          <a:xfrm>
            <a:off x="457200" y="2935288"/>
            <a:ext cx="936625" cy="3413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xmlns:a="http://schemas.openxmlformats.org/drawingml/2006/main" algn="ctr"/>
            <a:r xmlns:a="http://schemas.openxmlformats.org/drawingml/2006/main">
              <a:rPr lang="tr" sz="1800" b="0">
                <a:latin typeface="Times New Roman" charset="0"/>
              </a:rPr>
              <a:t>Düğüm N1</a:t>
            </a:r>
          </a:p>
        </p:txBody>
      </p:sp>
      <p:sp>
        <p:nvSpPr>
          <p:cNvPr id="924689" name="Rectangle 17"/>
          <p:cNvSpPr>
            <a:spLocks noChangeArrowheads="1"/>
          </p:cNvSpPr>
          <p:nvPr/>
        </p:nvSpPr>
        <p:spPr bwMode="auto">
          <a:xfrm>
            <a:off x="2644775" y="2935288"/>
            <a:ext cx="936625" cy="3413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xmlns:a="http://schemas.openxmlformats.org/drawingml/2006/main" algn="ctr"/>
            <a:r xmlns:a="http://schemas.openxmlformats.org/drawingml/2006/main">
              <a:rPr lang="tr" sz="1800" b="0">
                <a:latin typeface="Times New Roman" charset="0"/>
              </a:rPr>
              <a:t>Düğüm N2</a:t>
            </a:r>
          </a:p>
        </p:txBody>
      </p:sp>
      <p:sp>
        <p:nvSpPr>
          <p:cNvPr id="924690" name="Text Box 18"/>
          <p:cNvSpPr txBox="1">
            <a:spLocks noChangeArrowheads="1"/>
          </p:cNvSpPr>
          <p:nvPr/>
        </p:nvSpPr>
        <p:spPr bwMode="auto">
          <a:xfrm>
            <a:off x="1905000" y="1066800"/>
            <a:ext cx="19812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xmlns:a="http://schemas.openxmlformats.org/drawingml/2006/main">
              <a:spcBef>
                <a:spcPct val="50000"/>
              </a:spcBef>
            </a:pPr>
            <a:r xmlns:a="http://schemas.openxmlformats.org/drawingml/2006/main">
              <a:rPr lang="tr" sz="1800"/>
              <a:t>Bölmeden Önce:</a:t>
            </a:r>
          </a:p>
        </p:txBody>
      </p:sp>
      <p:graphicFrame>
        <p:nvGraphicFramePr>
          <p:cNvPr id="924692" name="Object 20"/>
          <p:cNvGraphicFramePr>
            <a:graphicFrameLocks noChangeAspect="1"/>
          </p:cNvGraphicFramePr>
          <p:nvPr>
            <p:ph idx="1"/>
          </p:nvPr>
        </p:nvGraphicFramePr>
        <p:xfrm>
          <a:off x="76200" y="3581400"/>
          <a:ext cx="1676400" cy="698500"/>
        </p:xfrm>
        <a:graphic>
          <a:graphicData uri="http://schemas.openxmlformats.org/presentationml/2006/ole">
            <p:oleObj spid="_x0000_s924692" name="Document" r:id="rId3" imgW="3317490" imgH="1395377" progId="Word.Document.8">
              <p:embed/>
            </p:oleObj>
          </a:graphicData>
        </a:graphic>
      </p:graphicFrame>
      <p:graphicFrame>
        <p:nvGraphicFramePr>
          <p:cNvPr id="924699" name="Object 27"/>
          <p:cNvGraphicFramePr>
            <a:graphicFrameLocks noChangeAspect="1"/>
          </p:cNvGraphicFramePr>
          <p:nvPr/>
        </p:nvGraphicFramePr>
        <p:xfrm>
          <a:off x="2366963" y="3586163"/>
          <a:ext cx="1636712" cy="681037"/>
        </p:xfrm>
        <a:graphic>
          <a:graphicData uri="http://schemas.openxmlformats.org/presentationml/2006/ole">
            <p:oleObj spid="_x0000_s924699" name="Document" r:id="rId4" imgW="3325066" imgH="1394657" progId="Word.Document.8">
              <p:embed/>
            </p:oleObj>
          </a:graphicData>
        </a:graphic>
      </p:graphicFrame>
      <p:graphicFrame>
        <p:nvGraphicFramePr>
          <p:cNvPr id="924700" name="Object 28"/>
          <p:cNvGraphicFramePr>
            <a:graphicFrameLocks noChangeAspect="1"/>
          </p:cNvGraphicFramePr>
          <p:nvPr/>
        </p:nvGraphicFramePr>
        <p:xfrm>
          <a:off x="5105400" y="3581400"/>
          <a:ext cx="1676400" cy="698500"/>
        </p:xfrm>
        <a:graphic>
          <a:graphicData uri="http://schemas.openxmlformats.org/presentationml/2006/ole">
            <p:oleObj spid="_x0000_s924700" name="Document" r:id="rId5" imgW="3325066" imgH="1394657" progId="Word.Document.8">
              <p:embed/>
            </p:oleObj>
          </a:graphicData>
        </a:graphic>
      </p:graphicFrame>
      <p:graphicFrame>
        <p:nvGraphicFramePr>
          <p:cNvPr id="924701" name="Object 29"/>
          <p:cNvGraphicFramePr>
            <a:graphicFrameLocks noChangeAspect="1"/>
          </p:cNvGraphicFramePr>
          <p:nvPr/>
        </p:nvGraphicFramePr>
        <p:xfrm>
          <a:off x="7391400" y="3586163"/>
          <a:ext cx="1635125" cy="681037"/>
        </p:xfrm>
        <a:graphic>
          <a:graphicData uri="http://schemas.openxmlformats.org/presentationml/2006/ole">
            <p:oleObj spid="_x0000_s924701" name="Document" r:id="rId6" imgW="3332642" imgH="1394657" progId="Word.Document.8">
              <p:embed/>
            </p:oleObj>
          </a:graphicData>
        </a:graphic>
      </p:graphicFrame>
      <p:graphicFrame>
        <p:nvGraphicFramePr>
          <p:cNvPr id="924705" name="Object 33"/>
          <p:cNvGraphicFramePr>
            <a:graphicFrameLocks noChangeAspect="1"/>
          </p:cNvGraphicFramePr>
          <p:nvPr/>
        </p:nvGraphicFramePr>
        <p:xfrm>
          <a:off x="3962400" y="1066800"/>
          <a:ext cx="1595438" cy="660400"/>
        </p:xfrm>
        <a:graphic>
          <a:graphicData uri="http://schemas.openxmlformats.org/presentationml/2006/ole">
            <p:oleObj spid="_x0000_s924705" name="Document" r:id="rId7" imgW="3332642" imgH="1394657" progId="Word.Document.8">
              <p:embed/>
            </p:oleObj>
          </a:graphicData>
        </a:graphic>
      </p:graphicFrame>
      <p:grpSp>
        <p:nvGrpSpPr>
          <p:cNvPr id="924722" name="Group 50"/>
          <p:cNvGrpSpPr>
            <a:grpSpLocks/>
          </p:cNvGrpSpPr>
          <p:nvPr/>
        </p:nvGrpSpPr>
        <p:grpSpPr bwMode="auto">
          <a:xfrm>
            <a:off x="5715000" y="1066800"/>
            <a:ext cx="1295400" cy="396875"/>
            <a:chOff x="3600" y="768"/>
            <a:chExt cx="816" cy="250"/>
          </a:xfrm>
        </p:grpSpPr>
        <p:sp>
          <p:nvSpPr>
            <p:cNvPr id="924706" name="Line 34"/>
            <p:cNvSpPr>
              <a:spLocks noChangeShapeType="1"/>
            </p:cNvSpPr>
            <p:nvPr/>
          </p:nvSpPr>
          <p:spPr bwMode="auto">
            <a:xfrm>
              <a:off x="3600" y="912"/>
              <a:ext cx="3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924707" name="Text Box 35"/>
            <p:cNvSpPr txBox="1">
              <a:spLocks noChangeArrowheads="1"/>
            </p:cNvSpPr>
            <p:nvPr/>
          </p:nvSpPr>
          <p:spPr bwMode="auto">
            <a:xfrm>
              <a:off x="3984" y="768"/>
              <a:ext cx="432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xmlns:a="http://schemas.openxmlformats.org/drawingml/2006/main">
                <a:spcBef>
                  <a:spcPct val="50000"/>
                </a:spcBef>
              </a:pPr>
              <a:r xmlns:a="http://schemas.openxmlformats.org/drawingml/2006/main">
                <a:rPr lang="tr" sz="2000"/>
                <a:t>M0</a:t>
              </a:r>
            </a:p>
          </p:txBody>
        </p:sp>
      </p:grpSp>
      <p:grpSp>
        <p:nvGrpSpPr>
          <p:cNvPr id="924720" name="Group 48"/>
          <p:cNvGrpSpPr>
            <a:grpSpLocks/>
          </p:cNvGrpSpPr>
          <p:nvPr/>
        </p:nvGrpSpPr>
        <p:grpSpPr bwMode="auto">
          <a:xfrm>
            <a:off x="609600" y="4343400"/>
            <a:ext cx="8001000" cy="854075"/>
            <a:chOff x="384" y="2832"/>
            <a:chExt cx="5040" cy="538"/>
          </a:xfrm>
        </p:grpSpPr>
        <p:sp>
          <p:nvSpPr>
            <p:cNvPr id="924708" name="Text Box 36"/>
            <p:cNvSpPr txBox="1">
              <a:spLocks noChangeArrowheads="1"/>
            </p:cNvSpPr>
            <p:nvPr/>
          </p:nvSpPr>
          <p:spPr bwMode="auto">
            <a:xfrm>
              <a:off x="384" y="3120"/>
              <a:ext cx="432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xmlns:a="http://schemas.openxmlformats.org/drawingml/2006/main">
                <a:spcBef>
                  <a:spcPct val="50000"/>
                </a:spcBef>
              </a:pPr>
              <a:r xmlns:a="http://schemas.openxmlformats.org/drawingml/2006/main">
                <a:rPr lang="tr" sz="2000"/>
                <a:t>M1</a:t>
              </a:r>
            </a:p>
          </p:txBody>
        </p:sp>
        <p:sp>
          <p:nvSpPr>
            <p:cNvPr id="924709" name="Text Box 37"/>
            <p:cNvSpPr txBox="1">
              <a:spLocks noChangeArrowheads="1"/>
            </p:cNvSpPr>
            <p:nvPr/>
          </p:nvSpPr>
          <p:spPr bwMode="auto">
            <a:xfrm>
              <a:off x="1824" y="3110"/>
              <a:ext cx="432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xmlns:a="http://schemas.openxmlformats.org/drawingml/2006/main">
                <a:spcBef>
                  <a:spcPct val="50000"/>
                </a:spcBef>
              </a:pPr>
              <a:r xmlns:a="http://schemas.openxmlformats.org/drawingml/2006/main">
                <a:rPr lang="tr" sz="2000"/>
                <a:t>M2</a:t>
              </a:r>
            </a:p>
          </p:txBody>
        </p:sp>
        <p:sp>
          <p:nvSpPr>
            <p:cNvPr id="924710" name="Text Box 38"/>
            <p:cNvSpPr txBox="1">
              <a:spLocks noChangeArrowheads="1"/>
            </p:cNvSpPr>
            <p:nvPr/>
          </p:nvSpPr>
          <p:spPr bwMode="auto">
            <a:xfrm>
              <a:off x="3600" y="3110"/>
              <a:ext cx="432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xmlns:a="http://schemas.openxmlformats.org/drawingml/2006/main">
                <a:spcBef>
                  <a:spcPct val="50000"/>
                </a:spcBef>
              </a:pPr>
              <a:r xmlns:a="http://schemas.openxmlformats.org/drawingml/2006/main">
                <a:rPr lang="tr" sz="2000"/>
                <a:t>M3</a:t>
              </a:r>
            </a:p>
          </p:txBody>
        </p:sp>
        <p:sp>
          <p:nvSpPr>
            <p:cNvPr id="924711" name="Text Box 39"/>
            <p:cNvSpPr txBox="1">
              <a:spLocks noChangeArrowheads="1"/>
            </p:cNvSpPr>
            <p:nvPr/>
          </p:nvSpPr>
          <p:spPr bwMode="auto">
            <a:xfrm>
              <a:off x="4992" y="3110"/>
              <a:ext cx="432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xmlns:a="http://schemas.openxmlformats.org/drawingml/2006/main">
                <a:spcBef>
                  <a:spcPct val="50000"/>
                </a:spcBef>
              </a:pPr>
              <a:r xmlns:a="http://schemas.openxmlformats.org/drawingml/2006/main">
                <a:rPr lang="tr" sz="2000"/>
                <a:t>M4</a:t>
              </a:r>
            </a:p>
          </p:txBody>
        </p:sp>
        <p:sp>
          <p:nvSpPr>
            <p:cNvPr id="924712" name="Line 40"/>
            <p:cNvSpPr>
              <a:spLocks noChangeShapeType="1"/>
            </p:cNvSpPr>
            <p:nvPr/>
          </p:nvSpPr>
          <p:spPr bwMode="auto">
            <a:xfrm>
              <a:off x="528" y="2832"/>
              <a:ext cx="0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924713" name="Line 41"/>
            <p:cNvSpPr>
              <a:spLocks noChangeShapeType="1"/>
            </p:cNvSpPr>
            <p:nvPr/>
          </p:nvSpPr>
          <p:spPr bwMode="auto">
            <a:xfrm>
              <a:off x="2016" y="2832"/>
              <a:ext cx="0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924714" name="Line 42"/>
            <p:cNvSpPr>
              <a:spLocks noChangeShapeType="1"/>
            </p:cNvSpPr>
            <p:nvPr/>
          </p:nvSpPr>
          <p:spPr bwMode="auto">
            <a:xfrm>
              <a:off x="3744" y="2832"/>
              <a:ext cx="0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924715" name="Line 43"/>
            <p:cNvSpPr>
              <a:spLocks noChangeShapeType="1"/>
            </p:cNvSpPr>
            <p:nvPr/>
          </p:nvSpPr>
          <p:spPr bwMode="auto">
            <a:xfrm>
              <a:off x="5184" y="2832"/>
              <a:ext cx="0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924721" name="Group 49"/>
          <p:cNvGrpSpPr>
            <a:grpSpLocks/>
          </p:cNvGrpSpPr>
          <p:nvPr/>
        </p:nvGrpSpPr>
        <p:grpSpPr bwMode="auto">
          <a:xfrm>
            <a:off x="762000" y="5257800"/>
            <a:ext cx="7620000" cy="777875"/>
            <a:chOff x="480" y="3408"/>
            <a:chExt cx="4800" cy="490"/>
          </a:xfrm>
        </p:grpSpPr>
        <p:sp>
          <p:nvSpPr>
            <p:cNvPr id="924716" name="AutoShape 44"/>
            <p:cNvSpPr>
              <a:spLocks/>
            </p:cNvSpPr>
            <p:nvPr/>
          </p:nvSpPr>
          <p:spPr bwMode="auto">
            <a:xfrm rot="16200000">
              <a:off x="1152" y="2736"/>
              <a:ext cx="192" cy="1536"/>
            </a:xfrm>
            <a:prstGeom prst="leftBrace">
              <a:avLst>
                <a:gd name="adj1" fmla="val 66667"/>
                <a:gd name="adj2" fmla="val 50963"/>
              </a:avLst>
            </a:prstGeom>
            <a:noFill/>
            <a:ln w="25400">
              <a:solidFill>
                <a:srgbClr val="1C5A6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24717" name="AutoShape 45"/>
            <p:cNvSpPr>
              <a:spLocks/>
            </p:cNvSpPr>
            <p:nvPr/>
          </p:nvSpPr>
          <p:spPr bwMode="auto">
            <a:xfrm rot="16200000">
              <a:off x="4416" y="2736"/>
              <a:ext cx="192" cy="1536"/>
            </a:xfrm>
            <a:prstGeom prst="leftBrace">
              <a:avLst>
                <a:gd name="adj1" fmla="val 66667"/>
                <a:gd name="adj2" fmla="val 50963"/>
              </a:avLst>
            </a:prstGeom>
            <a:noFill/>
            <a:ln w="25400">
              <a:solidFill>
                <a:srgbClr val="1C5A6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24718" name="Text Box 46"/>
            <p:cNvSpPr txBox="1">
              <a:spLocks noChangeArrowheads="1"/>
            </p:cNvSpPr>
            <p:nvPr/>
          </p:nvSpPr>
          <p:spPr bwMode="auto">
            <a:xfrm>
              <a:off x="1056" y="3638"/>
              <a:ext cx="432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xmlns:a="http://schemas.openxmlformats.org/drawingml/2006/main">
                <a:spcBef>
                  <a:spcPct val="50000"/>
                </a:spcBef>
              </a:pPr>
              <a:r xmlns:a="http://schemas.openxmlformats.org/drawingml/2006/main">
                <a:rPr lang="tr" sz="2000"/>
                <a:t>M12</a:t>
              </a:r>
            </a:p>
          </p:txBody>
        </p:sp>
        <p:sp>
          <p:nvSpPr>
            <p:cNvPr id="924719" name="Text Box 47"/>
            <p:cNvSpPr txBox="1">
              <a:spLocks noChangeArrowheads="1"/>
            </p:cNvSpPr>
            <p:nvPr/>
          </p:nvSpPr>
          <p:spPr bwMode="auto">
            <a:xfrm>
              <a:off x="4320" y="3648"/>
              <a:ext cx="432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xmlns:a="http://schemas.openxmlformats.org/drawingml/2006/main">
                <a:spcBef>
                  <a:spcPct val="50000"/>
                </a:spcBef>
              </a:pPr>
              <a:r xmlns:a="http://schemas.openxmlformats.org/drawingml/2006/main">
                <a:rPr lang="tr" sz="2000"/>
                <a:t>M34</a:t>
              </a:r>
            </a:p>
          </p:txBody>
        </p:sp>
      </p:grpSp>
      <p:sp>
        <p:nvSpPr>
          <p:cNvPr id="924723" name="Text Box 51"/>
          <p:cNvSpPr txBox="1">
            <a:spLocks noChangeArrowheads="1"/>
          </p:cNvSpPr>
          <p:nvPr/>
        </p:nvSpPr>
        <p:spPr bwMode="auto">
          <a:xfrm>
            <a:off x="2819400" y="5927725"/>
            <a:ext cx="40386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xmlns:a="http://schemas.openxmlformats.org/drawingml/2006/main">
              <a:spcBef>
                <a:spcPct val="50000"/>
              </a:spcBef>
            </a:pPr>
            <a:r xmlns:a="http://schemas.openxmlformats.org/drawingml/2006/main">
              <a:rPr lang="tr" sz="2000"/>
              <a:t>Kazanç = M0 – M12 vs M0 – M34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72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tr"/>
              <a:t>Kirlilik Ölçüsü: GINI</a:t>
            </a:r>
          </a:p>
        </p:txBody>
      </p:sp>
      <p:sp>
        <p:nvSpPr>
          <p:cNvPr id="81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318500" cy="3962400"/>
          </a:xfrm>
        </p:spPr>
        <p:txBody>
          <a:bodyPr/>
          <a:lstStyle/>
          <a:p>
            <a:pPr xmlns:a="http://schemas.openxmlformats.org/drawingml/2006/main">
              <a:lnSpc>
                <a:spcPct val="90000"/>
              </a:lnSpc>
            </a:pPr>
            <a:r xmlns:a="http://schemas.openxmlformats.org/drawingml/2006/main">
              <a:rPr lang="tr" sz="2400"/>
              <a:t>Belirli bir düğüm için Gini İndeksi t :</a:t>
            </a:r>
          </a:p>
          <a:p>
            <a:pPr>
              <a:lnSpc>
                <a:spcPct val="90000"/>
              </a:lnSpc>
            </a:pPr>
            <a:endParaRPr lang="en-US" sz="2000"/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endParaRPr lang="en-US" sz="2000"/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endParaRPr lang="en-US" sz="800"/>
          </a:p>
          <a:p>
            <a:pPr xmlns:a="http://schemas.openxmlformats.org/drawingml/2006/main" lvl="2">
              <a:lnSpc>
                <a:spcPct val="90000"/>
              </a:lnSpc>
              <a:buFont typeface="Wingdings" pitchFamily="2" charset="2"/>
              <a:buNone/>
            </a:pPr>
            <a:r xmlns:a="http://schemas.openxmlformats.org/drawingml/2006/main">
              <a:rPr lang="tr" sz="2000"/>
              <a:t> </a:t>
            </a:r>
            <a:br xmlns:a="http://schemas.openxmlformats.org/drawingml/2006/main">
              <a:rPr lang="en-US" sz="2000"/>
            </a:br>
            <a:r xmlns:a="http://schemas.openxmlformats.org/drawingml/2006/main">
              <a:rPr lang="tr" sz="2000"/>
              <a:t>(NOT: </a:t>
            </a:r>
            <a:r xmlns:a="http://schemas.openxmlformats.org/drawingml/2006/main">
              <a:rPr lang="tr" sz="2000" i="1">
                <a:latin typeface="Times New Roman" charset="0"/>
              </a:rPr>
              <a:t>p( j | t) </a:t>
            </a:r>
            <a:r xmlns:a="http://schemas.openxmlformats.org/drawingml/2006/main">
              <a:rPr lang="tr" sz="2000"/>
              <a:t>, j sınıfının t düğümündeki göreli frekansıdır).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endParaRPr lang="en-US" sz="800"/>
          </a:p>
          <a:p>
            <a:pPr xmlns:a="http://schemas.openxmlformats.org/drawingml/2006/main" lvl="1">
              <a:lnSpc>
                <a:spcPct val="90000"/>
              </a:lnSpc>
            </a:pPr>
            <a:r xmlns:a="http://schemas.openxmlformats.org/drawingml/2006/main">
              <a:rPr lang="tr" sz="2400"/>
              <a:t>Maksimum (1 - 1/n </a:t>
            </a:r>
            <a:r xmlns:a="http://schemas.openxmlformats.org/drawingml/2006/main">
              <a:rPr lang="tr" sz="2400" baseline="-25000"/>
              <a:t>c </a:t>
            </a:r>
            <a:r xmlns:a="http://schemas.openxmlformats.org/drawingml/2006/main">
              <a:rPr lang="tr" sz="2400"/>
              <a:t>) kayıtlar tüm sınıflar arasında eşit olarak dağıtıldığında, en az ilginç bilgi anlamına gelir</a:t>
            </a:r>
          </a:p>
          <a:p>
            <a:pPr xmlns:a="http://schemas.openxmlformats.org/drawingml/2006/main" lvl="1">
              <a:lnSpc>
                <a:spcPct val="90000"/>
              </a:lnSpc>
            </a:pPr>
            <a:r xmlns:a="http://schemas.openxmlformats.org/drawingml/2006/main">
              <a:rPr lang="tr" sz="2400"/>
              <a:t>Minimum (0.0), tüm kayıtlar bir sınıfa ait olduğunda, en ilginç bilgileri ima eder</a:t>
            </a:r>
            <a:endParaRPr xmlns:a="http://schemas.openxmlformats.org/drawingml/2006/main" lang="en-US" sz="2400" baseline="-25000"/>
          </a:p>
        </p:txBody>
      </p:sp>
      <p:graphicFrame>
        <p:nvGraphicFramePr>
          <p:cNvPr id="816132" name="Object 4"/>
          <p:cNvGraphicFramePr>
            <a:graphicFrameLocks noChangeAspect="1"/>
          </p:cNvGraphicFramePr>
          <p:nvPr/>
        </p:nvGraphicFramePr>
        <p:xfrm>
          <a:off x="2743200" y="1778000"/>
          <a:ext cx="3352800" cy="736600"/>
        </p:xfrm>
        <a:graphic>
          <a:graphicData uri="http://schemas.openxmlformats.org/presentationml/2006/ole">
            <p:oleObj spid="_x0000_s816132" name="Equation" r:id="rId3" imgW="1612800" imgH="355320" progId="Equation.3">
              <p:embed/>
            </p:oleObj>
          </a:graphicData>
        </a:graphic>
      </p:graphicFrame>
      <p:graphicFrame>
        <p:nvGraphicFramePr>
          <p:cNvPr id="816133" name="Object 5"/>
          <p:cNvGraphicFramePr>
            <a:graphicFrameLocks noChangeAspect="1"/>
          </p:cNvGraphicFramePr>
          <p:nvPr/>
        </p:nvGraphicFramePr>
        <p:xfrm>
          <a:off x="1295400" y="5334000"/>
          <a:ext cx="1371600" cy="808038"/>
        </p:xfrm>
        <a:graphic>
          <a:graphicData uri="http://schemas.openxmlformats.org/presentationml/2006/ole">
            <p:oleObj spid="_x0000_s816133" name="Document" r:id="rId4" imgW="3285000" imgH="1969920" progId="Word.Document.8">
              <p:embed/>
            </p:oleObj>
          </a:graphicData>
        </a:graphic>
      </p:graphicFrame>
      <p:graphicFrame>
        <p:nvGraphicFramePr>
          <p:cNvPr id="816134" name="Object 6"/>
          <p:cNvGraphicFramePr>
            <a:graphicFrameLocks noChangeAspect="1"/>
          </p:cNvGraphicFramePr>
          <p:nvPr/>
        </p:nvGraphicFramePr>
        <p:xfrm>
          <a:off x="4572000" y="5334000"/>
          <a:ext cx="1371600" cy="808038"/>
        </p:xfrm>
        <a:graphic>
          <a:graphicData uri="http://schemas.openxmlformats.org/presentationml/2006/ole">
            <p:oleObj spid="_x0000_s816134" name="Document" r:id="rId5" imgW="3285000" imgH="1969920" progId="Word.Document.8">
              <p:embed/>
            </p:oleObj>
          </a:graphicData>
        </a:graphic>
      </p:graphicFrame>
      <p:graphicFrame>
        <p:nvGraphicFramePr>
          <p:cNvPr id="816135" name="Object 7"/>
          <p:cNvGraphicFramePr>
            <a:graphicFrameLocks noChangeAspect="1"/>
          </p:cNvGraphicFramePr>
          <p:nvPr/>
        </p:nvGraphicFramePr>
        <p:xfrm>
          <a:off x="6248400" y="5334000"/>
          <a:ext cx="1371600" cy="808038"/>
        </p:xfrm>
        <a:graphic>
          <a:graphicData uri="http://schemas.openxmlformats.org/presentationml/2006/ole">
            <p:oleObj spid="_x0000_s816135" name="Document" r:id="rId6" imgW="3285000" imgH="1969920" progId="Word.Document.8">
              <p:embed/>
            </p:oleObj>
          </a:graphicData>
        </a:graphic>
      </p:graphicFrame>
      <p:graphicFrame>
        <p:nvGraphicFramePr>
          <p:cNvPr id="816136" name="Object 8"/>
          <p:cNvGraphicFramePr>
            <a:graphicFrameLocks noChangeAspect="1"/>
          </p:cNvGraphicFramePr>
          <p:nvPr/>
        </p:nvGraphicFramePr>
        <p:xfrm>
          <a:off x="2971800" y="5334000"/>
          <a:ext cx="1371600" cy="808038"/>
        </p:xfrm>
        <a:graphic>
          <a:graphicData uri="http://schemas.openxmlformats.org/presentationml/2006/ole">
            <p:oleObj spid="_x0000_s816136" name="Document" r:id="rId7" imgW="3285000" imgH="1969920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tr"/>
              <a:t>GINI hesaplama örnekleri</a:t>
            </a:r>
          </a:p>
        </p:txBody>
      </p:sp>
      <p:graphicFrame>
        <p:nvGraphicFramePr>
          <p:cNvPr id="860165" name="Object 5"/>
          <p:cNvGraphicFramePr>
            <a:graphicFrameLocks noChangeAspect="1"/>
          </p:cNvGraphicFramePr>
          <p:nvPr/>
        </p:nvGraphicFramePr>
        <p:xfrm>
          <a:off x="457200" y="2339975"/>
          <a:ext cx="2362200" cy="936625"/>
        </p:xfrm>
        <a:graphic>
          <a:graphicData uri="http://schemas.openxmlformats.org/presentationml/2006/ole">
            <p:oleObj spid="_x0000_s860165" name="Document" r:id="rId3" imgW="3239280" imgH="1357560" progId="Word.Document.8">
              <p:embed/>
            </p:oleObj>
          </a:graphicData>
        </a:graphic>
      </p:graphicFrame>
      <p:graphicFrame>
        <p:nvGraphicFramePr>
          <p:cNvPr id="860166" name="Object 6"/>
          <p:cNvGraphicFramePr>
            <a:graphicFrameLocks noChangeAspect="1"/>
          </p:cNvGraphicFramePr>
          <p:nvPr/>
        </p:nvGraphicFramePr>
        <p:xfrm>
          <a:off x="533400" y="5181600"/>
          <a:ext cx="2286000" cy="938213"/>
        </p:xfrm>
        <a:graphic>
          <a:graphicData uri="http://schemas.openxmlformats.org/presentationml/2006/ole">
            <p:oleObj spid="_x0000_s860166" name="Document" r:id="rId4" imgW="3239280" imgH="1381680" progId="Word.Document.8">
              <p:embed/>
            </p:oleObj>
          </a:graphicData>
        </a:graphic>
      </p:graphicFrame>
      <p:graphicFrame>
        <p:nvGraphicFramePr>
          <p:cNvPr id="860168" name="Object 8"/>
          <p:cNvGraphicFramePr>
            <a:graphicFrameLocks noChangeAspect="1"/>
          </p:cNvGraphicFramePr>
          <p:nvPr/>
        </p:nvGraphicFramePr>
        <p:xfrm>
          <a:off x="533400" y="3817938"/>
          <a:ext cx="2286000" cy="906462"/>
        </p:xfrm>
        <a:graphic>
          <a:graphicData uri="http://schemas.openxmlformats.org/presentationml/2006/ole">
            <p:oleObj spid="_x0000_s860168" name="Document" r:id="rId5" imgW="3239280" imgH="1357560" progId="Word.Document.8">
              <p:embed/>
            </p:oleObj>
          </a:graphicData>
        </a:graphic>
      </p:graphicFrame>
      <p:sp>
        <p:nvSpPr>
          <p:cNvPr id="860170" name="Text Box 10"/>
          <p:cNvSpPr txBox="1">
            <a:spLocks noChangeArrowheads="1"/>
          </p:cNvSpPr>
          <p:nvPr/>
        </p:nvSpPr>
        <p:spPr bwMode="auto">
          <a:xfrm>
            <a:off x="3048000" y="2339975"/>
            <a:ext cx="5181600" cy="854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xmlns:a="http://schemas.openxmlformats.org/drawingml/2006/main">
              <a:spcBef>
                <a:spcPct val="50000"/>
              </a:spcBef>
            </a:pPr>
            <a:r xmlns:a="http://schemas.openxmlformats.org/drawingml/2006/main">
              <a:rPr lang="tr" sz="2000"/>
              <a:t>P(C1) = 0/6 = 0 P(C2) = 6/6 = 1</a:t>
            </a:r>
          </a:p>
          <a:p>
            <a:pPr xmlns:a="http://schemas.openxmlformats.org/drawingml/2006/main">
              <a:spcBef>
                <a:spcPct val="50000"/>
              </a:spcBef>
            </a:pPr>
            <a:r xmlns:a="http://schemas.openxmlformats.org/drawingml/2006/main">
              <a:rPr lang="tr" sz="2000"/>
              <a:t>Gini = 1 – P(C1) </a:t>
            </a:r>
            <a:r xmlns:a="http://schemas.openxmlformats.org/drawingml/2006/main">
              <a:rPr lang="tr" sz="2000" baseline="30000"/>
              <a:t>2 </a:t>
            </a:r>
            <a:r xmlns:a="http://schemas.openxmlformats.org/drawingml/2006/main">
              <a:rPr lang="tr" sz="2000"/>
              <a:t>– P(C2) </a:t>
            </a:r>
            <a:r xmlns:a="http://schemas.openxmlformats.org/drawingml/2006/main">
              <a:rPr lang="tr" sz="2000" baseline="30000"/>
              <a:t>2 </a:t>
            </a:r>
            <a:r xmlns:a="http://schemas.openxmlformats.org/drawingml/2006/main">
              <a:rPr lang="tr" sz="2000"/>
              <a:t>= 1 – 0 – 1 = 0</a:t>
            </a:r>
          </a:p>
        </p:txBody>
      </p:sp>
      <p:graphicFrame>
        <p:nvGraphicFramePr>
          <p:cNvPr id="860171" name="Object 11"/>
          <p:cNvGraphicFramePr>
            <a:graphicFrameLocks noChangeAspect="1"/>
          </p:cNvGraphicFramePr>
          <p:nvPr/>
        </p:nvGraphicFramePr>
        <p:xfrm>
          <a:off x="2590800" y="1219200"/>
          <a:ext cx="3352800" cy="736600"/>
        </p:xfrm>
        <a:graphic>
          <a:graphicData uri="http://schemas.openxmlformats.org/presentationml/2006/ole">
            <p:oleObj spid="_x0000_s860171" name="Equation" r:id="rId6" imgW="1612800" imgH="355320" progId="Equation.3">
              <p:embed/>
            </p:oleObj>
          </a:graphicData>
        </a:graphic>
      </p:graphicFrame>
      <p:sp>
        <p:nvSpPr>
          <p:cNvPr id="860172" name="Text Box 12"/>
          <p:cNvSpPr txBox="1">
            <a:spLocks noChangeArrowheads="1"/>
          </p:cNvSpPr>
          <p:nvPr/>
        </p:nvSpPr>
        <p:spPr bwMode="auto">
          <a:xfrm>
            <a:off x="3124200" y="3817938"/>
            <a:ext cx="5181600" cy="854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xmlns:a="http://schemas.openxmlformats.org/drawingml/2006/main">
              <a:spcBef>
                <a:spcPct val="50000"/>
              </a:spcBef>
            </a:pPr>
            <a:r xmlns:a="http://schemas.openxmlformats.org/drawingml/2006/main">
              <a:rPr lang="tr" sz="2000"/>
              <a:t>P(C1) = 1/6 P(C2) = 5/6</a:t>
            </a:r>
          </a:p>
          <a:p>
            <a:pPr xmlns:a="http://schemas.openxmlformats.org/drawingml/2006/main">
              <a:spcBef>
                <a:spcPct val="50000"/>
              </a:spcBef>
            </a:pPr>
            <a:r xmlns:a="http://schemas.openxmlformats.org/drawingml/2006/main">
              <a:rPr lang="tr" sz="2000"/>
              <a:t>Gini = 1 – (1/6) </a:t>
            </a:r>
            <a:r xmlns:a="http://schemas.openxmlformats.org/drawingml/2006/main">
              <a:rPr lang="tr" sz="2000" baseline="30000"/>
              <a:t>2 </a:t>
            </a:r>
            <a:r xmlns:a="http://schemas.openxmlformats.org/drawingml/2006/main">
              <a:rPr lang="tr" sz="2000"/>
              <a:t>– (5/6) </a:t>
            </a:r>
            <a:r xmlns:a="http://schemas.openxmlformats.org/drawingml/2006/main">
              <a:rPr lang="tr" sz="2000" baseline="30000"/>
              <a:t>2 </a:t>
            </a:r>
            <a:r xmlns:a="http://schemas.openxmlformats.org/drawingml/2006/main">
              <a:rPr lang="tr" sz="2000"/>
              <a:t>= 0,278</a:t>
            </a:r>
          </a:p>
        </p:txBody>
      </p:sp>
      <p:sp>
        <p:nvSpPr>
          <p:cNvPr id="860173" name="Text Box 13"/>
          <p:cNvSpPr txBox="1">
            <a:spLocks noChangeArrowheads="1"/>
          </p:cNvSpPr>
          <p:nvPr/>
        </p:nvSpPr>
        <p:spPr bwMode="auto">
          <a:xfrm>
            <a:off x="3124200" y="5105400"/>
            <a:ext cx="5181600" cy="854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xmlns:a="http://schemas.openxmlformats.org/drawingml/2006/main">
              <a:spcBef>
                <a:spcPct val="50000"/>
              </a:spcBef>
            </a:pPr>
            <a:r xmlns:a="http://schemas.openxmlformats.org/drawingml/2006/main">
              <a:rPr lang="tr" sz="2000"/>
              <a:t>P(C1) = 2/6 P(C2) = 4/6</a:t>
            </a:r>
          </a:p>
          <a:p>
            <a:pPr xmlns:a="http://schemas.openxmlformats.org/drawingml/2006/main">
              <a:spcBef>
                <a:spcPct val="50000"/>
              </a:spcBef>
            </a:pPr>
            <a:r xmlns:a="http://schemas.openxmlformats.org/drawingml/2006/main">
              <a:rPr lang="tr" sz="2000"/>
              <a:t>Gini = 1 – (2/6) </a:t>
            </a:r>
            <a:r xmlns:a="http://schemas.openxmlformats.org/drawingml/2006/main">
              <a:rPr lang="tr" sz="2000" baseline="30000"/>
              <a:t>2 </a:t>
            </a:r>
            <a:r xmlns:a="http://schemas.openxmlformats.org/drawingml/2006/main">
              <a:rPr lang="tr" sz="2000"/>
              <a:t>– (4/6) </a:t>
            </a:r>
            <a:r xmlns:a="http://schemas.openxmlformats.org/drawingml/2006/main">
              <a:rPr lang="tr" sz="2000" baseline="30000"/>
              <a:t>2 </a:t>
            </a:r>
            <a:r xmlns:a="http://schemas.openxmlformats.org/drawingml/2006/main">
              <a:rPr lang="tr" sz="2000"/>
              <a:t>= 0.444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tr"/>
              <a:t>GINI'ye Dayalı Bölme</a:t>
            </a:r>
          </a:p>
        </p:txBody>
      </p:sp>
      <p:sp>
        <p:nvSpPr>
          <p:cNvPr id="817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143000"/>
            <a:ext cx="8382000" cy="4438650"/>
          </a:xfrm>
        </p:spPr>
        <p:txBody>
          <a:bodyPr/>
          <a:lstStyle/>
          <a:p>
            <a:pPr xmlns:a="http://schemas.openxmlformats.org/drawingml/2006/main" marL="342900" indent="-342900"/>
            <a:r xmlns:a="http://schemas.openxmlformats.org/drawingml/2006/main">
              <a:rPr lang="tr" sz="2400" dirty="0"/>
              <a:t>CART, SLIQ, SPRINT'te kullanılır.</a:t>
            </a:r>
          </a:p>
          <a:p>
            <a:pPr xmlns:a="http://schemas.openxmlformats.org/drawingml/2006/main" marL="342900" indent="-342900"/>
            <a:r xmlns:a="http://schemas.openxmlformats.org/drawingml/2006/main">
              <a:rPr lang="tr" sz="2400" dirty="0"/>
              <a:t>Bir p düğümü k bölüme (alt öğeler) bölündüğünde, bölünme kalitesi şu şekilde hesaplanır:</a:t>
            </a:r>
          </a:p>
          <a:p>
            <a:pPr marL="342900" indent="-342900"/>
            <a:endParaRPr lang="en-US" sz="2400" dirty="0"/>
          </a:p>
          <a:p>
            <a:pPr marL="342900" indent="-342900"/>
            <a:endParaRPr lang="en-US" sz="2400" dirty="0"/>
          </a:p>
          <a:p>
            <a:pPr xmlns:a="http://schemas.openxmlformats.org/drawingml/2006/main" marL="342900" indent="-342900">
              <a:buFont typeface="Monotype Sorts" pitchFamily="2" charset="2"/>
              <a:buNone/>
            </a:pPr>
            <a:r xmlns:a="http://schemas.openxmlformats.org/drawingml/2006/main">
              <a:rPr lang="tr" sz="2400" dirty="0"/>
              <a:t> </a:t>
            </a:r>
          </a:p>
          <a:p>
            <a:pPr marL="342900" indent="-342900">
              <a:buFont typeface="Monotype Sorts" pitchFamily="2" charset="2"/>
              <a:buNone/>
            </a:pPr>
            <a:endParaRPr lang="en-US" sz="2400" dirty="0"/>
          </a:p>
          <a:p>
            <a:pPr xmlns:a="http://schemas.openxmlformats.org/drawingml/2006/main" marL="342900" indent="-342900">
              <a:buFont typeface="Monotype Sorts" pitchFamily="2" charset="2"/>
              <a:buNone/>
            </a:pPr>
            <a:r xmlns:a="http://schemas.openxmlformats.org/drawingml/2006/main">
              <a:rPr lang="tr" sz="2400" dirty="0"/>
              <a:t>nerede, </a:t>
            </a:r>
            <a:r xmlns:a="http://schemas.openxmlformats.org/drawingml/2006/main">
              <a:rPr lang="tr" sz="2400" dirty="0" err="1"/>
              <a:t>n </a:t>
            </a:r>
            <a:r xmlns:a="http://schemas.openxmlformats.org/drawingml/2006/main">
              <a:rPr lang="tr" sz="2400" baseline="-25000" dirty="0" err="1"/>
              <a:t>i </a:t>
            </a:r>
            <a:r xmlns:a="http://schemas.openxmlformats.org/drawingml/2006/main">
              <a:rPr lang="tr" sz="2400" dirty="0"/>
              <a:t>= alt </a:t>
            </a:r>
            <a:r xmlns:a="http://schemas.openxmlformats.org/drawingml/2006/main">
              <a:rPr lang="tr" sz="2400" dirty="0" err="1"/>
              <a:t>i'deki kayıt sayısı </a:t>
            </a:r>
            <a:r xmlns:a="http://schemas.openxmlformats.org/drawingml/2006/main">
              <a:rPr lang="tr" sz="2400" dirty="0"/>
              <a:t>,</a:t>
            </a:r>
          </a:p>
          <a:p>
            <a:pPr xmlns:a="http://schemas.openxmlformats.org/drawingml/2006/main" marL="342900" indent="-342900">
              <a:buFont typeface="Monotype Sorts" pitchFamily="2" charset="2"/>
              <a:buNone/>
            </a:pPr>
            <a:r xmlns:a="http://schemas.openxmlformats.org/drawingml/2006/main">
              <a:rPr lang="tr" sz="2400" dirty="0"/>
              <a:t>n</a:t>
            </a:r>
            <a:r xmlns:a="http://schemas.openxmlformats.org/drawingml/2006/main">
              <a:rPr lang="tr" sz="2400" baseline="-25000" dirty="0"/>
              <a:t> </a:t>
            </a:r>
            <a:r xmlns:a="http://schemas.openxmlformats.org/drawingml/2006/main">
              <a:rPr lang="tr" sz="2400" dirty="0"/>
              <a:t>= p düğümündeki kayıt sayısı.</a:t>
            </a:r>
            <a:endParaRPr xmlns:a="http://schemas.openxmlformats.org/drawingml/2006/main" lang="en-US" sz="3200" dirty="0"/>
          </a:p>
        </p:txBody>
      </p:sp>
      <p:graphicFrame>
        <p:nvGraphicFramePr>
          <p:cNvPr id="817156" name="Object 4"/>
          <p:cNvGraphicFramePr>
            <a:graphicFrameLocks noChangeAspect="1"/>
          </p:cNvGraphicFramePr>
          <p:nvPr/>
        </p:nvGraphicFramePr>
        <p:xfrm>
          <a:off x="2667000" y="2590800"/>
          <a:ext cx="3886200" cy="1104900"/>
        </p:xfrm>
        <a:graphic>
          <a:graphicData uri="http://schemas.openxmlformats.org/presentationml/2006/ole">
            <p:oleObj spid="_x0000_s817156" name="Equation" r:id="rId3" imgW="151128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10600" cy="533400"/>
          </a:xfrm>
        </p:spPr>
        <p:txBody>
          <a:bodyPr/>
          <a:lstStyle/>
          <a:p>
            <a:r xmlns:a="http://schemas.openxmlformats.org/drawingml/2006/main">
              <a:rPr lang="tr"/>
              <a:t>İkili Nitelikler: GINI Endeksinin Hesaplanması</a:t>
            </a:r>
          </a:p>
        </p:txBody>
      </p:sp>
      <p:sp>
        <p:nvSpPr>
          <p:cNvPr id="911363" name="Rectangle 3"/>
          <p:cNvSpPr>
            <a:spLocks noChangeArrowheads="1"/>
          </p:cNvSpPr>
          <p:nvPr/>
        </p:nvSpPr>
        <p:spPr bwMode="auto">
          <a:xfrm>
            <a:off x="304800" y="1143000"/>
            <a:ext cx="8178800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xmlns:a="http://schemas.openxmlformats.org/drawingml/2006/main"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 xmlns:a="http://schemas.openxmlformats.org/drawingml/2006/main">
              <a:rPr lang="tr" sz="2400" b="0" dirty="0"/>
              <a:t>İki bölüme ayrılır</a:t>
            </a:r>
          </a:p>
          <a:p>
            <a:pPr xmlns:a="http://schemas.openxmlformats.org/drawingml/2006/main"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 xmlns:a="http://schemas.openxmlformats.org/drawingml/2006/main">
              <a:rPr lang="tr" sz="2400" b="0" dirty="0"/>
              <a:t>Tartım bölümlerinin etkisi:</a:t>
            </a:r>
          </a:p>
          <a:p>
            <a:pPr xmlns:a="http://schemas.openxmlformats.org/drawingml/2006/main" marL="800100" lvl="1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 xmlns:a="http://schemas.openxmlformats.org/drawingml/2006/main">
              <a:rPr lang="tr" sz="2400" b="0" dirty="0"/>
              <a:t>Daha Büyük ve Daha Saf Bölmeler aranır.</a:t>
            </a:r>
          </a:p>
        </p:txBody>
      </p:sp>
      <p:sp>
        <p:nvSpPr>
          <p:cNvPr id="911364" name="Oval 4"/>
          <p:cNvSpPr>
            <a:spLocks noChangeArrowheads="1"/>
          </p:cNvSpPr>
          <p:nvPr/>
        </p:nvSpPr>
        <p:spPr bwMode="auto">
          <a:xfrm>
            <a:off x="3657600" y="2862263"/>
            <a:ext cx="1009650" cy="45402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xmlns:a="http://schemas.openxmlformats.org/drawingml/2006/main" algn="ctr"/>
            <a:r xmlns:a="http://schemas.openxmlformats.org/drawingml/2006/main">
              <a:rPr lang="tr" sz="2000" b="0">
                <a:latin typeface="Times New Roman" charset="0"/>
              </a:rPr>
              <a:t>B?</a:t>
            </a:r>
            <a:endParaRPr xmlns:a="http://schemas.openxmlformats.org/drawingml/2006/main" lang="en-US" sz="2400" b="0">
              <a:latin typeface="Times New Roman" charset="0"/>
            </a:endParaRPr>
          </a:p>
        </p:txBody>
      </p:sp>
      <p:sp>
        <p:nvSpPr>
          <p:cNvPr id="911365" name="Line 5"/>
          <p:cNvSpPr>
            <a:spLocks noChangeShapeType="1"/>
          </p:cNvSpPr>
          <p:nvPr/>
        </p:nvSpPr>
        <p:spPr bwMode="auto">
          <a:xfrm flipH="1">
            <a:off x="3082925" y="3319463"/>
            <a:ext cx="1108075" cy="725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911366" name="Line 6"/>
          <p:cNvSpPr>
            <a:spLocks noChangeShapeType="1"/>
          </p:cNvSpPr>
          <p:nvPr/>
        </p:nvSpPr>
        <p:spPr bwMode="auto">
          <a:xfrm>
            <a:off x="4191000" y="3319463"/>
            <a:ext cx="1184275" cy="725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911367" name="Text Box 7"/>
          <p:cNvSpPr txBox="1">
            <a:spLocks noChangeArrowheads="1"/>
          </p:cNvSpPr>
          <p:nvPr/>
        </p:nvSpPr>
        <p:spPr bwMode="auto">
          <a:xfrm>
            <a:off x="2809875" y="3435350"/>
            <a:ext cx="539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r" sz="1800" b="0">
                <a:latin typeface="Times New Roman" charset="0"/>
              </a:rPr>
              <a:t>Evet</a:t>
            </a:r>
          </a:p>
        </p:txBody>
      </p:sp>
      <p:sp>
        <p:nvSpPr>
          <p:cNvPr id="911368" name="Text Box 8"/>
          <p:cNvSpPr txBox="1">
            <a:spLocks noChangeArrowheads="1"/>
          </p:cNvSpPr>
          <p:nvPr/>
        </p:nvSpPr>
        <p:spPr bwMode="auto">
          <a:xfrm>
            <a:off x="5299075" y="343535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r" sz="1800" b="0">
                <a:latin typeface="Times New Roman" charset="0"/>
              </a:rPr>
              <a:t>Numara</a:t>
            </a:r>
          </a:p>
        </p:txBody>
      </p:sp>
      <p:sp>
        <p:nvSpPr>
          <p:cNvPr id="911369" name="Rectangle 9"/>
          <p:cNvSpPr>
            <a:spLocks noChangeArrowheads="1"/>
          </p:cNvSpPr>
          <p:nvPr/>
        </p:nvSpPr>
        <p:spPr bwMode="auto">
          <a:xfrm>
            <a:off x="2667000" y="4044950"/>
            <a:ext cx="936625" cy="34131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xmlns:a="http://schemas.openxmlformats.org/drawingml/2006/main" algn="ctr"/>
            <a:r xmlns:a="http://schemas.openxmlformats.org/drawingml/2006/main">
              <a:rPr lang="tr" sz="1800" b="0">
                <a:latin typeface="Times New Roman" charset="0"/>
              </a:rPr>
              <a:t>Düğüm N1</a:t>
            </a:r>
          </a:p>
        </p:txBody>
      </p:sp>
      <p:sp>
        <p:nvSpPr>
          <p:cNvPr id="911370" name="Rectangle 10"/>
          <p:cNvSpPr>
            <a:spLocks noChangeArrowheads="1"/>
          </p:cNvSpPr>
          <p:nvPr/>
        </p:nvSpPr>
        <p:spPr bwMode="auto">
          <a:xfrm>
            <a:off x="4854575" y="4044950"/>
            <a:ext cx="936625" cy="34131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xmlns:a="http://schemas.openxmlformats.org/drawingml/2006/main" algn="ctr"/>
            <a:r xmlns:a="http://schemas.openxmlformats.org/drawingml/2006/main">
              <a:rPr lang="tr" sz="1800" b="0">
                <a:latin typeface="Times New Roman" charset="0"/>
              </a:rPr>
              <a:t>Düğüm N2</a:t>
            </a:r>
          </a:p>
        </p:txBody>
      </p:sp>
      <p:graphicFrame>
        <p:nvGraphicFramePr>
          <p:cNvPr id="911371" name="Object 11"/>
          <p:cNvGraphicFramePr>
            <a:graphicFrameLocks noChangeAspect="1"/>
          </p:cNvGraphicFramePr>
          <p:nvPr/>
        </p:nvGraphicFramePr>
        <p:xfrm>
          <a:off x="6553200" y="2590800"/>
          <a:ext cx="1981200" cy="1790700"/>
        </p:xfrm>
        <a:graphic>
          <a:graphicData uri="http://schemas.openxmlformats.org/presentationml/2006/ole">
            <p:oleObj spid="_x0000_s911371" name="Document" r:id="rId3" imgW="3177000" imgH="3053520" progId="Word.Document.8">
              <p:embed/>
            </p:oleObj>
          </a:graphicData>
        </a:graphic>
      </p:graphicFrame>
      <p:graphicFrame>
        <p:nvGraphicFramePr>
          <p:cNvPr id="911372" name="Object 12"/>
          <p:cNvGraphicFramePr>
            <a:graphicFrameLocks noChangeAspect="1"/>
          </p:cNvGraphicFramePr>
          <p:nvPr/>
        </p:nvGraphicFramePr>
        <p:xfrm>
          <a:off x="3276600" y="4648200"/>
          <a:ext cx="1905000" cy="1471613"/>
        </p:xfrm>
        <a:graphic>
          <a:graphicData uri="http://schemas.openxmlformats.org/presentationml/2006/ole">
            <p:oleObj spid="_x0000_s911372" name="Document" r:id="rId4" imgW="3265920" imgH="2548080" progId="Word.Document.8">
              <p:embed/>
            </p:oleObj>
          </a:graphicData>
        </a:graphic>
      </p:graphicFrame>
      <p:sp>
        <p:nvSpPr>
          <p:cNvPr id="911373" name="Text Box 13"/>
          <p:cNvSpPr txBox="1">
            <a:spLocks noChangeArrowheads="1"/>
          </p:cNvSpPr>
          <p:nvPr/>
        </p:nvSpPr>
        <p:spPr bwMode="auto">
          <a:xfrm>
            <a:off x="381000" y="4191000"/>
            <a:ext cx="2438400" cy="2073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xmlns:a="http://schemas.openxmlformats.org/drawingml/2006/main">
              <a:spcBef>
                <a:spcPct val="50000"/>
              </a:spcBef>
            </a:pPr>
            <a:r xmlns:a="http://schemas.openxmlformats.org/drawingml/2006/main">
              <a:rPr lang="tr" sz="2000"/>
              <a:t>Gini(N1) </a:t>
            </a:r>
            <a:br xmlns:a="http://schemas.openxmlformats.org/drawingml/2006/main">
              <a:rPr lang="en-US" sz="2000"/>
            </a:br>
            <a:r xmlns:a="http://schemas.openxmlformats.org/drawingml/2006/main">
              <a:rPr lang="tr" sz="2000"/>
              <a:t>= 1 – (5/6) </a:t>
            </a:r>
            <a:r xmlns:a="http://schemas.openxmlformats.org/drawingml/2006/main">
              <a:rPr lang="tr" sz="2000" baseline="30000"/>
              <a:t>2 </a:t>
            </a:r>
            <a:r xmlns:a="http://schemas.openxmlformats.org/drawingml/2006/main">
              <a:rPr lang="tr" sz="2000"/>
              <a:t>– (2/6) </a:t>
            </a:r>
            <a:r xmlns:a="http://schemas.openxmlformats.org/drawingml/2006/main">
              <a:rPr lang="tr" sz="2000" baseline="30000"/>
              <a:t>2</a:t>
            </a:r>
            <a:r xmlns:a="http://schemas.openxmlformats.org/drawingml/2006/main">
              <a:rPr lang="tr" sz="2000"/>
              <a:t> </a:t>
            </a:r>
            <a:br xmlns:a="http://schemas.openxmlformats.org/drawingml/2006/main">
              <a:rPr lang="en-US" sz="2000"/>
            </a:br>
            <a:r xmlns:a="http://schemas.openxmlformats.org/drawingml/2006/main">
              <a:rPr lang="tr" sz="2000"/>
              <a:t>= 0.194</a:t>
            </a:r>
          </a:p>
          <a:p>
            <a:pPr xmlns:a="http://schemas.openxmlformats.org/drawingml/2006/main">
              <a:spcBef>
                <a:spcPct val="50000"/>
              </a:spcBef>
            </a:pPr>
            <a:r xmlns:a="http://schemas.openxmlformats.org/drawingml/2006/main">
              <a:rPr lang="tr" sz="2000"/>
              <a:t>Gini(N2) </a:t>
            </a:r>
            <a:br xmlns:a="http://schemas.openxmlformats.org/drawingml/2006/main">
              <a:rPr lang="en-US" sz="2000"/>
            </a:br>
            <a:r xmlns:a="http://schemas.openxmlformats.org/drawingml/2006/main">
              <a:rPr lang="tr" sz="2000"/>
              <a:t>= 1 – (1/6) </a:t>
            </a:r>
            <a:r xmlns:a="http://schemas.openxmlformats.org/drawingml/2006/main">
              <a:rPr lang="tr" sz="2000" baseline="30000"/>
              <a:t>2 </a:t>
            </a:r>
            <a:r xmlns:a="http://schemas.openxmlformats.org/drawingml/2006/main">
              <a:rPr lang="tr" sz="2000"/>
              <a:t>– (4/6) </a:t>
            </a:r>
            <a:r xmlns:a="http://schemas.openxmlformats.org/drawingml/2006/main">
              <a:rPr lang="tr" sz="2000" baseline="30000"/>
              <a:t>2</a:t>
            </a:r>
            <a:r xmlns:a="http://schemas.openxmlformats.org/drawingml/2006/main">
              <a:rPr lang="tr" sz="2000"/>
              <a:t> </a:t>
            </a:r>
            <a:br xmlns:a="http://schemas.openxmlformats.org/drawingml/2006/main">
              <a:rPr lang="en-US" sz="2000"/>
            </a:br>
            <a:r xmlns:a="http://schemas.openxmlformats.org/drawingml/2006/main">
              <a:rPr lang="tr" sz="2000"/>
              <a:t>= 0,528</a:t>
            </a:r>
          </a:p>
        </p:txBody>
      </p:sp>
      <p:sp>
        <p:nvSpPr>
          <p:cNvPr id="911374" name="Text Box 14"/>
          <p:cNvSpPr txBox="1">
            <a:spLocks noChangeArrowheads="1"/>
          </p:cNvSpPr>
          <p:nvPr/>
        </p:nvSpPr>
        <p:spPr bwMode="auto">
          <a:xfrm>
            <a:off x="5943600" y="4648200"/>
            <a:ext cx="2438400" cy="1311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xmlns:a="http://schemas.openxmlformats.org/drawingml/2006/main">
              <a:spcBef>
                <a:spcPct val="50000"/>
              </a:spcBef>
            </a:pPr>
            <a:r xmlns:a="http://schemas.openxmlformats.org/drawingml/2006/main">
              <a:rPr lang="tr" sz="2000"/>
              <a:t>Gini(Çocuklar) </a:t>
            </a:r>
            <a:br xmlns:a="http://schemas.openxmlformats.org/drawingml/2006/main">
              <a:rPr lang="en-US" sz="2000"/>
            </a:br>
            <a:r xmlns:a="http://schemas.openxmlformats.org/drawingml/2006/main">
              <a:rPr lang="tr" sz="2000"/>
              <a:t>= 7/12 * 0.194 + </a:t>
            </a:r>
            <a:br xmlns:a="http://schemas.openxmlformats.org/drawingml/2006/main">
              <a:rPr lang="en-US" sz="2000"/>
            </a:br>
            <a:r xmlns:a="http://schemas.openxmlformats.org/drawingml/2006/main">
              <a:rPr lang="tr" sz="2000"/>
              <a:t>5/12 * 0.528 </a:t>
            </a:r>
            <a:br xmlns:a="http://schemas.openxmlformats.org/drawingml/2006/main">
              <a:rPr lang="en-US" sz="2000"/>
            </a:br>
            <a:r xmlns:a="http://schemas.openxmlformats.org/drawingml/2006/main">
              <a:rPr lang="tr" sz="2000"/>
              <a:t>= 0.333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458200" cy="533400"/>
          </a:xfrm>
        </p:spPr>
        <p:txBody>
          <a:bodyPr/>
          <a:lstStyle/>
          <a:p>
            <a:r xmlns:a="http://schemas.openxmlformats.org/drawingml/2006/main">
              <a:rPr lang="tr" sz="2800"/>
              <a:t>Kategorik Nitelikler: Gini İndeksi Hesaplama</a:t>
            </a:r>
          </a:p>
        </p:txBody>
      </p:sp>
      <p:sp>
        <p:nvSpPr>
          <p:cNvPr id="81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 xmlns:a="http://schemas.openxmlformats.org/drawingml/2006/main">
              <a:rPr lang="tr" sz="2400"/>
              <a:t>Her farklı değer için, veri kümesindeki her sınıf için sayıları toplayın</a:t>
            </a:r>
          </a:p>
          <a:p>
            <a:r xmlns:a="http://schemas.openxmlformats.org/drawingml/2006/main">
              <a:rPr lang="tr" sz="2400"/>
              <a:t>Karar vermek için sayım matrisini kullanın</a:t>
            </a:r>
          </a:p>
        </p:txBody>
      </p:sp>
      <p:graphicFrame>
        <p:nvGraphicFramePr>
          <p:cNvPr id="819204" name="Object 4"/>
          <p:cNvGraphicFramePr>
            <a:graphicFrameLocks noChangeAspect="1"/>
          </p:cNvGraphicFramePr>
          <p:nvPr/>
        </p:nvGraphicFramePr>
        <p:xfrm>
          <a:off x="3886200" y="3810000"/>
          <a:ext cx="2609850" cy="1768475"/>
        </p:xfrm>
        <a:graphic>
          <a:graphicData uri="http://schemas.openxmlformats.org/presentationml/2006/ole">
            <p:oleObj spid="_x0000_s819204" name="Document" r:id="rId3" imgW="5848560" imgH="4005360" progId="Word.Document.8">
              <p:embed/>
            </p:oleObj>
          </a:graphicData>
        </a:graphic>
      </p:graphicFrame>
      <p:graphicFrame>
        <p:nvGraphicFramePr>
          <p:cNvPr id="819205" name="Object 5"/>
          <p:cNvGraphicFramePr>
            <a:graphicFrameLocks noChangeAspect="1"/>
          </p:cNvGraphicFramePr>
          <p:nvPr/>
        </p:nvGraphicFramePr>
        <p:xfrm>
          <a:off x="6381750" y="3810000"/>
          <a:ext cx="2609850" cy="1768475"/>
        </p:xfrm>
        <a:graphic>
          <a:graphicData uri="http://schemas.openxmlformats.org/presentationml/2006/ole">
            <p:oleObj spid="_x0000_s819205" name="Document" r:id="rId4" imgW="5848560" imgH="4005360" progId="Word.Document.8">
              <p:embed/>
            </p:oleObj>
          </a:graphicData>
        </a:graphic>
      </p:graphicFrame>
      <p:graphicFrame>
        <p:nvGraphicFramePr>
          <p:cNvPr id="819206" name="Object 6"/>
          <p:cNvGraphicFramePr>
            <a:graphicFrameLocks noChangeAspect="1"/>
          </p:cNvGraphicFramePr>
          <p:nvPr/>
        </p:nvGraphicFramePr>
        <p:xfrm>
          <a:off x="304800" y="3810000"/>
          <a:ext cx="2744788" cy="1524000"/>
        </p:xfrm>
        <a:graphic>
          <a:graphicData uri="http://schemas.openxmlformats.org/presentationml/2006/ole">
            <p:oleObj spid="_x0000_s819206" name="Document" r:id="rId5" imgW="6205680" imgH="3191040" progId="Word.Document.8">
              <p:embed/>
            </p:oleObj>
          </a:graphicData>
        </a:graphic>
      </p:graphicFrame>
      <p:sp>
        <p:nvSpPr>
          <p:cNvPr id="819207" name="Line 7"/>
          <p:cNvSpPr>
            <a:spLocks noChangeShapeType="1"/>
          </p:cNvSpPr>
          <p:nvPr/>
        </p:nvSpPr>
        <p:spPr bwMode="auto">
          <a:xfrm flipH="1">
            <a:off x="3581400" y="2971800"/>
            <a:ext cx="1588" cy="2438400"/>
          </a:xfrm>
          <a:prstGeom prst="line">
            <a:avLst/>
          </a:prstGeom>
          <a:noFill/>
          <a:ln w="38100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819208" name="Text Box 8"/>
          <p:cNvSpPr txBox="1">
            <a:spLocks noChangeArrowheads="1"/>
          </p:cNvSpPr>
          <p:nvPr/>
        </p:nvSpPr>
        <p:spPr bwMode="auto">
          <a:xfrm>
            <a:off x="915988" y="2868613"/>
            <a:ext cx="1752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 xmlns:a="http://schemas.openxmlformats.org/drawingml/2006/main">
              <a:rPr lang="tr" sz="2000" b="0">
                <a:latin typeface="Times New Roman" charset="0"/>
              </a:rPr>
              <a:t>Çok yönlü bölünmüş</a:t>
            </a:r>
          </a:p>
        </p:txBody>
      </p:sp>
      <p:sp>
        <p:nvSpPr>
          <p:cNvPr id="819209" name="Text Box 9"/>
          <p:cNvSpPr txBox="1">
            <a:spLocks noChangeArrowheads="1"/>
          </p:cNvSpPr>
          <p:nvPr/>
        </p:nvSpPr>
        <p:spPr bwMode="auto">
          <a:xfrm>
            <a:off x="4719638" y="2868613"/>
            <a:ext cx="313848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r" sz="2000" b="0">
                <a:latin typeface="Times New Roman" charset="0"/>
              </a:rPr>
              <a:t>İki yönlü bölünmüş</a:t>
            </a:r>
          </a:p>
          <a:p>
            <a:pPr xmlns:a="http://schemas.openxmlformats.org/drawingml/2006/main" algn="ctr"/>
            <a:r xmlns:a="http://schemas.openxmlformats.org/drawingml/2006/main">
              <a:rPr lang="tr" sz="2000" b="0">
                <a:latin typeface="Times New Roman" charset="0"/>
              </a:rPr>
              <a:t>(en iyi değer bölümünü bulun)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tr" sz="2800"/>
              <a:t>Sürekli Nitelikler: Gini İndeksi Hesaplama</a:t>
            </a:r>
          </a:p>
        </p:txBody>
      </p:sp>
      <p:sp>
        <p:nvSpPr>
          <p:cNvPr id="82022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11163" y="1143000"/>
            <a:ext cx="4999037" cy="5181600"/>
          </a:xfrm>
        </p:spPr>
        <p:txBody>
          <a:bodyPr/>
          <a:lstStyle/>
          <a:p>
            <a:pPr xmlns:a="http://schemas.openxmlformats.org/drawingml/2006/main">
              <a:lnSpc>
                <a:spcPct val="90000"/>
              </a:lnSpc>
            </a:pPr>
            <a:r xmlns:a="http://schemas.openxmlformats.org/drawingml/2006/main">
              <a:rPr lang="tr" sz="2000"/>
              <a:t>Tek bir değere dayalı İkili Kararlar kullanın</a:t>
            </a:r>
          </a:p>
          <a:p>
            <a:pPr xmlns:a="http://schemas.openxmlformats.org/drawingml/2006/main">
              <a:lnSpc>
                <a:spcPct val="90000"/>
              </a:lnSpc>
            </a:pPr>
            <a:r xmlns:a="http://schemas.openxmlformats.org/drawingml/2006/main">
              <a:rPr lang="tr" sz="2000"/>
              <a:t>Bölme değeri için birkaç seçenek</a:t>
            </a:r>
          </a:p>
          <a:p>
            <a:pPr xmlns:a="http://schemas.openxmlformats.org/drawingml/2006/main" lvl="1">
              <a:lnSpc>
                <a:spcPct val="90000"/>
              </a:lnSpc>
            </a:pPr>
            <a:r xmlns:a="http://schemas.openxmlformats.org/drawingml/2006/main">
              <a:rPr lang="tr" sz="2000"/>
              <a:t>Olası bölme değerlerinin </a:t>
            </a:r>
            <a:br xmlns:a="http://schemas.openxmlformats.org/drawingml/2006/main">
              <a:rPr lang="en-US" sz="2000"/>
            </a:br>
            <a:r xmlns:a="http://schemas.openxmlformats.org/drawingml/2006/main">
              <a:rPr lang="tr" sz="2000"/>
              <a:t>sayısı = Farklı değerlerin sayısı</a:t>
            </a:r>
          </a:p>
          <a:p>
            <a:pPr xmlns:a="http://schemas.openxmlformats.org/drawingml/2006/main">
              <a:lnSpc>
                <a:spcPct val="90000"/>
              </a:lnSpc>
            </a:pPr>
            <a:r xmlns:a="http://schemas.openxmlformats.org/drawingml/2006/main">
              <a:rPr lang="tr" sz="2000"/>
              <a:t>Her bölme değeri, kendisiyle ilişkilendirilmiş bir sayı matrisine sahiptir.</a:t>
            </a:r>
          </a:p>
          <a:p>
            <a:pPr xmlns:a="http://schemas.openxmlformats.org/drawingml/2006/main" lvl="1">
              <a:lnSpc>
                <a:spcPct val="90000"/>
              </a:lnSpc>
            </a:pPr>
            <a:r xmlns:a="http://schemas.openxmlformats.org/drawingml/2006/main">
              <a:rPr lang="tr" sz="2000"/>
              <a:t>Bölümlerin her birinde sınıf sayıları, A &lt; v ve A </a:t>
            </a:r>
            <a:r xmlns:a="http://schemas.openxmlformats.org/drawingml/2006/main">
              <a:rPr lang="tr" sz="2000">
                <a:sym typeface="Symbol" pitchFamily="18" charset="2"/>
              </a:rPr>
              <a:t> </a:t>
            </a:r>
            <a:r xmlns:a="http://schemas.openxmlformats.org/drawingml/2006/main">
              <a:rPr lang="tr" sz="2000"/>
              <a:t>v</a:t>
            </a:r>
          </a:p>
          <a:p>
            <a:pPr xmlns:a="http://schemas.openxmlformats.org/drawingml/2006/main">
              <a:lnSpc>
                <a:spcPct val="90000"/>
              </a:lnSpc>
            </a:pPr>
            <a:r xmlns:a="http://schemas.openxmlformats.org/drawingml/2006/main">
              <a:rPr lang="tr" sz="2000"/>
              <a:t>En iyi v'yi seçmenin basit yöntemi</a:t>
            </a:r>
          </a:p>
          <a:p>
            <a:pPr xmlns:a="http://schemas.openxmlformats.org/drawingml/2006/main" lvl="1">
              <a:lnSpc>
                <a:spcPct val="90000"/>
              </a:lnSpc>
            </a:pPr>
            <a:r xmlns:a="http://schemas.openxmlformats.org/drawingml/2006/main">
              <a:rPr lang="tr" sz="2000"/>
              <a:t>Her v için sayı matrisini toplamak ve Gini indeksini hesaplamak için veritabanını tarayın</a:t>
            </a:r>
          </a:p>
          <a:p>
            <a:pPr xmlns:a="http://schemas.openxmlformats.org/drawingml/2006/main" lvl="1">
              <a:lnSpc>
                <a:spcPct val="90000"/>
              </a:lnSpc>
            </a:pPr>
            <a:r xmlns:a="http://schemas.openxmlformats.org/drawingml/2006/main">
              <a:rPr lang="tr" sz="2000"/>
              <a:t>Hesaplamalı Olarak Verimsiz! İşin tekrarı.</a:t>
            </a:r>
          </a:p>
        </p:txBody>
      </p:sp>
      <p:graphicFrame>
        <p:nvGraphicFramePr>
          <p:cNvPr id="820230" name="Object 6"/>
          <p:cNvGraphicFramePr>
            <a:graphicFrameLocks noChangeAspect="1"/>
          </p:cNvGraphicFramePr>
          <p:nvPr>
            <p:ph sz="quarter" idx="2"/>
          </p:nvPr>
        </p:nvGraphicFramePr>
        <p:xfrm>
          <a:off x="5607050" y="1143000"/>
          <a:ext cx="3213100" cy="3429000"/>
        </p:xfrm>
        <a:graphic>
          <a:graphicData uri="http://schemas.openxmlformats.org/presentationml/2006/ole">
            <p:oleObj spid="_x0000_s820230" name="Document" r:id="rId3" imgW="5415994" imgH="5779818" progId="Word.Document.8">
              <p:embed/>
            </p:oleObj>
          </a:graphicData>
        </a:graphic>
      </p:graphicFrame>
      <p:graphicFrame>
        <p:nvGraphicFramePr>
          <p:cNvPr id="820232" name="Object 8"/>
          <p:cNvGraphicFramePr>
            <a:graphicFrameLocks noChangeAspect="1"/>
          </p:cNvGraphicFramePr>
          <p:nvPr>
            <p:ph sz="quarter" idx="3"/>
          </p:nvPr>
        </p:nvGraphicFramePr>
        <p:xfrm>
          <a:off x="6950075" y="4572000"/>
          <a:ext cx="1050925" cy="1676400"/>
        </p:xfrm>
        <a:graphic>
          <a:graphicData uri="http://schemas.openxmlformats.org/presentationml/2006/ole">
            <p:oleObj spid="_x0000_s820232" name="Visio" r:id="rId4" imgW="1611935" imgH="2570756" progId="Visio.Drawing.6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533400"/>
          </a:xfrm>
        </p:spPr>
        <p:txBody>
          <a:bodyPr/>
          <a:lstStyle/>
          <a:p>
            <a:r xmlns:a="http://schemas.openxmlformats.org/drawingml/2006/main">
              <a:rPr lang="tr" sz="2800"/>
              <a:t>Sürekli Nitelikler: Gini İndeksi Hesaplanıyor...</a:t>
            </a:r>
          </a:p>
        </p:txBody>
      </p:sp>
      <p:sp>
        <p:nvSpPr>
          <p:cNvPr id="82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178800" cy="1524000"/>
          </a:xfrm>
          <a:noFill/>
          <a:ln/>
        </p:spPr>
        <p:txBody>
          <a:bodyPr/>
          <a:lstStyle/>
          <a:p>
            <a:pPr xmlns:a="http://schemas.openxmlformats.org/drawingml/2006/main" marL="342900" indent="-342900">
              <a:lnSpc>
                <a:spcPct val="90000"/>
              </a:lnSpc>
            </a:pPr>
            <a:r xmlns:a="http://schemas.openxmlformats.org/drawingml/2006/main">
              <a:rPr lang="tr" sz="2000"/>
              <a:t>Verimli hesaplama için: her öznitelik için,</a:t>
            </a:r>
          </a:p>
          <a:p>
            <a:pPr xmlns:a="http://schemas.openxmlformats.org/drawingml/2006/main" marL="742950" lvl="1" indent="-285750">
              <a:lnSpc>
                <a:spcPct val="90000"/>
              </a:lnSpc>
            </a:pPr>
            <a:r xmlns:a="http://schemas.openxmlformats.org/drawingml/2006/main">
              <a:rPr lang="tr" sz="2000"/>
              <a:t>Özniteliği değerlere göre sıralayın</a:t>
            </a:r>
          </a:p>
          <a:p>
            <a:pPr xmlns:a="http://schemas.openxmlformats.org/drawingml/2006/main" marL="742950" lvl="1" indent="-285750">
              <a:lnSpc>
                <a:spcPct val="90000"/>
              </a:lnSpc>
            </a:pPr>
            <a:r xmlns:a="http://schemas.openxmlformats.org/drawingml/2006/main">
              <a:rPr lang="tr" sz="2000"/>
              <a:t>Sayım matrisini ve hesaplama gini indeksini her güncellediğinizde bu değerleri doğrusal olarak tarayın</a:t>
            </a:r>
          </a:p>
          <a:p>
            <a:pPr xmlns:a="http://schemas.openxmlformats.org/drawingml/2006/main" marL="742950" lvl="1" indent="-285750">
              <a:lnSpc>
                <a:spcPct val="90000"/>
              </a:lnSpc>
            </a:pPr>
            <a:r xmlns:a="http://schemas.openxmlformats.org/drawingml/2006/main">
              <a:rPr lang="tr" sz="2000"/>
              <a:t>En az gini indeksine sahip bölme pozisyonunu seçin</a:t>
            </a:r>
          </a:p>
        </p:txBody>
      </p:sp>
      <p:grpSp>
        <p:nvGrpSpPr>
          <p:cNvPr id="821258" name="Group 10"/>
          <p:cNvGrpSpPr>
            <a:grpSpLocks/>
          </p:cNvGrpSpPr>
          <p:nvPr/>
        </p:nvGrpSpPr>
        <p:grpSpPr bwMode="auto">
          <a:xfrm>
            <a:off x="76200" y="3321050"/>
            <a:ext cx="9182100" cy="2622550"/>
            <a:chOff x="144" y="2360"/>
            <a:chExt cx="5784" cy="1652"/>
          </a:xfrm>
        </p:grpSpPr>
        <p:graphicFrame>
          <p:nvGraphicFramePr>
            <p:cNvPr id="821252" name="Object 4"/>
            <p:cNvGraphicFramePr>
              <a:graphicFrameLocks noChangeAspect="1"/>
            </p:cNvGraphicFramePr>
            <p:nvPr/>
          </p:nvGraphicFramePr>
          <p:xfrm>
            <a:off x="956" y="2360"/>
            <a:ext cx="4972" cy="1652"/>
          </p:xfrm>
          <a:graphic>
            <a:graphicData uri="http://schemas.openxmlformats.org/presentationml/2006/ole">
              <p:oleObj spid="_x0000_s821252" name="Document" r:id="rId3" imgW="10585440" imgH="3557880" progId="Word.Document.8">
                <p:embed/>
              </p:oleObj>
            </a:graphicData>
          </a:graphic>
        </p:graphicFrame>
        <p:sp>
          <p:nvSpPr>
            <p:cNvPr id="821253" name="Line 5"/>
            <p:cNvSpPr>
              <a:spLocks noChangeShapeType="1"/>
            </p:cNvSpPr>
            <p:nvPr/>
          </p:nvSpPr>
          <p:spPr bwMode="auto">
            <a:xfrm>
              <a:off x="1152" y="2880"/>
              <a:ext cx="192" cy="1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grpSp>
          <p:nvGrpSpPr>
            <p:cNvPr id="821254" name="Group 6"/>
            <p:cNvGrpSpPr>
              <a:grpSpLocks/>
            </p:cNvGrpSpPr>
            <p:nvPr/>
          </p:nvGrpSpPr>
          <p:grpSpPr bwMode="auto">
            <a:xfrm>
              <a:off x="144" y="2928"/>
              <a:ext cx="1200" cy="212"/>
              <a:chOff x="144" y="2832"/>
              <a:chExt cx="1200" cy="212"/>
            </a:xfrm>
          </p:grpSpPr>
          <p:sp>
            <p:nvSpPr>
              <p:cNvPr id="821255" name="Text Box 7"/>
              <p:cNvSpPr txBox="1">
                <a:spLocks noChangeArrowheads="1"/>
              </p:cNvSpPr>
              <p:nvPr/>
            </p:nvSpPr>
            <p:spPr bwMode="auto">
              <a:xfrm>
                <a:off x="144" y="2832"/>
                <a:ext cx="100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xmlns:a="http://schemas.openxmlformats.org/drawingml/2006/main" defTabSz="927100"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None/>
                </a:pPr>
                <a:r xmlns:a="http://schemas.openxmlformats.org/drawingml/2006/main">
                  <a:rPr kumimoji="1" lang="tr" sz="1600"/>
                  <a:t>Bölünmüş Pozisyonlar</a:t>
                </a:r>
              </a:p>
            </p:txBody>
          </p:sp>
          <p:sp>
            <p:nvSpPr>
              <p:cNvPr id="821256" name="Line 8"/>
              <p:cNvSpPr>
                <a:spLocks noChangeShapeType="1"/>
              </p:cNvSpPr>
              <p:nvPr/>
            </p:nvSpPr>
            <p:spPr bwMode="auto">
              <a:xfrm>
                <a:off x="1152" y="297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sp>
          <p:nvSpPr>
            <p:cNvPr id="821257" name="Text Box 9"/>
            <p:cNvSpPr txBox="1">
              <a:spLocks noChangeArrowheads="1"/>
            </p:cNvSpPr>
            <p:nvPr/>
          </p:nvSpPr>
          <p:spPr bwMode="auto">
            <a:xfrm>
              <a:off x="144" y="2736"/>
              <a:ext cx="10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xmlns:a="http://schemas.openxmlformats.org/drawingml/2006/main">
                <a:spcBef>
                  <a:spcPct val="50000"/>
                </a:spcBef>
              </a:pPr>
              <a:r xmlns:a="http://schemas.openxmlformats.org/drawingml/2006/main">
                <a:rPr lang="tr" sz="1600"/>
                <a:t>Sıralanmış Değerler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tr" sz="2800"/>
              <a:t>INFO'ya Dayalı Alternatif Bölme Kriterleri</a:t>
            </a:r>
            <a:endParaRPr xmlns:a="http://schemas.openxmlformats.org/drawingml/2006/main" lang="en-US"/>
          </a:p>
        </p:txBody>
      </p:sp>
      <p:sp>
        <p:nvSpPr>
          <p:cNvPr id="82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763000" cy="5181600"/>
          </a:xfrm>
        </p:spPr>
        <p:txBody>
          <a:bodyPr/>
          <a:lstStyle/>
          <a:p>
            <a:pPr xmlns:a="http://schemas.openxmlformats.org/drawingml/2006/main" marL="342900" indent="-342900"/>
            <a:r xmlns:a="http://schemas.openxmlformats.org/drawingml/2006/main">
              <a:rPr lang="tr" dirty="0"/>
              <a:t>Belirli bir t düğümündeki entropi:</a:t>
            </a:r>
          </a:p>
          <a:p>
            <a:pPr marL="742950" lvl="1" indent="-285750"/>
            <a:endParaRPr lang="en-US" dirty="0"/>
          </a:p>
          <a:p>
            <a:pPr lvl="4"/>
            <a:endParaRPr lang="en-US" dirty="0"/>
          </a:p>
          <a:p>
            <a:pPr xmlns:a="http://schemas.openxmlformats.org/drawingml/2006/main" marL="1085850" lvl="2" indent="-228600">
              <a:buFont typeface="Wingdings" pitchFamily="2" charset="2"/>
              <a:buNone/>
            </a:pPr>
            <a:r xmlns:a="http://schemas.openxmlformats.org/drawingml/2006/main">
              <a:rPr lang="tr" sz="2000" dirty="0"/>
              <a:t>(NOT: </a:t>
            </a:r>
            <a:r xmlns:a="http://schemas.openxmlformats.org/drawingml/2006/main">
              <a:rPr lang="tr" sz="2000" i="1" dirty="0">
                <a:latin typeface="Times New Roman" charset="0"/>
              </a:rPr>
              <a:t>p( j | t) </a:t>
            </a:r>
            <a:r xmlns:a="http://schemas.openxmlformats.org/drawingml/2006/main">
              <a:rPr lang="tr" sz="2000" dirty="0"/>
              <a:t>, j sınıfının t düğümündeki göreli frekansıdır).</a:t>
            </a:r>
            <a:endParaRPr xmlns:a="http://schemas.openxmlformats.org/drawingml/2006/main" lang="en-US" dirty="0"/>
          </a:p>
          <a:p>
            <a:pPr xmlns:a="http://schemas.openxmlformats.org/drawingml/2006/main" marL="742950" lvl="1" indent="-285750"/>
            <a:r xmlns:a="http://schemas.openxmlformats.org/drawingml/2006/main">
              <a:rPr lang="tr" dirty="0"/>
              <a:t>Bir düğümün homojenliğini ölçer.</a:t>
            </a:r>
          </a:p>
          <a:p>
            <a:pPr xmlns:a="http://schemas.openxmlformats.org/drawingml/2006/main" marL="1085850" lvl="2" indent="-228600"/>
            <a:r xmlns:a="http://schemas.openxmlformats.org/drawingml/2006/main">
              <a:rPr lang="tr" dirty="0"/>
              <a:t>Maksimum (log </a:t>
            </a:r>
            <a:r xmlns:a="http://schemas.openxmlformats.org/drawingml/2006/main">
              <a:rPr lang="tr" dirty="0" err="1"/>
              <a:t>n </a:t>
            </a:r>
            <a:r xmlns:a="http://schemas.openxmlformats.org/drawingml/2006/main">
              <a:rPr lang="tr" baseline="-25000" dirty="0" err="1"/>
              <a:t>c </a:t>
            </a:r>
            <a:r xmlns:a="http://schemas.openxmlformats.org/drawingml/2006/main">
              <a:rPr lang="tr" dirty="0"/>
              <a:t>) kayıtlar en az bilgiyi ima eden tüm sınıflar arasında eşit olarak dağıtıldığında</a:t>
            </a:r>
          </a:p>
          <a:p>
            <a:pPr xmlns:a="http://schemas.openxmlformats.org/drawingml/2006/main" marL="1085850" lvl="2" indent="-228600"/>
            <a:r xmlns:a="http://schemas.openxmlformats.org/drawingml/2006/main">
              <a:rPr lang="tr" dirty="0"/>
              <a:t>Minimum (0.0) tüm kayıtlar bir sınıfa ait olduğunda, çoğu bilgiyi ima eder</a:t>
            </a:r>
          </a:p>
          <a:p>
            <a:pPr xmlns:a="http://schemas.openxmlformats.org/drawingml/2006/main" marL="742950" lvl="1" indent="-285750"/>
            <a:r xmlns:a="http://schemas.openxmlformats.org/drawingml/2006/main">
              <a:rPr lang="tr" dirty="0"/>
              <a:t>Entropi tabanlı hesaplamalar, GINI indeks hesaplamalarına benzer</a:t>
            </a:r>
          </a:p>
        </p:txBody>
      </p:sp>
      <p:graphicFrame>
        <p:nvGraphicFramePr>
          <p:cNvPr id="822276" name="Object 4"/>
          <p:cNvGraphicFramePr>
            <a:graphicFrameLocks noChangeAspect="1"/>
          </p:cNvGraphicFramePr>
          <p:nvPr/>
        </p:nvGraphicFramePr>
        <p:xfrm>
          <a:off x="2057400" y="1752600"/>
          <a:ext cx="5803900" cy="615950"/>
        </p:xfrm>
        <a:graphic>
          <a:graphicData uri="http://schemas.openxmlformats.org/presentationml/2006/ole">
            <p:oleObj spid="_x0000_s822276" name="Equation" r:id="rId3" imgW="4165560" imgH="4442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tr"/>
              <a:t>Entropi hesaplama örnekleri</a:t>
            </a:r>
          </a:p>
        </p:txBody>
      </p:sp>
      <p:graphicFrame>
        <p:nvGraphicFramePr>
          <p:cNvPr id="863235" name="Object 3"/>
          <p:cNvGraphicFramePr>
            <a:graphicFrameLocks noChangeAspect="1"/>
          </p:cNvGraphicFramePr>
          <p:nvPr/>
        </p:nvGraphicFramePr>
        <p:xfrm>
          <a:off x="304800" y="2339975"/>
          <a:ext cx="2362200" cy="936625"/>
        </p:xfrm>
        <a:graphic>
          <a:graphicData uri="http://schemas.openxmlformats.org/presentationml/2006/ole">
            <p:oleObj spid="_x0000_s863235" name="Document" r:id="rId3" imgW="3239280" imgH="1357560" progId="Word.Document.8">
              <p:embed/>
            </p:oleObj>
          </a:graphicData>
        </a:graphic>
      </p:graphicFrame>
      <p:graphicFrame>
        <p:nvGraphicFramePr>
          <p:cNvPr id="863236" name="Object 4"/>
          <p:cNvGraphicFramePr>
            <a:graphicFrameLocks noChangeAspect="1"/>
          </p:cNvGraphicFramePr>
          <p:nvPr/>
        </p:nvGraphicFramePr>
        <p:xfrm>
          <a:off x="381000" y="5181600"/>
          <a:ext cx="2286000" cy="938213"/>
        </p:xfrm>
        <a:graphic>
          <a:graphicData uri="http://schemas.openxmlformats.org/presentationml/2006/ole">
            <p:oleObj spid="_x0000_s863236" name="Document" r:id="rId4" imgW="3239280" imgH="1381680" progId="Word.Document.8">
              <p:embed/>
            </p:oleObj>
          </a:graphicData>
        </a:graphic>
      </p:graphicFrame>
      <p:graphicFrame>
        <p:nvGraphicFramePr>
          <p:cNvPr id="863237" name="Object 5"/>
          <p:cNvGraphicFramePr>
            <a:graphicFrameLocks noChangeAspect="1"/>
          </p:cNvGraphicFramePr>
          <p:nvPr/>
        </p:nvGraphicFramePr>
        <p:xfrm>
          <a:off x="381000" y="3817938"/>
          <a:ext cx="2286000" cy="906462"/>
        </p:xfrm>
        <a:graphic>
          <a:graphicData uri="http://schemas.openxmlformats.org/presentationml/2006/ole">
            <p:oleObj spid="_x0000_s863237" name="Document" r:id="rId5" imgW="3239280" imgH="1357560" progId="Word.Document.8">
              <p:embed/>
            </p:oleObj>
          </a:graphicData>
        </a:graphic>
      </p:graphicFrame>
      <p:sp>
        <p:nvSpPr>
          <p:cNvPr id="863238" name="Text Box 6"/>
          <p:cNvSpPr txBox="1">
            <a:spLocks noChangeArrowheads="1"/>
          </p:cNvSpPr>
          <p:nvPr/>
        </p:nvSpPr>
        <p:spPr bwMode="auto">
          <a:xfrm>
            <a:off x="2895600" y="2339975"/>
            <a:ext cx="5943600" cy="854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xmlns:a="http://schemas.openxmlformats.org/drawingml/2006/main">
              <a:spcBef>
                <a:spcPct val="50000"/>
              </a:spcBef>
            </a:pPr>
            <a:r xmlns:a="http://schemas.openxmlformats.org/drawingml/2006/main">
              <a:rPr lang="tr" sz="2000"/>
              <a:t>P(C1) = 0/6 = 0 P(C2) = 6/6 = 1</a:t>
            </a:r>
          </a:p>
          <a:p>
            <a:pPr xmlns:a="http://schemas.openxmlformats.org/drawingml/2006/main">
              <a:spcBef>
                <a:spcPct val="50000"/>
              </a:spcBef>
            </a:pPr>
            <a:r xmlns:a="http://schemas.openxmlformats.org/drawingml/2006/main">
              <a:rPr lang="tr" sz="2000"/>
              <a:t>Entropi = – 0 log 0</a:t>
            </a:r>
            <a:r xmlns:a="http://schemas.openxmlformats.org/drawingml/2006/main">
              <a:rPr lang="tr" sz="2000" baseline="30000"/>
              <a:t> </a:t>
            </a:r>
            <a:r xmlns:a="http://schemas.openxmlformats.org/drawingml/2006/main">
              <a:rPr lang="tr" sz="2000"/>
              <a:t>– 1 günlük 1 = – 0 – 0 = 0</a:t>
            </a:r>
          </a:p>
        </p:txBody>
      </p:sp>
      <p:sp>
        <p:nvSpPr>
          <p:cNvPr id="863240" name="Text Box 8"/>
          <p:cNvSpPr txBox="1">
            <a:spLocks noChangeArrowheads="1"/>
          </p:cNvSpPr>
          <p:nvPr/>
        </p:nvSpPr>
        <p:spPr bwMode="auto">
          <a:xfrm>
            <a:off x="2971800" y="3733800"/>
            <a:ext cx="6172200" cy="854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xmlns:a="http://schemas.openxmlformats.org/drawingml/2006/main">
              <a:spcBef>
                <a:spcPct val="50000"/>
              </a:spcBef>
            </a:pPr>
            <a:r xmlns:a="http://schemas.openxmlformats.org/drawingml/2006/main">
              <a:rPr lang="tr" sz="2000"/>
              <a:t>P(C1) = 1/6 P(C2) = 5/6</a:t>
            </a:r>
          </a:p>
          <a:p>
            <a:pPr xmlns:a="http://schemas.openxmlformats.org/drawingml/2006/main">
              <a:spcBef>
                <a:spcPct val="50000"/>
              </a:spcBef>
            </a:pPr>
            <a:r xmlns:a="http://schemas.openxmlformats.org/drawingml/2006/main">
              <a:rPr lang="tr" sz="2000"/>
              <a:t>Entropi = – (1/6) log </a:t>
            </a:r>
            <a:r xmlns:a="http://schemas.openxmlformats.org/drawingml/2006/main">
              <a:rPr lang="tr" sz="2000" baseline="-25000"/>
              <a:t>2 </a:t>
            </a:r>
            <a:r xmlns:a="http://schemas.openxmlformats.org/drawingml/2006/main">
              <a:rPr lang="tr" sz="2000"/>
              <a:t>(1/6)</a:t>
            </a:r>
            <a:r xmlns:a="http://schemas.openxmlformats.org/drawingml/2006/main">
              <a:rPr lang="tr" sz="2000" baseline="30000"/>
              <a:t> </a:t>
            </a:r>
            <a:r xmlns:a="http://schemas.openxmlformats.org/drawingml/2006/main">
              <a:rPr lang="tr" sz="2000"/>
              <a:t>– (5/6) log </a:t>
            </a:r>
            <a:r xmlns:a="http://schemas.openxmlformats.org/drawingml/2006/main">
              <a:rPr lang="tr" sz="2000" baseline="-25000"/>
              <a:t>2 </a:t>
            </a:r>
            <a:r xmlns:a="http://schemas.openxmlformats.org/drawingml/2006/main">
              <a:rPr lang="tr" sz="2000"/>
              <a:t>(1/6) = 0,65</a:t>
            </a:r>
          </a:p>
        </p:txBody>
      </p:sp>
      <p:sp>
        <p:nvSpPr>
          <p:cNvPr id="863241" name="Text Box 9"/>
          <p:cNvSpPr txBox="1">
            <a:spLocks noChangeArrowheads="1"/>
          </p:cNvSpPr>
          <p:nvPr/>
        </p:nvSpPr>
        <p:spPr bwMode="auto">
          <a:xfrm>
            <a:off x="2971800" y="5105400"/>
            <a:ext cx="6172200" cy="854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xmlns:a="http://schemas.openxmlformats.org/drawingml/2006/main">
              <a:spcBef>
                <a:spcPct val="50000"/>
              </a:spcBef>
            </a:pPr>
            <a:r xmlns:a="http://schemas.openxmlformats.org/drawingml/2006/main">
              <a:rPr lang="tr" sz="2000"/>
              <a:t>P(C1) = 2/6 P(C2) = 4/6</a:t>
            </a:r>
          </a:p>
          <a:p>
            <a:pPr xmlns:a="http://schemas.openxmlformats.org/drawingml/2006/main">
              <a:spcBef>
                <a:spcPct val="50000"/>
              </a:spcBef>
            </a:pPr>
            <a:r xmlns:a="http://schemas.openxmlformats.org/drawingml/2006/main">
              <a:rPr lang="tr" sz="2000"/>
              <a:t>Entropi = – (2/6) log </a:t>
            </a:r>
            <a:r xmlns:a="http://schemas.openxmlformats.org/drawingml/2006/main">
              <a:rPr lang="tr" sz="2000" baseline="-25000"/>
              <a:t>2 </a:t>
            </a:r>
            <a:r xmlns:a="http://schemas.openxmlformats.org/drawingml/2006/main">
              <a:rPr lang="tr" sz="2000"/>
              <a:t>(2/6)</a:t>
            </a:r>
            <a:r xmlns:a="http://schemas.openxmlformats.org/drawingml/2006/main">
              <a:rPr lang="tr" sz="2000" baseline="30000"/>
              <a:t> </a:t>
            </a:r>
            <a:r xmlns:a="http://schemas.openxmlformats.org/drawingml/2006/main">
              <a:rPr lang="tr" sz="2000"/>
              <a:t>– (4/6) log </a:t>
            </a:r>
            <a:r xmlns:a="http://schemas.openxmlformats.org/drawingml/2006/main">
              <a:rPr lang="tr" sz="2000" baseline="-25000"/>
              <a:t>2 </a:t>
            </a:r>
            <a:r xmlns:a="http://schemas.openxmlformats.org/drawingml/2006/main">
              <a:rPr lang="tr" sz="2000"/>
              <a:t>(4/6) = 0,92</a:t>
            </a:r>
          </a:p>
        </p:txBody>
      </p:sp>
      <p:graphicFrame>
        <p:nvGraphicFramePr>
          <p:cNvPr id="863242" name="Object 10"/>
          <p:cNvGraphicFramePr>
            <a:graphicFrameLocks noChangeAspect="1"/>
          </p:cNvGraphicFramePr>
          <p:nvPr/>
        </p:nvGraphicFramePr>
        <p:xfrm>
          <a:off x="1758950" y="1219200"/>
          <a:ext cx="5945188" cy="615950"/>
        </p:xfrm>
        <a:graphic>
          <a:graphicData uri="http://schemas.openxmlformats.org/presentationml/2006/ole">
            <p:oleObj spid="_x0000_s863242" name="Equation" r:id="rId6" imgW="4267080" imgH="4442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tr"/>
              <a:t>Sınıflandırma Görevi Örnekleri</a:t>
            </a:r>
          </a:p>
        </p:txBody>
      </p:sp>
      <p:sp>
        <p:nvSpPr>
          <p:cNvPr id="91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 xmlns:a="http://schemas.openxmlformats.org/drawingml/2006/main">
              <a:rPr lang="tr"/>
              <a:t>Tümör hücrelerinin iyi huylu veya kötü huylu olarak tahmin edilmesi</a:t>
            </a:r>
          </a:p>
          <a:p>
            <a:pPr lvl="4"/>
            <a:endParaRPr lang="en-US"/>
          </a:p>
          <a:p>
            <a:r xmlns:a="http://schemas.openxmlformats.org/drawingml/2006/main">
              <a:rPr lang="tr"/>
              <a:t>Kredi kartı işlemlerinin </a:t>
            </a:r>
            <a:br xmlns:a="http://schemas.openxmlformats.org/drawingml/2006/main">
              <a:rPr lang="en-US"/>
            </a:br>
            <a:r xmlns:a="http://schemas.openxmlformats.org/drawingml/2006/main">
              <a:rPr lang="tr"/>
              <a:t>yasal veya hileli olarak sınıflandırılması</a:t>
            </a:r>
          </a:p>
          <a:p>
            <a:pPr lvl="4"/>
            <a:endParaRPr lang="en-US"/>
          </a:p>
          <a:p>
            <a:r xmlns:a="http://schemas.openxmlformats.org/drawingml/2006/main">
              <a:rPr lang="tr"/>
              <a:t>Proteinin ikincil yapılarını </a:t>
            </a:r>
            <a:br xmlns:a="http://schemas.openxmlformats.org/drawingml/2006/main">
              <a:rPr lang="en-US"/>
            </a:br>
            <a:r xmlns:a="http://schemas.openxmlformats.org/drawingml/2006/main">
              <a:rPr lang="tr"/>
              <a:t>alfa sarmalı, beta yaprağı veya rastgele </a:t>
            </a:r>
            <a:br xmlns:a="http://schemas.openxmlformats.org/drawingml/2006/main">
              <a:rPr lang="en-US"/>
            </a:br>
            <a:r xmlns:a="http://schemas.openxmlformats.org/drawingml/2006/main">
              <a:rPr lang="tr"/>
              <a:t>bobin olarak sınıflandırma</a:t>
            </a:r>
          </a:p>
          <a:p>
            <a:pPr lvl="4"/>
            <a:endParaRPr lang="en-US"/>
          </a:p>
          <a:p>
            <a:r xmlns:a="http://schemas.openxmlformats.org/drawingml/2006/main">
              <a:rPr lang="tr"/>
              <a:t>Haberleri finans, </a:t>
            </a:r>
            <a:br xmlns:a="http://schemas.openxmlformats.org/drawingml/2006/main">
              <a:rPr lang="en-US"/>
            </a:br>
            <a:r xmlns:a="http://schemas.openxmlformats.org/drawingml/2006/main">
              <a:rPr lang="tr"/>
              <a:t>hava durumu, eğlence, spor vb. olarak kategorize etme</a:t>
            </a:r>
          </a:p>
        </p:txBody>
      </p:sp>
      <p:grpSp>
        <p:nvGrpSpPr>
          <p:cNvPr id="919556" name="Group 4"/>
          <p:cNvGrpSpPr>
            <a:grpSpLocks/>
          </p:cNvGrpSpPr>
          <p:nvPr/>
        </p:nvGrpSpPr>
        <p:grpSpPr bwMode="auto">
          <a:xfrm>
            <a:off x="6629400" y="1828800"/>
            <a:ext cx="2057400" cy="1417638"/>
            <a:chOff x="3360" y="768"/>
            <a:chExt cx="1296" cy="893"/>
          </a:xfrm>
        </p:grpSpPr>
        <p:pic>
          <p:nvPicPr>
            <p:cNvPr id="919557" name="Picture 5" descr="story-3dimensional-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418" y="768"/>
              <a:ext cx="1238" cy="893"/>
            </a:xfrm>
            <a:prstGeom prst="rect">
              <a:avLst/>
            </a:prstGeom>
            <a:noFill/>
          </p:spPr>
        </p:pic>
        <p:graphicFrame>
          <p:nvGraphicFramePr>
            <p:cNvPr id="919558" name="Object 6"/>
            <p:cNvGraphicFramePr>
              <a:graphicFrameLocks noChangeAspect="1"/>
            </p:cNvGraphicFramePr>
            <p:nvPr/>
          </p:nvGraphicFramePr>
          <p:xfrm>
            <a:off x="3370" y="1155"/>
            <a:ext cx="432" cy="429"/>
          </p:xfrm>
          <a:graphic>
            <a:graphicData uri="http://schemas.openxmlformats.org/presentationml/2006/ole">
              <p:oleObj spid="_x0000_s919558" name="VISIO" r:id="rId4" imgW="618480" imgH="614520" progId="Visio.Drawing.6">
                <p:embed/>
              </p:oleObj>
            </a:graphicData>
          </a:graphic>
        </p:graphicFrame>
        <p:graphicFrame>
          <p:nvGraphicFramePr>
            <p:cNvPr id="919559" name="Object 7"/>
            <p:cNvGraphicFramePr>
              <a:graphicFrameLocks noChangeAspect="1"/>
            </p:cNvGraphicFramePr>
            <p:nvPr/>
          </p:nvGraphicFramePr>
          <p:xfrm>
            <a:off x="3360" y="912"/>
            <a:ext cx="432" cy="355"/>
          </p:xfrm>
          <a:graphic>
            <a:graphicData uri="http://schemas.openxmlformats.org/presentationml/2006/ole">
              <p:oleObj spid="_x0000_s919559" name="VISIO" r:id="rId5" imgW="807120" imgH="662760" progId="Visio.Drawing.6">
                <p:embed/>
              </p:oleObj>
            </a:graphicData>
          </a:graphic>
        </p:graphicFrame>
      </p:grpSp>
      <p:pic>
        <p:nvPicPr>
          <p:cNvPr id="919560" name="Picture 8" descr="pro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75488" y="3886200"/>
            <a:ext cx="1535112" cy="23193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tr" sz="2800"/>
              <a:t>BİLGİ'ye Göre Bölme...</a:t>
            </a:r>
            <a:endParaRPr xmlns:a="http://schemas.openxmlformats.org/drawingml/2006/main" lang="en-US"/>
          </a:p>
        </p:txBody>
      </p:sp>
      <p:sp>
        <p:nvSpPr>
          <p:cNvPr id="8232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143000"/>
            <a:ext cx="8382000" cy="4953000"/>
          </a:xfrm>
        </p:spPr>
        <p:txBody>
          <a:bodyPr/>
          <a:lstStyle/>
          <a:p>
            <a:pPr xmlns:a="http://schemas.openxmlformats.org/drawingml/2006/main" marL="342900" indent="-342900"/>
            <a:r xmlns:a="http://schemas.openxmlformats.org/drawingml/2006/main">
              <a:rPr lang="tr" sz="2400" dirty="0"/>
              <a:t>Bilgi Kazancı:</a:t>
            </a:r>
          </a:p>
          <a:p>
            <a:pPr marL="742950" lvl="1" indent="-285750"/>
            <a:endParaRPr lang="en-US" sz="2400" dirty="0"/>
          </a:p>
          <a:p>
            <a:pPr marL="1146175" lvl="2" indent="-228600">
              <a:buFont typeface="Wingdings" pitchFamily="2" charset="2"/>
              <a:buNone/>
            </a:pPr>
            <a:endParaRPr lang="en-US" sz="2000" dirty="0"/>
          </a:p>
          <a:p>
            <a:pPr marL="1146175" lvl="2" indent="-228600">
              <a:buFont typeface="Wingdings" pitchFamily="2" charset="2"/>
              <a:buNone/>
            </a:pPr>
            <a:endParaRPr lang="en-US" sz="2000" dirty="0"/>
          </a:p>
          <a:p>
            <a:pPr xmlns:a="http://schemas.openxmlformats.org/drawingml/2006/main" marL="1146175" lvl="2" indent="-228600">
              <a:buFont typeface="Wingdings" pitchFamily="2" charset="2"/>
              <a:buNone/>
            </a:pPr>
            <a:r xmlns:a="http://schemas.openxmlformats.org/drawingml/2006/main">
              <a:rPr lang="tr" sz="2000" dirty="0"/>
              <a:t>Ana Düğüm, p, k bölüme ayrılmıştır;</a:t>
            </a:r>
          </a:p>
          <a:p>
            <a:pPr xmlns:a="http://schemas.openxmlformats.org/drawingml/2006/main" marL="1146175" lvl="2" indent="-228600">
              <a:buFont typeface="Wingdings" pitchFamily="2" charset="2"/>
              <a:buNone/>
            </a:pPr>
            <a:r xmlns:a="http://schemas.openxmlformats.org/drawingml/2006/main">
              <a:rPr lang="tr" sz="2000" dirty="0"/>
              <a:t>  </a:t>
            </a:r>
            <a:r xmlns:a="http://schemas.openxmlformats.org/drawingml/2006/main">
              <a:rPr lang="tr" sz="2000" dirty="0" err="1"/>
              <a:t>n </a:t>
            </a:r>
            <a:r xmlns:a="http://schemas.openxmlformats.org/drawingml/2006/main">
              <a:rPr lang="tr" sz="2000" baseline="-25000" dirty="0" err="1"/>
              <a:t>i , </a:t>
            </a:r>
            <a:r xmlns:a="http://schemas.openxmlformats.org/drawingml/2006/main">
              <a:rPr lang="tr" sz="2000" dirty="0" err="1"/>
              <a:t>i </a:t>
            </a:r>
            <a:endParaRPr xmlns:a="http://schemas.openxmlformats.org/drawingml/2006/main" lang="en-US" sz="2000" dirty="0"/>
            <a:r xmlns:a="http://schemas.openxmlformats.org/drawingml/2006/main">
              <a:rPr lang="tr" sz="2000" dirty="0"/>
              <a:t>bölümündeki kayıt sayısıdır</a:t>
            </a:r>
          </a:p>
          <a:p>
            <a:pPr xmlns:a="http://schemas.openxmlformats.org/drawingml/2006/main" marL="742950" lvl="1" indent="-285750"/>
            <a:r xmlns:a="http://schemas.openxmlformats.org/drawingml/2006/main">
              <a:rPr lang="tr" sz="2400" dirty="0"/>
              <a:t>Bölünme nedeniyle elde edilen Entropi Azalmasını ölçer. En fazla azalmayı sağlayan ayrımı seçin (KAZANIMI maksimize eder)</a:t>
            </a:r>
          </a:p>
          <a:p>
            <a:pPr xmlns:a="http://schemas.openxmlformats.org/drawingml/2006/main" marL="742950" lvl="1" indent="-285750"/>
            <a:r xmlns:a="http://schemas.openxmlformats.org/drawingml/2006/main">
              <a:rPr lang="tr" sz="2400" dirty="0"/>
              <a:t>ID3 ve C4.5'te kullanılır</a:t>
            </a:r>
          </a:p>
          <a:p>
            <a:pPr xmlns:a="http://schemas.openxmlformats.org/drawingml/2006/main" marL="742950" lvl="1" indent="-285750"/>
            <a:r xmlns:a="http://schemas.openxmlformats.org/drawingml/2006/main">
              <a:rPr lang="tr" sz="2400" dirty="0"/>
              <a:t>Dezavantaj: Her biri küçük ama saf olan çok sayıda bölmeyle sonuçlanan bölmeleri tercih etme eğilimindedir.</a:t>
            </a:r>
          </a:p>
        </p:txBody>
      </p:sp>
      <p:graphicFrame>
        <p:nvGraphicFramePr>
          <p:cNvPr id="823300" name="Object 4"/>
          <p:cNvGraphicFramePr>
            <a:graphicFrameLocks noChangeAspect="1"/>
          </p:cNvGraphicFramePr>
          <p:nvPr/>
        </p:nvGraphicFramePr>
        <p:xfrm>
          <a:off x="1752600" y="1676400"/>
          <a:ext cx="6189663" cy="966788"/>
        </p:xfrm>
        <a:graphic>
          <a:graphicData uri="http://schemas.openxmlformats.org/presentationml/2006/ole">
            <p:oleObj spid="_x0000_s823300" name="Equation" r:id="rId3" imgW="5041800" imgH="7873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tr" sz="2800"/>
              <a:t>BİLGİ'ye Göre Bölme...</a:t>
            </a:r>
            <a:endParaRPr xmlns:a="http://schemas.openxmlformats.org/drawingml/2006/main" lang="en-US"/>
          </a:p>
        </p:txBody>
      </p:sp>
      <p:sp>
        <p:nvSpPr>
          <p:cNvPr id="8243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43000"/>
            <a:ext cx="8382000" cy="5105400"/>
          </a:xfrm>
        </p:spPr>
        <p:txBody>
          <a:bodyPr/>
          <a:lstStyle/>
          <a:p>
            <a:pPr xmlns:a="http://schemas.openxmlformats.org/drawingml/2006/main" marL="342900" indent="-342900">
              <a:lnSpc>
                <a:spcPct val="90000"/>
              </a:lnSpc>
            </a:pPr>
            <a:r xmlns:a="http://schemas.openxmlformats.org/drawingml/2006/main">
              <a:rPr lang="tr" sz="2400"/>
              <a:t>Kazanç Oranı:</a:t>
            </a:r>
          </a:p>
          <a:p>
            <a:pPr marL="742950" lvl="1" indent="-285750">
              <a:lnSpc>
                <a:spcPct val="90000"/>
              </a:lnSpc>
            </a:pPr>
            <a:endParaRPr lang="en-US" sz="2400"/>
          </a:p>
          <a:p>
            <a:pPr marL="742950" lvl="1" indent="-285750">
              <a:lnSpc>
                <a:spcPct val="90000"/>
              </a:lnSpc>
            </a:pPr>
            <a:endParaRPr lang="en-US" sz="2400"/>
          </a:p>
          <a:p>
            <a:pPr marL="1146175" lvl="2" indent="-228600">
              <a:lnSpc>
                <a:spcPct val="90000"/>
              </a:lnSpc>
            </a:pPr>
            <a:endParaRPr lang="en-US" sz="2000"/>
          </a:p>
          <a:p>
            <a:pPr marL="1146175" lvl="2" indent="-228600">
              <a:lnSpc>
                <a:spcPct val="90000"/>
              </a:lnSpc>
            </a:pPr>
            <a:endParaRPr lang="en-US" sz="2000"/>
          </a:p>
          <a:p>
            <a:pPr xmlns:a="http://schemas.openxmlformats.org/drawingml/2006/main" marL="1146175" lvl="2" indent="-228600">
              <a:lnSpc>
                <a:spcPct val="90000"/>
              </a:lnSpc>
              <a:buFont typeface="Wingdings" pitchFamily="2" charset="2"/>
              <a:buNone/>
            </a:pPr>
            <a:r xmlns:a="http://schemas.openxmlformats.org/drawingml/2006/main">
              <a:rPr lang="tr" sz="2000"/>
              <a:t>Ana Düğüm, p, k bölüme ayrılmıştır</a:t>
            </a:r>
          </a:p>
          <a:p>
            <a:pPr xmlns:a="http://schemas.openxmlformats.org/drawingml/2006/main" marL="1146175" lvl="2" indent="-228600">
              <a:lnSpc>
                <a:spcPct val="90000"/>
              </a:lnSpc>
              <a:buFont typeface="Wingdings" pitchFamily="2" charset="2"/>
              <a:buNone/>
            </a:pPr>
            <a:r xmlns:a="http://schemas.openxmlformats.org/drawingml/2006/main">
              <a:rPr lang="tr" sz="2000"/>
              <a:t>n </a:t>
            </a:r>
            <a:r xmlns:a="http://schemas.openxmlformats.org/drawingml/2006/main">
              <a:rPr lang="tr" sz="2000" baseline="-25000"/>
              <a:t>i </a:t>
            </a:r>
            <a:r xmlns:a="http://schemas.openxmlformats.org/drawingml/2006/main">
              <a:rPr lang="tr" sz="2000"/>
              <a:t>, i bölümündeki kayıtların sayısıdır</a:t>
            </a:r>
          </a:p>
          <a:p>
            <a:pPr marL="1146175" lvl="2" indent="-228600">
              <a:lnSpc>
                <a:spcPct val="90000"/>
              </a:lnSpc>
              <a:buFont typeface="Wingdings" pitchFamily="2" charset="2"/>
              <a:buNone/>
            </a:pPr>
            <a:endParaRPr lang="en-US" sz="800"/>
          </a:p>
          <a:p>
            <a:pPr xmlns:a="http://schemas.openxmlformats.org/drawingml/2006/main" marL="742950" lvl="1" indent="-285750">
              <a:lnSpc>
                <a:spcPct val="90000"/>
              </a:lnSpc>
            </a:pPr>
            <a:r xmlns:a="http://schemas.openxmlformats.org/drawingml/2006/main">
              <a:rPr lang="tr" sz="2400"/>
              <a:t>Bilgi Kazanımını bölümlemenin entropisine göre ayarlar (SplitINFO). Daha yüksek entropi bölümleme (çok sayıda küçük bölüm) cezalandırılır!</a:t>
            </a:r>
          </a:p>
          <a:p>
            <a:pPr xmlns:a="http://schemas.openxmlformats.org/drawingml/2006/main" marL="742950" lvl="1" indent="-285750">
              <a:lnSpc>
                <a:spcPct val="90000"/>
              </a:lnSpc>
            </a:pPr>
            <a:r xmlns:a="http://schemas.openxmlformats.org/drawingml/2006/main">
              <a:rPr lang="tr" sz="2400"/>
              <a:t>C4.5'te kullanılır</a:t>
            </a:r>
          </a:p>
          <a:p>
            <a:pPr xmlns:a="http://schemas.openxmlformats.org/drawingml/2006/main" marL="742950" lvl="1" indent="-285750">
              <a:lnSpc>
                <a:spcPct val="90000"/>
              </a:lnSpc>
            </a:pPr>
            <a:r xmlns:a="http://schemas.openxmlformats.org/drawingml/2006/main">
              <a:rPr lang="tr" sz="2400"/>
              <a:t>Bilgi Kazancının dezavantajının üstesinden gelmek için tasarlandı</a:t>
            </a:r>
          </a:p>
        </p:txBody>
      </p:sp>
      <p:graphicFrame>
        <p:nvGraphicFramePr>
          <p:cNvPr id="824325" name="Object 5"/>
          <p:cNvGraphicFramePr>
            <a:graphicFrameLocks noChangeAspect="1"/>
          </p:cNvGraphicFramePr>
          <p:nvPr/>
        </p:nvGraphicFramePr>
        <p:xfrm>
          <a:off x="609600" y="1752600"/>
          <a:ext cx="4114800" cy="927100"/>
        </p:xfrm>
        <a:graphic>
          <a:graphicData uri="http://schemas.openxmlformats.org/presentationml/2006/ole">
            <p:oleObj spid="_x0000_s824325" name="Equation" r:id="rId3" imgW="3340080" imgH="799920" progId="Equation.3">
              <p:embed/>
            </p:oleObj>
          </a:graphicData>
        </a:graphic>
      </p:graphicFrame>
      <p:graphicFrame>
        <p:nvGraphicFramePr>
          <p:cNvPr id="824326" name="Object 6"/>
          <p:cNvGraphicFramePr>
            <a:graphicFrameLocks noChangeAspect="1"/>
          </p:cNvGraphicFramePr>
          <p:nvPr/>
        </p:nvGraphicFramePr>
        <p:xfrm>
          <a:off x="4800600" y="1752600"/>
          <a:ext cx="4194175" cy="935038"/>
        </p:xfrm>
        <a:graphic>
          <a:graphicData uri="http://schemas.openxmlformats.org/presentationml/2006/ole">
            <p:oleObj spid="_x0000_s824326" name="Equation" r:id="rId4" imgW="2958840" imgH="723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534400" cy="533400"/>
          </a:xfrm>
        </p:spPr>
        <p:txBody>
          <a:bodyPr/>
          <a:lstStyle/>
          <a:p>
            <a:r xmlns:a="http://schemas.openxmlformats.org/drawingml/2006/main">
              <a:rPr lang="tr" sz="2800"/>
              <a:t>Sınıflandırma Hatasına Göre Bölme Kriterleri</a:t>
            </a:r>
            <a:endParaRPr xmlns:a="http://schemas.openxmlformats.org/drawingml/2006/main" lang="en-US"/>
          </a:p>
        </p:txBody>
      </p:sp>
      <p:sp>
        <p:nvSpPr>
          <p:cNvPr id="83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marL="342900" indent="-342900"/>
            <a:r xmlns:a="http://schemas.openxmlformats.org/drawingml/2006/main">
              <a:rPr lang="tr"/>
              <a:t>t düğümündeki sınıflandırma hatası:</a:t>
            </a:r>
          </a:p>
          <a:p>
            <a:pPr marL="342900" indent="-342900"/>
            <a:endParaRPr lang="en-US"/>
          </a:p>
          <a:p>
            <a:pPr marL="342900" indent="-342900"/>
            <a:endParaRPr lang="en-US"/>
          </a:p>
          <a:p>
            <a:pPr marL="342900" indent="-342900"/>
            <a:endParaRPr lang="en-US"/>
          </a:p>
          <a:p>
            <a:pPr xmlns:a="http://schemas.openxmlformats.org/drawingml/2006/main" marL="342900" indent="-342900"/>
            <a:r xmlns:a="http://schemas.openxmlformats.org/drawingml/2006/main">
              <a:rPr lang="tr" sz="2400"/>
              <a:t>Bir düğüm tarafından yapılan yanlış sınıflandırma hatasını ölçer.</a:t>
            </a:r>
          </a:p>
          <a:p>
            <a:pPr xmlns:a="http://schemas.openxmlformats.org/drawingml/2006/main" marL="1085850" lvl="2" indent="-228600"/>
            <a:r xmlns:a="http://schemas.openxmlformats.org/drawingml/2006/main">
              <a:rPr lang="tr" sz="2000"/>
              <a:t>Maksimum (1 - 1/n </a:t>
            </a:r>
            <a:r xmlns:a="http://schemas.openxmlformats.org/drawingml/2006/main">
              <a:rPr lang="tr" sz="2000" baseline="-25000"/>
              <a:t>c </a:t>
            </a:r>
            <a:r xmlns:a="http://schemas.openxmlformats.org/drawingml/2006/main">
              <a:rPr lang="tr" sz="2000"/>
              <a:t>) kayıtlar tüm sınıflar arasında eşit olarak dağıtıldığında, en az ilginç bilgi anlamına gelir</a:t>
            </a:r>
          </a:p>
          <a:p>
            <a:pPr xmlns:a="http://schemas.openxmlformats.org/drawingml/2006/main" marL="1085850" lvl="2" indent="-228600"/>
            <a:r xmlns:a="http://schemas.openxmlformats.org/drawingml/2006/main">
              <a:rPr lang="tr" sz="2000"/>
              <a:t>Minimum (0.0), tüm kayıtlar bir sınıfa ait olduğunda, en ilginç bilgileri ima eder</a:t>
            </a:r>
          </a:p>
        </p:txBody>
      </p:sp>
      <p:graphicFrame>
        <p:nvGraphicFramePr>
          <p:cNvPr id="831492" name="Object 4"/>
          <p:cNvGraphicFramePr>
            <a:graphicFrameLocks noChangeAspect="1"/>
          </p:cNvGraphicFramePr>
          <p:nvPr/>
        </p:nvGraphicFramePr>
        <p:xfrm>
          <a:off x="1752600" y="1981200"/>
          <a:ext cx="4953000" cy="650875"/>
        </p:xfrm>
        <a:graphic>
          <a:graphicData uri="http://schemas.openxmlformats.org/presentationml/2006/ole">
            <p:oleObj spid="_x0000_s831492" name="Equation" r:id="rId3" imgW="3073320" imgH="4060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tr"/>
              <a:t>Hesaplama Hatası Örnekleri</a:t>
            </a:r>
          </a:p>
        </p:txBody>
      </p:sp>
      <p:graphicFrame>
        <p:nvGraphicFramePr>
          <p:cNvPr id="864259" name="Object 3"/>
          <p:cNvGraphicFramePr>
            <a:graphicFrameLocks noChangeAspect="1"/>
          </p:cNvGraphicFramePr>
          <p:nvPr/>
        </p:nvGraphicFramePr>
        <p:xfrm>
          <a:off x="304800" y="2339975"/>
          <a:ext cx="2362200" cy="936625"/>
        </p:xfrm>
        <a:graphic>
          <a:graphicData uri="http://schemas.openxmlformats.org/presentationml/2006/ole">
            <p:oleObj spid="_x0000_s864259" name="Document" r:id="rId3" imgW="3239280" imgH="1357560" progId="Word.Document.8">
              <p:embed/>
            </p:oleObj>
          </a:graphicData>
        </a:graphic>
      </p:graphicFrame>
      <p:graphicFrame>
        <p:nvGraphicFramePr>
          <p:cNvPr id="864260" name="Object 4"/>
          <p:cNvGraphicFramePr>
            <a:graphicFrameLocks noChangeAspect="1"/>
          </p:cNvGraphicFramePr>
          <p:nvPr/>
        </p:nvGraphicFramePr>
        <p:xfrm>
          <a:off x="381000" y="5181600"/>
          <a:ext cx="2286000" cy="938213"/>
        </p:xfrm>
        <a:graphic>
          <a:graphicData uri="http://schemas.openxmlformats.org/presentationml/2006/ole">
            <p:oleObj spid="_x0000_s864260" name="Document" r:id="rId4" imgW="3239280" imgH="1381680" progId="Word.Document.8">
              <p:embed/>
            </p:oleObj>
          </a:graphicData>
        </a:graphic>
      </p:graphicFrame>
      <p:graphicFrame>
        <p:nvGraphicFramePr>
          <p:cNvPr id="864261" name="Object 5"/>
          <p:cNvGraphicFramePr>
            <a:graphicFrameLocks noChangeAspect="1"/>
          </p:cNvGraphicFramePr>
          <p:nvPr/>
        </p:nvGraphicFramePr>
        <p:xfrm>
          <a:off x="381000" y="3817938"/>
          <a:ext cx="2286000" cy="906462"/>
        </p:xfrm>
        <a:graphic>
          <a:graphicData uri="http://schemas.openxmlformats.org/presentationml/2006/ole">
            <p:oleObj spid="_x0000_s864261" name="Document" r:id="rId5" imgW="3239280" imgH="1357560" progId="Word.Document.8">
              <p:embed/>
            </p:oleObj>
          </a:graphicData>
        </a:graphic>
      </p:graphicFrame>
      <p:sp>
        <p:nvSpPr>
          <p:cNvPr id="864262" name="Text Box 6"/>
          <p:cNvSpPr txBox="1">
            <a:spLocks noChangeArrowheads="1"/>
          </p:cNvSpPr>
          <p:nvPr/>
        </p:nvSpPr>
        <p:spPr bwMode="auto">
          <a:xfrm>
            <a:off x="2895600" y="2339975"/>
            <a:ext cx="5943600" cy="854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xmlns:a="http://schemas.openxmlformats.org/drawingml/2006/main">
              <a:spcBef>
                <a:spcPct val="50000"/>
              </a:spcBef>
            </a:pPr>
            <a:r xmlns:a="http://schemas.openxmlformats.org/drawingml/2006/main">
              <a:rPr lang="tr" sz="2000"/>
              <a:t>P(C1) = 0/6 = 0 P(C2) = 6/6 = 1</a:t>
            </a:r>
          </a:p>
          <a:p>
            <a:pPr xmlns:a="http://schemas.openxmlformats.org/drawingml/2006/main">
              <a:spcBef>
                <a:spcPct val="50000"/>
              </a:spcBef>
            </a:pPr>
            <a:r xmlns:a="http://schemas.openxmlformats.org/drawingml/2006/main">
              <a:rPr lang="tr" sz="2000"/>
              <a:t>Hata = 1 – maks (0, 1) = 1 – 1 = 0</a:t>
            </a:r>
          </a:p>
        </p:txBody>
      </p:sp>
      <p:sp>
        <p:nvSpPr>
          <p:cNvPr id="864263" name="Text Box 7"/>
          <p:cNvSpPr txBox="1">
            <a:spLocks noChangeArrowheads="1"/>
          </p:cNvSpPr>
          <p:nvPr/>
        </p:nvSpPr>
        <p:spPr bwMode="auto">
          <a:xfrm>
            <a:off x="2971800" y="3733800"/>
            <a:ext cx="5105400" cy="854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xmlns:a="http://schemas.openxmlformats.org/drawingml/2006/main">
              <a:spcBef>
                <a:spcPct val="50000"/>
              </a:spcBef>
            </a:pPr>
            <a:r xmlns:a="http://schemas.openxmlformats.org/drawingml/2006/main">
              <a:rPr lang="tr" sz="2000"/>
              <a:t>P(C1) = 1/6 P(C2) = 5/6</a:t>
            </a:r>
          </a:p>
          <a:p>
            <a:pPr xmlns:a="http://schemas.openxmlformats.org/drawingml/2006/main">
              <a:spcBef>
                <a:spcPct val="50000"/>
              </a:spcBef>
            </a:pPr>
            <a:r xmlns:a="http://schemas.openxmlformats.org/drawingml/2006/main">
              <a:rPr lang="tr" sz="2000"/>
              <a:t>Hata = 1 – maks (1/6, 5/6) = 1 – 5/6 = 1/6</a:t>
            </a:r>
          </a:p>
        </p:txBody>
      </p:sp>
      <p:sp>
        <p:nvSpPr>
          <p:cNvPr id="864264" name="Text Box 8"/>
          <p:cNvSpPr txBox="1">
            <a:spLocks noChangeArrowheads="1"/>
          </p:cNvSpPr>
          <p:nvPr/>
        </p:nvSpPr>
        <p:spPr bwMode="auto">
          <a:xfrm>
            <a:off x="2971800" y="5105400"/>
            <a:ext cx="6172200" cy="854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xmlns:a="http://schemas.openxmlformats.org/drawingml/2006/main">
              <a:spcBef>
                <a:spcPct val="50000"/>
              </a:spcBef>
            </a:pPr>
            <a:r xmlns:a="http://schemas.openxmlformats.org/drawingml/2006/main">
              <a:rPr lang="tr" sz="2000"/>
              <a:t>P(C1) = 2/6 P(C2) = 4/6</a:t>
            </a:r>
          </a:p>
          <a:p>
            <a:pPr xmlns:a="http://schemas.openxmlformats.org/drawingml/2006/main">
              <a:spcBef>
                <a:spcPct val="50000"/>
              </a:spcBef>
            </a:pPr>
            <a:r xmlns:a="http://schemas.openxmlformats.org/drawingml/2006/main">
              <a:rPr lang="tr" sz="2000"/>
              <a:t>Hata = 1 – maks (2/6, 4/6) = 1 – 4/6 = 1/3</a:t>
            </a:r>
          </a:p>
        </p:txBody>
      </p:sp>
      <p:graphicFrame>
        <p:nvGraphicFramePr>
          <p:cNvPr id="864266" name="Object 10"/>
          <p:cNvGraphicFramePr>
            <a:graphicFrameLocks noChangeAspect="1"/>
          </p:cNvGraphicFramePr>
          <p:nvPr/>
        </p:nvGraphicFramePr>
        <p:xfrm>
          <a:off x="1828800" y="1219200"/>
          <a:ext cx="4953000" cy="650875"/>
        </p:xfrm>
        <a:graphic>
          <a:graphicData uri="http://schemas.openxmlformats.org/presentationml/2006/ole">
            <p:oleObj spid="_x0000_s864266" name="Equation" r:id="rId6" imgW="3073320" imgH="4060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tr"/>
              <a:t>Bölme Kriterleri Arasında Karşılaştırma</a:t>
            </a:r>
          </a:p>
        </p:txBody>
      </p:sp>
      <p:pic>
        <p:nvPicPr>
          <p:cNvPr id="8325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676400"/>
            <a:ext cx="6248400" cy="4686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832516" name="Text Box 4"/>
          <p:cNvSpPr txBox="1">
            <a:spLocks noChangeArrowheads="1"/>
          </p:cNvSpPr>
          <p:nvPr/>
        </p:nvSpPr>
        <p:spPr bwMode="auto">
          <a:xfrm>
            <a:off x="381000" y="1219200"/>
            <a:ext cx="4724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xmlns:a="http://schemas.openxmlformats.org/drawingml/2006/main">
              <a:spcBef>
                <a:spcPct val="50000"/>
              </a:spcBef>
            </a:pPr>
            <a:r xmlns:a="http://schemas.openxmlformats.org/drawingml/2006/main">
              <a:rPr lang="tr" sz="2400"/>
              <a:t>2 sınıflı bir problem için: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tr"/>
              <a:t>Gini vs Yanlış Sınıflandırma Hatası</a:t>
            </a:r>
          </a:p>
        </p:txBody>
      </p:sp>
      <p:sp>
        <p:nvSpPr>
          <p:cNvPr id="880643" name="Oval 3"/>
          <p:cNvSpPr>
            <a:spLocks noChangeArrowheads="1"/>
          </p:cNvSpPr>
          <p:nvPr/>
        </p:nvSpPr>
        <p:spPr bwMode="auto">
          <a:xfrm>
            <a:off x="3124200" y="1295400"/>
            <a:ext cx="1009650" cy="45402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xmlns:a="http://schemas.openxmlformats.org/drawingml/2006/main" algn="ctr"/>
            <a:r xmlns:a="http://schemas.openxmlformats.org/drawingml/2006/main">
              <a:rPr lang="tr" sz="2000" b="0">
                <a:latin typeface="Times New Roman" charset="0"/>
              </a:rPr>
              <a:t>A?</a:t>
            </a:r>
            <a:endParaRPr xmlns:a="http://schemas.openxmlformats.org/drawingml/2006/main" lang="en-US" sz="2400" b="0">
              <a:latin typeface="Times New Roman" charset="0"/>
            </a:endParaRPr>
          </a:p>
        </p:txBody>
      </p:sp>
      <p:sp>
        <p:nvSpPr>
          <p:cNvPr id="880644" name="Line 4"/>
          <p:cNvSpPr>
            <a:spLocks noChangeShapeType="1"/>
          </p:cNvSpPr>
          <p:nvPr/>
        </p:nvSpPr>
        <p:spPr bwMode="auto">
          <a:xfrm flipH="1">
            <a:off x="2549525" y="1752600"/>
            <a:ext cx="1108075" cy="725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880645" name="Line 5"/>
          <p:cNvSpPr>
            <a:spLocks noChangeShapeType="1"/>
          </p:cNvSpPr>
          <p:nvPr/>
        </p:nvSpPr>
        <p:spPr bwMode="auto">
          <a:xfrm>
            <a:off x="3657600" y="1752600"/>
            <a:ext cx="1184275" cy="725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880646" name="Text Box 6"/>
          <p:cNvSpPr txBox="1">
            <a:spLocks noChangeArrowheads="1"/>
          </p:cNvSpPr>
          <p:nvPr/>
        </p:nvSpPr>
        <p:spPr bwMode="auto">
          <a:xfrm>
            <a:off x="2276475" y="1868488"/>
            <a:ext cx="539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r" sz="1800" b="0">
                <a:latin typeface="Times New Roman" charset="0"/>
              </a:rPr>
              <a:t>Evet</a:t>
            </a:r>
          </a:p>
        </p:txBody>
      </p:sp>
      <p:sp>
        <p:nvSpPr>
          <p:cNvPr id="880647" name="Text Box 7"/>
          <p:cNvSpPr txBox="1">
            <a:spLocks noChangeArrowheads="1"/>
          </p:cNvSpPr>
          <p:nvPr/>
        </p:nvSpPr>
        <p:spPr bwMode="auto">
          <a:xfrm>
            <a:off x="4765675" y="1868488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r" sz="1800" b="0">
                <a:latin typeface="Times New Roman" charset="0"/>
              </a:rPr>
              <a:t>Numara</a:t>
            </a:r>
          </a:p>
        </p:txBody>
      </p:sp>
      <p:sp>
        <p:nvSpPr>
          <p:cNvPr id="880648" name="Rectangle 8"/>
          <p:cNvSpPr>
            <a:spLocks noChangeArrowheads="1"/>
          </p:cNvSpPr>
          <p:nvPr/>
        </p:nvSpPr>
        <p:spPr bwMode="auto">
          <a:xfrm>
            <a:off x="2133600" y="2478088"/>
            <a:ext cx="936625" cy="3413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xmlns:a="http://schemas.openxmlformats.org/drawingml/2006/main" algn="ctr"/>
            <a:r xmlns:a="http://schemas.openxmlformats.org/drawingml/2006/main">
              <a:rPr lang="tr" sz="1800" b="0">
                <a:latin typeface="Times New Roman" charset="0"/>
              </a:rPr>
              <a:t>Düğüm N1</a:t>
            </a:r>
          </a:p>
        </p:txBody>
      </p:sp>
      <p:sp>
        <p:nvSpPr>
          <p:cNvPr id="880649" name="Rectangle 9"/>
          <p:cNvSpPr>
            <a:spLocks noChangeArrowheads="1"/>
          </p:cNvSpPr>
          <p:nvPr/>
        </p:nvSpPr>
        <p:spPr bwMode="auto">
          <a:xfrm>
            <a:off x="4321175" y="2478088"/>
            <a:ext cx="936625" cy="3413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xmlns:a="http://schemas.openxmlformats.org/drawingml/2006/main" algn="ctr"/>
            <a:r xmlns:a="http://schemas.openxmlformats.org/drawingml/2006/main">
              <a:rPr lang="tr" sz="1800" b="0">
                <a:latin typeface="Times New Roman" charset="0"/>
              </a:rPr>
              <a:t>Düğüm N2</a:t>
            </a:r>
          </a:p>
        </p:txBody>
      </p:sp>
      <p:graphicFrame>
        <p:nvGraphicFramePr>
          <p:cNvPr id="880650" name="Object 10"/>
          <p:cNvGraphicFramePr>
            <a:graphicFrameLocks noChangeAspect="1"/>
          </p:cNvGraphicFramePr>
          <p:nvPr/>
        </p:nvGraphicFramePr>
        <p:xfrm>
          <a:off x="6243638" y="1217613"/>
          <a:ext cx="1968500" cy="1893887"/>
        </p:xfrm>
        <a:graphic>
          <a:graphicData uri="http://schemas.openxmlformats.org/presentationml/2006/ole">
            <p:oleObj spid="_x0000_s880650" name="Document" r:id="rId3" imgW="3177000" imgH="3053520" progId="Word.Document.8">
              <p:embed/>
            </p:oleObj>
          </a:graphicData>
        </a:graphic>
      </p:graphicFrame>
      <p:graphicFrame>
        <p:nvGraphicFramePr>
          <p:cNvPr id="880651" name="Object 11"/>
          <p:cNvGraphicFramePr>
            <a:graphicFrameLocks noChangeAspect="1"/>
          </p:cNvGraphicFramePr>
          <p:nvPr/>
        </p:nvGraphicFramePr>
        <p:xfrm>
          <a:off x="2971800" y="3733800"/>
          <a:ext cx="1905000" cy="1471613"/>
        </p:xfrm>
        <a:graphic>
          <a:graphicData uri="http://schemas.openxmlformats.org/presentationml/2006/ole">
            <p:oleObj spid="_x0000_s880651" name="Document" r:id="rId4" imgW="3265920" imgH="2548080" progId="Word.Document.8">
              <p:embed/>
            </p:oleObj>
          </a:graphicData>
        </a:graphic>
      </p:graphicFrame>
      <p:sp>
        <p:nvSpPr>
          <p:cNvPr id="880652" name="Text Box 12"/>
          <p:cNvSpPr txBox="1">
            <a:spLocks noChangeArrowheads="1"/>
          </p:cNvSpPr>
          <p:nvPr/>
        </p:nvSpPr>
        <p:spPr bwMode="auto">
          <a:xfrm>
            <a:off x="304800" y="3581400"/>
            <a:ext cx="2438400" cy="2073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xmlns:a="http://schemas.openxmlformats.org/drawingml/2006/main">
              <a:spcBef>
                <a:spcPct val="50000"/>
              </a:spcBef>
            </a:pPr>
            <a:r xmlns:a="http://schemas.openxmlformats.org/drawingml/2006/main">
              <a:rPr lang="tr" sz="2000"/>
              <a:t>Gini(N1) </a:t>
            </a:r>
            <a:br xmlns:a="http://schemas.openxmlformats.org/drawingml/2006/main">
              <a:rPr lang="en-US" sz="2000"/>
            </a:br>
            <a:r xmlns:a="http://schemas.openxmlformats.org/drawingml/2006/main">
              <a:rPr lang="tr" sz="2000"/>
              <a:t>= 1 – (3/3) </a:t>
            </a:r>
            <a:r xmlns:a="http://schemas.openxmlformats.org/drawingml/2006/main">
              <a:rPr lang="tr" sz="2000" baseline="30000"/>
              <a:t>2 </a:t>
            </a:r>
            <a:r xmlns:a="http://schemas.openxmlformats.org/drawingml/2006/main">
              <a:rPr lang="tr" sz="2000"/>
              <a:t>– (0/3) </a:t>
            </a:r>
            <a:r xmlns:a="http://schemas.openxmlformats.org/drawingml/2006/main">
              <a:rPr lang="tr" sz="2000" baseline="30000"/>
              <a:t>2</a:t>
            </a:r>
            <a:r xmlns:a="http://schemas.openxmlformats.org/drawingml/2006/main">
              <a:rPr lang="tr" sz="2000"/>
              <a:t> </a:t>
            </a:r>
            <a:br xmlns:a="http://schemas.openxmlformats.org/drawingml/2006/main">
              <a:rPr lang="en-US" sz="2000"/>
            </a:br>
            <a:r xmlns:a="http://schemas.openxmlformats.org/drawingml/2006/main">
              <a:rPr lang="tr" sz="2000"/>
              <a:t>= 0</a:t>
            </a:r>
          </a:p>
          <a:p>
            <a:pPr xmlns:a="http://schemas.openxmlformats.org/drawingml/2006/main">
              <a:spcBef>
                <a:spcPct val="50000"/>
              </a:spcBef>
            </a:pPr>
            <a:r xmlns:a="http://schemas.openxmlformats.org/drawingml/2006/main">
              <a:rPr lang="tr" sz="2000"/>
              <a:t>Gini(N2) </a:t>
            </a:r>
            <a:br xmlns:a="http://schemas.openxmlformats.org/drawingml/2006/main">
              <a:rPr lang="en-US" sz="2000"/>
            </a:br>
            <a:r xmlns:a="http://schemas.openxmlformats.org/drawingml/2006/main">
              <a:rPr lang="tr" sz="2000"/>
              <a:t>= 1 – (4/7) </a:t>
            </a:r>
            <a:r xmlns:a="http://schemas.openxmlformats.org/drawingml/2006/main">
              <a:rPr lang="tr" sz="2000" baseline="30000"/>
              <a:t>2 </a:t>
            </a:r>
            <a:r xmlns:a="http://schemas.openxmlformats.org/drawingml/2006/main">
              <a:rPr lang="tr" sz="2000"/>
              <a:t>– (3/7) </a:t>
            </a:r>
            <a:r xmlns:a="http://schemas.openxmlformats.org/drawingml/2006/main">
              <a:rPr lang="tr" sz="2000" baseline="30000"/>
              <a:t>2</a:t>
            </a:r>
            <a:r xmlns:a="http://schemas.openxmlformats.org/drawingml/2006/main">
              <a:rPr lang="tr" sz="2000"/>
              <a:t> </a:t>
            </a:r>
            <a:br xmlns:a="http://schemas.openxmlformats.org/drawingml/2006/main">
              <a:rPr lang="en-US" sz="2000"/>
            </a:br>
            <a:r xmlns:a="http://schemas.openxmlformats.org/drawingml/2006/main">
              <a:rPr lang="tr" sz="2000"/>
              <a:t>= 0.489</a:t>
            </a:r>
          </a:p>
        </p:txBody>
      </p:sp>
      <p:sp>
        <p:nvSpPr>
          <p:cNvPr id="880653" name="Text Box 13"/>
          <p:cNvSpPr txBox="1">
            <a:spLocks noChangeArrowheads="1"/>
          </p:cNvSpPr>
          <p:nvPr/>
        </p:nvSpPr>
        <p:spPr bwMode="auto">
          <a:xfrm>
            <a:off x="5638800" y="3810000"/>
            <a:ext cx="2438400" cy="1768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xmlns:a="http://schemas.openxmlformats.org/drawingml/2006/main">
              <a:spcBef>
                <a:spcPct val="50000"/>
              </a:spcBef>
            </a:pPr>
            <a:r xmlns:a="http://schemas.openxmlformats.org/drawingml/2006/main">
              <a:rPr lang="tr" sz="2000"/>
              <a:t>Gini(Çocuklar) </a:t>
            </a:r>
            <a:br xmlns:a="http://schemas.openxmlformats.org/drawingml/2006/main">
              <a:rPr lang="en-US" sz="2000"/>
            </a:br>
            <a:r xmlns:a="http://schemas.openxmlformats.org/drawingml/2006/main">
              <a:rPr lang="tr" sz="2000"/>
              <a:t>= 3/10 * 0 </a:t>
            </a:r>
            <a:br xmlns:a="http://schemas.openxmlformats.org/drawingml/2006/main">
              <a:rPr lang="en-US" sz="2000"/>
            </a:br>
            <a:r xmlns:a="http://schemas.openxmlformats.org/drawingml/2006/main">
              <a:rPr lang="tr" sz="2000"/>
              <a:t>+ 7/10 * 0.489 </a:t>
            </a:r>
            <a:br xmlns:a="http://schemas.openxmlformats.org/drawingml/2006/main">
              <a:rPr lang="en-US" sz="2000"/>
            </a:br>
            <a:r xmlns:a="http://schemas.openxmlformats.org/drawingml/2006/main">
              <a:rPr lang="tr" sz="2000"/>
              <a:t>= 0.342</a:t>
            </a:r>
          </a:p>
          <a:p>
            <a:pPr xmlns:a="http://schemas.openxmlformats.org/drawingml/2006/main">
              <a:spcBef>
                <a:spcPct val="50000"/>
              </a:spcBef>
            </a:pPr>
            <a:r xmlns:a="http://schemas.openxmlformats.org/drawingml/2006/main">
              <a:rPr lang="tr" sz="2000">
                <a:solidFill>
                  <a:srgbClr val="FF0000"/>
                </a:solidFill>
              </a:rPr>
              <a:t>Gini geliştirir 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tr"/>
              <a:t>Ağaç İndüksiyonu</a:t>
            </a:r>
          </a:p>
        </p:txBody>
      </p:sp>
      <p:sp>
        <p:nvSpPr>
          <p:cNvPr id="93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 xmlns:a="http://schemas.openxmlformats.org/drawingml/2006/main">
              <a:rPr lang="tr"/>
              <a:t>Açgözlü strateji.</a:t>
            </a:r>
          </a:p>
          <a:p>
            <a:pPr xmlns:a="http://schemas.openxmlformats.org/drawingml/2006/main" lvl="1"/>
            <a:r xmlns:a="http://schemas.openxmlformats.org/drawingml/2006/main">
              <a:rPr lang="tr"/>
              <a:t>Kayıtları, belirli kriterleri optimize eden bir öznitelik testine göre ayırın.</a:t>
            </a:r>
          </a:p>
          <a:p>
            <a:endParaRPr lang="en-US"/>
          </a:p>
          <a:p>
            <a:r xmlns:a="http://schemas.openxmlformats.org/drawingml/2006/main">
              <a:rPr lang="tr"/>
              <a:t>Konular</a:t>
            </a:r>
          </a:p>
          <a:p>
            <a:pPr xmlns:a="http://schemas.openxmlformats.org/drawingml/2006/main" lvl="1"/>
            <a:r xmlns:a="http://schemas.openxmlformats.org/drawingml/2006/main">
              <a:rPr lang="tr"/>
              <a:t>Kayıtların nasıl bölüneceğini belirleyin</a:t>
            </a:r>
          </a:p>
          <a:p>
            <a:pPr xmlns:a="http://schemas.openxmlformats.org/drawingml/2006/main" lvl="2"/>
            <a:r xmlns:a="http://schemas.openxmlformats.org/drawingml/2006/main">
              <a:rPr lang="tr"/>
              <a:t>Nitelik test koşulu nasıl belirlenir?</a:t>
            </a:r>
          </a:p>
          <a:p>
            <a:pPr xmlns:a="http://schemas.openxmlformats.org/drawingml/2006/main" lvl="2"/>
            <a:r xmlns:a="http://schemas.openxmlformats.org/drawingml/2006/main">
              <a:rPr lang="tr"/>
              <a:t>En iyi bölünme nasıl belirlenir?</a:t>
            </a:r>
          </a:p>
          <a:p>
            <a:pPr xmlns:a="http://schemas.openxmlformats.org/drawingml/2006/main" lvl="1"/>
            <a:r xmlns:a="http://schemas.openxmlformats.org/drawingml/2006/main">
              <a:rPr lang="tr">
                <a:solidFill>
                  <a:srgbClr val="FF0000"/>
                </a:solidFill>
              </a:rPr>
              <a:t>Bölmeyi ne zaman durduracağınızı belirleyin</a:t>
            </a:r>
          </a:p>
          <a:p>
            <a:pPr lvl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tr"/>
              <a:t>Ağaç İndüksiyonu için Durdurma Kriterleri</a:t>
            </a:r>
          </a:p>
        </p:txBody>
      </p:sp>
      <p:sp>
        <p:nvSpPr>
          <p:cNvPr id="93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 xmlns:a="http://schemas.openxmlformats.org/drawingml/2006/main">
              <a:rPr lang="tr"/>
              <a:t>Tüm kayıtlar aynı sınıfa ait olduğunda bir düğümü genişletmeyi durdurun</a:t>
            </a:r>
          </a:p>
          <a:p>
            <a:endParaRPr lang="en-US"/>
          </a:p>
          <a:p>
            <a:r xmlns:a="http://schemas.openxmlformats.org/drawingml/2006/main">
              <a:rPr lang="tr"/>
              <a:t>Tüm kayıtlar benzer öznitelik değerlerine sahip olduğunda bir düğümü genişletmeyi durdurun</a:t>
            </a:r>
          </a:p>
          <a:p>
            <a:endParaRPr lang="en-US"/>
          </a:p>
          <a:p>
            <a:r xmlns:a="http://schemas.openxmlformats.org/drawingml/2006/main">
              <a:rPr lang="tr"/>
              <a:t>Erken fesih (daha sonra tartışılacaktır)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tr"/>
              <a:t>Karar Ağacı Tabanlı Sınıflandırma</a:t>
            </a:r>
          </a:p>
        </p:txBody>
      </p:sp>
      <p:sp>
        <p:nvSpPr>
          <p:cNvPr id="89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 xmlns:a="http://schemas.openxmlformats.org/drawingml/2006/main">
              <a:rPr lang="tr"/>
              <a:t>Avantajlar:</a:t>
            </a:r>
          </a:p>
          <a:p>
            <a:pPr xmlns:a="http://schemas.openxmlformats.org/drawingml/2006/main" lvl="1"/>
            <a:r xmlns:a="http://schemas.openxmlformats.org/drawingml/2006/main">
              <a:rPr lang="tr"/>
              <a:t>inşa etmek için ucuz</a:t>
            </a:r>
          </a:p>
          <a:p>
            <a:pPr xmlns:a="http://schemas.openxmlformats.org/drawingml/2006/main" lvl="1"/>
            <a:r xmlns:a="http://schemas.openxmlformats.org/drawingml/2006/main">
              <a:rPr lang="tr"/>
              <a:t>Bilinmeyen kayıtları sınıflandırmada son derece hızlı</a:t>
            </a:r>
          </a:p>
          <a:p>
            <a:pPr xmlns:a="http://schemas.openxmlformats.org/drawingml/2006/main" lvl="1"/>
            <a:r xmlns:a="http://schemas.openxmlformats.org/drawingml/2006/main">
              <a:rPr lang="tr"/>
              <a:t>Küçük boyutlu ağaçlar için yorumlanması kolay</a:t>
            </a:r>
          </a:p>
          <a:p>
            <a:pPr xmlns:a="http://schemas.openxmlformats.org/drawingml/2006/main" lvl="1"/>
            <a:r xmlns:a="http://schemas.openxmlformats.org/drawingml/2006/main">
              <a:rPr lang="tr"/>
              <a:t>Doğruluk, birçok basit veri seti için diğer sınıflandırma teknikleriyle karşılaştırılabilir</a:t>
            </a:r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6" name="Rectangle 30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tr"/>
              <a:t>Örnek: C4.5</a:t>
            </a:r>
          </a:p>
        </p:txBody>
      </p:sp>
      <p:sp>
        <p:nvSpPr>
          <p:cNvPr id="881667" name="Rectangle 307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 xmlns:a="http://schemas.openxmlformats.org/drawingml/2006/main">
              <a:rPr lang="tr"/>
              <a:t>Basit derinlik-ilk yapı.</a:t>
            </a:r>
          </a:p>
          <a:p>
            <a:r xmlns:a="http://schemas.openxmlformats.org/drawingml/2006/main">
              <a:rPr lang="tr"/>
              <a:t>Bilgi Kazancı kullanır</a:t>
            </a:r>
          </a:p>
          <a:p>
            <a:r xmlns:a="http://schemas.openxmlformats.org/drawingml/2006/main">
              <a:rPr lang="tr"/>
              <a:t>Her düğümde Sürekli Nitelikleri sıralar.</a:t>
            </a:r>
          </a:p>
          <a:p>
            <a:r xmlns:a="http://schemas.openxmlformats.org/drawingml/2006/main">
              <a:rPr lang="tr"/>
              <a:t>Belleğe sığdırmak için tüm verilere ihtiyaç duyar.</a:t>
            </a:r>
          </a:p>
          <a:p>
            <a:r xmlns:a="http://schemas.openxmlformats.org/drawingml/2006/main">
              <a:rPr lang="tr"/>
              <a:t>Büyük Veri Kümeleri için Uygun Değil.</a:t>
            </a:r>
          </a:p>
          <a:p>
            <a:pPr xmlns:a="http://schemas.openxmlformats.org/drawingml/2006/main" lvl="1"/>
            <a:r xmlns:a="http://schemas.openxmlformats.org/drawingml/2006/main">
              <a:rPr lang="tr"/>
              <a:t>Çekirdek dışı sıralama gerektirir.</a:t>
            </a:r>
          </a:p>
          <a:p>
            <a:pPr lvl="1"/>
            <a:endParaRPr lang="en-US"/>
          </a:p>
          <a:p>
            <a:r xmlns:a="http://schemas.openxmlformats.org/drawingml/2006/main">
              <a:rPr lang="tr"/>
              <a:t>Yazılımı şu adresten indirebilirsiniz: </a:t>
            </a:r>
            <a:br xmlns:a="http://schemas.openxmlformats.org/drawingml/2006/main">
              <a:rPr lang="en-US"/>
            </a:br>
            <a:r xmlns:a="http://schemas.openxmlformats.org/drawingml/2006/main" xmlns:r="http://schemas.openxmlformats.org/officeDocument/2006/relationships">
              <a:rPr lang="tr" sz="2400">
                <a:hlinkClick r:id="rId2"/>
              </a:rPr>
              <a:t>http://www.cse.unsw.edu.au/~quinlan/c4.5r8.tar.gz</a:t>
            </a:r>
            <a:endParaRPr xmlns:a="http://schemas.openxmlformats.org/drawingml/2006/main" lang="en-US" sz="2400"/>
          </a:p>
          <a:p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tr"/>
              <a:t>Sınıflandırma Teknikleri</a:t>
            </a:r>
          </a:p>
        </p:txBody>
      </p:sp>
      <p:sp>
        <p:nvSpPr>
          <p:cNvPr id="80691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 xmlns:a="http://schemas.openxmlformats.org/drawingml/2006/main">
              <a:rPr lang="tr"/>
              <a:t>Karar Ağacına Dayalı Yöntemler</a:t>
            </a:r>
          </a:p>
          <a:p>
            <a:r xmlns:a="http://schemas.openxmlformats.org/drawingml/2006/main">
              <a:rPr lang="tr"/>
              <a:t>Kural Tabanlı Yöntemler</a:t>
            </a:r>
          </a:p>
          <a:p>
            <a:r xmlns:a="http://schemas.openxmlformats.org/drawingml/2006/main">
              <a:rPr lang="tr"/>
              <a:t>Hafızaya dayalı akıl yürütme</a:t>
            </a:r>
          </a:p>
          <a:p>
            <a:r xmlns:a="http://schemas.openxmlformats.org/drawingml/2006/main">
              <a:rPr lang="tr"/>
              <a:t>Nöral ağlar</a:t>
            </a:r>
          </a:p>
          <a:p>
            <a:r xmlns:a="http://schemas.openxmlformats.org/drawingml/2006/main">
              <a:rPr lang="tr"/>
              <a:t>Naive Bayes ve Bayesian İnanç Ağları</a:t>
            </a:r>
          </a:p>
          <a:p>
            <a:r xmlns:a="http://schemas.openxmlformats.org/drawingml/2006/main">
              <a:rPr lang="tr"/>
              <a:t>Vektör makineleri desteklemek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tr"/>
              <a:t>Sınıflandırmanın Pratik Konuları</a:t>
            </a:r>
          </a:p>
        </p:txBody>
      </p:sp>
      <p:sp>
        <p:nvSpPr>
          <p:cNvPr id="93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 xmlns:a="http://schemas.openxmlformats.org/drawingml/2006/main">
              <a:rPr lang="tr"/>
              <a:t>Yetersiz Takma ve Fazla Takma</a:t>
            </a:r>
          </a:p>
          <a:p>
            <a:endParaRPr lang="en-US"/>
          </a:p>
          <a:p>
            <a:r xmlns:a="http://schemas.openxmlformats.org/drawingml/2006/main">
              <a:rPr lang="tr"/>
              <a:t>Kayıp değerler</a:t>
            </a:r>
          </a:p>
          <a:p>
            <a:endParaRPr lang="en-US"/>
          </a:p>
          <a:p>
            <a:r xmlns:a="http://schemas.openxmlformats.org/drawingml/2006/main">
              <a:rPr lang="tr"/>
              <a:t>Sınıflandırma Maliyetleri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tr"/>
              <a:t>Eksik ve Fazla Takma (Örnek)</a:t>
            </a:r>
          </a:p>
        </p:txBody>
      </p:sp>
      <p:pic>
        <p:nvPicPr>
          <p:cNvPr id="937987" name="Picture 3"/>
          <p:cNvPicPr>
            <a:picLocks noChangeAspect="1" noChangeArrowheads="1"/>
          </p:cNvPicPr>
          <p:nvPr/>
        </p:nvPicPr>
        <p:blipFill>
          <a:blip r:embed="rId2" cstate="print"/>
          <a:srcRect l="8139" t="5307" r="5814" b="5804"/>
          <a:stretch>
            <a:fillRect/>
          </a:stretch>
        </p:blipFill>
        <p:spPr bwMode="auto">
          <a:xfrm>
            <a:off x="304800" y="1143000"/>
            <a:ext cx="5638800" cy="5105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937988" name="Text Box 4"/>
          <p:cNvSpPr txBox="1">
            <a:spLocks noChangeArrowheads="1"/>
          </p:cNvSpPr>
          <p:nvPr/>
        </p:nvSpPr>
        <p:spPr bwMode="auto">
          <a:xfrm>
            <a:off x="6172200" y="1905000"/>
            <a:ext cx="2743200" cy="3530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xmlns:a="http://schemas.openxmlformats.org/drawingml/2006/main">
              <a:spcBef>
                <a:spcPct val="50000"/>
              </a:spcBef>
            </a:pPr>
            <a:r xmlns:a="http://schemas.openxmlformats.org/drawingml/2006/main">
              <a:rPr lang="tr" sz="1800"/>
              <a:t>500 dairesel ve 500 üçgen veri noktası.</a:t>
            </a:r>
          </a:p>
          <a:p>
            <a:pPr>
              <a:spcBef>
                <a:spcPct val="50000"/>
              </a:spcBef>
            </a:pPr>
            <a:endParaRPr lang="en-US" sz="1800"/>
          </a:p>
          <a:p>
            <a:pPr xmlns:a="http://schemas.openxmlformats.org/drawingml/2006/main">
              <a:spcBef>
                <a:spcPct val="50000"/>
              </a:spcBef>
            </a:pPr>
            <a:r xmlns:a="http://schemas.openxmlformats.org/drawingml/2006/main">
              <a:rPr lang="tr" sz="1800"/>
              <a:t>Dairesel noktalar:</a:t>
            </a:r>
          </a:p>
          <a:p>
            <a:pPr xmlns:a="http://schemas.openxmlformats.org/drawingml/2006/main">
              <a:spcBef>
                <a:spcPct val="50000"/>
              </a:spcBef>
            </a:pPr>
            <a:r xmlns:a="http://schemas.openxmlformats.org/drawingml/2006/main">
              <a:rPr lang="tr" sz="1800"/>
              <a:t>0,5 </a:t>
            </a:r>
            <a:r xmlns:a="http://schemas.openxmlformats.org/drawingml/2006/main">
              <a:rPr lang="tr" sz="1800">
                <a:sym typeface="Symbol" pitchFamily="18" charset="2"/>
              </a:rPr>
              <a:t> kare(x </a:t>
            </a:r>
            <a:r xmlns:a="http://schemas.openxmlformats.org/drawingml/2006/main">
              <a:rPr lang="tr" sz="1800" baseline="-25000">
                <a:sym typeface="Symbol" pitchFamily="18" charset="2"/>
              </a:rPr>
              <a:t>1 </a:t>
            </a:r>
            <a:r xmlns:a="http://schemas.openxmlformats.org/drawingml/2006/main">
              <a:rPr lang="tr" sz="1800" baseline="30000">
                <a:sym typeface="Symbol" pitchFamily="18" charset="2"/>
              </a:rPr>
              <a:t>2 </a:t>
            </a:r>
            <a:r xmlns:a="http://schemas.openxmlformats.org/drawingml/2006/main">
              <a:rPr lang="tr" sz="1800">
                <a:sym typeface="Symbol" pitchFamily="18" charset="2"/>
              </a:rPr>
              <a:t>+x </a:t>
            </a:r>
            <a:r xmlns:a="http://schemas.openxmlformats.org/drawingml/2006/main">
              <a:rPr lang="tr" sz="1800" baseline="-25000">
                <a:sym typeface="Symbol" pitchFamily="18" charset="2"/>
              </a:rPr>
              <a:t>2 </a:t>
            </a:r>
            <a:r xmlns:a="http://schemas.openxmlformats.org/drawingml/2006/main">
              <a:rPr lang="tr" sz="1800" baseline="30000">
                <a:sym typeface="Symbol" pitchFamily="18" charset="2"/>
              </a:rPr>
              <a:t>2 </a:t>
            </a:r>
            <a:r xmlns:a="http://schemas.openxmlformats.org/drawingml/2006/main">
              <a:rPr lang="tr" sz="1800">
                <a:sym typeface="Symbol" pitchFamily="18" charset="2"/>
              </a:rPr>
              <a:t>)  1</a:t>
            </a:r>
            <a:endParaRPr xmlns:a="http://schemas.openxmlformats.org/drawingml/2006/main" lang="en-US" sz="1800"/>
          </a:p>
          <a:p>
            <a:pPr>
              <a:spcBef>
                <a:spcPct val="50000"/>
              </a:spcBef>
            </a:pPr>
            <a:endParaRPr lang="en-US" sz="1800"/>
          </a:p>
          <a:p>
            <a:pPr xmlns:a="http://schemas.openxmlformats.org/drawingml/2006/main">
              <a:spcBef>
                <a:spcPct val="50000"/>
              </a:spcBef>
            </a:pPr>
            <a:r xmlns:a="http://schemas.openxmlformats.org/drawingml/2006/main">
              <a:rPr lang="tr" sz="1800"/>
              <a:t>Üçgen noktalar:</a:t>
            </a:r>
          </a:p>
          <a:p>
            <a:pPr xmlns:a="http://schemas.openxmlformats.org/drawingml/2006/main">
              <a:spcBef>
                <a:spcPct val="50000"/>
              </a:spcBef>
            </a:pPr>
            <a:r xmlns:a="http://schemas.openxmlformats.org/drawingml/2006/main">
              <a:rPr lang="tr" sz="1800">
                <a:sym typeface="Symbol" pitchFamily="18" charset="2"/>
              </a:rPr>
              <a:t>sqrt(x </a:t>
            </a:r>
            <a:r xmlns:a="http://schemas.openxmlformats.org/drawingml/2006/main">
              <a:rPr lang="tr" sz="1800" baseline="-25000">
                <a:sym typeface="Symbol" pitchFamily="18" charset="2"/>
              </a:rPr>
              <a:t>1 </a:t>
            </a:r>
            <a:r xmlns:a="http://schemas.openxmlformats.org/drawingml/2006/main">
              <a:rPr lang="tr" sz="1800" baseline="30000">
                <a:sym typeface="Symbol" pitchFamily="18" charset="2"/>
              </a:rPr>
              <a:t>2 </a:t>
            </a:r>
            <a:r xmlns:a="http://schemas.openxmlformats.org/drawingml/2006/main">
              <a:rPr lang="tr" sz="1800">
                <a:sym typeface="Symbol" pitchFamily="18" charset="2"/>
              </a:rPr>
              <a:t>+x </a:t>
            </a:r>
            <a:r xmlns:a="http://schemas.openxmlformats.org/drawingml/2006/main">
              <a:rPr lang="tr" sz="1800" baseline="-25000">
                <a:sym typeface="Symbol" pitchFamily="18" charset="2"/>
              </a:rPr>
              <a:t>2 </a:t>
            </a:r>
            <a:r xmlns:a="http://schemas.openxmlformats.org/drawingml/2006/main">
              <a:rPr lang="tr" sz="1800" baseline="30000">
                <a:sym typeface="Symbol" pitchFamily="18" charset="2"/>
              </a:rPr>
              <a:t>2 </a:t>
            </a:r>
            <a:r xmlns:a="http://schemas.openxmlformats.org/drawingml/2006/main">
              <a:rPr lang="tr" sz="1800">
                <a:sym typeface="Symbol" pitchFamily="18" charset="2"/>
              </a:rPr>
              <a:t>) &gt; 0,5 veya</a:t>
            </a:r>
          </a:p>
          <a:p>
            <a:pPr xmlns:a="http://schemas.openxmlformats.org/drawingml/2006/main">
              <a:spcBef>
                <a:spcPct val="50000"/>
              </a:spcBef>
            </a:pPr>
            <a:r xmlns:a="http://schemas.openxmlformats.org/drawingml/2006/main">
              <a:rPr lang="tr" sz="1800">
                <a:sym typeface="Symbol" pitchFamily="18" charset="2"/>
              </a:rPr>
              <a:t>sqrt(x </a:t>
            </a:r>
            <a:r xmlns:a="http://schemas.openxmlformats.org/drawingml/2006/main">
              <a:rPr lang="tr" sz="1800" baseline="-25000">
                <a:sym typeface="Symbol" pitchFamily="18" charset="2"/>
              </a:rPr>
              <a:t>1 </a:t>
            </a:r>
            <a:r xmlns:a="http://schemas.openxmlformats.org/drawingml/2006/main">
              <a:rPr lang="tr" sz="1800" baseline="30000">
                <a:sym typeface="Symbol" pitchFamily="18" charset="2"/>
              </a:rPr>
              <a:t>2 </a:t>
            </a:r>
            <a:r xmlns:a="http://schemas.openxmlformats.org/drawingml/2006/main">
              <a:rPr lang="tr" sz="1800">
                <a:sym typeface="Symbol" pitchFamily="18" charset="2"/>
              </a:rPr>
              <a:t>+x </a:t>
            </a:r>
            <a:r xmlns:a="http://schemas.openxmlformats.org/drawingml/2006/main">
              <a:rPr lang="tr" sz="1800" baseline="-25000">
                <a:sym typeface="Symbol" pitchFamily="18" charset="2"/>
              </a:rPr>
              <a:t>2 </a:t>
            </a:r>
            <a:r xmlns:a="http://schemas.openxmlformats.org/drawingml/2006/main">
              <a:rPr lang="tr" sz="1800" baseline="30000">
                <a:sym typeface="Symbol" pitchFamily="18" charset="2"/>
              </a:rPr>
              <a:t>2 </a:t>
            </a:r>
            <a:r xmlns:a="http://schemas.openxmlformats.org/drawingml/2006/main">
              <a:rPr lang="tr" sz="1800">
                <a:sym typeface="Symbol" pitchFamily="18" charset="2"/>
              </a:rPr>
              <a:t>) &lt;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tr"/>
              <a:t>Yetersiz Takma ve Fazla Takma</a:t>
            </a:r>
          </a:p>
        </p:txBody>
      </p:sp>
      <p:pic>
        <p:nvPicPr>
          <p:cNvPr id="9390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066800"/>
            <a:ext cx="6096000" cy="457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939012" name="Line 4"/>
          <p:cNvSpPr>
            <a:spLocks noChangeShapeType="1"/>
          </p:cNvSpPr>
          <p:nvPr/>
        </p:nvSpPr>
        <p:spPr bwMode="auto">
          <a:xfrm>
            <a:off x="4267200" y="1219200"/>
            <a:ext cx="0" cy="4114800"/>
          </a:xfrm>
          <a:prstGeom prst="line">
            <a:avLst/>
          </a:prstGeom>
          <a:noFill/>
          <a:ln w="25400">
            <a:solidFill>
              <a:srgbClr val="8000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939013" name="Text Box 5"/>
          <p:cNvSpPr txBox="1">
            <a:spLocks noChangeArrowheads="1"/>
          </p:cNvSpPr>
          <p:nvPr/>
        </p:nvSpPr>
        <p:spPr bwMode="auto">
          <a:xfrm>
            <a:off x="4343400" y="1447800"/>
            <a:ext cx="16002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xmlns:a="http://schemas.openxmlformats.org/drawingml/2006/main">
              <a:spcBef>
                <a:spcPct val="50000"/>
              </a:spcBef>
            </a:pPr>
            <a:r xmlns:a="http://schemas.openxmlformats.org/drawingml/2006/main">
              <a:rPr lang="tr" sz="1800"/>
              <a:t>Aşırı uyum gösterme</a:t>
            </a:r>
            <a:endParaRPr xmlns:a="http://schemas.openxmlformats.org/drawingml/2006/main" lang="en-US" sz="1800">
              <a:sym typeface="Symbol" pitchFamily="18" charset="2"/>
            </a:endParaRPr>
          </a:p>
        </p:txBody>
      </p:sp>
      <p:sp>
        <p:nvSpPr>
          <p:cNvPr id="939014" name="Text Box 6"/>
          <p:cNvSpPr txBox="1">
            <a:spLocks noChangeArrowheads="1"/>
          </p:cNvSpPr>
          <p:nvPr/>
        </p:nvSpPr>
        <p:spPr bwMode="auto">
          <a:xfrm>
            <a:off x="457200" y="5881688"/>
            <a:ext cx="84582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xmlns:a="http://schemas.openxmlformats.org/drawingml/2006/main">
              <a:spcBef>
                <a:spcPct val="50000"/>
              </a:spcBef>
            </a:pPr>
            <a:r xmlns:a="http://schemas.openxmlformats.org/drawingml/2006/main">
              <a:rPr lang="tr" sz="1800"/>
              <a:t>Eksik takma </a:t>
            </a:r>
            <a:r xmlns:a="http://schemas.openxmlformats.org/drawingml/2006/main">
              <a:rPr lang="tr" sz="1800" b="0"/>
              <a:t>: model çok basit olduğunda, hem eğitim hem de test hataları büyüktür</a:t>
            </a:r>
            <a:endParaRPr xmlns:a="http://schemas.openxmlformats.org/drawingml/2006/main" lang="en-US" sz="1800" b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tr"/>
              <a:t>Gürültü nedeniyle fazla takma</a:t>
            </a:r>
          </a:p>
        </p:txBody>
      </p:sp>
      <p:pic>
        <p:nvPicPr>
          <p:cNvPr id="940035" name="Picture 3"/>
          <p:cNvPicPr>
            <a:picLocks noChangeAspect="1" noChangeArrowheads="1"/>
          </p:cNvPicPr>
          <p:nvPr/>
        </p:nvPicPr>
        <p:blipFill>
          <a:blip r:embed="rId2" cstate="print"/>
          <a:srcRect t="4819" b="3615"/>
          <a:stretch>
            <a:fillRect/>
          </a:stretch>
        </p:blipFill>
        <p:spPr bwMode="auto">
          <a:xfrm>
            <a:off x="1295400" y="1066800"/>
            <a:ext cx="6324600" cy="434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940036" name="Text Box 4"/>
          <p:cNvSpPr txBox="1">
            <a:spLocks noChangeArrowheads="1"/>
          </p:cNvSpPr>
          <p:nvPr/>
        </p:nvSpPr>
        <p:spPr bwMode="auto">
          <a:xfrm>
            <a:off x="1676400" y="5715000"/>
            <a:ext cx="57912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xmlns:a="http://schemas.openxmlformats.org/drawingml/2006/main">
              <a:spcBef>
                <a:spcPct val="50000"/>
              </a:spcBef>
            </a:pPr>
            <a:r xmlns:a="http://schemas.openxmlformats.org/drawingml/2006/main">
              <a:rPr lang="tr" sz="1800"/>
              <a:t>Karar sınırı gürültü noktası tarafından bozuluyor</a:t>
            </a:r>
            <a:endParaRPr xmlns:a="http://schemas.openxmlformats.org/drawingml/2006/main" lang="en-US" sz="180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610600" cy="533400"/>
          </a:xfrm>
        </p:spPr>
        <p:txBody>
          <a:bodyPr/>
          <a:lstStyle/>
          <a:p>
            <a:r xmlns:a="http://schemas.openxmlformats.org/drawingml/2006/main">
              <a:rPr lang="tr"/>
              <a:t>Yetersiz Örnekler Nedeniyle Fazla Uyum</a:t>
            </a:r>
          </a:p>
        </p:txBody>
      </p:sp>
      <p:sp>
        <p:nvSpPr>
          <p:cNvPr id="941059" name="Text Box 3"/>
          <p:cNvSpPr txBox="1">
            <a:spLocks noChangeArrowheads="1"/>
          </p:cNvSpPr>
          <p:nvPr/>
        </p:nvSpPr>
        <p:spPr bwMode="auto">
          <a:xfrm>
            <a:off x="609600" y="4724400"/>
            <a:ext cx="7620000" cy="160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xmlns:a="http://schemas.openxmlformats.org/drawingml/2006/main">
              <a:spcBef>
                <a:spcPct val="50000"/>
              </a:spcBef>
            </a:pPr>
            <a:r xmlns:a="http://schemas.openxmlformats.org/drawingml/2006/main">
              <a:rPr lang="tr" sz="1800">
                <a:sym typeface="Symbol" pitchFamily="18" charset="2"/>
              </a:rPr>
              <a:t>Diyagramın alt yarısında veri noktalarının olmaması, o bölgenin sınıf etiketlerini doğru bir şekilde tahmin etmeyi zorlaştırır.</a:t>
            </a:r>
          </a:p>
          <a:p>
            <a:pPr xmlns:a="http://schemas.openxmlformats.org/drawingml/2006/main">
              <a:spcBef>
                <a:spcPct val="50000"/>
              </a:spcBef>
            </a:pPr>
            <a:r xmlns:a="http://schemas.openxmlformats.org/drawingml/2006/main">
              <a:rPr lang="tr" sz="1800"/>
              <a:t>- Bölgedeki yetersiz sayıda eğitim kaydı, karar ağacının sınıflandırma göreviyle ilgisi olmayan diğer eğitim kayıtlarını kullanarak test örneklerini tahmin etmesine neden olur.</a:t>
            </a:r>
            <a:endParaRPr xmlns:a="http://schemas.openxmlformats.org/drawingml/2006/main" lang="en-US" sz="1800">
              <a:sym typeface="Symbol" pitchFamily="18" charset="2"/>
            </a:endParaRPr>
          </a:p>
        </p:txBody>
      </p:sp>
      <p:pic>
        <p:nvPicPr>
          <p:cNvPr id="941060" name="Picture 4"/>
          <p:cNvPicPr>
            <a:picLocks noChangeAspect="1" noChangeArrowheads="1"/>
          </p:cNvPicPr>
          <p:nvPr>
            <p:ph idx="1"/>
          </p:nvPr>
        </p:nvPicPr>
        <p:blipFill>
          <a:blip r:embed="rId2" cstate="print"/>
          <a:srcRect l="7072" t="4857" r="5357" b="4857"/>
          <a:stretch>
            <a:fillRect/>
          </a:stretch>
        </p:blipFill>
        <p:spPr>
          <a:xfrm>
            <a:off x="1828800" y="1117600"/>
            <a:ext cx="4470400" cy="345440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tr"/>
              <a:t>Fazla Takma Üzerine Notlar</a:t>
            </a:r>
          </a:p>
        </p:txBody>
      </p:sp>
      <p:sp>
        <p:nvSpPr>
          <p:cNvPr id="94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 xmlns:a="http://schemas.openxmlformats.org/drawingml/2006/main">
              <a:rPr lang="tr"/>
              <a:t>Fazla uydurma, gereğinden fazla karmaşık karar ağaçlarına neden olur</a:t>
            </a:r>
          </a:p>
          <a:p>
            <a:endParaRPr lang="en-US"/>
          </a:p>
          <a:p>
            <a:r xmlns:a="http://schemas.openxmlformats.org/drawingml/2006/main">
              <a:rPr lang="tr"/>
              <a:t>Eğitim hatası artık ağacın daha önce görülmemiş kayıtlarda ne kadar iyi performans göstereceğine dair iyi bir tahmin sağlamaz</a:t>
            </a:r>
          </a:p>
          <a:p>
            <a:endParaRPr lang="en-US"/>
          </a:p>
          <a:p>
            <a:r xmlns:a="http://schemas.openxmlformats.org/drawingml/2006/main">
              <a:rPr lang="tr"/>
              <a:t>Hataları tahmin etmek için yeni yollara ihtiyaç var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tr"/>
              <a:t>Genelleme Hatalarını Tahmin Etme</a:t>
            </a:r>
          </a:p>
        </p:txBody>
      </p:sp>
      <p:sp>
        <p:nvSpPr>
          <p:cNvPr id="94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>
              <a:lnSpc>
                <a:spcPct val="80000"/>
              </a:lnSpc>
            </a:pPr>
            <a:r xmlns:a="http://schemas.openxmlformats.org/drawingml/2006/main">
              <a:rPr lang="tr" sz="2400">
                <a:solidFill>
                  <a:srgbClr val="FF0000"/>
                </a:solidFill>
              </a:rPr>
              <a:t>Yeniden ikame hataları: </a:t>
            </a:r>
            <a:r xmlns:a="http://schemas.openxmlformats.org/drawingml/2006/main">
              <a:rPr lang="tr" sz="2400"/>
              <a:t>eğitimde hata ( </a:t>
            </a:r>
            <a:r xmlns:a="http://schemas.openxmlformats.org/drawingml/2006/main">
              <a:rPr lang="tr" sz="2400">
                <a:sym typeface="Symbol" pitchFamily="18" charset="2"/>
              </a:rPr>
              <a:t> </a:t>
            </a:r>
            <a:r xmlns:a="http://schemas.openxmlformats.org/drawingml/2006/main">
              <a:rPr lang="tr" sz="2400"/>
              <a:t>e(t) )</a:t>
            </a:r>
          </a:p>
          <a:p>
            <a:pPr xmlns:a="http://schemas.openxmlformats.org/drawingml/2006/main">
              <a:lnSpc>
                <a:spcPct val="80000"/>
              </a:lnSpc>
            </a:pPr>
            <a:r xmlns:a="http://schemas.openxmlformats.org/drawingml/2006/main">
              <a:rPr lang="tr" sz="2400">
                <a:solidFill>
                  <a:srgbClr val="FF0000"/>
                </a:solidFill>
              </a:rPr>
              <a:t>Genelleme hataları: </a:t>
            </a:r>
            <a:r xmlns:a="http://schemas.openxmlformats.org/drawingml/2006/main">
              <a:rPr lang="tr" sz="2400"/>
              <a:t>testte hata ( </a:t>
            </a:r>
            <a:r xmlns:a="http://schemas.openxmlformats.org/drawingml/2006/main">
              <a:rPr lang="tr" sz="2400">
                <a:sym typeface="Symbol" pitchFamily="18" charset="2"/>
              </a:rPr>
              <a:t> </a:t>
            </a:r>
            <a:r xmlns:a="http://schemas.openxmlformats.org/drawingml/2006/main">
              <a:rPr lang="tr" sz="2400"/>
              <a:t>e'(t))</a:t>
            </a:r>
          </a:p>
          <a:p>
            <a:pPr lvl="4">
              <a:lnSpc>
                <a:spcPct val="80000"/>
              </a:lnSpc>
            </a:pPr>
            <a:endParaRPr lang="en-US" sz="600"/>
          </a:p>
          <a:p>
            <a:pPr xmlns:a="http://schemas.openxmlformats.org/drawingml/2006/main">
              <a:lnSpc>
                <a:spcPct val="80000"/>
              </a:lnSpc>
            </a:pPr>
            <a:r xmlns:a="http://schemas.openxmlformats.org/drawingml/2006/main">
              <a:rPr lang="tr" sz="2400"/>
              <a:t>Genelleme hatalarını tahmin etme yöntemleri:</a:t>
            </a:r>
          </a:p>
          <a:p>
            <a:pPr xmlns:a="http://schemas.openxmlformats.org/drawingml/2006/main" lvl="1">
              <a:lnSpc>
                <a:spcPct val="80000"/>
              </a:lnSpc>
            </a:pPr>
            <a:r xmlns:a="http://schemas.openxmlformats.org/drawingml/2006/main">
              <a:rPr lang="tr" sz="2400">
                <a:solidFill>
                  <a:srgbClr val="FF0000"/>
                </a:solidFill>
              </a:rPr>
              <a:t>İyimser yaklaşım: </a:t>
            </a:r>
            <a:r xmlns:a="http://schemas.openxmlformats.org/drawingml/2006/main">
              <a:rPr lang="tr" sz="2400"/>
              <a:t>e'(t) = e(t)</a:t>
            </a:r>
          </a:p>
          <a:p>
            <a:pPr xmlns:a="http://schemas.openxmlformats.org/drawingml/2006/main" lvl="1">
              <a:lnSpc>
                <a:spcPct val="80000"/>
              </a:lnSpc>
            </a:pPr>
            <a:r xmlns:a="http://schemas.openxmlformats.org/drawingml/2006/main">
              <a:rPr lang="tr" sz="2400">
                <a:solidFill>
                  <a:srgbClr val="FF0000"/>
                </a:solidFill>
              </a:rPr>
              <a:t>Kötümser yaklaşım:</a:t>
            </a:r>
            <a:r xmlns:a="http://schemas.openxmlformats.org/drawingml/2006/main">
              <a:rPr lang="tr" sz="2400"/>
              <a:t> </a:t>
            </a:r>
          </a:p>
          <a:p>
            <a:pPr xmlns:a="http://schemas.openxmlformats.org/drawingml/2006/main" lvl="2">
              <a:lnSpc>
                <a:spcPct val="80000"/>
              </a:lnSpc>
            </a:pPr>
            <a:r xmlns:a="http://schemas.openxmlformats.org/drawingml/2006/main">
              <a:rPr lang="tr" sz="2000"/>
              <a:t>Her yaprak düğüm için: e'(t) = (e(t)+0.5)</a:t>
            </a:r>
          </a:p>
          <a:p>
            <a:pPr xmlns:a="http://schemas.openxmlformats.org/drawingml/2006/main" lvl="2">
              <a:lnSpc>
                <a:spcPct val="80000"/>
              </a:lnSpc>
            </a:pPr>
            <a:r xmlns:a="http://schemas.openxmlformats.org/drawingml/2006/main">
              <a:rPr lang="tr" sz="2000"/>
              <a:t>Toplam hata: e'(T) = </a:t>
            </a:r>
            <a:r xmlns:a="http://schemas.openxmlformats.org/drawingml/2006/main">
              <a:rPr lang="tr" sz="2000">
                <a:sym typeface="Symbol" pitchFamily="18" charset="2"/>
              </a:rPr>
              <a:t>e(T) + N  0,5 (N: yaprak düğüm sayısı)</a:t>
            </a:r>
          </a:p>
          <a:p>
            <a:pPr xmlns:a="http://schemas.openxmlformats.org/drawingml/2006/main" lvl="2">
              <a:lnSpc>
                <a:spcPct val="80000"/>
              </a:lnSpc>
            </a:pPr>
            <a:r xmlns:a="http://schemas.openxmlformats.org/drawingml/2006/main">
              <a:rPr lang="tr" sz="2000">
                <a:sym typeface="Symbol" pitchFamily="18" charset="2"/>
              </a:rPr>
              <a:t>Eğitimde 30 yaprak düğümü ve 10 hatası olan bir ağaç için </a:t>
            </a:r>
            <a:br xmlns:a="http://schemas.openxmlformats.org/drawingml/2006/main">
              <a:rPr lang="en-US" sz="2000">
                <a:sym typeface="Symbol" pitchFamily="18" charset="2"/>
              </a:rPr>
            </a:br>
            <a:r xmlns:a="http://schemas.openxmlformats.org/drawingml/2006/main">
              <a:rPr lang="tr" sz="2000">
                <a:sym typeface="Symbol" pitchFamily="18" charset="2"/>
              </a:rPr>
              <a:t>(1000 örnekten): </a:t>
            </a:r>
            <a:br xmlns:a="http://schemas.openxmlformats.org/drawingml/2006/main">
              <a:rPr lang="en-US" sz="2000">
                <a:sym typeface="Symbol" pitchFamily="18" charset="2"/>
              </a:rPr>
            </a:br>
            <a:r xmlns:a="http://schemas.openxmlformats.org/drawingml/2006/main">
              <a:rPr lang="tr" sz="2000">
                <a:sym typeface="Symbol" pitchFamily="18" charset="2"/>
              </a:rPr>
              <a:t>Eğitim hatası = 10/1000 = %1</a:t>
            </a:r>
          </a:p>
          <a:p>
            <a:pPr xmlns:a="http://schemas.openxmlformats.org/drawingml/2006/main" lvl="2">
              <a:lnSpc>
                <a:spcPct val="80000"/>
              </a:lnSpc>
              <a:buFont typeface="Wingdings" pitchFamily="2" charset="2"/>
              <a:buNone/>
            </a:pPr>
            <a:r xmlns:a="http://schemas.openxmlformats.org/drawingml/2006/main">
              <a:rPr lang="tr" sz="2000">
                <a:sym typeface="Symbol" pitchFamily="18" charset="2"/>
              </a:rPr>
              <a:t>Genelleme hatası = (10 + 300,5)/1000 = %2,5</a:t>
            </a:r>
          </a:p>
          <a:p>
            <a:pPr xmlns:a="http://schemas.openxmlformats.org/drawingml/2006/main" lvl="1">
              <a:lnSpc>
                <a:spcPct val="80000"/>
              </a:lnSpc>
            </a:pPr>
            <a:r xmlns:a="http://schemas.openxmlformats.org/drawingml/2006/main">
              <a:rPr lang="tr" sz="2400">
                <a:solidFill>
                  <a:srgbClr val="FF0000"/>
                </a:solidFill>
                <a:sym typeface="Symbol" pitchFamily="18" charset="2"/>
              </a:rPr>
              <a:t>Azaltılmış hata budama (REP):</a:t>
            </a:r>
          </a:p>
          <a:p>
            <a:pPr xmlns:a="http://schemas.openxmlformats.org/drawingml/2006/main" lvl="2">
              <a:lnSpc>
                <a:spcPct val="80000"/>
              </a:lnSpc>
            </a:pPr>
            <a:r xmlns:a="http://schemas.openxmlformats.org/drawingml/2006/main">
              <a:rPr lang="tr" sz="2000">
                <a:sym typeface="Symbol" pitchFamily="18" charset="2"/>
              </a:rPr>
              <a:t>hatasını </a:t>
            </a:r>
            <a:r xmlns:a="http://schemas.openxmlformats.org/drawingml/2006/main">
              <a:rPr lang="tr" sz="2000">
                <a:sym typeface="Symbol" pitchFamily="18" charset="2"/>
              </a:rPr>
              <a:t>tahmin etmek için doğrulama veri setini kullanır</a:t>
            </a:r>
            <a:br xmlns:a="http://schemas.openxmlformats.org/drawingml/2006/main">
              <a:rPr lang="en-US" sz="2000">
                <a:sym typeface="Symbol" pitchFamily="18" charset="2"/>
              </a:rPr>
            </a:b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tr"/>
              <a:t>Occam'ın Usturası</a:t>
            </a:r>
          </a:p>
        </p:txBody>
      </p:sp>
      <p:sp>
        <p:nvSpPr>
          <p:cNvPr id="94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 xmlns:a="http://schemas.openxmlformats.org/drawingml/2006/main">
              <a:rPr lang="tr"/>
              <a:t>Benzer genelleme hatalarına sahip iki model verildiğinde, daha karmaşık model yerine daha basit modeli tercih etmelisiniz.</a:t>
            </a:r>
          </a:p>
          <a:p>
            <a:endParaRPr lang="en-US"/>
          </a:p>
          <a:p>
            <a:r xmlns:a="http://schemas.openxmlformats.org/drawingml/2006/main">
              <a:rPr lang="tr"/>
              <a:t>Karmaşık modeller için, verilerdeki hatalar nedeniyle kazara takılma olasılığı daha yüksektir.</a:t>
            </a:r>
          </a:p>
          <a:p>
            <a:endParaRPr lang="en-US"/>
          </a:p>
          <a:p>
            <a:r xmlns:a="http://schemas.openxmlformats.org/drawingml/2006/main">
              <a:rPr lang="tr"/>
              <a:t>Bu nedenle, bir modeli değerlendirirken model karmaşıklığını dahil etmek gerekir.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tr"/>
              <a:t>Aşırı Uyum Nasıl Ele Alınır</a:t>
            </a:r>
          </a:p>
        </p:txBody>
      </p:sp>
      <p:sp>
        <p:nvSpPr>
          <p:cNvPr id="94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181600"/>
          </a:xfrm>
        </p:spPr>
        <p:txBody>
          <a:bodyPr/>
          <a:lstStyle/>
          <a:p>
            <a:r xmlns:a="http://schemas.openxmlformats.org/drawingml/2006/main">
              <a:rPr lang="tr" sz="2400">
                <a:solidFill>
                  <a:srgbClr val="FF0000"/>
                </a:solidFill>
              </a:rPr>
              <a:t>Ön Budama (Erken Durdurma Kuralı)</a:t>
            </a:r>
          </a:p>
          <a:p>
            <a:pPr xmlns:a="http://schemas.openxmlformats.org/drawingml/2006/main" lvl="1"/>
            <a:r xmlns:a="http://schemas.openxmlformats.org/drawingml/2006/main">
              <a:rPr lang="tr" sz="2400"/>
              <a:t>Tamamen büyümüş bir ağaç haline gelmeden önce algoritmayı durdurun</a:t>
            </a:r>
          </a:p>
          <a:p>
            <a:pPr xmlns:a="http://schemas.openxmlformats.org/drawingml/2006/main" lvl="1"/>
            <a:r xmlns:a="http://schemas.openxmlformats.org/drawingml/2006/main">
              <a:rPr lang="tr" sz="2400"/>
              <a:t>Bir düğüm için tipik durma koşulları:</a:t>
            </a:r>
          </a:p>
          <a:p>
            <a:pPr xmlns:a="http://schemas.openxmlformats.org/drawingml/2006/main" lvl="2"/>
            <a:r xmlns:a="http://schemas.openxmlformats.org/drawingml/2006/main">
              <a:rPr lang="tr" sz="2000"/>
              <a:t>Tüm örnekler aynı sınıfa aitse dur</a:t>
            </a:r>
          </a:p>
          <a:p>
            <a:pPr xmlns:a="http://schemas.openxmlformats.org/drawingml/2006/main" lvl="2"/>
            <a:r xmlns:a="http://schemas.openxmlformats.org/drawingml/2006/main">
              <a:rPr lang="tr" sz="2000"/>
              <a:t>Tüm öznitelik değerleri aynıysa dur</a:t>
            </a:r>
          </a:p>
          <a:p>
            <a:pPr xmlns:a="http://schemas.openxmlformats.org/drawingml/2006/main" lvl="1"/>
            <a:r xmlns:a="http://schemas.openxmlformats.org/drawingml/2006/main">
              <a:rPr lang="tr" sz="2400"/>
              <a:t>Daha kısıtlayıcı koşullar:</a:t>
            </a:r>
          </a:p>
          <a:p>
            <a:pPr xmlns:a="http://schemas.openxmlformats.org/drawingml/2006/main" lvl="2"/>
            <a:r xmlns:a="http://schemas.openxmlformats.org/drawingml/2006/main">
              <a:rPr lang="tr" sz="2000"/>
              <a:t>Örnek sayısı, kullanıcı tarafından belirlenen bir eşikten azsa dur</a:t>
            </a:r>
          </a:p>
          <a:p>
            <a:pPr xmlns:a="http://schemas.openxmlformats.org/drawingml/2006/main" lvl="2"/>
            <a:r xmlns:a="http://schemas.openxmlformats.org/drawingml/2006/main">
              <a:rPr lang="tr" sz="2000"/>
              <a:t>Örneklerin sınıf dağılımı mevcut özelliklerden bağımsızsa dur (örneğin, </a:t>
            </a:r>
            <a:r xmlns:a="http://schemas.openxmlformats.org/drawingml/2006/main">
              <a:rPr lang="tr" sz="2000">
                <a:sym typeface="Symbol" pitchFamily="18" charset="2"/>
              </a:rPr>
              <a:t> </a:t>
            </a:r>
            <a:r xmlns:a="http://schemas.openxmlformats.org/drawingml/2006/main">
              <a:rPr lang="tr" sz="2000" baseline="30000">
                <a:sym typeface="Symbol" pitchFamily="18" charset="2"/>
              </a:rPr>
              <a:t>2 </a:t>
            </a:r>
            <a:r xmlns:a="http://schemas.openxmlformats.org/drawingml/2006/main">
              <a:rPr lang="tr" sz="2000">
                <a:sym typeface="Symbol" pitchFamily="18" charset="2"/>
              </a:rPr>
              <a:t>testi kullanılarak)</a:t>
            </a:r>
            <a:endParaRPr xmlns:a="http://schemas.openxmlformats.org/drawingml/2006/main" lang="en-US" sz="2000" baseline="30000"/>
          </a:p>
          <a:p>
            <a:pPr xmlns:a="http://schemas.openxmlformats.org/drawingml/2006/main" lvl="2"/>
            <a:r xmlns:a="http://schemas.openxmlformats.org/drawingml/2006/main">
              <a:rPr lang="tr" sz="2000"/>
              <a:t>ölçümlerini </a:t>
            </a:r>
            <a:r xmlns:a="http://schemas.openxmlformats.org/drawingml/2006/main">
              <a:rPr lang="tr" sz="2000"/>
              <a:t>iyileştirmiyorsa (örneğin, Gini veya bilgi kazancı) durdurun .</a:t>
            </a:r>
            <a:br xmlns:a="http://schemas.openxmlformats.org/drawingml/2006/main">
              <a:rPr lang="en-US" sz="2000"/>
            </a:b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tr"/>
              <a:t>Aşırı Uyum Nasıl Ele Alınır…</a:t>
            </a:r>
          </a:p>
        </p:txBody>
      </p:sp>
      <p:sp>
        <p:nvSpPr>
          <p:cNvPr id="94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 xmlns:a="http://schemas.openxmlformats.org/drawingml/2006/main">
              <a:rPr lang="tr" dirty="0">
                <a:solidFill>
                  <a:srgbClr val="FF0000"/>
                </a:solidFill>
              </a:rPr>
              <a:t>budama sonrası</a:t>
            </a:r>
          </a:p>
          <a:p>
            <a:pPr xmlns:a="http://schemas.openxmlformats.org/drawingml/2006/main" lvl="1"/>
            <a:r xmlns:a="http://schemas.openxmlformats.org/drawingml/2006/main">
              <a:rPr lang="tr" dirty="0"/>
              <a:t>Karar ağacını bütünüyle büyütün</a:t>
            </a:r>
          </a:p>
          <a:p>
            <a:pPr xmlns:a="http://schemas.openxmlformats.org/drawingml/2006/main" lvl="1"/>
            <a:r xmlns:a="http://schemas.openxmlformats.org/drawingml/2006/main">
              <a:rPr lang="tr" dirty="0"/>
              <a:t>Karar ağacının düğümlerini aşağıdan yukarıya doğru kırpın</a:t>
            </a:r>
          </a:p>
          <a:p>
            <a:pPr xmlns:a="http://schemas.openxmlformats.org/drawingml/2006/main" lvl="1"/>
            <a:r xmlns:a="http://schemas.openxmlformats.org/drawingml/2006/main">
              <a:rPr lang="tr" dirty="0"/>
              <a:t>Budamadan sonra genelleme hatası düzelirse, alt ağacı bir yaprak düğümü ile değiştirin.</a:t>
            </a:r>
          </a:p>
          <a:p>
            <a:pPr xmlns:a="http://schemas.openxmlformats.org/drawingml/2006/main" lvl="1"/>
            <a:r xmlns:a="http://schemas.openxmlformats.org/drawingml/2006/main">
              <a:rPr lang="tr" dirty="0" smtClean="0"/>
              <a:t>alt ağaçtaki </a:t>
            </a:r>
            <a:endParaRPr xmlns:a="http://schemas.openxmlformats.org/drawingml/2006/main" lang="en-US" dirty="0"/>
            <a:r xmlns:a="http://schemas.openxmlformats.org/drawingml/2006/main">
              <a:rPr lang="tr" dirty="0"/>
              <a:t>örneklerin çoğunluk sınıfından belirlenir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tr"/>
              <a:t>Karar Ağacı Örneği</a:t>
            </a:r>
          </a:p>
        </p:txBody>
      </p:sp>
      <p:grpSp>
        <p:nvGrpSpPr>
          <p:cNvPr id="889859" name="Group 3"/>
          <p:cNvGrpSpPr>
            <a:grpSpLocks/>
          </p:cNvGrpSpPr>
          <p:nvPr/>
        </p:nvGrpSpPr>
        <p:grpSpPr bwMode="auto">
          <a:xfrm>
            <a:off x="228600" y="1371600"/>
            <a:ext cx="3587750" cy="4311650"/>
            <a:chOff x="288" y="951"/>
            <a:chExt cx="2260" cy="2716"/>
          </a:xfrm>
        </p:grpSpPr>
        <p:graphicFrame>
          <p:nvGraphicFramePr>
            <p:cNvPr id="889860" name="Object 4"/>
            <p:cNvGraphicFramePr>
              <a:graphicFrameLocks noChangeAspect="1"/>
            </p:cNvGraphicFramePr>
            <p:nvPr/>
          </p:nvGraphicFramePr>
          <p:xfrm>
            <a:off x="288" y="1344"/>
            <a:ext cx="2246" cy="2323"/>
          </p:xfrm>
          <a:graphic>
            <a:graphicData uri="http://schemas.openxmlformats.org/presentationml/2006/ole">
              <p:oleObj spid="_x0000_s889860" name="Document" r:id="rId3" imgW="5405040" imgH="5780160" progId="Word.Document.8">
                <p:embed/>
              </p:oleObj>
            </a:graphicData>
          </a:graphic>
        </p:graphicFrame>
        <p:sp>
          <p:nvSpPr>
            <p:cNvPr id="889861" name="Text Box 5"/>
            <p:cNvSpPr txBox="1">
              <a:spLocks noChangeArrowheads="1"/>
            </p:cNvSpPr>
            <p:nvPr/>
          </p:nvSpPr>
          <p:spPr bwMode="auto">
            <a:xfrm rot="-2416809">
              <a:off x="672" y="951"/>
              <a:ext cx="792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xmlns:a="http://schemas.openxmlformats.org/drawingml/2006/main" marL="342900" indent="-342900"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 xmlns:a="http://schemas.openxmlformats.org/drawingml/2006/main">
                <a:rPr lang="tr" sz="1600">
                  <a:solidFill>
                    <a:srgbClr val="006600"/>
                  </a:solidFill>
                </a:rPr>
                <a:t>kategorik</a:t>
              </a:r>
              <a:endParaRPr xmlns:a="http://schemas.openxmlformats.org/drawingml/2006/main" lang="en-US" sz="1600">
                <a:solidFill>
                  <a:schemeClr val="bg2"/>
                </a:solidFill>
              </a:endParaRPr>
            </a:p>
          </p:txBody>
        </p:sp>
        <p:sp>
          <p:nvSpPr>
            <p:cNvPr id="889862" name="Text Box 6"/>
            <p:cNvSpPr txBox="1">
              <a:spLocks noChangeArrowheads="1"/>
            </p:cNvSpPr>
            <p:nvPr/>
          </p:nvSpPr>
          <p:spPr bwMode="auto">
            <a:xfrm rot="-2416809">
              <a:off x="1104" y="951"/>
              <a:ext cx="792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xmlns:a="http://schemas.openxmlformats.org/drawingml/2006/main" marL="342900" indent="-342900"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 xmlns:a="http://schemas.openxmlformats.org/drawingml/2006/main">
                <a:rPr lang="tr" sz="1600">
                  <a:solidFill>
                    <a:srgbClr val="006600"/>
                  </a:solidFill>
                </a:rPr>
                <a:t>kategorik</a:t>
              </a:r>
              <a:endParaRPr xmlns:a="http://schemas.openxmlformats.org/drawingml/2006/main" lang="en-US" sz="1600">
                <a:solidFill>
                  <a:schemeClr val="bg2"/>
                </a:solidFill>
              </a:endParaRPr>
            </a:p>
          </p:txBody>
        </p:sp>
        <p:sp>
          <p:nvSpPr>
            <p:cNvPr id="889863" name="Text Box 7"/>
            <p:cNvSpPr txBox="1">
              <a:spLocks noChangeArrowheads="1"/>
            </p:cNvSpPr>
            <p:nvPr/>
          </p:nvSpPr>
          <p:spPr bwMode="auto">
            <a:xfrm rot="-2416809">
              <a:off x="1632" y="951"/>
              <a:ext cx="805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xmlns:a="http://schemas.openxmlformats.org/drawingml/2006/main" marL="342900" indent="-342900"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 xmlns:a="http://schemas.openxmlformats.org/drawingml/2006/main">
                <a:rPr lang="tr" sz="1600">
                  <a:solidFill>
                    <a:srgbClr val="006600"/>
                  </a:solidFill>
                </a:rPr>
                <a:t>sürekli</a:t>
              </a:r>
              <a:endParaRPr xmlns:a="http://schemas.openxmlformats.org/drawingml/2006/main" lang="en-US" sz="1600">
                <a:solidFill>
                  <a:schemeClr val="bg2"/>
                </a:solidFill>
              </a:endParaRPr>
            </a:p>
          </p:txBody>
        </p:sp>
        <p:sp>
          <p:nvSpPr>
            <p:cNvPr id="889864" name="Text Box 8"/>
            <p:cNvSpPr txBox="1">
              <a:spLocks noChangeArrowheads="1"/>
            </p:cNvSpPr>
            <p:nvPr/>
          </p:nvSpPr>
          <p:spPr bwMode="auto">
            <a:xfrm rot="-2416809">
              <a:off x="2112" y="1047"/>
              <a:ext cx="436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xmlns:a="http://schemas.openxmlformats.org/drawingml/2006/main" marL="342900" indent="-342900"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 xmlns:a="http://schemas.openxmlformats.org/drawingml/2006/main">
                <a:rPr lang="tr" sz="1600">
                  <a:solidFill>
                    <a:srgbClr val="006600"/>
                  </a:solidFill>
                </a:rPr>
                <a:t>sınıf</a:t>
              </a:r>
              <a:endParaRPr xmlns:a="http://schemas.openxmlformats.org/drawingml/2006/main" lang="en-US" sz="1600">
                <a:solidFill>
                  <a:schemeClr val="bg2"/>
                </a:solidFill>
              </a:endParaRPr>
            </a:p>
          </p:txBody>
        </p:sp>
      </p:grpSp>
      <p:sp>
        <p:nvSpPr>
          <p:cNvPr id="889865" name="Line 9"/>
          <p:cNvSpPr>
            <a:spLocks noChangeShapeType="1"/>
          </p:cNvSpPr>
          <p:nvPr/>
        </p:nvSpPr>
        <p:spPr bwMode="auto">
          <a:xfrm>
            <a:off x="6965950" y="4505325"/>
            <a:ext cx="242888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889866" name="Line 10"/>
          <p:cNvSpPr>
            <a:spLocks noChangeShapeType="1"/>
          </p:cNvSpPr>
          <p:nvPr/>
        </p:nvSpPr>
        <p:spPr bwMode="auto">
          <a:xfrm flipH="1">
            <a:off x="5835650" y="4505325"/>
            <a:ext cx="323850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889867" name="Line 11"/>
          <p:cNvSpPr>
            <a:spLocks noChangeShapeType="1"/>
          </p:cNvSpPr>
          <p:nvPr/>
        </p:nvSpPr>
        <p:spPr bwMode="auto">
          <a:xfrm flipH="1">
            <a:off x="6481763" y="3711575"/>
            <a:ext cx="403225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889868" name="Line 12"/>
          <p:cNvSpPr>
            <a:spLocks noChangeShapeType="1"/>
          </p:cNvSpPr>
          <p:nvPr/>
        </p:nvSpPr>
        <p:spPr bwMode="auto">
          <a:xfrm>
            <a:off x="7693025" y="3711575"/>
            <a:ext cx="484188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889869" name="Line 13"/>
          <p:cNvSpPr>
            <a:spLocks noChangeShapeType="1"/>
          </p:cNvSpPr>
          <p:nvPr/>
        </p:nvSpPr>
        <p:spPr bwMode="auto">
          <a:xfrm>
            <a:off x="6643688" y="2984500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889870" name="Line 14"/>
          <p:cNvSpPr>
            <a:spLocks noChangeShapeType="1"/>
          </p:cNvSpPr>
          <p:nvPr/>
        </p:nvSpPr>
        <p:spPr bwMode="auto">
          <a:xfrm flipH="1">
            <a:off x="5270500" y="2984500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889871" name="Text Box 15"/>
          <p:cNvSpPr txBox="1">
            <a:spLocks noChangeArrowheads="1"/>
          </p:cNvSpPr>
          <p:nvPr/>
        </p:nvSpPr>
        <p:spPr bwMode="auto">
          <a:xfrm>
            <a:off x="5788025" y="2720975"/>
            <a:ext cx="93662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xmlns:a="http://schemas.openxmlformats.org/drawingml/2006/main"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 xmlns:a="http://schemas.openxmlformats.org/drawingml/2006/main">
              <a:rPr lang="tr" sz="1600">
                <a:solidFill>
                  <a:srgbClr val="2D1993"/>
                </a:solidFill>
              </a:rPr>
              <a:t>Geri ödeme</a:t>
            </a:r>
            <a:endParaRPr xmlns:a="http://schemas.openxmlformats.org/drawingml/2006/main" lang="en-US" sz="1600" b="0">
              <a:solidFill>
                <a:schemeClr val="bg2"/>
              </a:solidFill>
            </a:endParaRPr>
          </a:p>
        </p:txBody>
      </p:sp>
      <p:sp>
        <p:nvSpPr>
          <p:cNvPr id="889872" name="Text Box 16"/>
          <p:cNvSpPr txBox="1">
            <a:spLocks noChangeArrowheads="1"/>
          </p:cNvSpPr>
          <p:nvPr/>
        </p:nvSpPr>
        <p:spPr bwMode="auto">
          <a:xfrm>
            <a:off x="6804025" y="3448050"/>
            <a:ext cx="935038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xmlns:a="http://schemas.openxmlformats.org/drawingml/2006/main"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 xmlns:a="http://schemas.openxmlformats.org/drawingml/2006/main">
              <a:rPr lang="tr" sz="1600">
                <a:solidFill>
                  <a:srgbClr val="2D1993"/>
                </a:solidFill>
              </a:rPr>
              <a:t>MarSt</a:t>
            </a:r>
            <a:endParaRPr xmlns:a="http://schemas.openxmlformats.org/drawingml/2006/main" lang="en-US" sz="1600" b="0">
              <a:solidFill>
                <a:schemeClr val="bg2"/>
              </a:solidFill>
            </a:endParaRPr>
          </a:p>
        </p:txBody>
      </p:sp>
      <p:sp>
        <p:nvSpPr>
          <p:cNvPr id="889873" name="Text Box 17"/>
          <p:cNvSpPr txBox="1">
            <a:spLocks noChangeArrowheads="1"/>
          </p:cNvSpPr>
          <p:nvPr/>
        </p:nvSpPr>
        <p:spPr bwMode="auto">
          <a:xfrm>
            <a:off x="6078538" y="4240213"/>
            <a:ext cx="96837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xmlns:a="http://schemas.openxmlformats.org/drawingml/2006/main"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 xmlns:a="http://schemas.openxmlformats.org/drawingml/2006/main">
              <a:rPr lang="tr" sz="1600">
                <a:solidFill>
                  <a:srgbClr val="2D1993"/>
                </a:solidFill>
              </a:rPr>
              <a:t>TaxInc</a:t>
            </a:r>
            <a:endParaRPr xmlns:a="http://schemas.openxmlformats.org/drawingml/2006/main" lang="en-US" sz="1600" b="0">
              <a:solidFill>
                <a:schemeClr val="bg2"/>
              </a:solidFill>
            </a:endParaRPr>
          </a:p>
        </p:txBody>
      </p:sp>
      <p:sp>
        <p:nvSpPr>
          <p:cNvPr id="889874" name="AutoShape 18"/>
          <p:cNvSpPr>
            <a:spLocks noChangeArrowheads="1"/>
          </p:cNvSpPr>
          <p:nvPr/>
        </p:nvSpPr>
        <p:spPr bwMode="auto">
          <a:xfrm>
            <a:off x="7005638" y="5029200"/>
            <a:ext cx="627062" cy="36671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889875" name="Text Box 19"/>
          <p:cNvSpPr txBox="1">
            <a:spLocks noChangeArrowheads="1"/>
          </p:cNvSpPr>
          <p:nvPr/>
        </p:nvSpPr>
        <p:spPr bwMode="auto">
          <a:xfrm>
            <a:off x="6929438" y="5029200"/>
            <a:ext cx="6858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xmlns:a="http://schemas.openxmlformats.org/drawingml/2006/main"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 xmlns:a="http://schemas.openxmlformats.org/drawingml/2006/main">
              <a:rPr lang="tr" sz="1600">
                <a:solidFill>
                  <a:srgbClr val="800000"/>
                </a:solidFill>
              </a:rPr>
              <a:t>EVET</a:t>
            </a:r>
            <a:endParaRPr xmlns:a="http://schemas.openxmlformats.org/drawingml/2006/main" lang="en-US" sz="1600" b="0">
              <a:solidFill>
                <a:schemeClr val="bg2"/>
              </a:solidFill>
            </a:endParaRPr>
          </a:p>
        </p:txBody>
      </p:sp>
      <p:sp>
        <p:nvSpPr>
          <p:cNvPr id="889876" name="AutoShape 20"/>
          <p:cNvSpPr>
            <a:spLocks noChangeArrowheads="1"/>
          </p:cNvSpPr>
          <p:nvPr/>
        </p:nvSpPr>
        <p:spPr bwMode="auto">
          <a:xfrm>
            <a:off x="5513388" y="5046663"/>
            <a:ext cx="654050" cy="3635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889877" name="Text Box 21"/>
          <p:cNvSpPr txBox="1">
            <a:spLocks noChangeArrowheads="1"/>
          </p:cNvSpPr>
          <p:nvPr/>
        </p:nvSpPr>
        <p:spPr bwMode="auto">
          <a:xfrm>
            <a:off x="5610225" y="5032375"/>
            <a:ext cx="4889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xmlns:a="http://schemas.openxmlformats.org/drawingml/2006/main"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 xmlns:a="http://schemas.openxmlformats.org/drawingml/2006/main">
              <a:rPr lang="tr" sz="1600">
                <a:solidFill>
                  <a:srgbClr val="800000"/>
                </a:solidFill>
              </a:rPr>
              <a:t>HAYIR</a:t>
            </a:r>
            <a:endParaRPr xmlns:a="http://schemas.openxmlformats.org/drawingml/2006/main" lang="en-US" sz="1600" b="0">
              <a:solidFill>
                <a:schemeClr val="bg2"/>
              </a:solidFill>
            </a:endParaRPr>
          </a:p>
        </p:txBody>
      </p:sp>
      <p:sp>
        <p:nvSpPr>
          <p:cNvPr id="889878" name="AutoShape 22"/>
          <p:cNvSpPr>
            <a:spLocks noChangeArrowheads="1"/>
          </p:cNvSpPr>
          <p:nvPr/>
        </p:nvSpPr>
        <p:spPr bwMode="auto">
          <a:xfrm>
            <a:off x="4948238" y="3462338"/>
            <a:ext cx="685800" cy="347662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889879" name="Text Box 23"/>
          <p:cNvSpPr txBox="1">
            <a:spLocks noChangeArrowheads="1"/>
          </p:cNvSpPr>
          <p:nvPr/>
        </p:nvSpPr>
        <p:spPr bwMode="auto">
          <a:xfrm>
            <a:off x="5043488" y="3448050"/>
            <a:ext cx="4889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xmlns:a="http://schemas.openxmlformats.org/drawingml/2006/main"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 xmlns:a="http://schemas.openxmlformats.org/drawingml/2006/main">
              <a:rPr lang="tr" sz="1600">
                <a:solidFill>
                  <a:srgbClr val="800000"/>
                </a:solidFill>
              </a:rPr>
              <a:t>HAYIR</a:t>
            </a:r>
            <a:endParaRPr xmlns:a="http://schemas.openxmlformats.org/drawingml/2006/main" lang="en-US" sz="1600" b="0">
              <a:solidFill>
                <a:srgbClr val="00FFFF"/>
              </a:solidFill>
            </a:endParaRPr>
          </a:p>
        </p:txBody>
      </p:sp>
      <p:sp>
        <p:nvSpPr>
          <p:cNvPr id="889880" name="AutoShape 24"/>
          <p:cNvSpPr>
            <a:spLocks noChangeArrowheads="1"/>
          </p:cNvSpPr>
          <p:nvPr/>
        </p:nvSpPr>
        <p:spPr bwMode="auto">
          <a:xfrm>
            <a:off x="7843838" y="4267200"/>
            <a:ext cx="685800" cy="381000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889881" name="Text Box 25"/>
          <p:cNvSpPr txBox="1">
            <a:spLocks noChangeArrowheads="1"/>
          </p:cNvSpPr>
          <p:nvPr/>
        </p:nvSpPr>
        <p:spPr bwMode="auto">
          <a:xfrm>
            <a:off x="7920038" y="4267200"/>
            <a:ext cx="4889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xmlns:a="http://schemas.openxmlformats.org/drawingml/2006/main"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 xmlns:a="http://schemas.openxmlformats.org/drawingml/2006/main">
              <a:rPr lang="tr" sz="1600">
                <a:solidFill>
                  <a:srgbClr val="800000"/>
                </a:solidFill>
              </a:rPr>
              <a:t>HAYIR</a:t>
            </a:r>
            <a:endParaRPr xmlns:a="http://schemas.openxmlformats.org/drawingml/2006/main" lang="en-US" sz="1600" b="0">
              <a:solidFill>
                <a:schemeClr val="bg2"/>
              </a:solidFill>
            </a:endParaRPr>
          </a:p>
        </p:txBody>
      </p:sp>
      <p:sp>
        <p:nvSpPr>
          <p:cNvPr id="889882" name="Text Box 26"/>
          <p:cNvSpPr txBox="1">
            <a:spLocks noChangeArrowheads="1"/>
          </p:cNvSpPr>
          <p:nvPr/>
        </p:nvSpPr>
        <p:spPr bwMode="auto">
          <a:xfrm>
            <a:off x="5060950" y="2984500"/>
            <a:ext cx="5334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xmlns:a="http://schemas.openxmlformats.org/drawingml/2006/main"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 xmlns:a="http://schemas.openxmlformats.org/drawingml/2006/main">
              <a:rPr lang="tr" sz="1600" b="0"/>
              <a:t>Evet</a:t>
            </a:r>
            <a:endParaRPr xmlns:a="http://schemas.openxmlformats.org/drawingml/2006/main" lang="en-US" sz="1600" b="0">
              <a:solidFill>
                <a:schemeClr val="bg2"/>
              </a:solidFill>
            </a:endParaRPr>
          </a:p>
        </p:txBody>
      </p:sp>
      <p:sp>
        <p:nvSpPr>
          <p:cNvPr id="889883" name="Text Box 27"/>
          <p:cNvSpPr txBox="1">
            <a:spLocks noChangeArrowheads="1"/>
          </p:cNvSpPr>
          <p:nvPr/>
        </p:nvSpPr>
        <p:spPr bwMode="auto">
          <a:xfrm>
            <a:off x="6926263" y="2984500"/>
            <a:ext cx="44291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xmlns:a="http://schemas.openxmlformats.org/drawingml/2006/main"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 xmlns:a="http://schemas.openxmlformats.org/drawingml/2006/main">
              <a:rPr lang="tr" sz="1600" b="0"/>
              <a:t>Numara</a:t>
            </a:r>
            <a:endParaRPr xmlns:a="http://schemas.openxmlformats.org/drawingml/2006/main" lang="en-US" sz="1600" b="0">
              <a:solidFill>
                <a:schemeClr val="bg2"/>
              </a:solidFill>
            </a:endParaRPr>
          </a:p>
        </p:txBody>
      </p:sp>
      <p:sp>
        <p:nvSpPr>
          <p:cNvPr id="889884" name="Text Box 28"/>
          <p:cNvSpPr txBox="1">
            <a:spLocks noChangeArrowheads="1"/>
          </p:cNvSpPr>
          <p:nvPr/>
        </p:nvSpPr>
        <p:spPr bwMode="auto">
          <a:xfrm>
            <a:off x="7908925" y="3749675"/>
            <a:ext cx="9302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xmlns:a="http://schemas.openxmlformats.org/drawingml/2006/main"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 xmlns:a="http://schemas.openxmlformats.org/drawingml/2006/main">
              <a:rPr lang="tr" sz="1600" b="0"/>
              <a:t>Evli</a:t>
            </a:r>
            <a:r xmlns:a="http://schemas.openxmlformats.org/drawingml/2006/main">
              <a:rPr lang="tr" sz="1600" b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889885" name="Text Box 29"/>
          <p:cNvSpPr txBox="1">
            <a:spLocks noChangeArrowheads="1"/>
          </p:cNvSpPr>
          <p:nvPr/>
        </p:nvSpPr>
        <p:spPr bwMode="auto">
          <a:xfrm>
            <a:off x="5692775" y="3778250"/>
            <a:ext cx="16605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xmlns:a="http://schemas.openxmlformats.org/drawingml/2006/main"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 xmlns:a="http://schemas.openxmlformats.org/drawingml/2006/main">
              <a:rPr lang="tr" sz="1600" b="0"/>
              <a:t>Bekar, Boşanmış</a:t>
            </a:r>
            <a:endParaRPr xmlns:a="http://schemas.openxmlformats.org/drawingml/2006/main" lang="en-US" sz="1600" b="0">
              <a:solidFill>
                <a:schemeClr val="bg2"/>
              </a:solidFill>
            </a:endParaRPr>
          </a:p>
        </p:txBody>
      </p:sp>
      <p:sp>
        <p:nvSpPr>
          <p:cNvPr id="889886" name="Text Box 30"/>
          <p:cNvSpPr txBox="1">
            <a:spLocks noChangeArrowheads="1"/>
          </p:cNvSpPr>
          <p:nvPr/>
        </p:nvSpPr>
        <p:spPr bwMode="auto">
          <a:xfrm>
            <a:off x="5313363" y="4570413"/>
            <a:ext cx="7207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xmlns:a="http://schemas.openxmlformats.org/drawingml/2006/main"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 xmlns:a="http://schemas.openxmlformats.org/drawingml/2006/main">
              <a:rPr lang="tr" sz="1600" b="0"/>
              <a:t>&lt; 80K</a:t>
            </a:r>
            <a:endParaRPr xmlns:a="http://schemas.openxmlformats.org/drawingml/2006/main" lang="en-US" sz="1600" b="0">
              <a:solidFill>
                <a:schemeClr val="bg2"/>
              </a:solidFill>
            </a:endParaRPr>
          </a:p>
        </p:txBody>
      </p:sp>
      <p:sp>
        <p:nvSpPr>
          <p:cNvPr id="889887" name="Text Box 31"/>
          <p:cNvSpPr txBox="1">
            <a:spLocks noChangeArrowheads="1"/>
          </p:cNvSpPr>
          <p:nvPr/>
        </p:nvSpPr>
        <p:spPr bwMode="auto">
          <a:xfrm>
            <a:off x="7088188" y="4570413"/>
            <a:ext cx="7207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xmlns:a="http://schemas.openxmlformats.org/drawingml/2006/main"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 xmlns:a="http://schemas.openxmlformats.org/drawingml/2006/main">
              <a:rPr lang="tr" sz="1600" b="0"/>
              <a:t>&gt; 80K</a:t>
            </a:r>
            <a:endParaRPr xmlns:a="http://schemas.openxmlformats.org/drawingml/2006/main" lang="en-US" sz="1600" b="0">
              <a:solidFill>
                <a:schemeClr val="bg2"/>
              </a:solidFill>
            </a:endParaRPr>
          </a:p>
        </p:txBody>
      </p:sp>
      <p:sp>
        <p:nvSpPr>
          <p:cNvPr id="889888" name="Text Box 32"/>
          <p:cNvSpPr txBox="1">
            <a:spLocks noChangeArrowheads="1"/>
          </p:cNvSpPr>
          <p:nvPr/>
        </p:nvSpPr>
        <p:spPr bwMode="auto">
          <a:xfrm>
            <a:off x="6427788" y="1766888"/>
            <a:ext cx="22415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xmlns:a="http://schemas.openxmlformats.org/drawingml/2006/main"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 xmlns:a="http://schemas.openxmlformats.org/drawingml/2006/main">
              <a:rPr lang="tr" sz="1800" i="1">
                <a:solidFill>
                  <a:srgbClr val="FF0000"/>
                </a:solidFill>
              </a:rPr>
              <a:t>Nitelikleri Bölme</a:t>
            </a:r>
          </a:p>
        </p:txBody>
      </p:sp>
      <p:sp>
        <p:nvSpPr>
          <p:cNvPr id="889889" name="Line 33"/>
          <p:cNvSpPr>
            <a:spLocks noChangeShapeType="1"/>
          </p:cNvSpPr>
          <p:nvPr/>
        </p:nvSpPr>
        <p:spPr bwMode="auto">
          <a:xfrm flipH="1">
            <a:off x="6805613" y="2147888"/>
            <a:ext cx="536575" cy="534987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889890" name="AutoShape 34"/>
          <p:cNvSpPr>
            <a:spLocks noChangeArrowheads="1"/>
          </p:cNvSpPr>
          <p:nvPr/>
        </p:nvSpPr>
        <p:spPr bwMode="auto">
          <a:xfrm>
            <a:off x="3810000" y="3810000"/>
            <a:ext cx="914400" cy="293688"/>
          </a:xfrm>
          <a:prstGeom prst="rightArrow">
            <a:avLst>
              <a:gd name="adj1" fmla="val 50000"/>
              <a:gd name="adj2" fmla="val 77838"/>
            </a:avLst>
          </a:prstGeom>
          <a:solidFill>
            <a:srgbClr val="CC0000"/>
          </a:solidFill>
          <a:ln w="12700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889891" name="Line 35"/>
          <p:cNvSpPr>
            <a:spLocks noChangeShapeType="1"/>
          </p:cNvSpPr>
          <p:nvPr/>
        </p:nvSpPr>
        <p:spPr bwMode="auto">
          <a:xfrm>
            <a:off x="7418388" y="2147888"/>
            <a:ext cx="76200" cy="1144587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889892" name="Text Box 36"/>
          <p:cNvSpPr txBox="1">
            <a:spLocks noChangeArrowheads="1"/>
          </p:cNvSpPr>
          <p:nvPr/>
        </p:nvSpPr>
        <p:spPr bwMode="auto">
          <a:xfrm>
            <a:off x="762000" y="5867400"/>
            <a:ext cx="25146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xmlns:a="http://schemas.openxmlformats.org/drawingml/2006/main"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 xmlns:a="http://schemas.openxmlformats.org/drawingml/2006/main">
              <a:rPr lang="tr" sz="2000">
                <a:solidFill>
                  <a:schemeClr val="tx2"/>
                </a:solidFill>
              </a:rPr>
              <a:t>Eğitim verileri</a:t>
            </a:r>
            <a:endParaRPr xmlns:a="http://schemas.openxmlformats.org/drawingml/2006/main" lang="en-US" sz="2000" b="0">
              <a:solidFill>
                <a:schemeClr val="bg2"/>
              </a:solidFill>
            </a:endParaRPr>
          </a:p>
        </p:txBody>
      </p:sp>
      <p:sp>
        <p:nvSpPr>
          <p:cNvPr id="889893" name="Text Box 37"/>
          <p:cNvSpPr txBox="1">
            <a:spLocks noChangeArrowheads="1"/>
          </p:cNvSpPr>
          <p:nvPr/>
        </p:nvSpPr>
        <p:spPr bwMode="auto">
          <a:xfrm>
            <a:off x="5029200" y="5835650"/>
            <a:ext cx="31242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xmlns:a="http://schemas.openxmlformats.org/drawingml/2006/main"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 xmlns:a="http://schemas.openxmlformats.org/drawingml/2006/main">
              <a:rPr lang="tr" sz="2000">
                <a:solidFill>
                  <a:schemeClr val="tx2"/>
                </a:solidFill>
              </a:rPr>
              <a:t>Model: Karar Ağacı</a:t>
            </a:r>
            <a:endParaRPr xmlns:a="http://schemas.openxmlformats.org/drawingml/2006/main" lang="en-US" sz="2000" b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tr"/>
              <a:t>Budama Sonrası Örneği</a:t>
            </a:r>
          </a:p>
        </p:txBody>
      </p:sp>
      <p:graphicFrame>
        <p:nvGraphicFramePr>
          <p:cNvPr id="948227" name="Object 3"/>
          <p:cNvGraphicFramePr>
            <a:graphicFrameLocks noChangeAspect="1"/>
          </p:cNvGraphicFramePr>
          <p:nvPr/>
        </p:nvGraphicFramePr>
        <p:xfrm>
          <a:off x="1447800" y="3017838"/>
          <a:ext cx="4689475" cy="2390775"/>
        </p:xfrm>
        <a:graphic>
          <a:graphicData uri="http://schemas.openxmlformats.org/presentationml/2006/ole">
            <p:oleObj spid="_x0000_s948227" name="VISIO" r:id="rId3" imgW="4689360" imgH="2390760" progId="Visio.Drawing.6">
              <p:embed/>
            </p:oleObj>
          </a:graphicData>
        </a:graphic>
      </p:graphicFrame>
      <p:graphicFrame>
        <p:nvGraphicFramePr>
          <p:cNvPr id="948228" name="Group 4"/>
          <p:cNvGraphicFramePr>
            <a:graphicFrameLocks noGrp="1"/>
          </p:cNvGraphicFramePr>
          <p:nvPr/>
        </p:nvGraphicFramePr>
        <p:xfrm>
          <a:off x="914400" y="1524000"/>
          <a:ext cx="1905000" cy="1219200"/>
        </p:xfrm>
        <a:graphic>
          <a:graphicData uri="http://schemas.openxmlformats.org/drawingml/2006/table">
            <a:tbl>
              <a:tblPr/>
              <a:tblGrid>
                <a:gridCol w="1447800"/>
                <a:gridCol w="457200"/>
              </a:tblGrid>
              <a:tr h="457200"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Sınıf = Evet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Sınıf = Hayır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 gridSpan="2"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Hata = 10/30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48241" name="Text Box 17"/>
          <p:cNvSpPr txBox="1">
            <a:spLocks noChangeArrowheads="1"/>
          </p:cNvSpPr>
          <p:nvPr/>
        </p:nvSpPr>
        <p:spPr bwMode="auto">
          <a:xfrm>
            <a:off x="4495800" y="1066800"/>
            <a:ext cx="4648200" cy="2430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xmlns:a="http://schemas.openxmlformats.org/drawingml/2006/main">
              <a:spcBef>
                <a:spcPct val="50000"/>
              </a:spcBef>
            </a:pPr>
            <a:r xmlns:a="http://schemas.openxmlformats.org/drawingml/2006/main">
              <a:rPr lang="tr" sz="1800"/>
              <a:t>Eğitim Hatası (Bölmeden önce) = 10/30</a:t>
            </a:r>
          </a:p>
          <a:p>
            <a:pPr xmlns:a="http://schemas.openxmlformats.org/drawingml/2006/main">
              <a:spcBef>
                <a:spcPct val="50000"/>
              </a:spcBef>
            </a:pPr>
            <a:r xmlns:a="http://schemas.openxmlformats.org/drawingml/2006/main">
              <a:rPr lang="tr" sz="1800"/>
              <a:t>Kötümser hata = (10 + 0,5)/30 = 10,5/30</a:t>
            </a:r>
          </a:p>
          <a:p>
            <a:pPr xmlns:a="http://schemas.openxmlformats.org/drawingml/2006/main">
              <a:spcBef>
                <a:spcPct val="50000"/>
              </a:spcBef>
            </a:pPr>
            <a:r xmlns:a="http://schemas.openxmlformats.org/drawingml/2006/main">
              <a:rPr lang="tr" sz="1800"/>
              <a:t>Eğitim Hatası (Bölmeden sonra) = 9/30</a:t>
            </a:r>
          </a:p>
          <a:p>
            <a:pPr xmlns:a="http://schemas.openxmlformats.org/drawingml/2006/main">
              <a:spcBef>
                <a:spcPct val="50000"/>
              </a:spcBef>
            </a:pPr>
            <a:r xmlns:a="http://schemas.openxmlformats.org/drawingml/2006/main">
              <a:rPr lang="tr" sz="1800"/>
              <a:t>Kötümser hata (Bölmeden sonra)</a:t>
            </a:r>
          </a:p>
          <a:p>
            <a:pPr xmlns:a="http://schemas.openxmlformats.org/drawingml/2006/main">
              <a:spcBef>
                <a:spcPct val="50000"/>
              </a:spcBef>
            </a:pPr>
            <a:r xmlns:a="http://schemas.openxmlformats.org/drawingml/2006/main">
              <a:rPr lang="tr" sz="1800"/>
              <a:t>= (9 + 4 </a:t>
            </a:r>
            <a:r xmlns:a="http://schemas.openxmlformats.org/drawingml/2006/main">
              <a:rPr lang="tr" sz="1800">
                <a:sym typeface="Symbol" pitchFamily="18" charset="2"/>
              </a:rPr>
              <a:t> 0,5)/30 = 11/30</a:t>
            </a:r>
          </a:p>
          <a:p>
            <a:pPr xmlns:a="http://schemas.openxmlformats.org/drawingml/2006/main">
              <a:spcBef>
                <a:spcPct val="50000"/>
              </a:spcBef>
            </a:pPr>
            <a:r xmlns:a="http://schemas.openxmlformats.org/drawingml/2006/main">
              <a:rPr lang="tr" sz="1800"/>
              <a:t> </a:t>
            </a:r>
            <a:r xmlns:a="http://schemas.openxmlformats.org/drawingml/2006/main">
              <a:rPr lang="tr" sz="1800">
                <a:solidFill>
                  <a:srgbClr val="FF0000"/>
                </a:solidFill>
              </a:rPr>
              <a:t>KURU ERİK!</a:t>
            </a:r>
          </a:p>
        </p:txBody>
      </p:sp>
      <p:graphicFrame>
        <p:nvGraphicFramePr>
          <p:cNvPr id="948242" name="Group 18"/>
          <p:cNvGraphicFramePr>
            <a:graphicFrameLocks noGrp="1"/>
          </p:cNvGraphicFramePr>
          <p:nvPr/>
        </p:nvGraphicFramePr>
        <p:xfrm>
          <a:off x="152400" y="5456238"/>
          <a:ext cx="1752600" cy="716280"/>
        </p:xfrm>
        <a:graphic>
          <a:graphicData uri="http://schemas.openxmlformats.org/drawingml/2006/table">
            <a:tbl>
              <a:tblPr/>
              <a:tblGrid>
                <a:gridCol w="1295400"/>
                <a:gridCol w="457200"/>
              </a:tblGrid>
              <a:tr h="180975"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Sınıf = Evet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Sınıf = Hayır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48253" name="Group 29"/>
          <p:cNvGraphicFramePr>
            <a:graphicFrameLocks noGrp="1"/>
          </p:cNvGraphicFramePr>
          <p:nvPr/>
        </p:nvGraphicFramePr>
        <p:xfrm>
          <a:off x="1981200" y="5456238"/>
          <a:ext cx="1752600" cy="716280"/>
        </p:xfrm>
        <a:graphic>
          <a:graphicData uri="http://schemas.openxmlformats.org/drawingml/2006/table">
            <a:tbl>
              <a:tblPr/>
              <a:tblGrid>
                <a:gridCol w="1295400"/>
                <a:gridCol w="457200"/>
              </a:tblGrid>
              <a:tr h="180975"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Sınıf = Evet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Sınıf = Hayır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48264" name="Group 40"/>
          <p:cNvGraphicFramePr>
            <a:graphicFrameLocks noGrp="1"/>
          </p:cNvGraphicFramePr>
          <p:nvPr/>
        </p:nvGraphicFramePr>
        <p:xfrm>
          <a:off x="3810000" y="5456238"/>
          <a:ext cx="1752600" cy="716280"/>
        </p:xfrm>
        <a:graphic>
          <a:graphicData uri="http://schemas.openxmlformats.org/drawingml/2006/table">
            <a:tbl>
              <a:tblPr/>
              <a:tblGrid>
                <a:gridCol w="1295400"/>
                <a:gridCol w="457200"/>
              </a:tblGrid>
              <a:tr h="180975"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Sınıf = Evet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Sınıf = Hayır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48275" name="Group 51"/>
          <p:cNvGraphicFramePr>
            <a:graphicFrameLocks noGrp="1"/>
          </p:cNvGraphicFramePr>
          <p:nvPr/>
        </p:nvGraphicFramePr>
        <p:xfrm>
          <a:off x="5638800" y="5456238"/>
          <a:ext cx="1752600" cy="716280"/>
        </p:xfrm>
        <a:graphic>
          <a:graphicData uri="http://schemas.openxmlformats.org/drawingml/2006/table">
            <a:tbl>
              <a:tblPr/>
              <a:tblGrid>
                <a:gridCol w="1295400"/>
                <a:gridCol w="457200"/>
              </a:tblGrid>
              <a:tr h="180975"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Sınıf = Evet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Sınıf = Hayır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tr"/>
              <a:t>Budama Sonrası Örnekler</a:t>
            </a:r>
          </a:p>
        </p:txBody>
      </p:sp>
      <p:sp>
        <p:nvSpPr>
          <p:cNvPr id="94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4618037" cy="5181600"/>
          </a:xfrm>
        </p:spPr>
        <p:txBody>
          <a:bodyPr/>
          <a:lstStyle/>
          <a:p>
            <a:pPr xmlns:a="http://schemas.openxmlformats.org/drawingml/2006/main" lvl="1"/>
            <a:r xmlns:a="http://schemas.openxmlformats.org/drawingml/2006/main">
              <a:rPr lang="tr" sz="2400"/>
              <a:t>İyimser hata mı?</a:t>
            </a:r>
          </a:p>
          <a:p>
            <a:pPr lvl="1"/>
            <a:endParaRPr lang="en-US" sz="2400"/>
          </a:p>
          <a:p>
            <a:pPr lvl="1"/>
            <a:endParaRPr lang="en-US" sz="2400"/>
          </a:p>
          <a:p>
            <a:pPr xmlns:a="http://schemas.openxmlformats.org/drawingml/2006/main" lvl="1"/>
            <a:r xmlns:a="http://schemas.openxmlformats.org/drawingml/2006/main">
              <a:rPr lang="tr" sz="2400"/>
              <a:t>Kötümser hata?</a:t>
            </a:r>
          </a:p>
          <a:p>
            <a:pPr lvl="1">
              <a:buFont typeface="Arial" charset="0"/>
              <a:buNone/>
            </a:pPr>
            <a:endParaRPr lang="en-US" sz="2400"/>
          </a:p>
          <a:p>
            <a:pPr lvl="1">
              <a:buFont typeface="Arial" charset="0"/>
              <a:buNone/>
            </a:pPr>
            <a:endParaRPr lang="en-US" sz="2400"/>
          </a:p>
          <a:p>
            <a:pPr xmlns:a="http://schemas.openxmlformats.org/drawingml/2006/main" lvl="1"/>
            <a:r xmlns:a="http://schemas.openxmlformats.org/drawingml/2006/main">
              <a:rPr lang="tr" sz="2400"/>
              <a:t>Azaltılmış hata budama?</a:t>
            </a:r>
            <a:endParaRPr xmlns:a="http://schemas.openxmlformats.org/drawingml/2006/main" lang="en-US" sz="1800"/>
          </a:p>
        </p:txBody>
      </p:sp>
      <p:grpSp>
        <p:nvGrpSpPr>
          <p:cNvPr id="949252" name="Group 4"/>
          <p:cNvGrpSpPr>
            <a:grpSpLocks/>
          </p:cNvGrpSpPr>
          <p:nvPr/>
        </p:nvGrpSpPr>
        <p:grpSpPr bwMode="auto">
          <a:xfrm>
            <a:off x="5867400" y="1143000"/>
            <a:ext cx="2743200" cy="1752600"/>
            <a:chOff x="3312" y="720"/>
            <a:chExt cx="2112" cy="1584"/>
          </a:xfrm>
        </p:grpSpPr>
        <p:sp>
          <p:nvSpPr>
            <p:cNvPr id="949253" name="Oval 5"/>
            <p:cNvSpPr>
              <a:spLocks noChangeArrowheads="1"/>
            </p:cNvSpPr>
            <p:nvPr/>
          </p:nvSpPr>
          <p:spPr bwMode="auto">
            <a:xfrm>
              <a:off x="4176" y="720"/>
              <a:ext cx="384" cy="33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49254" name="Line 6"/>
            <p:cNvSpPr>
              <a:spLocks noChangeShapeType="1"/>
            </p:cNvSpPr>
            <p:nvPr/>
          </p:nvSpPr>
          <p:spPr bwMode="auto">
            <a:xfrm flipH="1">
              <a:off x="3792" y="1056"/>
              <a:ext cx="576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949255" name="Line 7"/>
            <p:cNvSpPr>
              <a:spLocks noChangeShapeType="1"/>
            </p:cNvSpPr>
            <p:nvPr/>
          </p:nvSpPr>
          <p:spPr bwMode="auto">
            <a:xfrm>
              <a:off x="4368" y="1056"/>
              <a:ext cx="576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949256" name="Rectangle 8"/>
            <p:cNvSpPr>
              <a:spLocks noChangeArrowheads="1"/>
            </p:cNvSpPr>
            <p:nvPr/>
          </p:nvSpPr>
          <p:spPr bwMode="auto">
            <a:xfrm>
              <a:off x="3312" y="1584"/>
              <a:ext cx="912" cy="7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xmlns:a="http://schemas.openxmlformats.org/drawingml/2006/main" algn="ctr"/>
              <a:r xmlns:a="http://schemas.openxmlformats.org/drawingml/2006/main">
                <a:rPr lang="tr" sz="1800"/>
                <a:t>C0: 11</a:t>
              </a:r>
            </a:p>
            <a:p>
              <a:pPr xmlns:a="http://schemas.openxmlformats.org/drawingml/2006/main" algn="ctr"/>
              <a:r xmlns:a="http://schemas.openxmlformats.org/drawingml/2006/main">
                <a:rPr lang="tr" sz="1800"/>
                <a:t>C1: 3</a:t>
              </a:r>
            </a:p>
          </p:txBody>
        </p:sp>
        <p:sp>
          <p:nvSpPr>
            <p:cNvPr id="949257" name="Rectangle 9"/>
            <p:cNvSpPr>
              <a:spLocks noChangeArrowheads="1"/>
            </p:cNvSpPr>
            <p:nvPr/>
          </p:nvSpPr>
          <p:spPr bwMode="auto">
            <a:xfrm>
              <a:off x="4512" y="1584"/>
              <a:ext cx="912" cy="7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xmlns:a="http://schemas.openxmlformats.org/drawingml/2006/main" algn="ctr"/>
              <a:r xmlns:a="http://schemas.openxmlformats.org/drawingml/2006/main">
                <a:rPr lang="tr" sz="2000"/>
                <a:t>C0: 2</a:t>
              </a:r>
            </a:p>
            <a:p>
              <a:pPr xmlns:a="http://schemas.openxmlformats.org/drawingml/2006/main" algn="ctr"/>
              <a:r xmlns:a="http://schemas.openxmlformats.org/drawingml/2006/main">
                <a:rPr lang="tr" sz="2000"/>
                <a:t>C1: 4</a:t>
              </a:r>
            </a:p>
          </p:txBody>
        </p:sp>
      </p:grpSp>
      <p:grpSp>
        <p:nvGrpSpPr>
          <p:cNvPr id="949258" name="Group 10"/>
          <p:cNvGrpSpPr>
            <a:grpSpLocks/>
          </p:cNvGrpSpPr>
          <p:nvPr/>
        </p:nvGrpSpPr>
        <p:grpSpPr bwMode="auto">
          <a:xfrm>
            <a:off x="5867400" y="4191000"/>
            <a:ext cx="2743200" cy="1752600"/>
            <a:chOff x="3312" y="720"/>
            <a:chExt cx="2112" cy="1584"/>
          </a:xfrm>
        </p:grpSpPr>
        <p:sp>
          <p:nvSpPr>
            <p:cNvPr id="949259" name="Oval 11"/>
            <p:cNvSpPr>
              <a:spLocks noChangeArrowheads="1"/>
            </p:cNvSpPr>
            <p:nvPr/>
          </p:nvSpPr>
          <p:spPr bwMode="auto">
            <a:xfrm>
              <a:off x="4176" y="720"/>
              <a:ext cx="384" cy="33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49260" name="Line 12"/>
            <p:cNvSpPr>
              <a:spLocks noChangeShapeType="1"/>
            </p:cNvSpPr>
            <p:nvPr/>
          </p:nvSpPr>
          <p:spPr bwMode="auto">
            <a:xfrm flipH="1">
              <a:off x="3792" y="1056"/>
              <a:ext cx="576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949261" name="Line 13"/>
            <p:cNvSpPr>
              <a:spLocks noChangeShapeType="1"/>
            </p:cNvSpPr>
            <p:nvPr/>
          </p:nvSpPr>
          <p:spPr bwMode="auto">
            <a:xfrm>
              <a:off x="4368" y="1056"/>
              <a:ext cx="576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949262" name="Rectangle 14"/>
            <p:cNvSpPr>
              <a:spLocks noChangeArrowheads="1"/>
            </p:cNvSpPr>
            <p:nvPr/>
          </p:nvSpPr>
          <p:spPr bwMode="auto">
            <a:xfrm>
              <a:off x="3312" y="1584"/>
              <a:ext cx="912" cy="7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xmlns:a="http://schemas.openxmlformats.org/drawingml/2006/main" algn="ctr"/>
              <a:r xmlns:a="http://schemas.openxmlformats.org/drawingml/2006/main">
                <a:rPr lang="tr" sz="1800"/>
                <a:t>K0: 14</a:t>
              </a:r>
            </a:p>
            <a:p>
              <a:pPr xmlns:a="http://schemas.openxmlformats.org/drawingml/2006/main" algn="ctr"/>
              <a:r xmlns:a="http://schemas.openxmlformats.org/drawingml/2006/main">
                <a:rPr lang="tr" sz="1800"/>
                <a:t>C1: 3</a:t>
              </a:r>
            </a:p>
          </p:txBody>
        </p:sp>
        <p:sp>
          <p:nvSpPr>
            <p:cNvPr id="949263" name="Rectangle 15"/>
            <p:cNvSpPr>
              <a:spLocks noChangeArrowheads="1"/>
            </p:cNvSpPr>
            <p:nvPr/>
          </p:nvSpPr>
          <p:spPr bwMode="auto">
            <a:xfrm>
              <a:off x="4512" y="1584"/>
              <a:ext cx="912" cy="7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xmlns:a="http://schemas.openxmlformats.org/drawingml/2006/main" algn="ctr"/>
              <a:r xmlns:a="http://schemas.openxmlformats.org/drawingml/2006/main">
                <a:rPr lang="tr" sz="2000"/>
                <a:t>C0: 2</a:t>
              </a:r>
            </a:p>
            <a:p>
              <a:pPr xmlns:a="http://schemas.openxmlformats.org/drawingml/2006/main" algn="ctr"/>
              <a:r xmlns:a="http://schemas.openxmlformats.org/drawingml/2006/main">
                <a:rPr lang="tr" sz="2000"/>
                <a:t>C1: 2</a:t>
              </a:r>
            </a:p>
          </p:txBody>
        </p:sp>
      </p:grpSp>
      <p:sp>
        <p:nvSpPr>
          <p:cNvPr id="949264" name="Text Box 16"/>
          <p:cNvSpPr txBox="1">
            <a:spLocks noChangeArrowheads="1"/>
          </p:cNvSpPr>
          <p:nvPr/>
        </p:nvSpPr>
        <p:spPr bwMode="auto">
          <a:xfrm>
            <a:off x="1371600" y="1828800"/>
            <a:ext cx="28194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xmlns:a="http://schemas.openxmlformats.org/drawingml/2006/main">
              <a:spcBef>
                <a:spcPct val="50000"/>
              </a:spcBef>
            </a:pPr>
            <a:r xmlns:a="http://schemas.openxmlformats.org/drawingml/2006/main">
              <a:rPr lang="tr"/>
              <a:t>Her iki durumda da budama yapmayın</a:t>
            </a:r>
          </a:p>
        </p:txBody>
      </p:sp>
      <p:sp>
        <p:nvSpPr>
          <p:cNvPr id="949265" name="Text Box 17"/>
          <p:cNvSpPr txBox="1">
            <a:spLocks noChangeArrowheads="1"/>
          </p:cNvSpPr>
          <p:nvPr/>
        </p:nvSpPr>
        <p:spPr bwMode="auto">
          <a:xfrm>
            <a:off x="1371600" y="3200400"/>
            <a:ext cx="32766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xmlns:a="http://schemas.openxmlformats.org/drawingml/2006/main">
              <a:spcBef>
                <a:spcPct val="50000"/>
              </a:spcBef>
            </a:pPr>
            <a:r xmlns:a="http://schemas.openxmlformats.org/drawingml/2006/main">
              <a:rPr lang="tr"/>
              <a:t>1. durumu budamayın, 2. durumu budayın</a:t>
            </a:r>
          </a:p>
        </p:txBody>
      </p:sp>
      <p:sp>
        <p:nvSpPr>
          <p:cNvPr id="949266" name="Text Box 18"/>
          <p:cNvSpPr txBox="1">
            <a:spLocks noChangeArrowheads="1"/>
          </p:cNvSpPr>
          <p:nvPr/>
        </p:nvSpPr>
        <p:spPr bwMode="auto">
          <a:xfrm>
            <a:off x="5181600" y="1143000"/>
            <a:ext cx="12192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xmlns:a="http://schemas.openxmlformats.org/drawingml/2006/main">
              <a:spcBef>
                <a:spcPct val="50000"/>
              </a:spcBef>
            </a:pPr>
            <a:r xmlns:a="http://schemas.openxmlformats.org/drawingml/2006/main">
              <a:rPr lang="tr" sz="1800"/>
              <a:t>Dava 1:</a:t>
            </a:r>
          </a:p>
        </p:txBody>
      </p:sp>
      <p:sp>
        <p:nvSpPr>
          <p:cNvPr id="949267" name="Text Box 19"/>
          <p:cNvSpPr txBox="1">
            <a:spLocks noChangeArrowheads="1"/>
          </p:cNvSpPr>
          <p:nvPr/>
        </p:nvSpPr>
        <p:spPr bwMode="auto">
          <a:xfrm>
            <a:off x="5181600" y="4205288"/>
            <a:ext cx="12192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xmlns:a="http://schemas.openxmlformats.org/drawingml/2006/main">
              <a:spcBef>
                <a:spcPct val="50000"/>
              </a:spcBef>
            </a:pPr>
            <a:r xmlns:a="http://schemas.openxmlformats.org/drawingml/2006/main">
              <a:rPr lang="tr" sz="1800"/>
              <a:t>2. Durum:</a:t>
            </a:r>
          </a:p>
        </p:txBody>
      </p:sp>
      <p:sp>
        <p:nvSpPr>
          <p:cNvPr id="949268" name="Text Box 20"/>
          <p:cNvSpPr txBox="1">
            <a:spLocks noChangeArrowheads="1"/>
          </p:cNvSpPr>
          <p:nvPr/>
        </p:nvSpPr>
        <p:spPr bwMode="auto">
          <a:xfrm>
            <a:off x="1371600" y="4724400"/>
            <a:ext cx="32766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xmlns:a="http://schemas.openxmlformats.org/drawingml/2006/main">
              <a:spcBef>
                <a:spcPct val="50000"/>
              </a:spcBef>
            </a:pPr>
            <a:r xmlns:a="http://schemas.openxmlformats.org/drawingml/2006/main">
              <a:rPr lang="tr"/>
              <a:t>Doğrulama kümesine bağlıdır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9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9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9264" grpId="0" autoUpdateAnimBg="0"/>
      <p:bldP spid="949265" grpId="0" autoUpdateAnimBg="0"/>
      <p:bldP spid="949268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tr"/>
              <a:t>Diğer sorunlar</a:t>
            </a:r>
          </a:p>
        </p:txBody>
      </p:sp>
      <p:sp>
        <p:nvSpPr>
          <p:cNvPr id="95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 xmlns:a="http://schemas.openxmlformats.org/drawingml/2006/main">
              <a:rPr lang="tr"/>
              <a:t>Veri Parçalama</a:t>
            </a:r>
          </a:p>
          <a:p>
            <a:r xmlns:a="http://schemas.openxmlformats.org/drawingml/2006/main">
              <a:rPr lang="tr"/>
              <a:t>Arama stratejisi</a:t>
            </a:r>
          </a:p>
          <a:p>
            <a:r xmlns:a="http://schemas.openxmlformats.org/drawingml/2006/main">
              <a:rPr lang="tr"/>
              <a:t>dışavurumculuk</a:t>
            </a:r>
          </a:p>
          <a:p>
            <a:r xmlns:a="http://schemas.openxmlformats.org/drawingml/2006/main">
              <a:rPr lang="tr"/>
              <a:t>Ağaç Çoğaltma</a:t>
            </a: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tr"/>
              <a:t>Veri Parçalama</a:t>
            </a:r>
          </a:p>
        </p:txBody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 xmlns:a="http://schemas.openxmlformats.org/drawingml/2006/main">
              <a:rPr lang="tr"/>
              <a:t>Ağaçtan aşağı indikçe örnek sayısı küçülür</a:t>
            </a:r>
          </a:p>
          <a:p>
            <a:endParaRPr lang="en-US"/>
          </a:p>
          <a:p>
            <a:r xmlns:a="http://schemas.openxmlformats.org/drawingml/2006/main">
              <a:rPr lang="tr"/>
              <a:t>Yaprak düğümlerindeki örnek sayısı, istatistiksel olarak anlamlı bir karar vermek için çok küçük olabilir.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tr"/>
              <a:t>Arama stratejisi</a:t>
            </a:r>
          </a:p>
        </p:txBody>
      </p:sp>
      <p:sp>
        <p:nvSpPr>
          <p:cNvPr id="95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 xmlns:a="http://schemas.openxmlformats.org/drawingml/2006/main">
              <a:rPr lang="tr"/>
              <a:t>Optimal bir karar ağacı bulmak NP-zordur</a:t>
            </a:r>
          </a:p>
          <a:p>
            <a:pPr lvl="4"/>
            <a:endParaRPr lang="en-US"/>
          </a:p>
          <a:p>
            <a:r xmlns:a="http://schemas.openxmlformats.org/drawingml/2006/main">
              <a:rPr lang="tr"/>
              <a:t>Şimdiye kadar sunulan algoritma, makul bir çözüm üretmek için açgözlü, yukarıdan aşağıya, özyinelemeli bir bölümleme stratejisi kullanır.</a:t>
            </a:r>
          </a:p>
          <a:p>
            <a:pPr lvl="4"/>
            <a:endParaRPr lang="en-US"/>
          </a:p>
          <a:p>
            <a:r xmlns:a="http://schemas.openxmlformats.org/drawingml/2006/main">
              <a:rPr lang="tr"/>
              <a:t>Diğer stratejiler?</a:t>
            </a:r>
          </a:p>
          <a:p>
            <a:pPr xmlns:a="http://schemas.openxmlformats.org/drawingml/2006/main" lvl="1"/>
            <a:r xmlns:a="http://schemas.openxmlformats.org/drawingml/2006/main">
              <a:rPr lang="tr"/>
              <a:t>Altüst</a:t>
            </a:r>
          </a:p>
          <a:p>
            <a:pPr xmlns:a="http://schemas.openxmlformats.org/drawingml/2006/main" lvl="1"/>
            <a:r xmlns:a="http://schemas.openxmlformats.org/drawingml/2006/main">
              <a:rPr lang="tr"/>
              <a:t>çift yönlü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tr"/>
              <a:t>dışavurumculuk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>
              <a:lnSpc>
                <a:spcPct val="90000"/>
              </a:lnSpc>
            </a:pPr>
            <a:r xmlns:a="http://schemas.openxmlformats.org/drawingml/2006/main">
              <a:rPr lang="tr" sz="2400"/>
              <a:t>Karar ağacı, ayrık değerli işlevi öğrenmek için anlamlı bir temsil sağlar</a:t>
            </a:r>
          </a:p>
          <a:p>
            <a:pPr xmlns:a="http://schemas.openxmlformats.org/drawingml/2006/main" lvl="1">
              <a:lnSpc>
                <a:spcPct val="90000"/>
              </a:lnSpc>
            </a:pPr>
            <a:r xmlns:a="http://schemas.openxmlformats.org/drawingml/2006/main">
              <a:rPr lang="tr" sz="2400"/>
              <a:t>Ancak belirli Boole fonksiyonlarına genelleme yapmazlar.</a:t>
            </a:r>
          </a:p>
          <a:p>
            <a:pPr xmlns:a="http://schemas.openxmlformats.org/drawingml/2006/main" lvl="2">
              <a:lnSpc>
                <a:spcPct val="90000"/>
              </a:lnSpc>
            </a:pPr>
            <a:r xmlns:a="http://schemas.openxmlformats.org/drawingml/2006/main">
              <a:rPr lang="tr" sz="2000"/>
              <a:t>Örnek: eşlik fonksiyonu:</a:t>
            </a:r>
          </a:p>
          <a:p>
            <a:pPr xmlns:a="http://schemas.openxmlformats.org/drawingml/2006/main" lvl="3">
              <a:lnSpc>
                <a:spcPct val="90000"/>
              </a:lnSpc>
            </a:pPr>
            <a:r xmlns:a="http://schemas.openxmlformats.org/drawingml/2006/main">
              <a:rPr lang="tr" sz="1800"/>
              <a:t>Sınıf = 1, doğruluk değeri = True olan çift sayıda Boole özelliği varsa</a:t>
            </a:r>
          </a:p>
          <a:p>
            <a:pPr xmlns:a="http://schemas.openxmlformats.org/drawingml/2006/main" lvl="3">
              <a:lnSpc>
                <a:spcPct val="90000"/>
              </a:lnSpc>
            </a:pPr>
            <a:r xmlns:a="http://schemas.openxmlformats.org/drawingml/2006/main">
              <a:rPr lang="tr" sz="1800"/>
              <a:t>Sınıf = 0, doğruluk değeri = True olan tek sayıda Boole özelliği varsa</a:t>
            </a:r>
          </a:p>
          <a:p>
            <a:pPr xmlns:a="http://schemas.openxmlformats.org/drawingml/2006/main" lvl="2">
              <a:lnSpc>
                <a:spcPct val="90000"/>
              </a:lnSpc>
            </a:pPr>
            <a:r xmlns:a="http://schemas.openxmlformats.org/drawingml/2006/main">
              <a:rPr lang="tr" sz="2000"/>
              <a:t>Doğru modelleme için eksiksiz bir ağaç olmalıdır</a:t>
            </a:r>
          </a:p>
          <a:p>
            <a:pPr lvl="4">
              <a:lnSpc>
                <a:spcPct val="90000"/>
              </a:lnSpc>
            </a:pPr>
            <a:endParaRPr lang="en-US" sz="1800"/>
          </a:p>
          <a:p>
            <a:pPr xmlns:a="http://schemas.openxmlformats.org/drawingml/2006/main">
              <a:lnSpc>
                <a:spcPct val="90000"/>
              </a:lnSpc>
            </a:pPr>
            <a:r xmlns:a="http://schemas.openxmlformats.org/drawingml/2006/main">
              <a:rPr lang="tr" sz="2400"/>
              <a:t>Sürekli değişkenleri modellemek için yeterince açıklayıcı değil</a:t>
            </a:r>
          </a:p>
          <a:p>
            <a:pPr xmlns:a="http://schemas.openxmlformats.org/drawingml/2006/main" lvl="1">
              <a:lnSpc>
                <a:spcPct val="90000"/>
              </a:lnSpc>
            </a:pPr>
            <a:r xmlns:a="http://schemas.openxmlformats.org/drawingml/2006/main">
              <a:rPr lang="tr" sz="2400"/>
              <a:t>Özellikle test koşulu aynı anda yalnızca tek bir özniteliği içerdiğinde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tr"/>
              <a:t>Karar Sınırı</a:t>
            </a:r>
          </a:p>
        </p:txBody>
      </p:sp>
      <p:graphicFrame>
        <p:nvGraphicFramePr>
          <p:cNvPr id="958467" name="Object 3"/>
          <p:cNvGraphicFramePr>
            <a:graphicFrameLocks noChangeAspect="1"/>
          </p:cNvGraphicFramePr>
          <p:nvPr>
            <p:ph idx="1"/>
          </p:nvPr>
        </p:nvGraphicFramePr>
        <p:xfrm>
          <a:off x="457200" y="1143000"/>
          <a:ext cx="8318500" cy="3573463"/>
        </p:xfrm>
        <a:graphic>
          <a:graphicData uri="http://schemas.openxmlformats.org/presentationml/2006/ole">
            <p:oleObj spid="_x0000_s958467" name="Visio" r:id="rId3" imgW="8908491" imgH="3827261" progId="Visio.Drawing.6">
              <p:embed/>
            </p:oleObj>
          </a:graphicData>
        </a:graphic>
      </p:graphicFrame>
      <p:sp>
        <p:nvSpPr>
          <p:cNvPr id="958468" name="Text Box 4"/>
          <p:cNvSpPr txBox="1">
            <a:spLocks noChangeArrowheads="1"/>
          </p:cNvSpPr>
          <p:nvPr/>
        </p:nvSpPr>
        <p:spPr bwMode="auto">
          <a:xfrm>
            <a:off x="533400" y="4876800"/>
            <a:ext cx="8001000" cy="13287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xmlns:a="http://schemas.openxmlformats.org/drawingml/2006/main">
              <a:spcBef>
                <a:spcPct val="50000"/>
              </a:spcBef>
              <a:buFontTx/>
              <a:buChar char="•"/>
            </a:pPr>
            <a:r xmlns:a="http://schemas.openxmlformats.org/drawingml/2006/main">
              <a:rPr lang="tr" sz="1800"/>
              <a:t>Farklı sınıflardaki iki komşu bölge arasındaki sınır çizgisi, karar sınırı olarak bilinir.</a:t>
            </a:r>
          </a:p>
          <a:p>
            <a:pPr xmlns:a="http://schemas.openxmlformats.org/drawingml/2006/main">
              <a:spcBef>
                <a:spcPct val="50000"/>
              </a:spcBef>
              <a:buFontTx/>
              <a:buChar char="•"/>
            </a:pPr>
            <a:r xmlns:a="http://schemas.openxmlformats.org/drawingml/2006/main">
              <a:rPr lang="tr" sz="1800"/>
              <a:t>Karar sınırı eksenlere paraleldir çünkü test koşulu her seferinde tek bir özniteliği içerir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tr"/>
              <a:t>Eğik Karar Ağaçları</a:t>
            </a:r>
          </a:p>
        </p:txBody>
      </p:sp>
      <p:pic>
        <p:nvPicPr>
          <p:cNvPr id="959491" name="Picture 3"/>
          <p:cNvPicPr>
            <a:picLocks noChangeAspect="1" noChangeArrowheads="1"/>
          </p:cNvPicPr>
          <p:nvPr/>
        </p:nvPicPr>
        <p:blipFill>
          <a:blip r:embed="rId2" cstate="print"/>
          <a:srcRect l="7353" t="6654" r="7353" b="5882"/>
          <a:stretch>
            <a:fillRect/>
          </a:stretch>
        </p:blipFill>
        <p:spPr bwMode="auto">
          <a:xfrm>
            <a:off x="228600" y="1066800"/>
            <a:ext cx="4953000" cy="3810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grpSp>
        <p:nvGrpSpPr>
          <p:cNvPr id="959492" name="Group 4"/>
          <p:cNvGrpSpPr>
            <a:grpSpLocks/>
          </p:cNvGrpSpPr>
          <p:nvPr/>
        </p:nvGrpSpPr>
        <p:grpSpPr bwMode="auto">
          <a:xfrm>
            <a:off x="5638800" y="1981200"/>
            <a:ext cx="3200400" cy="2286000"/>
            <a:chOff x="3552" y="1248"/>
            <a:chExt cx="2016" cy="1440"/>
          </a:xfrm>
        </p:grpSpPr>
        <p:sp>
          <p:nvSpPr>
            <p:cNvPr id="959493" name="Oval 5"/>
            <p:cNvSpPr>
              <a:spLocks noChangeArrowheads="1"/>
            </p:cNvSpPr>
            <p:nvPr/>
          </p:nvSpPr>
          <p:spPr bwMode="auto">
            <a:xfrm>
              <a:off x="4080" y="1248"/>
              <a:ext cx="1008" cy="48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xmlns:a="http://schemas.openxmlformats.org/drawingml/2006/main" algn="ctr"/>
              <a:r xmlns:a="http://schemas.openxmlformats.org/drawingml/2006/main">
                <a:rPr lang="tr" sz="2000"/>
                <a:t>x + y &lt; 1</a:t>
              </a:r>
            </a:p>
          </p:txBody>
        </p:sp>
        <p:sp>
          <p:nvSpPr>
            <p:cNvPr id="959494" name="Line 6"/>
            <p:cNvSpPr>
              <a:spLocks noChangeShapeType="1"/>
            </p:cNvSpPr>
            <p:nvPr/>
          </p:nvSpPr>
          <p:spPr bwMode="auto">
            <a:xfrm flipH="1">
              <a:off x="4032" y="1728"/>
              <a:ext cx="528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959495" name="Line 7"/>
            <p:cNvSpPr>
              <a:spLocks noChangeShapeType="1"/>
            </p:cNvSpPr>
            <p:nvPr/>
          </p:nvSpPr>
          <p:spPr bwMode="auto">
            <a:xfrm>
              <a:off x="4560" y="1728"/>
              <a:ext cx="624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959496" name="Rectangle 8"/>
            <p:cNvSpPr>
              <a:spLocks noChangeArrowheads="1"/>
            </p:cNvSpPr>
            <p:nvPr/>
          </p:nvSpPr>
          <p:spPr bwMode="auto">
            <a:xfrm>
              <a:off x="3552" y="2208"/>
              <a:ext cx="816" cy="480"/>
            </a:xfrm>
            <a:prstGeom prst="rect">
              <a:avLst/>
            </a:prstGeom>
            <a:noFill/>
            <a:ln w="25400">
              <a:solidFill>
                <a:srgbClr val="1C5A6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xmlns:a="http://schemas.openxmlformats.org/drawingml/2006/main" algn="ctr"/>
              <a:r xmlns:a="http://schemas.openxmlformats.org/drawingml/2006/main">
                <a:rPr lang="tr" sz="1800"/>
                <a:t>sınıf = </a:t>
              </a:r>
              <a:r xmlns:a="http://schemas.openxmlformats.org/drawingml/2006/main">
                <a:rPr lang="tr" sz="2400">
                  <a:solidFill>
                    <a:srgbClr val="FF0000"/>
                  </a:solidFill>
                </a:rPr>
                <a:t>+</a:t>
              </a:r>
              <a:r xmlns:a="http://schemas.openxmlformats.org/drawingml/2006/main">
                <a:rPr lang="tr" sz="1800"/>
                <a:t> </a:t>
              </a:r>
            </a:p>
          </p:txBody>
        </p:sp>
        <p:sp>
          <p:nvSpPr>
            <p:cNvPr id="959497" name="Rectangle 9"/>
            <p:cNvSpPr>
              <a:spLocks noChangeArrowheads="1"/>
            </p:cNvSpPr>
            <p:nvPr/>
          </p:nvSpPr>
          <p:spPr bwMode="auto">
            <a:xfrm>
              <a:off x="4752" y="2208"/>
              <a:ext cx="816" cy="480"/>
            </a:xfrm>
            <a:prstGeom prst="rect">
              <a:avLst/>
            </a:prstGeom>
            <a:noFill/>
            <a:ln w="25400">
              <a:solidFill>
                <a:srgbClr val="1C5A6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xmlns:a="http://schemas.openxmlformats.org/drawingml/2006/main" algn="ctr"/>
              <a:r xmlns:a="http://schemas.openxmlformats.org/drawingml/2006/main">
                <a:rPr lang="tr" sz="1800"/>
                <a:t>sınıf =</a:t>
              </a:r>
            </a:p>
          </p:txBody>
        </p:sp>
        <p:sp>
          <p:nvSpPr>
            <p:cNvPr id="959498" name="Oval 10"/>
            <p:cNvSpPr>
              <a:spLocks noChangeArrowheads="1"/>
            </p:cNvSpPr>
            <p:nvPr/>
          </p:nvSpPr>
          <p:spPr bwMode="auto">
            <a:xfrm>
              <a:off x="5376" y="2400"/>
              <a:ext cx="96" cy="96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959499" name="Text Box 11"/>
          <p:cNvSpPr txBox="1">
            <a:spLocks noChangeArrowheads="1"/>
          </p:cNvSpPr>
          <p:nvPr/>
        </p:nvSpPr>
        <p:spPr bwMode="auto">
          <a:xfrm>
            <a:off x="533400" y="5056188"/>
            <a:ext cx="8001000" cy="1192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xmlns:a="http://schemas.openxmlformats.org/drawingml/2006/main">
              <a:spcBef>
                <a:spcPct val="50000"/>
              </a:spcBef>
              <a:buFontTx/>
              <a:buChar char="•"/>
            </a:pPr>
            <a:r xmlns:a="http://schemas.openxmlformats.org/drawingml/2006/main">
              <a:rPr lang="tr" sz="1800"/>
              <a:t>Test koşulu birden çok özniteliği içerebilir</a:t>
            </a:r>
          </a:p>
          <a:p>
            <a:pPr xmlns:a="http://schemas.openxmlformats.org/drawingml/2006/main">
              <a:spcBef>
                <a:spcPct val="50000"/>
              </a:spcBef>
              <a:buFontTx/>
              <a:buChar char="•"/>
            </a:pPr>
            <a:r xmlns:a="http://schemas.openxmlformats.org/drawingml/2006/main">
              <a:rPr lang="tr" sz="1800"/>
              <a:t>Daha etkileyici temsil</a:t>
            </a:r>
          </a:p>
          <a:p>
            <a:pPr xmlns:a="http://schemas.openxmlformats.org/drawingml/2006/main">
              <a:spcBef>
                <a:spcPct val="50000"/>
              </a:spcBef>
              <a:buFontTx/>
              <a:buChar char="•"/>
            </a:pPr>
            <a:r xmlns:a="http://schemas.openxmlformats.org/drawingml/2006/main">
              <a:rPr lang="tr" sz="1800"/>
              <a:t>Optimum test koşulunu bulmak hesaplama açısından pahalıdır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9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9499" grpId="0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tr"/>
              <a:t>Ağaç Çoğaltma</a:t>
            </a:r>
          </a:p>
        </p:txBody>
      </p:sp>
      <p:graphicFrame>
        <p:nvGraphicFramePr>
          <p:cNvPr id="960515" name="Object 3"/>
          <p:cNvGraphicFramePr>
            <a:graphicFrameLocks noChangeAspect="1"/>
          </p:cNvGraphicFramePr>
          <p:nvPr/>
        </p:nvGraphicFramePr>
        <p:xfrm>
          <a:off x="914400" y="1128713"/>
          <a:ext cx="5867400" cy="4319587"/>
        </p:xfrm>
        <a:graphic>
          <a:graphicData uri="http://schemas.openxmlformats.org/presentationml/2006/ole">
            <p:oleObj spid="_x0000_s960515" name="VISIO" r:id="rId3" imgW="9533880" imgH="7019280" progId="Visio.Drawing.6">
              <p:embed/>
            </p:oleObj>
          </a:graphicData>
        </a:graphic>
      </p:graphicFrame>
      <p:sp>
        <p:nvSpPr>
          <p:cNvPr id="960516" name="Text Box 4"/>
          <p:cNvSpPr txBox="1">
            <a:spLocks noChangeArrowheads="1"/>
          </p:cNvSpPr>
          <p:nvPr/>
        </p:nvSpPr>
        <p:spPr bwMode="auto">
          <a:xfrm>
            <a:off x="533400" y="5805488"/>
            <a:ext cx="80010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xmlns:a="http://schemas.openxmlformats.org/drawingml/2006/main">
              <a:spcBef>
                <a:spcPct val="50000"/>
              </a:spcBef>
              <a:buFontTx/>
              <a:buChar char="•"/>
            </a:pPr>
            <a:r xmlns:a="http://schemas.openxmlformats.org/drawingml/2006/main">
              <a:rPr lang="tr" sz="1800"/>
              <a:t>Aynı alt ağaç birden çok dalda görünüyor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tr"/>
              <a:t>Model Değerlendirmesi</a:t>
            </a:r>
          </a:p>
        </p:txBody>
      </p:sp>
      <p:sp>
        <p:nvSpPr>
          <p:cNvPr id="96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 xmlns:a="http://schemas.openxmlformats.org/drawingml/2006/main">
              <a:rPr lang="tr"/>
              <a:t>Performans Değerlendirme Metrikleri</a:t>
            </a:r>
          </a:p>
          <a:p>
            <a:pPr xmlns:a="http://schemas.openxmlformats.org/drawingml/2006/main" lvl="1"/>
            <a:r xmlns:a="http://schemas.openxmlformats.org/drawingml/2006/main">
              <a:rPr lang="tr"/>
              <a:t>Bir modelin performansı nasıl değerlendirilir?</a:t>
            </a:r>
          </a:p>
          <a:p>
            <a:pPr lvl="1">
              <a:buFont typeface="Arial" charset="0"/>
              <a:buNone/>
            </a:pPr>
            <a:endParaRPr lang="en-US"/>
          </a:p>
          <a:p>
            <a:r xmlns:a="http://schemas.openxmlformats.org/drawingml/2006/main">
              <a:rPr lang="tr"/>
              <a:t>Performans Değerlendirme Yöntemleri</a:t>
            </a:r>
          </a:p>
          <a:p>
            <a:pPr xmlns:a="http://schemas.openxmlformats.org/drawingml/2006/main" lvl="1"/>
            <a:r xmlns:a="http://schemas.openxmlformats.org/drawingml/2006/main">
              <a:rPr lang="tr"/>
              <a:t>Güvenilir tahminler nasıl elde edilir?</a:t>
            </a:r>
          </a:p>
          <a:p>
            <a:pPr lvl="1"/>
            <a:endParaRPr lang="en-US"/>
          </a:p>
          <a:p>
            <a:r xmlns:a="http://schemas.openxmlformats.org/drawingml/2006/main">
              <a:rPr lang="tr"/>
              <a:t>Model Karşılaştırma Yöntemleri</a:t>
            </a:r>
          </a:p>
          <a:p>
            <a:pPr xmlns:a="http://schemas.openxmlformats.org/drawingml/2006/main" lvl="1"/>
            <a:r xmlns:a="http://schemas.openxmlformats.org/drawingml/2006/main">
              <a:rPr lang="tr"/>
              <a:t>Rakip modeller arasında göreceli performans nasıl karşılaştırılır?</a:t>
            </a:r>
          </a:p>
          <a:p>
            <a:pPr lvl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tr"/>
              <a:t>Başka Bir Karar Ağacı Örneği</a:t>
            </a:r>
          </a:p>
        </p:txBody>
      </p:sp>
      <p:graphicFrame>
        <p:nvGraphicFramePr>
          <p:cNvPr id="834563" name="Object 3"/>
          <p:cNvGraphicFramePr>
            <a:graphicFrameLocks noChangeAspect="1"/>
          </p:cNvGraphicFramePr>
          <p:nvPr/>
        </p:nvGraphicFramePr>
        <p:xfrm>
          <a:off x="457200" y="2133600"/>
          <a:ext cx="3565525" cy="3687763"/>
        </p:xfrm>
        <a:graphic>
          <a:graphicData uri="http://schemas.openxmlformats.org/presentationml/2006/ole">
            <p:oleObj spid="_x0000_s834563" name="Document" r:id="rId3" imgW="5405040" imgH="5780160" progId="Word.Document.8">
              <p:embed/>
            </p:oleObj>
          </a:graphicData>
        </a:graphic>
      </p:graphicFrame>
      <p:sp>
        <p:nvSpPr>
          <p:cNvPr id="834564" name="Text Box 4"/>
          <p:cNvSpPr txBox="1">
            <a:spLocks noChangeArrowheads="1"/>
          </p:cNvSpPr>
          <p:nvPr/>
        </p:nvSpPr>
        <p:spPr bwMode="auto">
          <a:xfrm rot="-2416809">
            <a:off x="1066800" y="1509713"/>
            <a:ext cx="12573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xmlns:a="http://schemas.openxmlformats.org/drawingml/2006/main"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 xmlns:a="http://schemas.openxmlformats.org/drawingml/2006/main">
              <a:rPr lang="tr" sz="1600">
                <a:solidFill>
                  <a:srgbClr val="006600"/>
                </a:solidFill>
              </a:rPr>
              <a:t>kategorik</a:t>
            </a:r>
            <a:endParaRPr xmlns:a="http://schemas.openxmlformats.org/drawingml/2006/main" lang="en-US" sz="1600">
              <a:solidFill>
                <a:schemeClr val="bg2"/>
              </a:solidFill>
            </a:endParaRPr>
          </a:p>
        </p:txBody>
      </p:sp>
      <p:sp>
        <p:nvSpPr>
          <p:cNvPr id="834565" name="Text Box 5"/>
          <p:cNvSpPr txBox="1">
            <a:spLocks noChangeArrowheads="1"/>
          </p:cNvSpPr>
          <p:nvPr/>
        </p:nvSpPr>
        <p:spPr bwMode="auto">
          <a:xfrm rot="-2416809">
            <a:off x="1752600" y="1509713"/>
            <a:ext cx="12573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xmlns:a="http://schemas.openxmlformats.org/drawingml/2006/main"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 xmlns:a="http://schemas.openxmlformats.org/drawingml/2006/main">
              <a:rPr lang="tr" sz="1600">
                <a:solidFill>
                  <a:srgbClr val="006600"/>
                </a:solidFill>
              </a:rPr>
              <a:t>kategorik</a:t>
            </a:r>
            <a:endParaRPr xmlns:a="http://schemas.openxmlformats.org/drawingml/2006/main" lang="en-US" sz="1600">
              <a:solidFill>
                <a:schemeClr val="bg2"/>
              </a:solidFill>
            </a:endParaRPr>
          </a:p>
        </p:txBody>
      </p:sp>
      <p:sp>
        <p:nvSpPr>
          <p:cNvPr id="834566" name="Text Box 6"/>
          <p:cNvSpPr txBox="1">
            <a:spLocks noChangeArrowheads="1"/>
          </p:cNvSpPr>
          <p:nvPr/>
        </p:nvSpPr>
        <p:spPr bwMode="auto">
          <a:xfrm rot="-2416809">
            <a:off x="2590800" y="1509713"/>
            <a:ext cx="12779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xmlns:a="http://schemas.openxmlformats.org/drawingml/2006/main"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 xmlns:a="http://schemas.openxmlformats.org/drawingml/2006/main">
              <a:rPr lang="tr" sz="1600">
                <a:solidFill>
                  <a:srgbClr val="006600"/>
                </a:solidFill>
              </a:rPr>
              <a:t>sürekli</a:t>
            </a:r>
            <a:endParaRPr xmlns:a="http://schemas.openxmlformats.org/drawingml/2006/main" lang="en-US" sz="1600">
              <a:solidFill>
                <a:schemeClr val="bg2"/>
              </a:solidFill>
            </a:endParaRPr>
          </a:p>
        </p:txBody>
      </p:sp>
      <p:sp>
        <p:nvSpPr>
          <p:cNvPr id="834567" name="Text Box 7"/>
          <p:cNvSpPr txBox="1">
            <a:spLocks noChangeArrowheads="1"/>
          </p:cNvSpPr>
          <p:nvPr/>
        </p:nvSpPr>
        <p:spPr bwMode="auto">
          <a:xfrm rot="-2416809">
            <a:off x="3352800" y="1662113"/>
            <a:ext cx="6921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xmlns:a="http://schemas.openxmlformats.org/drawingml/2006/main"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 xmlns:a="http://schemas.openxmlformats.org/drawingml/2006/main">
              <a:rPr lang="tr" sz="1600">
                <a:solidFill>
                  <a:srgbClr val="006600"/>
                </a:solidFill>
              </a:rPr>
              <a:t>sınıf</a:t>
            </a:r>
            <a:endParaRPr xmlns:a="http://schemas.openxmlformats.org/drawingml/2006/main" lang="en-US" sz="1600">
              <a:solidFill>
                <a:schemeClr val="bg2"/>
              </a:solidFill>
            </a:endParaRPr>
          </a:p>
        </p:txBody>
      </p:sp>
      <p:sp>
        <p:nvSpPr>
          <p:cNvPr id="834568" name="Line 8"/>
          <p:cNvSpPr>
            <a:spLocks noChangeShapeType="1"/>
          </p:cNvSpPr>
          <p:nvPr/>
        </p:nvSpPr>
        <p:spPr bwMode="auto">
          <a:xfrm>
            <a:off x="8005763" y="3497263"/>
            <a:ext cx="242887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834569" name="Line 9"/>
          <p:cNvSpPr>
            <a:spLocks noChangeShapeType="1"/>
          </p:cNvSpPr>
          <p:nvPr/>
        </p:nvSpPr>
        <p:spPr bwMode="auto">
          <a:xfrm flipH="1">
            <a:off x="6875463" y="3497263"/>
            <a:ext cx="323850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834570" name="Line 10"/>
          <p:cNvSpPr>
            <a:spLocks noChangeShapeType="1"/>
          </p:cNvSpPr>
          <p:nvPr/>
        </p:nvSpPr>
        <p:spPr bwMode="auto">
          <a:xfrm flipH="1">
            <a:off x="5881688" y="2733675"/>
            <a:ext cx="403225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834571" name="Line 11"/>
          <p:cNvSpPr>
            <a:spLocks noChangeShapeType="1"/>
          </p:cNvSpPr>
          <p:nvPr/>
        </p:nvSpPr>
        <p:spPr bwMode="auto">
          <a:xfrm>
            <a:off x="7092950" y="2733675"/>
            <a:ext cx="484188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834572" name="Line 12"/>
          <p:cNvSpPr>
            <a:spLocks noChangeShapeType="1"/>
          </p:cNvSpPr>
          <p:nvPr/>
        </p:nvSpPr>
        <p:spPr bwMode="auto">
          <a:xfrm>
            <a:off x="6043613" y="2006600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834573" name="Line 13"/>
          <p:cNvSpPr>
            <a:spLocks noChangeShapeType="1"/>
          </p:cNvSpPr>
          <p:nvPr/>
        </p:nvSpPr>
        <p:spPr bwMode="auto">
          <a:xfrm flipH="1">
            <a:off x="4670425" y="2006600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834574" name="Text Box 14"/>
          <p:cNvSpPr txBox="1">
            <a:spLocks noChangeArrowheads="1"/>
          </p:cNvSpPr>
          <p:nvPr/>
        </p:nvSpPr>
        <p:spPr bwMode="auto">
          <a:xfrm>
            <a:off x="5187950" y="1743075"/>
            <a:ext cx="93662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xmlns:a="http://schemas.openxmlformats.org/drawingml/2006/main"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 xmlns:a="http://schemas.openxmlformats.org/drawingml/2006/main">
              <a:rPr lang="tr" sz="1600">
                <a:solidFill>
                  <a:srgbClr val="2D1993"/>
                </a:solidFill>
              </a:rPr>
              <a:t>MarSt</a:t>
            </a:r>
            <a:endParaRPr xmlns:a="http://schemas.openxmlformats.org/drawingml/2006/main" lang="en-US" sz="1600" b="0">
              <a:solidFill>
                <a:schemeClr val="bg2"/>
              </a:solidFill>
            </a:endParaRPr>
          </a:p>
        </p:txBody>
      </p:sp>
      <p:sp>
        <p:nvSpPr>
          <p:cNvPr id="834575" name="Text Box 15"/>
          <p:cNvSpPr txBox="1">
            <a:spLocks noChangeArrowheads="1"/>
          </p:cNvSpPr>
          <p:nvPr/>
        </p:nvSpPr>
        <p:spPr bwMode="auto">
          <a:xfrm>
            <a:off x="6203950" y="2470150"/>
            <a:ext cx="935038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xmlns:a="http://schemas.openxmlformats.org/drawingml/2006/main"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 xmlns:a="http://schemas.openxmlformats.org/drawingml/2006/main">
              <a:rPr lang="tr" sz="1600">
                <a:solidFill>
                  <a:srgbClr val="2D1993"/>
                </a:solidFill>
              </a:rPr>
              <a:t>Geri ödeme</a:t>
            </a:r>
            <a:endParaRPr xmlns:a="http://schemas.openxmlformats.org/drawingml/2006/main" lang="en-US" sz="1600" b="0">
              <a:solidFill>
                <a:schemeClr val="bg2"/>
              </a:solidFill>
            </a:endParaRPr>
          </a:p>
        </p:txBody>
      </p:sp>
      <p:sp>
        <p:nvSpPr>
          <p:cNvPr id="834576" name="Text Box 16"/>
          <p:cNvSpPr txBox="1">
            <a:spLocks noChangeArrowheads="1"/>
          </p:cNvSpPr>
          <p:nvPr/>
        </p:nvSpPr>
        <p:spPr bwMode="auto">
          <a:xfrm>
            <a:off x="7118350" y="3232150"/>
            <a:ext cx="96837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xmlns:a="http://schemas.openxmlformats.org/drawingml/2006/main"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 xmlns:a="http://schemas.openxmlformats.org/drawingml/2006/main">
              <a:rPr lang="tr" sz="1600">
                <a:solidFill>
                  <a:srgbClr val="2D1993"/>
                </a:solidFill>
              </a:rPr>
              <a:t>TaxInc</a:t>
            </a:r>
            <a:endParaRPr xmlns:a="http://schemas.openxmlformats.org/drawingml/2006/main" lang="en-US" sz="1600" b="0">
              <a:solidFill>
                <a:schemeClr val="bg2"/>
              </a:solidFill>
            </a:endParaRPr>
          </a:p>
        </p:txBody>
      </p:sp>
      <p:sp>
        <p:nvSpPr>
          <p:cNvPr id="834577" name="AutoShape 17"/>
          <p:cNvSpPr>
            <a:spLocks noChangeArrowheads="1"/>
          </p:cNvSpPr>
          <p:nvPr/>
        </p:nvSpPr>
        <p:spPr bwMode="auto">
          <a:xfrm>
            <a:off x="8045450" y="4021138"/>
            <a:ext cx="627063" cy="366712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834578" name="Text Box 18"/>
          <p:cNvSpPr txBox="1">
            <a:spLocks noChangeArrowheads="1"/>
          </p:cNvSpPr>
          <p:nvPr/>
        </p:nvSpPr>
        <p:spPr bwMode="auto">
          <a:xfrm>
            <a:off x="7969250" y="4021138"/>
            <a:ext cx="6858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xmlns:a="http://schemas.openxmlformats.org/drawingml/2006/main"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 xmlns:a="http://schemas.openxmlformats.org/drawingml/2006/main">
              <a:rPr lang="tr" sz="1600">
                <a:solidFill>
                  <a:srgbClr val="800000"/>
                </a:solidFill>
              </a:rPr>
              <a:t>EVET</a:t>
            </a:r>
            <a:endParaRPr xmlns:a="http://schemas.openxmlformats.org/drawingml/2006/main" lang="en-US" sz="1600" b="0">
              <a:solidFill>
                <a:schemeClr val="bg2"/>
              </a:solidFill>
            </a:endParaRPr>
          </a:p>
        </p:txBody>
      </p:sp>
      <p:sp>
        <p:nvSpPr>
          <p:cNvPr id="834579" name="AutoShape 19"/>
          <p:cNvSpPr>
            <a:spLocks noChangeArrowheads="1"/>
          </p:cNvSpPr>
          <p:nvPr/>
        </p:nvSpPr>
        <p:spPr bwMode="auto">
          <a:xfrm>
            <a:off x="6553200" y="4038600"/>
            <a:ext cx="654050" cy="363538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834580" name="Text Box 20"/>
          <p:cNvSpPr txBox="1">
            <a:spLocks noChangeArrowheads="1"/>
          </p:cNvSpPr>
          <p:nvPr/>
        </p:nvSpPr>
        <p:spPr bwMode="auto">
          <a:xfrm>
            <a:off x="6650038" y="4024313"/>
            <a:ext cx="4889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xmlns:a="http://schemas.openxmlformats.org/drawingml/2006/main"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 xmlns:a="http://schemas.openxmlformats.org/drawingml/2006/main">
              <a:rPr lang="tr" sz="1600">
                <a:solidFill>
                  <a:srgbClr val="800000"/>
                </a:solidFill>
              </a:rPr>
              <a:t>HAYIR</a:t>
            </a:r>
            <a:endParaRPr xmlns:a="http://schemas.openxmlformats.org/drawingml/2006/main" lang="en-US" sz="1600" b="0">
              <a:solidFill>
                <a:schemeClr val="bg2"/>
              </a:solidFill>
            </a:endParaRPr>
          </a:p>
        </p:txBody>
      </p:sp>
      <p:sp>
        <p:nvSpPr>
          <p:cNvPr id="834581" name="AutoShape 21"/>
          <p:cNvSpPr>
            <a:spLocks noChangeArrowheads="1"/>
          </p:cNvSpPr>
          <p:nvPr/>
        </p:nvSpPr>
        <p:spPr bwMode="auto">
          <a:xfrm>
            <a:off x="4348163" y="2484438"/>
            <a:ext cx="685800" cy="347662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834582" name="Text Box 22"/>
          <p:cNvSpPr txBox="1">
            <a:spLocks noChangeArrowheads="1"/>
          </p:cNvSpPr>
          <p:nvPr/>
        </p:nvSpPr>
        <p:spPr bwMode="auto">
          <a:xfrm>
            <a:off x="4443413" y="2470150"/>
            <a:ext cx="4889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xmlns:a="http://schemas.openxmlformats.org/drawingml/2006/main"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 xmlns:a="http://schemas.openxmlformats.org/drawingml/2006/main">
              <a:rPr lang="tr" sz="1600">
                <a:solidFill>
                  <a:srgbClr val="800000"/>
                </a:solidFill>
              </a:rPr>
              <a:t>HAYIR</a:t>
            </a:r>
            <a:endParaRPr xmlns:a="http://schemas.openxmlformats.org/drawingml/2006/main" lang="en-US" sz="1600" b="0">
              <a:solidFill>
                <a:srgbClr val="00FFFF"/>
              </a:solidFill>
            </a:endParaRPr>
          </a:p>
        </p:txBody>
      </p:sp>
      <p:grpSp>
        <p:nvGrpSpPr>
          <p:cNvPr id="834595" name="Group 35"/>
          <p:cNvGrpSpPr>
            <a:grpSpLocks/>
          </p:cNvGrpSpPr>
          <p:nvPr/>
        </p:nvGrpSpPr>
        <p:grpSpPr bwMode="auto">
          <a:xfrm>
            <a:off x="5594350" y="3232150"/>
            <a:ext cx="685800" cy="381000"/>
            <a:chOff x="4927" y="2340"/>
            <a:chExt cx="432" cy="240"/>
          </a:xfrm>
        </p:grpSpPr>
        <p:sp>
          <p:nvSpPr>
            <p:cNvPr id="834583" name="AutoShape 23"/>
            <p:cNvSpPr>
              <a:spLocks noChangeArrowheads="1"/>
            </p:cNvSpPr>
            <p:nvPr/>
          </p:nvSpPr>
          <p:spPr bwMode="auto">
            <a:xfrm>
              <a:off x="4927" y="2340"/>
              <a:ext cx="432" cy="240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34584" name="Text Box 24"/>
            <p:cNvSpPr txBox="1">
              <a:spLocks noChangeArrowheads="1"/>
            </p:cNvSpPr>
            <p:nvPr/>
          </p:nvSpPr>
          <p:spPr bwMode="auto">
            <a:xfrm>
              <a:off x="4975" y="2340"/>
              <a:ext cx="308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xmlns:a="http://schemas.openxmlformats.org/drawingml/2006/main" marL="342900" indent="-342900"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 xmlns:a="http://schemas.openxmlformats.org/drawingml/2006/main">
                <a:rPr lang="tr" sz="1600">
                  <a:solidFill>
                    <a:srgbClr val="800000"/>
                  </a:solidFill>
                </a:rPr>
                <a:t>HAYIR</a:t>
              </a:r>
              <a:endParaRPr xmlns:a="http://schemas.openxmlformats.org/drawingml/2006/main" lang="en-US" sz="1600" b="0">
                <a:solidFill>
                  <a:schemeClr val="bg2"/>
                </a:solidFill>
              </a:endParaRPr>
            </a:p>
          </p:txBody>
        </p:sp>
      </p:grpSp>
      <p:sp>
        <p:nvSpPr>
          <p:cNvPr id="834585" name="Text Box 25"/>
          <p:cNvSpPr txBox="1">
            <a:spLocks noChangeArrowheads="1"/>
          </p:cNvSpPr>
          <p:nvPr/>
        </p:nvSpPr>
        <p:spPr bwMode="auto">
          <a:xfrm>
            <a:off x="5518150" y="2774950"/>
            <a:ext cx="5334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xmlns:a="http://schemas.openxmlformats.org/drawingml/2006/main"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 xmlns:a="http://schemas.openxmlformats.org/drawingml/2006/main">
              <a:rPr lang="tr" sz="1600" b="0"/>
              <a:t>Evet</a:t>
            </a:r>
            <a:endParaRPr xmlns:a="http://schemas.openxmlformats.org/drawingml/2006/main" lang="en-US" sz="1600" b="0">
              <a:solidFill>
                <a:schemeClr val="bg2"/>
              </a:solidFill>
            </a:endParaRPr>
          </a:p>
        </p:txBody>
      </p:sp>
      <p:sp>
        <p:nvSpPr>
          <p:cNvPr id="834586" name="Text Box 26"/>
          <p:cNvSpPr txBox="1">
            <a:spLocks noChangeArrowheads="1"/>
          </p:cNvSpPr>
          <p:nvPr/>
        </p:nvSpPr>
        <p:spPr bwMode="auto">
          <a:xfrm>
            <a:off x="7270750" y="2698750"/>
            <a:ext cx="44291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xmlns:a="http://schemas.openxmlformats.org/drawingml/2006/main"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 xmlns:a="http://schemas.openxmlformats.org/drawingml/2006/main">
              <a:rPr lang="tr" sz="1600" b="0"/>
              <a:t>Numara</a:t>
            </a:r>
            <a:endParaRPr xmlns:a="http://schemas.openxmlformats.org/drawingml/2006/main" lang="en-US" sz="1600" b="0">
              <a:solidFill>
                <a:schemeClr val="bg2"/>
              </a:solidFill>
            </a:endParaRPr>
          </a:p>
        </p:txBody>
      </p:sp>
      <p:sp>
        <p:nvSpPr>
          <p:cNvPr id="834587" name="Text Box 27"/>
          <p:cNvSpPr txBox="1">
            <a:spLocks noChangeArrowheads="1"/>
          </p:cNvSpPr>
          <p:nvPr/>
        </p:nvSpPr>
        <p:spPr bwMode="auto">
          <a:xfrm>
            <a:off x="4146550" y="1936750"/>
            <a:ext cx="9302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xmlns:a="http://schemas.openxmlformats.org/drawingml/2006/main"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 xmlns:a="http://schemas.openxmlformats.org/drawingml/2006/main">
              <a:rPr lang="tr" sz="1600" b="0"/>
              <a:t>Evli</a:t>
            </a:r>
            <a:r xmlns:a="http://schemas.openxmlformats.org/drawingml/2006/main">
              <a:rPr lang="tr" sz="1600" b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834588" name="Text Box 28"/>
          <p:cNvSpPr txBox="1">
            <a:spLocks noChangeArrowheads="1"/>
          </p:cNvSpPr>
          <p:nvPr/>
        </p:nvSpPr>
        <p:spPr bwMode="auto">
          <a:xfrm>
            <a:off x="5746750" y="1708150"/>
            <a:ext cx="1398588" cy="581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xmlns:a="http://schemas.openxmlformats.org/drawingml/2006/main"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 xmlns:a="http://schemas.openxmlformats.org/drawingml/2006/main">
              <a:rPr lang="tr" sz="1600" b="0"/>
              <a:t>Bekar, Boşanmış</a:t>
            </a:r>
            <a:endParaRPr xmlns:a="http://schemas.openxmlformats.org/drawingml/2006/main" lang="en-US" sz="1600" b="0">
              <a:solidFill>
                <a:schemeClr val="bg2"/>
              </a:solidFill>
            </a:endParaRPr>
          </a:p>
        </p:txBody>
      </p:sp>
      <p:sp>
        <p:nvSpPr>
          <p:cNvPr id="834589" name="Text Box 29"/>
          <p:cNvSpPr txBox="1">
            <a:spLocks noChangeArrowheads="1"/>
          </p:cNvSpPr>
          <p:nvPr/>
        </p:nvSpPr>
        <p:spPr bwMode="auto">
          <a:xfrm>
            <a:off x="6353175" y="3562350"/>
            <a:ext cx="7207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xmlns:a="http://schemas.openxmlformats.org/drawingml/2006/main"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 xmlns:a="http://schemas.openxmlformats.org/drawingml/2006/main">
              <a:rPr lang="tr" sz="1600" b="0"/>
              <a:t>&lt; 80K</a:t>
            </a:r>
            <a:endParaRPr xmlns:a="http://schemas.openxmlformats.org/drawingml/2006/main" lang="en-US" sz="1600" b="0">
              <a:solidFill>
                <a:schemeClr val="bg2"/>
              </a:solidFill>
            </a:endParaRPr>
          </a:p>
        </p:txBody>
      </p:sp>
      <p:sp>
        <p:nvSpPr>
          <p:cNvPr id="834590" name="Text Box 30"/>
          <p:cNvSpPr txBox="1">
            <a:spLocks noChangeArrowheads="1"/>
          </p:cNvSpPr>
          <p:nvPr/>
        </p:nvSpPr>
        <p:spPr bwMode="auto">
          <a:xfrm>
            <a:off x="8128000" y="3562350"/>
            <a:ext cx="7207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xmlns:a="http://schemas.openxmlformats.org/drawingml/2006/main"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 xmlns:a="http://schemas.openxmlformats.org/drawingml/2006/main">
              <a:rPr lang="tr" sz="1600" b="0"/>
              <a:t>&gt; 80K</a:t>
            </a:r>
            <a:endParaRPr xmlns:a="http://schemas.openxmlformats.org/drawingml/2006/main" lang="en-US" sz="1600" b="0">
              <a:solidFill>
                <a:schemeClr val="bg2"/>
              </a:solidFill>
            </a:endParaRPr>
          </a:p>
        </p:txBody>
      </p:sp>
      <p:sp>
        <p:nvSpPr>
          <p:cNvPr id="834597" name="Text Box 37"/>
          <p:cNvSpPr txBox="1">
            <a:spLocks noChangeArrowheads="1"/>
          </p:cNvSpPr>
          <p:nvPr/>
        </p:nvSpPr>
        <p:spPr bwMode="auto">
          <a:xfrm>
            <a:off x="4343400" y="5029200"/>
            <a:ext cx="441960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xmlns:a="http://schemas.openxmlformats.org/drawingml/2006/main">
              <a:spcBef>
                <a:spcPct val="50000"/>
              </a:spcBef>
            </a:pPr>
            <a:r xmlns:a="http://schemas.openxmlformats.org/drawingml/2006/main">
              <a:rPr lang="tr" sz="1800">
                <a:solidFill>
                  <a:srgbClr val="CC3300"/>
                </a:solidFill>
              </a:rPr>
              <a:t>Aynı verilere uyan birden fazla ağaç olabilir!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tr"/>
              <a:t>Model Değerlendirmesi</a:t>
            </a:r>
          </a:p>
        </p:txBody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 xmlns:a="http://schemas.openxmlformats.org/drawingml/2006/main">
              <a:rPr lang="tr">
                <a:solidFill>
                  <a:srgbClr val="FF0000"/>
                </a:solidFill>
              </a:rPr>
              <a:t>Performans Değerlendirme Metrikleri</a:t>
            </a:r>
          </a:p>
          <a:p>
            <a:pPr xmlns:a="http://schemas.openxmlformats.org/drawingml/2006/main" lvl="1"/>
            <a:r xmlns:a="http://schemas.openxmlformats.org/drawingml/2006/main">
              <a:rPr lang="tr"/>
              <a:t>Bir modelin performansı nasıl değerlendirilir?</a:t>
            </a:r>
          </a:p>
          <a:p>
            <a:pPr lvl="1">
              <a:buFont typeface="Arial" charset="0"/>
              <a:buNone/>
            </a:pPr>
            <a:endParaRPr lang="en-US"/>
          </a:p>
          <a:p>
            <a:r xmlns:a="http://schemas.openxmlformats.org/drawingml/2006/main">
              <a:rPr lang="tr"/>
              <a:t>Performans Değerlendirme Yöntemleri</a:t>
            </a:r>
          </a:p>
          <a:p>
            <a:pPr xmlns:a="http://schemas.openxmlformats.org/drawingml/2006/main" lvl="1"/>
            <a:r xmlns:a="http://schemas.openxmlformats.org/drawingml/2006/main">
              <a:rPr lang="tr"/>
              <a:t>Güvenilir tahminler nasıl elde edilir?</a:t>
            </a:r>
          </a:p>
          <a:p>
            <a:pPr lvl="1"/>
            <a:endParaRPr lang="en-US"/>
          </a:p>
          <a:p>
            <a:r xmlns:a="http://schemas.openxmlformats.org/drawingml/2006/main">
              <a:rPr lang="tr"/>
              <a:t>Model Karşılaştırma Yöntemleri</a:t>
            </a:r>
          </a:p>
          <a:p>
            <a:pPr xmlns:a="http://schemas.openxmlformats.org/drawingml/2006/main" lvl="1"/>
            <a:r xmlns:a="http://schemas.openxmlformats.org/drawingml/2006/main">
              <a:rPr lang="tr"/>
              <a:t>Rakip modeller arasında göreceli performans nasıl karşılaştırılır?</a:t>
            </a:r>
          </a:p>
          <a:p>
            <a:pPr lvl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tr"/>
              <a:t>Performans Değerlendirme Metrikleri</a:t>
            </a:r>
          </a:p>
        </p:txBody>
      </p:sp>
      <p:sp>
        <p:nvSpPr>
          <p:cNvPr id="96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 xmlns:a="http://schemas.openxmlformats.org/drawingml/2006/main">
              <a:rPr lang="tr"/>
              <a:t>Bir modelin tahmin yeteneğine odaklanma</a:t>
            </a:r>
          </a:p>
          <a:p>
            <a:pPr xmlns:a="http://schemas.openxmlformats.org/drawingml/2006/main" lvl="1"/>
            <a:r xmlns:a="http://schemas.openxmlformats.org/drawingml/2006/main">
              <a:rPr lang="tr"/>
              <a:t>Modelleri, ölçeklenebilirliği vb. sınıflandırmanın veya oluşturmanın ne kadar hızlı olduğundan ziyade.</a:t>
            </a:r>
          </a:p>
          <a:p>
            <a:r xmlns:a="http://schemas.openxmlformats.org/drawingml/2006/main">
              <a:rPr lang="tr"/>
              <a:t>Karışıklık Matrisi:</a:t>
            </a:r>
          </a:p>
        </p:txBody>
      </p:sp>
      <p:graphicFrame>
        <p:nvGraphicFramePr>
          <p:cNvPr id="963588" name="Group 4"/>
          <p:cNvGraphicFramePr>
            <a:graphicFrameLocks noGrp="1"/>
          </p:cNvGraphicFramePr>
          <p:nvPr/>
        </p:nvGraphicFramePr>
        <p:xfrm>
          <a:off x="381000" y="3378200"/>
          <a:ext cx="6096000" cy="27940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  <a:gridCol w="1524000"/>
                <a:gridCol w="1524000"/>
              </a:tblGrid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TAHMİNİ SINIF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</a:tr>
              <a:tr h="685800">
                <a:tc rowSpan="3"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 xmlns:a="http://schemas.openxmlformats.org/drawingml/2006/main"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xmlns:a="http://schemas.openxmlformats.org/drawingml/2006/main"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xmlns:a="http://schemas.openxmlformats.org/drawingml/2006/main"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GERÇEK </a:t>
                      </a:r>
                      <a:br xmlns:a="http://schemas.openxmlformats.org/drawingml/2006/main"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 xmlns:a="http://schemas.openxmlformats.org/drawingml/2006/main">
                        <a:rPr kumimoji="0" lang="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SINIF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Sınıf=Evet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Sınıf=Hayır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3100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Sınıf=Evet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4700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Sınıf=Hayır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63611" name="Text Box 27"/>
          <p:cNvSpPr txBox="1">
            <a:spLocks noChangeArrowheads="1"/>
          </p:cNvSpPr>
          <p:nvPr/>
        </p:nvSpPr>
        <p:spPr bwMode="auto">
          <a:xfrm>
            <a:off x="6629400" y="4292600"/>
            <a:ext cx="2209800" cy="1262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xmlns:a="http://schemas.openxmlformats.org/drawingml/2006/main">
              <a:spcBef>
                <a:spcPct val="50000"/>
              </a:spcBef>
            </a:pPr>
            <a:r xmlns:a="http://schemas.openxmlformats.org/drawingml/2006/main">
              <a:rPr lang="tr"/>
              <a:t>a: TP (gerçek pozitif)</a:t>
            </a:r>
          </a:p>
          <a:p>
            <a:pPr xmlns:a="http://schemas.openxmlformats.org/drawingml/2006/main">
              <a:spcBef>
                <a:spcPct val="50000"/>
              </a:spcBef>
            </a:pPr>
            <a:r xmlns:a="http://schemas.openxmlformats.org/drawingml/2006/main">
              <a:rPr lang="tr"/>
              <a:t>b: FN (yanlış negatif)</a:t>
            </a:r>
          </a:p>
          <a:p>
            <a:pPr xmlns:a="http://schemas.openxmlformats.org/drawingml/2006/main">
              <a:spcBef>
                <a:spcPct val="50000"/>
              </a:spcBef>
            </a:pPr>
            <a:r xmlns:a="http://schemas.openxmlformats.org/drawingml/2006/main">
              <a:rPr lang="tr"/>
              <a:t>c: FP (yanlış pozitif)</a:t>
            </a:r>
          </a:p>
          <a:p>
            <a:pPr xmlns:a="http://schemas.openxmlformats.org/drawingml/2006/main">
              <a:spcBef>
                <a:spcPct val="50000"/>
              </a:spcBef>
            </a:pPr>
            <a:r xmlns:a="http://schemas.openxmlformats.org/drawingml/2006/main">
              <a:rPr lang="tr"/>
              <a:t>d: TN (gerçek negatif)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tr"/>
              <a:t>Performans Değerlendirme Metrikleri…</a:t>
            </a:r>
          </a:p>
        </p:txBody>
      </p:sp>
      <p:sp>
        <p:nvSpPr>
          <p:cNvPr id="96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 xmlns:a="http://schemas.openxmlformats.org/drawingml/2006/main">
              <a:rPr lang="tr"/>
              <a:t>En yaygın kullanılan metrik:</a:t>
            </a:r>
          </a:p>
          <a:p>
            <a:endParaRPr lang="en-US"/>
          </a:p>
        </p:txBody>
      </p:sp>
      <p:graphicFrame>
        <p:nvGraphicFramePr>
          <p:cNvPr id="964612" name="Group 4"/>
          <p:cNvGraphicFramePr>
            <a:graphicFrameLocks noGrp="1"/>
          </p:cNvGraphicFramePr>
          <p:nvPr/>
        </p:nvGraphicFramePr>
        <p:xfrm>
          <a:off x="1524000" y="1219200"/>
          <a:ext cx="6096000" cy="282194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  <a:gridCol w="1524000"/>
                <a:gridCol w="1524000"/>
              </a:tblGrid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TAHMİNİ SINIF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</a:tr>
              <a:tr h="685800">
                <a:tc rowSpan="3"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 xmlns:a="http://schemas.openxmlformats.org/drawingml/2006/main"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xmlns:a="http://schemas.openxmlformats.org/drawingml/2006/main"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xmlns:a="http://schemas.openxmlformats.org/drawingml/2006/main"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GERÇEK </a:t>
                      </a:r>
                      <a:br xmlns:a="http://schemas.openxmlformats.org/drawingml/2006/main"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 xmlns:a="http://schemas.openxmlformats.org/drawingml/2006/main">
                        <a:rPr kumimoji="0" lang="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SINIF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tr-T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Sınıf=Evet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Sınıf=Hayır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3100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Sınıf=Evet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bir </a:t>
                      </a:r>
                      <a:br xmlns:a="http://schemas.openxmlformats.org/drawingml/2006/main"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 xmlns:a="http://schemas.openxmlformats.org/drawingml/2006/main">
                        <a:rPr kumimoji="0" lang="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(TP)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 </a:t>
                      </a:r>
                      <a:br xmlns:a="http://schemas.openxmlformats.org/drawingml/2006/main"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 xmlns:a="http://schemas.openxmlformats.org/drawingml/2006/main">
                        <a:rPr kumimoji="0" lang="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(FN)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4700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Sınıf=Hayır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 </a:t>
                      </a:r>
                      <a:br xmlns:a="http://schemas.openxmlformats.org/drawingml/2006/main"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 xmlns:a="http://schemas.openxmlformats.org/drawingml/2006/main">
                        <a:rPr kumimoji="0" lang="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(FP)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 </a:t>
                      </a:r>
                      <a:br xmlns:a="http://schemas.openxmlformats.org/drawingml/2006/main"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 xmlns:a="http://schemas.openxmlformats.org/drawingml/2006/main">
                        <a:rPr kumimoji="0" lang="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(TN)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64635" name="Object 27"/>
          <p:cNvGraphicFramePr>
            <a:graphicFrameLocks noChangeAspect="1"/>
          </p:cNvGraphicFramePr>
          <p:nvPr/>
        </p:nvGraphicFramePr>
        <p:xfrm>
          <a:off x="609600" y="5105400"/>
          <a:ext cx="7583488" cy="969963"/>
        </p:xfrm>
        <a:graphic>
          <a:graphicData uri="http://schemas.openxmlformats.org/presentationml/2006/ole">
            <p:oleObj spid="_x0000_s964635" name="Equation" r:id="rId3" imgW="5663880" imgH="723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tr"/>
              <a:t>Doğruluk Sınırlaması</a:t>
            </a:r>
          </a:p>
        </p:txBody>
      </p:sp>
      <p:sp>
        <p:nvSpPr>
          <p:cNvPr id="96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 xmlns:a="http://schemas.openxmlformats.org/drawingml/2006/main">
              <a:rPr lang="tr"/>
              <a:t>2 sınıflı bir problem düşünün</a:t>
            </a:r>
          </a:p>
          <a:p>
            <a:pPr xmlns:a="http://schemas.openxmlformats.org/drawingml/2006/main" lvl="1"/>
            <a:r xmlns:a="http://schemas.openxmlformats.org/drawingml/2006/main">
              <a:rPr lang="tr"/>
              <a:t>Sınıf 0 örnek sayısı = 9990</a:t>
            </a:r>
          </a:p>
          <a:p>
            <a:pPr xmlns:a="http://schemas.openxmlformats.org/drawingml/2006/main" lvl="1"/>
            <a:r xmlns:a="http://schemas.openxmlformats.org/drawingml/2006/main">
              <a:rPr lang="tr"/>
              <a:t>1. Sınıf örnek sayısı = 10</a:t>
            </a:r>
          </a:p>
          <a:p>
            <a:pPr lvl="1"/>
            <a:endParaRPr lang="en-US"/>
          </a:p>
          <a:p>
            <a:r xmlns:a="http://schemas.openxmlformats.org/drawingml/2006/main">
              <a:rPr lang="tr"/>
              <a:t>Model her şeyin sınıf 0 olacağını tahmin ederse, doğruluk 9990/10000 = %99.9'dur.</a:t>
            </a:r>
          </a:p>
          <a:p>
            <a:pPr xmlns:a="http://schemas.openxmlformats.org/drawingml/2006/main" lvl="1"/>
            <a:r xmlns:a="http://schemas.openxmlformats.org/drawingml/2006/main">
              <a:rPr lang="tr"/>
              <a:t>Model herhangi bir sınıf 1 örneği algılamadığından doğruluk yanıltıcıdır</a:t>
            </a: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tr"/>
              <a:t>Maliyet Matrisi</a:t>
            </a:r>
          </a:p>
        </p:txBody>
      </p:sp>
      <p:graphicFrame>
        <p:nvGraphicFramePr>
          <p:cNvPr id="966659" name="Group 3"/>
          <p:cNvGraphicFramePr>
            <a:graphicFrameLocks noGrp="1"/>
          </p:cNvGraphicFramePr>
          <p:nvPr/>
        </p:nvGraphicFramePr>
        <p:xfrm>
          <a:off x="1447800" y="1625600"/>
          <a:ext cx="6096000" cy="27940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  <a:gridCol w="1524000"/>
                <a:gridCol w="1524000"/>
              </a:tblGrid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TAHMİNİ SINIF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</a:tr>
              <a:tr h="685800">
                <a:tc rowSpan="3"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 xmlns:a="http://schemas.openxmlformats.org/drawingml/2006/main"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xmlns:a="http://schemas.openxmlformats.org/drawingml/2006/main"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xmlns:a="http://schemas.openxmlformats.org/drawingml/2006/main"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GERÇEK </a:t>
                      </a:r>
                      <a:br xmlns:a="http://schemas.openxmlformats.org/drawingml/2006/main"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 xmlns:a="http://schemas.openxmlformats.org/drawingml/2006/main">
                        <a:rPr kumimoji="0" lang="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SINIF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C(i|j)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Sınıf=Evet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Sınıf=Hayır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673100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Sınıf=Evet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C(Evet|Evet)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C(Hayır|Evet)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4700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Sınıf=Hayır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C(Evet|Hayır)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C(Hayır|Hayır)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66682" name="Rectangle 26"/>
          <p:cNvSpPr>
            <a:spLocks noChangeArrowheads="1"/>
          </p:cNvSpPr>
          <p:nvPr/>
        </p:nvSpPr>
        <p:spPr bwMode="auto">
          <a:xfrm>
            <a:off x="685800" y="5105400"/>
            <a:ext cx="78486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xmlns:a="http://schemas.openxmlformats.org/drawingml/2006/main" marL="292100" indent="-292100">
              <a:spcBef>
                <a:spcPct val="50000"/>
              </a:spcBef>
            </a:pPr>
            <a:r xmlns:a="http://schemas.openxmlformats.org/drawingml/2006/main">
              <a:rPr lang="tr" sz="2400" b="0"/>
              <a:t>C(i|j): j sınıfı örneğini sınıf i olarak yanlış sınıflandırmanın maliyeti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6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tr"/>
              <a:t>Sınıflandırma Maliyetinin Hesaplanması</a:t>
            </a:r>
          </a:p>
        </p:txBody>
      </p:sp>
      <p:graphicFrame>
        <p:nvGraphicFramePr>
          <p:cNvPr id="967683" name="Group 1027"/>
          <p:cNvGraphicFramePr>
            <a:graphicFrameLocks noGrp="1"/>
          </p:cNvGraphicFramePr>
          <p:nvPr/>
        </p:nvGraphicFramePr>
        <p:xfrm>
          <a:off x="2895600" y="1143000"/>
          <a:ext cx="3581400" cy="1831023"/>
        </p:xfrm>
        <a:graphic>
          <a:graphicData uri="http://schemas.openxmlformats.org/drawingml/2006/table">
            <a:tbl>
              <a:tblPr/>
              <a:tblGrid>
                <a:gridCol w="1143000"/>
                <a:gridCol w="838200"/>
                <a:gridCol w="762000"/>
                <a:gridCol w="838200"/>
              </a:tblGrid>
              <a:tr h="573088"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Maliyet Matrisi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TAHMİNİ SINIF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</a:tr>
              <a:tr h="350838">
                <a:tc rowSpan="3"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br xmlns:a="http://schemas.openxmlformats.org/drawingml/2006/main"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 xmlns:a="http://schemas.openxmlformats.org/drawingml/2006/main">
                        <a:rPr kumimoji="0" lang="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GERÇEK </a:t>
                      </a:r>
                      <a:br xmlns:a="http://schemas.openxmlformats.org/drawingml/2006/main"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 xmlns:a="http://schemas.openxmlformats.org/drawingml/2006/main">
                        <a:rPr kumimoji="0" lang="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SINIF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C(i|j)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81000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67706" name="Group 1050"/>
          <p:cNvGraphicFramePr>
            <a:graphicFrameLocks noGrp="1"/>
          </p:cNvGraphicFramePr>
          <p:nvPr/>
        </p:nvGraphicFramePr>
        <p:xfrm>
          <a:off x="685800" y="3276600"/>
          <a:ext cx="3581400" cy="1831023"/>
        </p:xfrm>
        <a:graphic>
          <a:graphicData uri="http://schemas.openxmlformats.org/drawingml/2006/table">
            <a:tbl>
              <a:tblPr/>
              <a:tblGrid>
                <a:gridCol w="1143000"/>
                <a:gridCol w="838200"/>
                <a:gridCol w="762000"/>
                <a:gridCol w="838200"/>
              </a:tblGrid>
              <a:tr h="573088"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Model </a:t>
                      </a:r>
                      <a:r xmlns:a="http://schemas.openxmlformats.org/drawingml/2006/main">
                        <a:rPr kumimoji="0" lang="tr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TAHMİNİ SINIF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</a:tr>
              <a:tr h="350838">
                <a:tc rowSpan="3"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br xmlns:a="http://schemas.openxmlformats.org/drawingml/2006/main"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 xmlns:a="http://schemas.openxmlformats.org/drawingml/2006/main">
                        <a:rPr kumimoji="0" lang="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GERÇEK </a:t>
                      </a:r>
                      <a:br xmlns:a="http://schemas.openxmlformats.org/drawingml/2006/main"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 xmlns:a="http://schemas.openxmlformats.org/drawingml/2006/main">
                        <a:rPr kumimoji="0" lang="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SINIF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81000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67729" name="Group 1073"/>
          <p:cNvGraphicFramePr>
            <a:graphicFrameLocks noGrp="1"/>
          </p:cNvGraphicFramePr>
          <p:nvPr/>
        </p:nvGraphicFramePr>
        <p:xfrm>
          <a:off x="4953000" y="3276600"/>
          <a:ext cx="3581400" cy="1831023"/>
        </p:xfrm>
        <a:graphic>
          <a:graphicData uri="http://schemas.openxmlformats.org/drawingml/2006/table">
            <a:tbl>
              <a:tblPr/>
              <a:tblGrid>
                <a:gridCol w="1143000"/>
                <a:gridCol w="838200"/>
                <a:gridCol w="762000"/>
                <a:gridCol w="838200"/>
              </a:tblGrid>
              <a:tr h="573088"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Model </a:t>
                      </a:r>
                      <a:r xmlns:a="http://schemas.openxmlformats.org/drawingml/2006/main">
                        <a:rPr kumimoji="0" lang="tr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TAHMİNİ SINIF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</a:tr>
              <a:tr h="350838">
                <a:tc rowSpan="3"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 xmlns:a="http://schemas.openxmlformats.org/drawingml/2006/main"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 xmlns:a="http://schemas.openxmlformats.org/drawingml/2006/main">
                        <a:rPr kumimoji="0" lang="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GERÇEK </a:t>
                      </a:r>
                      <a:br xmlns:a="http://schemas.openxmlformats.org/drawingml/2006/main"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 xmlns:a="http://schemas.openxmlformats.org/drawingml/2006/main">
                        <a:rPr kumimoji="0" lang="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SINIF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81000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67752" name="Rectangle 1096"/>
          <p:cNvSpPr>
            <a:spLocks noChangeArrowheads="1"/>
          </p:cNvSpPr>
          <p:nvPr/>
        </p:nvSpPr>
        <p:spPr bwMode="auto">
          <a:xfrm>
            <a:off x="762000" y="5334000"/>
            <a:ext cx="3048000" cy="990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xmlns:a="http://schemas.openxmlformats.org/drawingml/2006/main"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 xmlns:a="http://schemas.openxmlformats.org/drawingml/2006/main">
              <a:rPr lang="tr" sz="2400" b="0"/>
              <a:t>Doğruluk = %80</a:t>
            </a:r>
          </a:p>
          <a:p>
            <a:pPr xmlns:a="http://schemas.openxmlformats.org/drawingml/2006/main"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 xmlns:a="http://schemas.openxmlformats.org/drawingml/2006/main">
              <a:rPr lang="tr" sz="2400" b="0"/>
              <a:t>Maliyet = 3910</a:t>
            </a:r>
          </a:p>
        </p:txBody>
      </p:sp>
      <p:sp>
        <p:nvSpPr>
          <p:cNvPr id="967753" name="Rectangle 1097"/>
          <p:cNvSpPr>
            <a:spLocks noChangeArrowheads="1"/>
          </p:cNvSpPr>
          <p:nvPr/>
        </p:nvSpPr>
        <p:spPr bwMode="auto">
          <a:xfrm>
            <a:off x="5181600" y="5334000"/>
            <a:ext cx="3048000" cy="990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xmlns:a="http://schemas.openxmlformats.org/drawingml/2006/main"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 xmlns:a="http://schemas.openxmlformats.org/drawingml/2006/main">
              <a:rPr lang="tr" sz="2400" b="0"/>
              <a:t>Doğruluk = %90</a:t>
            </a:r>
          </a:p>
          <a:p>
            <a:pPr xmlns:a="http://schemas.openxmlformats.org/drawingml/2006/main"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 xmlns:a="http://schemas.openxmlformats.org/drawingml/2006/main">
              <a:rPr lang="tr" sz="2400" b="0"/>
              <a:t>Maliyet = 4255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tr"/>
              <a:t>Maliyet ve Doğruluk</a:t>
            </a:r>
          </a:p>
        </p:txBody>
      </p:sp>
      <p:graphicFrame>
        <p:nvGraphicFramePr>
          <p:cNvPr id="968707" name="Group 3"/>
          <p:cNvGraphicFramePr>
            <a:graphicFrameLocks noGrp="1"/>
          </p:cNvGraphicFramePr>
          <p:nvPr>
            <p:ph idx="1"/>
          </p:nvPr>
        </p:nvGraphicFramePr>
        <p:xfrm>
          <a:off x="411163" y="1143000"/>
          <a:ext cx="4389437" cy="2243138"/>
        </p:xfrm>
        <a:graphic>
          <a:graphicData uri="http://schemas.openxmlformats.org/drawingml/2006/table">
            <a:tbl>
              <a:tblPr/>
              <a:tblGrid>
                <a:gridCol w="1096962"/>
                <a:gridCol w="1098550"/>
                <a:gridCol w="1096963"/>
                <a:gridCol w="1096962"/>
              </a:tblGrid>
              <a:tr h="450850"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Saymak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TAHMİNİ SINIF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</a:tr>
              <a:tr h="565150">
                <a:tc rowSpan="3"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 xmlns:a="http://schemas.openxmlformats.org/drawingml/2006/main"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xmlns:a="http://schemas.openxmlformats.org/drawingml/2006/main"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xmlns:a="http://schemas.openxmlformats.org/drawingml/2006/main"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GERÇEK </a:t>
                      </a:r>
                      <a:br xmlns:a="http://schemas.openxmlformats.org/drawingml/2006/main"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 xmlns:a="http://schemas.openxmlformats.org/drawingml/2006/main">
                        <a:rPr kumimoji="0" lang="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SINIF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tr-T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Sınıf=Evet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Sınıf=Hayır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Sınıf=Evet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5638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Sınıf=Hayır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68730" name="Group 26"/>
          <p:cNvGraphicFramePr>
            <a:graphicFrameLocks noGrp="1"/>
          </p:cNvGraphicFramePr>
          <p:nvPr/>
        </p:nvGraphicFramePr>
        <p:xfrm>
          <a:off x="381000" y="3886200"/>
          <a:ext cx="4389438" cy="2243138"/>
        </p:xfrm>
        <a:graphic>
          <a:graphicData uri="http://schemas.openxmlformats.org/drawingml/2006/table">
            <a:tbl>
              <a:tblPr/>
              <a:tblGrid>
                <a:gridCol w="1096963"/>
                <a:gridCol w="1098550"/>
                <a:gridCol w="1096962"/>
                <a:gridCol w="1096963"/>
              </a:tblGrid>
              <a:tr h="450850"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Maliyet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TAHMİNİ SINIF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</a:tr>
              <a:tr h="565150">
                <a:tc rowSpan="3"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 xmlns:a="http://schemas.openxmlformats.org/drawingml/2006/main"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xmlns:a="http://schemas.openxmlformats.org/drawingml/2006/main"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xmlns:a="http://schemas.openxmlformats.org/drawingml/2006/main"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GERÇEK </a:t>
                      </a:r>
                      <a:br xmlns:a="http://schemas.openxmlformats.org/drawingml/2006/main"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 xmlns:a="http://schemas.openxmlformats.org/drawingml/2006/main">
                        <a:rPr kumimoji="0" lang="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SINIF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tr-T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Sınıf=Evet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Sınıf=Hayır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Sınıf=Evet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5638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Sınıf=Hayır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968753" name="Group 49"/>
          <p:cNvGrpSpPr>
            <a:grpSpLocks/>
          </p:cNvGrpSpPr>
          <p:nvPr/>
        </p:nvGrpSpPr>
        <p:grpSpPr bwMode="auto">
          <a:xfrm>
            <a:off x="5105400" y="1143000"/>
            <a:ext cx="3733800" cy="4964113"/>
            <a:chOff x="3216" y="720"/>
            <a:chExt cx="2352" cy="3127"/>
          </a:xfrm>
        </p:grpSpPr>
        <p:sp>
          <p:nvSpPr>
            <p:cNvPr id="968754" name="Text Box 50"/>
            <p:cNvSpPr txBox="1">
              <a:spLocks noChangeArrowheads="1"/>
            </p:cNvSpPr>
            <p:nvPr/>
          </p:nvSpPr>
          <p:spPr bwMode="auto">
            <a:xfrm>
              <a:off x="3264" y="1536"/>
              <a:ext cx="2256" cy="231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xmlns:a="http://schemas.openxmlformats.org/drawingml/2006/main">
                <a:spcBef>
                  <a:spcPct val="50000"/>
                </a:spcBef>
              </a:pPr>
              <a:r xmlns:a="http://schemas.openxmlformats.org/drawingml/2006/main">
                <a:rPr lang="tr" sz="1800" b="0"/>
                <a:t>N = a + b + c + d</a:t>
              </a:r>
            </a:p>
            <a:p>
              <a:pPr>
                <a:spcBef>
                  <a:spcPct val="50000"/>
                </a:spcBef>
              </a:pPr>
              <a:endParaRPr lang="en-US" sz="1800" b="0"/>
            </a:p>
            <a:p>
              <a:pPr xmlns:a="http://schemas.openxmlformats.org/drawingml/2006/main">
                <a:spcBef>
                  <a:spcPct val="50000"/>
                </a:spcBef>
              </a:pPr>
              <a:r xmlns:a="http://schemas.openxmlformats.org/drawingml/2006/main">
                <a:rPr lang="tr" sz="1800" b="0"/>
                <a:t>Doğruluk = (a + d)/N</a:t>
              </a:r>
            </a:p>
            <a:p>
              <a:pPr>
                <a:spcBef>
                  <a:spcPct val="50000"/>
                </a:spcBef>
              </a:pPr>
              <a:endParaRPr lang="en-US" sz="1800" b="0"/>
            </a:p>
            <a:p>
              <a:pPr xmlns:a="http://schemas.openxmlformats.org/drawingml/2006/main">
                <a:spcBef>
                  <a:spcPct val="50000"/>
                </a:spcBef>
              </a:pPr>
              <a:r xmlns:a="http://schemas.openxmlformats.org/drawingml/2006/main">
                <a:rPr lang="tr" sz="1800" b="0"/>
                <a:t>Maliyet = p (a + d) + q (b + c)</a:t>
              </a:r>
            </a:p>
            <a:p>
              <a:pPr xmlns:a="http://schemas.openxmlformats.org/drawingml/2006/main">
                <a:spcBef>
                  <a:spcPct val="50000"/>
                </a:spcBef>
              </a:pPr>
              <a:r xmlns:a="http://schemas.openxmlformats.org/drawingml/2006/main">
                <a:rPr lang="tr" sz="1800" b="0"/>
                <a:t>= p (a + d) + q (N – bir – d)</a:t>
              </a:r>
            </a:p>
            <a:p>
              <a:pPr xmlns:a="http://schemas.openxmlformats.org/drawingml/2006/main">
                <a:spcBef>
                  <a:spcPct val="50000"/>
                </a:spcBef>
              </a:pPr>
              <a:r xmlns:a="http://schemas.openxmlformats.org/drawingml/2006/main">
                <a:rPr lang="tr" sz="1800" b="0"/>
                <a:t>= q N – (q – p)(a + d)</a:t>
              </a:r>
            </a:p>
            <a:p>
              <a:pPr xmlns:a="http://schemas.openxmlformats.org/drawingml/2006/main">
                <a:spcBef>
                  <a:spcPct val="50000"/>
                </a:spcBef>
              </a:pPr>
              <a:r xmlns:a="http://schemas.openxmlformats.org/drawingml/2006/main">
                <a:rPr lang="tr" sz="1800" b="0"/>
                <a:t>= N [q – (qp) </a:t>
              </a:r>
              <a:r xmlns:a="http://schemas.openxmlformats.org/drawingml/2006/main">
                <a:rPr lang="tr" sz="1800" b="0">
                  <a:sym typeface="Symbol" pitchFamily="18" charset="2"/>
                </a:rPr>
                <a:t> </a:t>
              </a:r>
              <a:r xmlns:a="http://schemas.openxmlformats.org/drawingml/2006/main">
                <a:rPr lang="tr" sz="1800" b="0"/>
                <a:t>Doğruluk]</a:t>
              </a:r>
            </a:p>
            <a:p>
              <a:pPr>
                <a:spcBef>
                  <a:spcPct val="50000"/>
                </a:spcBef>
              </a:pPr>
              <a:endParaRPr lang="en-US" sz="1800" b="0"/>
            </a:p>
          </p:txBody>
        </p:sp>
        <p:sp>
          <p:nvSpPr>
            <p:cNvPr id="968755" name="Rectangle 51"/>
            <p:cNvSpPr>
              <a:spLocks noChangeArrowheads="1"/>
            </p:cNvSpPr>
            <p:nvPr/>
          </p:nvSpPr>
          <p:spPr bwMode="auto">
            <a:xfrm>
              <a:off x="3216" y="720"/>
              <a:ext cx="2352" cy="5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 xmlns:a="http://schemas.openxmlformats.org/drawingml/2006/main">
                <a:rPr lang="tr" sz="1800" b="0"/>
                <a:t>1. C(Evet|Hayır)=C(Hayır|Evet) = q </a:t>
              </a:r>
              <a:br xmlns:a="http://schemas.openxmlformats.org/drawingml/2006/main">
                <a:rPr lang="en-US" sz="1800" b="0"/>
              </a:br>
              <a:r xmlns:a="http://schemas.openxmlformats.org/drawingml/2006/main">
                <a:rPr lang="tr" sz="1800" b="0"/>
                <a:t>2. C(Evet|Evet)=C(Hayır|Hayır) = p </a:t>
              </a:r>
              <a:r xmlns:a="http://schemas.openxmlformats.org/drawingml/2006/main">
                <a:rPr lang="tr" sz="1800" b="0"/>
                <a:t>ise doğruluk maliyetle orantılıdır.</a:t>
              </a:r>
              <a:br xmlns:a="http://schemas.openxmlformats.org/drawingml/2006/main">
                <a:rPr lang="en-US" sz="1800" b="0"/>
              </a:b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8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tr"/>
              <a:t>Maliyete Duyarlı Önlemler</a:t>
            </a:r>
          </a:p>
        </p:txBody>
      </p:sp>
      <p:graphicFrame>
        <p:nvGraphicFramePr>
          <p:cNvPr id="969731" name="Object 3"/>
          <p:cNvGraphicFramePr>
            <a:graphicFrameLocks noChangeAspect="1"/>
          </p:cNvGraphicFramePr>
          <p:nvPr/>
        </p:nvGraphicFramePr>
        <p:xfrm>
          <a:off x="2133600" y="990600"/>
          <a:ext cx="4800600" cy="2716213"/>
        </p:xfrm>
        <a:graphic>
          <a:graphicData uri="http://schemas.openxmlformats.org/presentationml/2006/ole">
            <p:oleObj spid="_x0000_s969731" name="Equation" r:id="rId3" imgW="4241520" imgH="2400120" progId="Equation.3">
              <p:embed/>
            </p:oleObj>
          </a:graphicData>
        </a:graphic>
      </p:graphicFrame>
      <p:sp>
        <p:nvSpPr>
          <p:cNvPr id="969732" name="Rectangle 4"/>
          <p:cNvSpPr>
            <a:spLocks noChangeArrowheads="1"/>
          </p:cNvSpPr>
          <p:nvPr/>
        </p:nvSpPr>
        <p:spPr bwMode="auto">
          <a:xfrm>
            <a:off x="152400" y="3962400"/>
            <a:ext cx="8839200" cy="2133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xmlns:a="http://schemas.openxmlformats.org/drawingml/2006/main"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 xmlns:a="http://schemas.openxmlformats.org/drawingml/2006/main">
              <a:rPr lang="tr" sz="2400" b="0"/>
              <a:t>Kesinlik, C(Evet|Evet) ve C(Evet|Hayır) yönünde eğilimlidir</a:t>
            </a:r>
          </a:p>
          <a:p>
            <a:pPr xmlns:a="http://schemas.openxmlformats.org/drawingml/2006/main"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 xmlns:a="http://schemas.openxmlformats.org/drawingml/2006/main">
              <a:rPr lang="tr" sz="2400" b="0"/>
              <a:t>Geri çağırma, C(Evet|Evet) ve C(Hayır|Evet) yönünde önyargılıdır.</a:t>
            </a:r>
          </a:p>
          <a:p>
            <a:pPr xmlns:a="http://schemas.openxmlformats.org/drawingml/2006/main"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 xmlns:a="http://schemas.openxmlformats.org/drawingml/2006/main">
              <a:rPr lang="tr" sz="2400" b="0"/>
              <a:t>F-ölçü C(Hayır|Hayır) dışında herkese karşı önyargılıdır</a:t>
            </a:r>
          </a:p>
        </p:txBody>
      </p:sp>
      <p:graphicFrame>
        <p:nvGraphicFramePr>
          <p:cNvPr id="969733" name="Object 5"/>
          <p:cNvGraphicFramePr>
            <a:graphicFrameLocks noChangeAspect="1"/>
          </p:cNvGraphicFramePr>
          <p:nvPr/>
        </p:nvGraphicFramePr>
        <p:xfrm>
          <a:off x="1371600" y="5410200"/>
          <a:ext cx="6019800" cy="914400"/>
        </p:xfrm>
        <a:graphic>
          <a:graphicData uri="http://schemas.openxmlformats.org/presentationml/2006/ole">
            <p:oleObj spid="_x0000_s969733" name="Equation" r:id="rId4" imgW="5270400" imgH="7999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tr"/>
              <a:t>Model Değerlendirmesi</a:t>
            </a:r>
          </a:p>
        </p:txBody>
      </p:sp>
      <p:sp>
        <p:nvSpPr>
          <p:cNvPr id="97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 xmlns:a="http://schemas.openxmlformats.org/drawingml/2006/main">
              <a:rPr lang="tr"/>
              <a:t>Performans Değerlendirme Metrikleri</a:t>
            </a:r>
          </a:p>
          <a:p>
            <a:pPr xmlns:a="http://schemas.openxmlformats.org/drawingml/2006/main" lvl="1"/>
            <a:r xmlns:a="http://schemas.openxmlformats.org/drawingml/2006/main">
              <a:rPr lang="tr"/>
              <a:t>Bir modelin performansı nasıl değerlendirilir?</a:t>
            </a:r>
          </a:p>
          <a:p>
            <a:pPr lvl="1">
              <a:buFont typeface="Arial" charset="0"/>
              <a:buNone/>
            </a:pPr>
            <a:endParaRPr lang="en-US"/>
          </a:p>
          <a:p>
            <a:r xmlns:a="http://schemas.openxmlformats.org/drawingml/2006/main">
              <a:rPr lang="tr">
                <a:solidFill>
                  <a:srgbClr val="FF0000"/>
                </a:solidFill>
              </a:rPr>
              <a:t>Performans Değerlendirme Yöntemleri</a:t>
            </a:r>
          </a:p>
          <a:p>
            <a:pPr xmlns:a="http://schemas.openxmlformats.org/drawingml/2006/main" lvl="1"/>
            <a:r xmlns:a="http://schemas.openxmlformats.org/drawingml/2006/main">
              <a:rPr lang="tr"/>
              <a:t>Güvenilir tahminler nasıl elde edilir?</a:t>
            </a:r>
          </a:p>
          <a:p>
            <a:pPr lvl="1"/>
            <a:endParaRPr lang="en-US"/>
          </a:p>
          <a:p>
            <a:r xmlns:a="http://schemas.openxmlformats.org/drawingml/2006/main">
              <a:rPr lang="tr"/>
              <a:t>Model Karşılaştırma Yöntemleri</a:t>
            </a:r>
          </a:p>
          <a:p>
            <a:pPr xmlns:a="http://schemas.openxmlformats.org/drawingml/2006/main" lvl="1"/>
            <a:r xmlns:a="http://schemas.openxmlformats.org/drawingml/2006/main">
              <a:rPr lang="tr"/>
              <a:t>Rakip modeller arasında göreceli performans nasıl karşılaştırılır?</a:t>
            </a:r>
          </a:p>
          <a:p>
            <a:pPr lvl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tr"/>
              <a:t>Performans Değerlendirme Yöntemleri</a:t>
            </a:r>
          </a:p>
        </p:txBody>
      </p:sp>
      <p:sp>
        <p:nvSpPr>
          <p:cNvPr id="97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 xmlns:a="http://schemas.openxmlformats.org/drawingml/2006/main">
              <a:rPr lang="tr"/>
              <a:t>Güvenilir bir performans tahmini nasıl elde edilir?</a:t>
            </a:r>
          </a:p>
          <a:p>
            <a:endParaRPr lang="en-US"/>
          </a:p>
          <a:p>
            <a:r xmlns:a="http://schemas.openxmlformats.org/drawingml/2006/main">
              <a:rPr lang="tr"/>
              <a:t>Bir modelin performansı, öğrenme algoritmasının yanı sıra diğer faktörlere de bağlı olabilir:</a:t>
            </a:r>
          </a:p>
          <a:p>
            <a:pPr xmlns:a="http://schemas.openxmlformats.org/drawingml/2006/main" lvl="1"/>
            <a:r xmlns:a="http://schemas.openxmlformats.org/drawingml/2006/main">
              <a:rPr lang="tr"/>
              <a:t>sınıf dağılımı</a:t>
            </a:r>
          </a:p>
          <a:p>
            <a:pPr xmlns:a="http://schemas.openxmlformats.org/drawingml/2006/main" lvl="1"/>
            <a:r xmlns:a="http://schemas.openxmlformats.org/drawingml/2006/main">
              <a:rPr lang="tr"/>
              <a:t>Yanlış sınıflandırma maliyeti</a:t>
            </a:r>
          </a:p>
          <a:p>
            <a:pPr xmlns:a="http://schemas.openxmlformats.org/drawingml/2006/main" lvl="1"/>
            <a:r xmlns:a="http://schemas.openxmlformats.org/drawingml/2006/main">
              <a:rPr lang="tr"/>
              <a:t>Eğitim ve test setlerinin boyutu</a:t>
            </a: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tr"/>
              <a:t>Karar Ağacı Sınıflandırma Görevi</a:t>
            </a:r>
          </a:p>
        </p:txBody>
      </p:sp>
      <p:graphicFrame>
        <p:nvGraphicFramePr>
          <p:cNvPr id="921603" name="Object 3"/>
          <p:cNvGraphicFramePr>
            <a:graphicFrameLocks noChangeAspect="1"/>
          </p:cNvGraphicFramePr>
          <p:nvPr>
            <p:ph idx="1"/>
          </p:nvPr>
        </p:nvGraphicFramePr>
        <p:xfrm>
          <a:off x="1093788" y="1143000"/>
          <a:ext cx="6951662" cy="5181600"/>
        </p:xfrm>
        <a:graphic>
          <a:graphicData uri="http://schemas.openxmlformats.org/presentationml/2006/ole">
            <p:oleObj spid="_x0000_s921603" name="Visio" r:id="rId3" imgW="8424875" imgH="6279741" progId="Visio.Drawing.6">
              <p:embed/>
            </p:oleObj>
          </a:graphicData>
        </a:graphic>
      </p:graphicFrame>
      <p:sp>
        <p:nvSpPr>
          <p:cNvPr id="921604" name="Line 4"/>
          <p:cNvSpPr>
            <a:spLocks noChangeShapeType="1"/>
          </p:cNvSpPr>
          <p:nvPr/>
        </p:nvSpPr>
        <p:spPr bwMode="auto">
          <a:xfrm flipH="1" flipV="1">
            <a:off x="6019800" y="4724400"/>
            <a:ext cx="0" cy="68580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921605" name="Text Box 5"/>
          <p:cNvSpPr txBox="1">
            <a:spLocks noChangeArrowheads="1"/>
          </p:cNvSpPr>
          <p:nvPr/>
        </p:nvSpPr>
        <p:spPr bwMode="auto">
          <a:xfrm>
            <a:off x="7086600" y="4114800"/>
            <a:ext cx="1219200" cy="517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xmlns:a="http://schemas.openxmlformats.org/drawingml/2006/main">
              <a:spcBef>
                <a:spcPct val="50000"/>
              </a:spcBef>
            </a:pPr>
            <a:r xmlns:a="http://schemas.openxmlformats.org/drawingml/2006/main">
              <a:rPr lang="tr"/>
              <a:t>Karar ağacı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tr"/>
              <a:t>Öğrenme eğrisi</a:t>
            </a:r>
          </a:p>
        </p:txBody>
      </p:sp>
      <p:grpSp>
        <p:nvGrpSpPr>
          <p:cNvPr id="972803" name="Group 3"/>
          <p:cNvGrpSpPr>
            <a:grpSpLocks/>
          </p:cNvGrpSpPr>
          <p:nvPr/>
        </p:nvGrpSpPr>
        <p:grpSpPr bwMode="auto">
          <a:xfrm>
            <a:off x="76200" y="1219200"/>
            <a:ext cx="5715000" cy="4857750"/>
            <a:chOff x="48" y="768"/>
            <a:chExt cx="3600" cy="3060"/>
          </a:xfrm>
        </p:grpSpPr>
        <p:pic>
          <p:nvPicPr>
            <p:cNvPr id="97280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5882" r="5882"/>
            <a:stretch>
              <a:fillRect/>
            </a:stretch>
          </p:blipFill>
          <p:spPr bwMode="auto">
            <a:xfrm>
              <a:off x="48" y="768"/>
              <a:ext cx="3600" cy="30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sp>
          <p:nvSpPr>
            <p:cNvPr id="972805" name="Line 5"/>
            <p:cNvSpPr>
              <a:spLocks noChangeShapeType="1"/>
            </p:cNvSpPr>
            <p:nvPr/>
          </p:nvSpPr>
          <p:spPr bwMode="auto">
            <a:xfrm>
              <a:off x="336" y="1214"/>
              <a:ext cx="31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972806" name="Rectangle 6"/>
          <p:cNvSpPr>
            <a:spLocks noChangeArrowheads="1"/>
          </p:cNvSpPr>
          <p:nvPr/>
        </p:nvSpPr>
        <p:spPr bwMode="auto">
          <a:xfrm>
            <a:off x="5638800" y="1143000"/>
            <a:ext cx="3352800" cy="49228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xmlns:a="http://schemas.openxmlformats.org/drawingml/2006/main"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 xmlns:a="http://schemas.openxmlformats.org/drawingml/2006/main">
              <a:rPr lang="tr" sz="2000" b="0"/>
              <a:t>Öğrenme eğrisi, değişen örnek boyutu ile doğruluğun nasıl değiştiğini gösterir</a:t>
            </a:r>
          </a:p>
          <a:p>
            <a:pPr xmlns:a="http://schemas.openxmlformats.org/drawingml/2006/main"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 xmlns:a="http://schemas.openxmlformats.org/drawingml/2006/main">
              <a:rPr lang="tr" sz="2000" b="0"/>
              <a:t>Öğrenme eğrisi oluşturmak için bir örnekleme programı gerektirir:</a:t>
            </a:r>
          </a:p>
          <a:p>
            <a:pPr xmlns:a="http://schemas.openxmlformats.org/drawingml/2006/main" marL="800100" lvl="1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 xmlns:a="http://schemas.openxmlformats.org/drawingml/2006/main">
              <a:rPr lang="tr" sz="2000" b="0"/>
              <a:t>Aritmetik örnekleme </a:t>
            </a:r>
            <a:br xmlns:a="http://schemas.openxmlformats.org/drawingml/2006/main">
              <a:rPr lang="en-US" sz="2000" b="0"/>
            </a:br>
            <a:r xmlns:a="http://schemas.openxmlformats.org/drawingml/2006/main">
              <a:rPr lang="tr" sz="2000" b="0"/>
              <a:t>(Langley ve diğerleri)</a:t>
            </a:r>
          </a:p>
          <a:p>
            <a:pPr xmlns:a="http://schemas.openxmlformats.org/drawingml/2006/main" marL="800100" lvl="1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 xmlns:a="http://schemas.openxmlformats.org/drawingml/2006/main">
              <a:rPr lang="tr" sz="2000" b="0"/>
              <a:t>Geometrik örnekleme </a:t>
            </a:r>
            <a:br xmlns:a="http://schemas.openxmlformats.org/drawingml/2006/main">
              <a:rPr lang="en-US" sz="2000" b="0"/>
            </a:br>
            <a:r xmlns:a="http://schemas.openxmlformats.org/drawingml/2006/main">
              <a:rPr lang="tr" sz="2000" b="0"/>
              <a:t>(Provost ve diğerleri)</a:t>
            </a:r>
          </a:p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endParaRPr lang="en-US" sz="2000" b="0"/>
          </a:p>
          <a:p>
            <a:pPr xmlns:a="http://schemas.openxmlformats.org/drawingml/2006/main"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 xmlns:a="http://schemas.openxmlformats.org/drawingml/2006/main">
              <a:rPr lang="tr" sz="2000" b="0"/>
              <a:t>Küçük örneklem boyutunun etkisi:</a:t>
            </a:r>
          </a:p>
          <a:p>
            <a:pPr xmlns:a="http://schemas.openxmlformats.org/drawingml/2006/main" marL="800100" lvl="1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Tx/>
              <a:buChar char="-"/>
            </a:pPr>
            <a:r xmlns:a="http://schemas.openxmlformats.org/drawingml/2006/main">
              <a:rPr lang="tr" sz="2000" b="0"/>
              <a:t>Tahminde önyargı</a:t>
            </a:r>
          </a:p>
          <a:p>
            <a:pPr xmlns:a="http://schemas.openxmlformats.org/drawingml/2006/main" marL="800100" lvl="1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Tx/>
              <a:buChar char="-"/>
            </a:pPr>
            <a:r xmlns:a="http://schemas.openxmlformats.org/drawingml/2006/main">
              <a:rPr lang="tr" sz="2000" b="0"/>
              <a:t>Tahminin varyansı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tr"/>
              <a:t>Tahmin Yöntemleri</a:t>
            </a:r>
          </a:p>
        </p:txBody>
      </p:sp>
      <p:sp>
        <p:nvSpPr>
          <p:cNvPr id="973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580438" cy="5181600"/>
          </a:xfrm>
        </p:spPr>
        <p:txBody>
          <a:bodyPr/>
          <a:lstStyle/>
          <a:p>
            <a:pPr xmlns:a="http://schemas.openxmlformats.org/drawingml/2006/main">
              <a:lnSpc>
                <a:spcPct val="90000"/>
              </a:lnSpc>
            </a:pPr>
            <a:r xmlns:a="http://schemas.openxmlformats.org/drawingml/2006/main">
              <a:rPr lang="tr" sz="2400"/>
              <a:t>bekletme</a:t>
            </a:r>
          </a:p>
          <a:p>
            <a:pPr xmlns:a="http://schemas.openxmlformats.org/drawingml/2006/main" lvl="1">
              <a:lnSpc>
                <a:spcPct val="90000"/>
              </a:lnSpc>
            </a:pPr>
            <a:r xmlns:a="http://schemas.openxmlformats.org/drawingml/2006/main">
              <a:rPr lang="tr" sz="2400"/>
              <a:t>Eğitim için 2/3 ve test için 1/3 ayırın</a:t>
            </a:r>
          </a:p>
          <a:p>
            <a:pPr xmlns:a="http://schemas.openxmlformats.org/drawingml/2006/main">
              <a:lnSpc>
                <a:spcPct val="90000"/>
              </a:lnSpc>
            </a:pPr>
            <a:r xmlns:a="http://schemas.openxmlformats.org/drawingml/2006/main">
              <a:rPr lang="tr" sz="2400"/>
              <a:t>rastgele alt örnekleme</a:t>
            </a:r>
          </a:p>
          <a:p>
            <a:pPr xmlns:a="http://schemas.openxmlformats.org/drawingml/2006/main" lvl="1">
              <a:lnSpc>
                <a:spcPct val="90000"/>
              </a:lnSpc>
            </a:pPr>
            <a:r xmlns:a="http://schemas.openxmlformats.org/drawingml/2006/main">
              <a:rPr lang="tr" sz="2400"/>
              <a:t>tekrarlanan bekletme</a:t>
            </a:r>
          </a:p>
          <a:p>
            <a:pPr xmlns:a="http://schemas.openxmlformats.org/drawingml/2006/main">
              <a:lnSpc>
                <a:spcPct val="90000"/>
              </a:lnSpc>
            </a:pPr>
            <a:r xmlns:a="http://schemas.openxmlformats.org/drawingml/2006/main">
              <a:rPr lang="tr" sz="2400"/>
              <a:t>Çapraz doğrulama</a:t>
            </a:r>
          </a:p>
          <a:p>
            <a:pPr xmlns:a="http://schemas.openxmlformats.org/drawingml/2006/main" lvl="1">
              <a:lnSpc>
                <a:spcPct val="90000"/>
              </a:lnSpc>
            </a:pPr>
            <a:r xmlns:a="http://schemas.openxmlformats.org/drawingml/2006/main">
              <a:rPr lang="tr" sz="2400"/>
              <a:t>Verileri k ayrık altkümeye bölme</a:t>
            </a:r>
          </a:p>
          <a:p>
            <a:pPr xmlns:a="http://schemas.openxmlformats.org/drawingml/2006/main" lvl="1">
              <a:lnSpc>
                <a:spcPct val="90000"/>
              </a:lnSpc>
            </a:pPr>
            <a:r xmlns:a="http://schemas.openxmlformats.org/drawingml/2006/main">
              <a:rPr lang="tr" sz="2400"/>
              <a:t>k-fold: k-1 bölümleri üzerinde eğitin, kalanını test edin</a:t>
            </a:r>
          </a:p>
          <a:p>
            <a:pPr xmlns:a="http://schemas.openxmlformats.org/drawingml/2006/main" lvl="1">
              <a:lnSpc>
                <a:spcPct val="90000"/>
              </a:lnSpc>
            </a:pPr>
            <a:r xmlns:a="http://schemas.openxmlformats.org/drawingml/2006/main">
              <a:rPr lang="tr" sz="2400"/>
              <a:t>Birini dışarıda bırak: k=n</a:t>
            </a:r>
          </a:p>
          <a:p>
            <a:pPr xmlns:a="http://schemas.openxmlformats.org/drawingml/2006/main">
              <a:lnSpc>
                <a:spcPct val="90000"/>
              </a:lnSpc>
            </a:pPr>
            <a:r xmlns:a="http://schemas.openxmlformats.org/drawingml/2006/main">
              <a:rPr lang="tr" sz="2400"/>
              <a:t>Tabakalı örnekleme</a:t>
            </a:r>
          </a:p>
          <a:p>
            <a:pPr xmlns:a="http://schemas.openxmlformats.org/drawingml/2006/main" lvl="1">
              <a:lnSpc>
                <a:spcPct val="90000"/>
              </a:lnSpc>
            </a:pPr>
            <a:r xmlns:a="http://schemas.openxmlformats.org/drawingml/2006/main">
              <a:rPr lang="tr" sz="2400"/>
              <a:t>aşırı örnekleme vs yetersiz örnekleme</a:t>
            </a:r>
          </a:p>
          <a:p>
            <a:pPr xmlns:a="http://schemas.openxmlformats.org/drawingml/2006/main">
              <a:lnSpc>
                <a:spcPct val="90000"/>
              </a:lnSpc>
            </a:pPr>
            <a:r xmlns:a="http://schemas.openxmlformats.org/drawingml/2006/main">
              <a:rPr lang="tr" sz="2400"/>
              <a:t>Önyükleme</a:t>
            </a:r>
          </a:p>
          <a:p>
            <a:pPr xmlns:a="http://schemas.openxmlformats.org/drawingml/2006/main" lvl="1">
              <a:lnSpc>
                <a:spcPct val="90000"/>
              </a:lnSpc>
            </a:pPr>
            <a:r xmlns:a="http://schemas.openxmlformats.org/drawingml/2006/main">
              <a:rPr lang="tr" sz="2400"/>
              <a:t>Değiştirme ile örnekleme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tr"/>
              <a:t>Model Değerlendirmesi</a:t>
            </a:r>
          </a:p>
        </p:txBody>
      </p:sp>
      <p:sp>
        <p:nvSpPr>
          <p:cNvPr id="97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 xmlns:a="http://schemas.openxmlformats.org/drawingml/2006/main">
              <a:rPr lang="tr"/>
              <a:t>Performans Değerlendirme Metrikleri</a:t>
            </a:r>
          </a:p>
          <a:p>
            <a:pPr xmlns:a="http://schemas.openxmlformats.org/drawingml/2006/main" lvl="1"/>
            <a:r xmlns:a="http://schemas.openxmlformats.org/drawingml/2006/main">
              <a:rPr lang="tr"/>
              <a:t>Bir modelin performansı nasıl değerlendirilir?</a:t>
            </a:r>
          </a:p>
          <a:p>
            <a:pPr lvl="1">
              <a:buFont typeface="Arial" charset="0"/>
              <a:buNone/>
            </a:pPr>
            <a:endParaRPr lang="en-US"/>
          </a:p>
          <a:p>
            <a:r xmlns:a="http://schemas.openxmlformats.org/drawingml/2006/main">
              <a:rPr lang="tr"/>
              <a:t>Performans Değerlendirme Yöntemleri</a:t>
            </a:r>
          </a:p>
          <a:p>
            <a:pPr xmlns:a="http://schemas.openxmlformats.org/drawingml/2006/main" lvl="1"/>
            <a:r xmlns:a="http://schemas.openxmlformats.org/drawingml/2006/main">
              <a:rPr lang="tr"/>
              <a:t>Güvenilir tahminler nasıl elde edilir?</a:t>
            </a:r>
          </a:p>
          <a:p>
            <a:pPr lvl="1"/>
            <a:endParaRPr lang="en-US"/>
          </a:p>
          <a:p>
            <a:r xmlns:a="http://schemas.openxmlformats.org/drawingml/2006/main">
              <a:rPr lang="tr">
                <a:solidFill>
                  <a:srgbClr val="FF0000"/>
                </a:solidFill>
              </a:rPr>
              <a:t>Model Karşılaştırma Yöntemleri</a:t>
            </a:r>
          </a:p>
          <a:p>
            <a:pPr xmlns:a="http://schemas.openxmlformats.org/drawingml/2006/main" lvl="1"/>
            <a:r xmlns:a="http://schemas.openxmlformats.org/drawingml/2006/main">
              <a:rPr lang="tr"/>
              <a:t>Rakip modeller arasında göreceli performans nasıl karşılaştırılır?</a:t>
            </a:r>
          </a:p>
          <a:p>
            <a:pPr lvl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534400" cy="533400"/>
          </a:xfrm>
        </p:spPr>
        <p:txBody>
          <a:bodyPr/>
          <a:lstStyle/>
          <a:p>
            <a:r xmlns:a="http://schemas.openxmlformats.org/drawingml/2006/main">
              <a:rPr lang="tr"/>
              <a:t>ROC (Alıcı Çalışma Karakteristiği)</a:t>
            </a:r>
          </a:p>
        </p:txBody>
      </p:sp>
      <p:sp>
        <p:nvSpPr>
          <p:cNvPr id="975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>
              <a:lnSpc>
                <a:spcPct val="90000"/>
              </a:lnSpc>
            </a:pPr>
            <a:r xmlns:a="http://schemas.openxmlformats.org/drawingml/2006/main">
              <a:rPr lang="tr"/>
              <a:t>Gürültülü sinyalleri analiz etmek için sinyal algılama teorisi için 1950'lerde geliştirildi</a:t>
            </a:r>
          </a:p>
          <a:p>
            <a:pPr xmlns:a="http://schemas.openxmlformats.org/drawingml/2006/main" lvl="1">
              <a:lnSpc>
                <a:spcPct val="90000"/>
              </a:lnSpc>
            </a:pPr>
            <a:r xmlns:a="http://schemas.openxmlformats.org/drawingml/2006/main">
              <a:rPr lang="tr"/>
              <a:t>Olumlu isabetler ve yanlış alarmlar arasındaki dengeyi karakterize edin</a:t>
            </a:r>
          </a:p>
          <a:p>
            <a:pPr xmlns:a="http://schemas.openxmlformats.org/drawingml/2006/main">
              <a:lnSpc>
                <a:spcPct val="90000"/>
              </a:lnSpc>
            </a:pPr>
            <a:r xmlns:a="http://schemas.openxmlformats.org/drawingml/2006/main">
              <a:rPr lang="tr"/>
              <a:t>ROC eğrisi, TP'yi (y ekseninde) FP'ye karşı (x ekseninde) çizer</a:t>
            </a:r>
          </a:p>
          <a:p>
            <a:pPr xmlns:a="http://schemas.openxmlformats.org/drawingml/2006/main">
              <a:lnSpc>
                <a:spcPct val="90000"/>
              </a:lnSpc>
            </a:pPr>
            <a:r xmlns:a="http://schemas.openxmlformats.org/drawingml/2006/main">
              <a:rPr lang="tr"/>
              <a:t>ROC eğrisinde bir nokta olarak temsil edilen her sınıflandırıcının performansı</a:t>
            </a:r>
          </a:p>
          <a:p>
            <a:pPr xmlns:a="http://schemas.openxmlformats.org/drawingml/2006/main" lvl="1">
              <a:lnSpc>
                <a:spcPct val="90000"/>
              </a:lnSpc>
            </a:pPr>
            <a:r xmlns:a="http://schemas.openxmlformats.org/drawingml/2006/main">
              <a:rPr lang="tr"/>
              <a:t>algoritma eşiğini, numune dağıtımını veya maliyet matrisini değiştirmek, noktanın yerini değiştirir</a:t>
            </a:r>
          </a:p>
          <a:p>
            <a:pPr>
              <a:lnSpc>
                <a:spcPct val="90000"/>
              </a:lnSpc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tr"/>
              <a:t>ROC Eğrisi</a:t>
            </a:r>
          </a:p>
        </p:txBody>
      </p:sp>
      <p:pic>
        <p:nvPicPr>
          <p:cNvPr id="976899" name="Picture 3"/>
          <p:cNvPicPr>
            <a:picLocks noChangeAspect="1" noChangeArrowheads="1"/>
          </p:cNvPicPr>
          <p:nvPr/>
        </p:nvPicPr>
        <p:blipFill>
          <a:blip r:embed="rId2" cstate="print"/>
          <a:srcRect l="4286" r="5714"/>
          <a:stretch>
            <a:fillRect/>
          </a:stretch>
        </p:blipFill>
        <p:spPr bwMode="auto">
          <a:xfrm>
            <a:off x="0" y="1828800"/>
            <a:ext cx="4343400" cy="3619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976900" name="Oval 4"/>
          <p:cNvSpPr>
            <a:spLocks noChangeArrowheads="1"/>
          </p:cNvSpPr>
          <p:nvPr/>
        </p:nvSpPr>
        <p:spPr bwMode="auto">
          <a:xfrm>
            <a:off x="5273675" y="3886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grpSp>
        <p:nvGrpSpPr>
          <p:cNvPr id="976901" name="Group 5"/>
          <p:cNvGrpSpPr>
            <a:grpSpLocks/>
          </p:cNvGrpSpPr>
          <p:nvPr/>
        </p:nvGrpSpPr>
        <p:grpSpPr bwMode="auto">
          <a:xfrm>
            <a:off x="457200" y="1676400"/>
            <a:ext cx="8534400" cy="4648200"/>
            <a:chOff x="288" y="1056"/>
            <a:chExt cx="5376" cy="2928"/>
          </a:xfrm>
        </p:grpSpPr>
        <p:pic>
          <p:nvPicPr>
            <p:cNvPr id="976902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 l="3069" r="6557"/>
            <a:stretch>
              <a:fillRect/>
            </a:stretch>
          </p:blipFill>
          <p:spPr bwMode="auto">
            <a:xfrm>
              <a:off x="2736" y="1056"/>
              <a:ext cx="2928" cy="29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sp>
          <p:nvSpPr>
            <p:cNvPr id="976903" name="Text Box 7"/>
            <p:cNvSpPr txBox="1">
              <a:spLocks noChangeArrowheads="1"/>
            </p:cNvSpPr>
            <p:nvPr/>
          </p:nvSpPr>
          <p:spPr bwMode="auto">
            <a:xfrm>
              <a:off x="288" y="3408"/>
              <a:ext cx="3360" cy="5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xmlns:a="http://schemas.openxmlformats.org/drawingml/2006/main">
                <a:spcBef>
                  <a:spcPct val="50000"/>
                </a:spcBef>
              </a:pPr>
              <a:r xmlns:a="http://schemas.openxmlformats.org/drawingml/2006/main">
                <a:rPr lang="tr" sz="2000"/>
                <a:t>t eşiğinde:</a:t>
              </a:r>
            </a:p>
            <a:p>
              <a:pPr xmlns:a="http://schemas.openxmlformats.org/drawingml/2006/main">
                <a:spcBef>
                  <a:spcPct val="50000"/>
                </a:spcBef>
              </a:pPr>
              <a:r xmlns:a="http://schemas.openxmlformats.org/drawingml/2006/main">
                <a:rPr lang="tr" sz="2000"/>
                <a:t>TP=0,5, FN=0,5, FP=0,12, FN=0,88</a:t>
              </a:r>
            </a:p>
          </p:txBody>
        </p:sp>
        <p:sp>
          <p:nvSpPr>
            <p:cNvPr id="976904" name="Line 8"/>
            <p:cNvSpPr>
              <a:spLocks noChangeShapeType="1"/>
            </p:cNvSpPr>
            <p:nvPr/>
          </p:nvSpPr>
          <p:spPr bwMode="auto">
            <a:xfrm flipV="1">
              <a:off x="2160" y="2544"/>
              <a:ext cx="1104" cy="1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976905" name="Text Box 9"/>
          <p:cNvSpPr txBox="1">
            <a:spLocks noChangeArrowheads="1"/>
          </p:cNvSpPr>
          <p:nvPr/>
        </p:nvSpPr>
        <p:spPr bwMode="auto">
          <a:xfrm>
            <a:off x="228600" y="1066800"/>
            <a:ext cx="8229600" cy="779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xmlns:a="http://schemas.openxmlformats.org/drawingml/2006/main">
              <a:spcBef>
                <a:spcPct val="50000"/>
              </a:spcBef>
            </a:pPr>
            <a:r xmlns:a="http://schemas.openxmlformats.org/drawingml/2006/main">
              <a:rPr lang="tr" sz="1800"/>
              <a:t>- 2 sınıf içeren 1 boyutlu veri seti (pozitif ve negatif)</a:t>
            </a:r>
          </a:p>
          <a:p>
            <a:pPr xmlns:a="http://schemas.openxmlformats.org/drawingml/2006/main">
              <a:spcBef>
                <a:spcPct val="50000"/>
              </a:spcBef>
            </a:pPr>
            <a:r xmlns:a="http://schemas.openxmlformats.org/drawingml/2006/main">
              <a:rPr lang="tr" sz="1800"/>
              <a:t>- x &gt; t noktasında bulunan herhangi bir nokta pozitif olarak sınıflandırılır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6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tr"/>
              <a:t>ROC Eğrisi</a:t>
            </a:r>
          </a:p>
        </p:txBody>
      </p:sp>
      <p:sp>
        <p:nvSpPr>
          <p:cNvPr id="977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4343400" cy="5181600"/>
          </a:xfrm>
        </p:spPr>
        <p:txBody>
          <a:bodyPr/>
          <a:lstStyle/>
          <a:p>
            <a:pPr xmlns:a="http://schemas.openxmlformats.org/drawingml/2006/main">
              <a:buFont typeface="Monotype Sorts" pitchFamily="2" charset="2"/>
              <a:buNone/>
            </a:pPr>
            <a:r xmlns:a="http://schemas.openxmlformats.org/drawingml/2006/main">
              <a:rPr lang="tr" sz="2400"/>
              <a:t>(TP,FP):</a:t>
            </a:r>
          </a:p>
          <a:p>
            <a:r xmlns:a="http://schemas.openxmlformats.org/drawingml/2006/main">
              <a:rPr lang="tr" sz="2400"/>
              <a:t>(0,0): her şeyi </a:t>
            </a:r>
            <a:br xmlns:a="http://schemas.openxmlformats.org/drawingml/2006/main">
              <a:rPr lang="en-US" sz="2400"/>
            </a:br>
            <a:r xmlns:a="http://schemas.openxmlformats.org/drawingml/2006/main">
              <a:rPr lang="tr" sz="2400"/>
              <a:t>negatif sınıf olarak ilan et</a:t>
            </a:r>
          </a:p>
          <a:p>
            <a:r xmlns:a="http://schemas.openxmlformats.org/drawingml/2006/main">
              <a:rPr lang="tr" sz="2400"/>
              <a:t>(1,1): her şeyi </a:t>
            </a:r>
            <a:br xmlns:a="http://schemas.openxmlformats.org/drawingml/2006/main">
              <a:rPr lang="en-US" sz="2400"/>
            </a:br>
            <a:r xmlns:a="http://schemas.openxmlformats.org/drawingml/2006/main">
              <a:rPr lang="tr" sz="2400"/>
              <a:t>pozitif sınıf olarak ilan et</a:t>
            </a:r>
          </a:p>
          <a:p>
            <a:r xmlns:a="http://schemas.openxmlformats.org/drawingml/2006/main">
              <a:rPr lang="tr" sz="2400"/>
              <a:t>(1,0): ideal</a:t>
            </a:r>
          </a:p>
          <a:p>
            <a:pPr>
              <a:buFont typeface="Monotype Sorts" pitchFamily="2" charset="2"/>
              <a:buNone/>
            </a:pPr>
            <a:endParaRPr lang="en-US" sz="2400"/>
          </a:p>
          <a:p>
            <a:r xmlns:a="http://schemas.openxmlformats.org/drawingml/2006/main">
              <a:rPr lang="tr" sz="2400"/>
              <a:t>Köşegen:</a:t>
            </a:r>
          </a:p>
          <a:p>
            <a:pPr xmlns:a="http://schemas.openxmlformats.org/drawingml/2006/main" lvl="1"/>
            <a:r xmlns:a="http://schemas.openxmlformats.org/drawingml/2006/main">
              <a:rPr lang="tr" sz="2400"/>
              <a:t>Rastgele tahmin</a:t>
            </a:r>
          </a:p>
          <a:p>
            <a:pPr xmlns:a="http://schemas.openxmlformats.org/drawingml/2006/main" lvl="1"/>
            <a:r xmlns:a="http://schemas.openxmlformats.org/drawingml/2006/main">
              <a:rPr lang="tr" sz="2400"/>
              <a:t>Çapraz çizginin altında:</a:t>
            </a:r>
          </a:p>
          <a:p>
            <a:pPr xmlns:a="http://schemas.openxmlformats.org/drawingml/2006/main" lvl="2"/>
            <a:r xmlns:a="http://schemas.openxmlformats.org/drawingml/2006/main">
              <a:rPr lang="tr" sz="2000"/>
              <a:t>tahmin gerçek sınıfın tersidir</a:t>
            </a:r>
          </a:p>
        </p:txBody>
      </p:sp>
      <p:pic>
        <p:nvPicPr>
          <p:cNvPr id="977924" name="Picture 4"/>
          <p:cNvPicPr>
            <a:picLocks noChangeAspect="1" noChangeArrowheads="1"/>
          </p:cNvPicPr>
          <p:nvPr/>
        </p:nvPicPr>
        <p:blipFill>
          <a:blip r:embed="rId2" cstate="print"/>
          <a:srcRect l="3069" r="6557"/>
          <a:stretch>
            <a:fillRect/>
          </a:stretch>
        </p:blipFill>
        <p:spPr bwMode="auto">
          <a:xfrm>
            <a:off x="4267200" y="1143000"/>
            <a:ext cx="4800600" cy="4800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tr"/>
              <a:t>Model Karşılaştırması için ROC Kullanma</a:t>
            </a:r>
          </a:p>
        </p:txBody>
      </p:sp>
      <p:pic>
        <p:nvPicPr>
          <p:cNvPr id="978947" name="Picture 3"/>
          <p:cNvPicPr>
            <a:picLocks noChangeAspect="1" noChangeArrowheads="1"/>
          </p:cNvPicPr>
          <p:nvPr/>
        </p:nvPicPr>
        <p:blipFill>
          <a:blip r:embed="rId2" cstate="print"/>
          <a:srcRect l="5362" r="8220"/>
          <a:stretch>
            <a:fillRect/>
          </a:stretch>
        </p:blipFill>
        <p:spPr bwMode="auto">
          <a:xfrm>
            <a:off x="76200" y="1219200"/>
            <a:ext cx="5257800" cy="4562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978948" name="Rectangle 4"/>
          <p:cNvSpPr>
            <a:spLocks noChangeArrowheads="1"/>
          </p:cNvSpPr>
          <p:nvPr/>
        </p:nvSpPr>
        <p:spPr bwMode="auto">
          <a:xfrm>
            <a:off x="5410200" y="1143000"/>
            <a:ext cx="3581400" cy="5181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xmlns:a="http://schemas.openxmlformats.org/drawingml/2006/main"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 xmlns:a="http://schemas.openxmlformats.org/drawingml/2006/main">
              <a:rPr lang="tr" sz="2400" b="0"/>
              <a:t>Hiçbir model sürekli olarak diğerinden daha iyi performans göstermez</a:t>
            </a:r>
          </a:p>
          <a:p>
            <a:pPr xmlns:a="http://schemas.openxmlformats.org/drawingml/2006/main" marL="800100" lvl="1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 xmlns:a="http://schemas.openxmlformats.org/drawingml/2006/main">
              <a:rPr lang="tr" sz="2400" b="0"/>
              <a:t>M </a:t>
            </a:r>
            <a:r xmlns:a="http://schemas.openxmlformats.org/drawingml/2006/main">
              <a:rPr lang="tr" sz="2400" b="0" baseline="-25000"/>
              <a:t>1 </a:t>
            </a:r>
            <a:r xmlns:a="http://schemas.openxmlformats.org/drawingml/2006/main">
              <a:rPr lang="tr" sz="2400" b="0"/>
              <a:t>, küçük FPR için daha iyidir</a:t>
            </a:r>
          </a:p>
          <a:p>
            <a:pPr xmlns:a="http://schemas.openxmlformats.org/drawingml/2006/main" marL="800100" lvl="1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 xmlns:a="http://schemas.openxmlformats.org/drawingml/2006/main">
              <a:rPr lang="tr" sz="2400" b="0"/>
              <a:t>M </a:t>
            </a:r>
            <a:r xmlns:a="http://schemas.openxmlformats.org/drawingml/2006/main">
              <a:rPr lang="tr" sz="2400" b="0" baseline="-25000"/>
              <a:t>2 </a:t>
            </a:r>
            <a:r xmlns:a="http://schemas.openxmlformats.org/drawingml/2006/main">
              <a:rPr lang="tr" sz="2400" b="0"/>
              <a:t>, büyük FPR için daha iyidir</a:t>
            </a:r>
          </a:p>
          <a:p>
            <a:pPr marL="800100" lvl="1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endParaRPr lang="en-US" sz="1000" b="0"/>
          </a:p>
          <a:p>
            <a:pPr xmlns:a="http://schemas.openxmlformats.org/drawingml/2006/main"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 xmlns:a="http://schemas.openxmlformats.org/drawingml/2006/main">
              <a:rPr lang="tr" sz="2400" b="0"/>
              <a:t>ROC Eğrisinin Altındaki Alan</a:t>
            </a:r>
          </a:p>
          <a:p>
            <a:pPr xmlns:a="http://schemas.openxmlformats.org/drawingml/2006/main" marL="800100" lvl="1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 xmlns:a="http://schemas.openxmlformats.org/drawingml/2006/main">
              <a:rPr lang="tr" sz="1800" b="0"/>
              <a:t>İdeal:</a:t>
            </a:r>
          </a:p>
          <a:p>
            <a:pPr xmlns:a="http://schemas.openxmlformats.org/drawingml/2006/main" lvl="2">
              <a:spcBef>
                <a:spcPct val="10000"/>
              </a:spcBef>
              <a:spcAft>
                <a:spcPts val="400"/>
              </a:spcAft>
              <a:buClr>
                <a:schemeClr val="tx1"/>
              </a:buClr>
              <a:buSzPct val="75000"/>
              <a:buFont typeface="Wingdings" pitchFamily="2" charset="2"/>
              <a:buChar char="§"/>
            </a:pPr>
            <a:r xmlns:a="http://schemas.openxmlformats.org/drawingml/2006/main">
              <a:rPr lang="tr" sz="1800" b="0"/>
              <a:t>Alan = 1</a:t>
            </a:r>
          </a:p>
          <a:p>
            <a:pPr xmlns:a="http://schemas.openxmlformats.org/drawingml/2006/main" marL="800100" lvl="1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 xmlns:a="http://schemas.openxmlformats.org/drawingml/2006/main">
              <a:rPr lang="tr" sz="1800" b="0"/>
              <a:t>Rastgele tahmin:</a:t>
            </a:r>
          </a:p>
          <a:p>
            <a:pPr xmlns:a="http://schemas.openxmlformats.org/drawingml/2006/main" lvl="2">
              <a:spcBef>
                <a:spcPct val="10000"/>
              </a:spcBef>
              <a:spcAft>
                <a:spcPts val="400"/>
              </a:spcAft>
              <a:buClr>
                <a:schemeClr val="tx1"/>
              </a:buClr>
              <a:buSzPct val="75000"/>
              <a:buFont typeface="Wingdings" pitchFamily="2" charset="2"/>
              <a:buChar char="§"/>
            </a:pPr>
            <a:r xmlns:a="http://schemas.openxmlformats.org/drawingml/2006/main">
              <a:rPr lang="tr" sz="1800" b="0"/>
              <a:t>Alan = 0,5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tr"/>
              <a:t>Bir ROC eğrisi nasıl oluşturulur</a:t>
            </a:r>
          </a:p>
        </p:txBody>
      </p:sp>
      <p:graphicFrame>
        <p:nvGraphicFramePr>
          <p:cNvPr id="979971" name="Group 3"/>
          <p:cNvGraphicFramePr>
            <a:graphicFrameLocks noGrp="1"/>
          </p:cNvGraphicFramePr>
          <p:nvPr/>
        </p:nvGraphicFramePr>
        <p:xfrm>
          <a:off x="381000" y="1371600"/>
          <a:ext cx="3886200" cy="4064004"/>
        </p:xfrm>
        <a:graphic>
          <a:graphicData uri="http://schemas.openxmlformats.org/drawingml/2006/table">
            <a:tbl>
              <a:tblPr/>
              <a:tblGrid>
                <a:gridCol w="1295400"/>
                <a:gridCol w="1295400"/>
                <a:gridCol w="1295400"/>
              </a:tblGrid>
              <a:tr h="369888"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P(+|A)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Gerçek Sınıf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0.93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0.87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0,53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80021" name="Text Box 53"/>
          <p:cNvSpPr txBox="1">
            <a:spLocks noChangeArrowheads="1"/>
          </p:cNvSpPr>
          <p:nvPr/>
        </p:nvSpPr>
        <p:spPr bwMode="auto">
          <a:xfrm>
            <a:off x="4572000" y="1066800"/>
            <a:ext cx="4343400" cy="5021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xmlns:a="http://schemas.openxmlformats.org/drawingml/2006/main">
              <a:spcBef>
                <a:spcPct val="50000"/>
              </a:spcBef>
              <a:buFontTx/>
              <a:buChar char="•"/>
            </a:pPr>
            <a:r xmlns:a="http://schemas.openxmlformats.org/drawingml/2006/main">
              <a:rPr lang="tr" sz="2400" b="0"/>
              <a:t>Her test örneği için P(+|A) sonsal olasılık üreten sınıflandırıcı kullanın</a:t>
            </a:r>
          </a:p>
          <a:p>
            <a:pPr xmlns:a="http://schemas.openxmlformats.org/drawingml/2006/main">
              <a:spcBef>
                <a:spcPct val="50000"/>
              </a:spcBef>
              <a:buFontTx/>
              <a:buChar char="•"/>
            </a:pPr>
            <a:r xmlns:a="http://schemas.openxmlformats.org/drawingml/2006/main">
              <a:rPr lang="tr" sz="2400" b="0"/>
              <a:t>Örnekleri azalan düzende P(+|A)'ya göre sıralayın</a:t>
            </a:r>
          </a:p>
          <a:p>
            <a:pPr xmlns:a="http://schemas.openxmlformats.org/drawingml/2006/main">
              <a:spcBef>
                <a:spcPct val="50000"/>
              </a:spcBef>
              <a:buFontTx/>
              <a:buChar char="•"/>
            </a:pPr>
            <a:r xmlns:a="http://schemas.openxmlformats.org/drawingml/2006/main">
              <a:rPr lang="tr" sz="2400" b="0"/>
              <a:t>Her benzersiz P(+|A) değerinde eşik uygulayın</a:t>
            </a:r>
          </a:p>
          <a:p>
            <a:pPr xmlns:a="http://schemas.openxmlformats.org/drawingml/2006/main">
              <a:spcBef>
                <a:spcPct val="50000"/>
              </a:spcBef>
              <a:buFontTx/>
              <a:buChar char="•"/>
            </a:pPr>
            <a:r xmlns:a="http://schemas.openxmlformats.org/drawingml/2006/main">
              <a:rPr lang="tr" sz="2400" b="0"/>
              <a:t>Her bir eşikte </a:t>
            </a:r>
            <a:r xmlns:a="http://schemas.openxmlformats.org/drawingml/2006/main">
              <a:rPr lang="tr" sz="2400" b="0"/>
              <a:t>TP, FP, TN, FN sayısını sayın</a:t>
            </a:r>
            <a:br xmlns:a="http://schemas.openxmlformats.org/drawingml/2006/main">
              <a:rPr lang="en-US" sz="2400" b="0"/>
            </a:br>
          </a:p>
          <a:p>
            <a:pPr xmlns:a="http://schemas.openxmlformats.org/drawingml/2006/main">
              <a:spcBef>
                <a:spcPct val="50000"/>
              </a:spcBef>
              <a:buFontTx/>
              <a:buChar char="•"/>
            </a:pPr>
            <a:r xmlns:a="http://schemas.openxmlformats.org/drawingml/2006/main">
              <a:rPr lang="tr" sz="2400" b="0"/>
              <a:t>TP oranı, TPR = TP/(TP+FN)</a:t>
            </a:r>
          </a:p>
          <a:p>
            <a:pPr xmlns:a="http://schemas.openxmlformats.org/drawingml/2006/main">
              <a:spcBef>
                <a:spcPct val="50000"/>
              </a:spcBef>
              <a:buFontTx/>
              <a:buChar char="•"/>
            </a:pPr>
            <a:r xmlns:a="http://schemas.openxmlformats.org/drawingml/2006/main">
              <a:rPr lang="tr" sz="2400" b="0"/>
              <a:t>FP oranı, FPR = FP/(FP + TN)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tr"/>
              <a:t>Bir ROC eğrisi nasıl oluşturulur</a:t>
            </a:r>
          </a:p>
        </p:txBody>
      </p:sp>
      <p:graphicFrame>
        <p:nvGraphicFramePr>
          <p:cNvPr id="980995" name="Object 3"/>
          <p:cNvGraphicFramePr>
            <a:graphicFrameLocks noChangeAspect="1"/>
          </p:cNvGraphicFramePr>
          <p:nvPr/>
        </p:nvGraphicFramePr>
        <p:xfrm>
          <a:off x="1447800" y="1066800"/>
          <a:ext cx="6457950" cy="2381250"/>
        </p:xfrm>
        <a:graphic>
          <a:graphicData uri="http://schemas.openxmlformats.org/presentationml/2006/ole">
            <p:oleObj spid="_x0000_s980995" name="Document" r:id="rId3" imgW="10594440" imgH="3913200" progId="Word.Document.8">
              <p:embed/>
            </p:oleObj>
          </a:graphicData>
        </a:graphic>
      </p:graphicFrame>
      <p:pic>
        <p:nvPicPr>
          <p:cNvPr id="980996" name="Picture 4"/>
          <p:cNvPicPr>
            <a:picLocks noChangeAspect="1" noChangeArrowheads="1"/>
          </p:cNvPicPr>
          <p:nvPr/>
        </p:nvPicPr>
        <p:blipFill>
          <a:blip r:embed="rId4" cstate="print"/>
          <a:srcRect l="5769" t="5128" r="3847" b="5128"/>
          <a:stretch>
            <a:fillRect/>
          </a:stretch>
        </p:blipFill>
        <p:spPr bwMode="auto">
          <a:xfrm>
            <a:off x="2819400" y="3449638"/>
            <a:ext cx="3962400" cy="2951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980997" name="Text Box 5"/>
          <p:cNvSpPr txBox="1">
            <a:spLocks noChangeArrowheads="1"/>
          </p:cNvSpPr>
          <p:nvPr/>
        </p:nvSpPr>
        <p:spPr bwMode="auto">
          <a:xfrm>
            <a:off x="762000" y="1371600"/>
            <a:ext cx="12954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xmlns:a="http://schemas.openxmlformats.org/drawingml/2006/main">
              <a:spcBef>
                <a:spcPct val="50000"/>
              </a:spcBef>
            </a:pPr>
            <a:r xmlns:a="http://schemas.openxmlformats.org/drawingml/2006/main">
              <a:rPr lang="tr"/>
              <a:t>Eşik &gt;=</a:t>
            </a:r>
          </a:p>
        </p:txBody>
      </p:sp>
      <p:sp>
        <p:nvSpPr>
          <p:cNvPr id="980998" name="Text Box 6"/>
          <p:cNvSpPr txBox="1">
            <a:spLocks noChangeArrowheads="1"/>
          </p:cNvSpPr>
          <p:nvPr/>
        </p:nvSpPr>
        <p:spPr bwMode="auto">
          <a:xfrm>
            <a:off x="990600" y="4572000"/>
            <a:ext cx="18288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xmlns:a="http://schemas.openxmlformats.org/drawingml/2006/main">
              <a:spcBef>
                <a:spcPct val="50000"/>
              </a:spcBef>
            </a:pPr>
            <a:r xmlns:a="http://schemas.openxmlformats.org/drawingml/2006/main">
              <a:rPr lang="tr" sz="2000"/>
              <a:t>ROC Eğrisi:</a:t>
            </a:r>
          </a:p>
        </p:txBody>
      </p:sp>
      <p:sp>
        <p:nvSpPr>
          <p:cNvPr id="980999" name="Line 7"/>
          <p:cNvSpPr>
            <a:spLocks noChangeShapeType="1"/>
          </p:cNvSpPr>
          <p:nvPr/>
        </p:nvSpPr>
        <p:spPr bwMode="auto">
          <a:xfrm>
            <a:off x="1219200" y="28956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981000" name="Line 8"/>
          <p:cNvSpPr>
            <a:spLocks noChangeShapeType="1"/>
          </p:cNvSpPr>
          <p:nvPr/>
        </p:nvSpPr>
        <p:spPr bwMode="auto">
          <a:xfrm>
            <a:off x="1219200" y="32004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tr"/>
              <a:t>Önem Testi</a:t>
            </a:r>
          </a:p>
        </p:txBody>
      </p:sp>
      <p:sp>
        <p:nvSpPr>
          <p:cNvPr id="982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82000" cy="5181600"/>
          </a:xfrm>
        </p:spPr>
        <p:txBody>
          <a:bodyPr/>
          <a:lstStyle/>
          <a:p>
            <a:r xmlns:a="http://schemas.openxmlformats.org/drawingml/2006/main">
              <a:rPr lang="tr"/>
              <a:t>Verilen iki model:</a:t>
            </a:r>
          </a:p>
          <a:p>
            <a:pPr xmlns:a="http://schemas.openxmlformats.org/drawingml/2006/main" lvl="1"/>
            <a:r xmlns:a="http://schemas.openxmlformats.org/drawingml/2006/main">
              <a:rPr lang="tr" sz="2400"/>
              <a:t>Model M1: doğruluk = %85, 30 örnekte test edildi</a:t>
            </a:r>
          </a:p>
          <a:p>
            <a:pPr xmlns:a="http://schemas.openxmlformats.org/drawingml/2006/main" lvl="1"/>
            <a:r xmlns:a="http://schemas.openxmlformats.org/drawingml/2006/main">
              <a:rPr lang="tr" sz="2400"/>
              <a:t>Model M2: doğruluk = %75, 5000 örnekte test edildi</a:t>
            </a:r>
          </a:p>
          <a:p>
            <a:pPr lvl="4"/>
            <a:endParaRPr lang="en-US" sz="2400"/>
          </a:p>
          <a:p>
            <a:r xmlns:a="http://schemas.openxmlformats.org/drawingml/2006/main">
              <a:rPr lang="tr"/>
              <a:t>M1'in M2'den daha iyi olduğunu söyleyebilir miyiz?</a:t>
            </a:r>
          </a:p>
          <a:p>
            <a:pPr xmlns:a="http://schemas.openxmlformats.org/drawingml/2006/main" lvl="1"/>
            <a:r xmlns:a="http://schemas.openxmlformats.org/drawingml/2006/main">
              <a:rPr lang="tr" sz="2400"/>
              <a:t>M1 ve M2'nin doğruluğuna ne kadar güvenebiliriz?</a:t>
            </a:r>
          </a:p>
          <a:p>
            <a:pPr xmlns:a="http://schemas.openxmlformats.org/drawingml/2006/main" lvl="1"/>
            <a:r xmlns:a="http://schemas.openxmlformats.org/drawingml/2006/main">
              <a:rPr lang="tr" sz="2400"/>
              <a:t>Performans ölçümündeki fark, test setindeki rastgele dalgalanmalar sonucu açıklanabilir mi?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tr"/>
              <a:t>Modeli Test Verilerine Uygulayın</a:t>
            </a:r>
          </a:p>
        </p:txBody>
      </p:sp>
      <p:grpSp>
        <p:nvGrpSpPr>
          <p:cNvPr id="890883" name="Group 3"/>
          <p:cNvGrpSpPr>
            <a:grpSpLocks/>
          </p:cNvGrpSpPr>
          <p:nvPr/>
        </p:nvGrpSpPr>
        <p:grpSpPr bwMode="auto">
          <a:xfrm>
            <a:off x="685800" y="2362200"/>
            <a:ext cx="4267200" cy="3298825"/>
            <a:chOff x="384" y="1584"/>
            <a:chExt cx="2451" cy="1694"/>
          </a:xfrm>
        </p:grpSpPr>
        <p:sp>
          <p:nvSpPr>
            <p:cNvPr id="890884" name="Line 4"/>
            <p:cNvSpPr>
              <a:spLocks noChangeShapeType="1"/>
            </p:cNvSpPr>
            <p:nvPr/>
          </p:nvSpPr>
          <p:spPr bwMode="auto">
            <a:xfrm>
              <a:off x="1655" y="2708"/>
              <a:ext cx="153" cy="3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90885" name="Line 5"/>
            <p:cNvSpPr>
              <a:spLocks noChangeShapeType="1"/>
            </p:cNvSpPr>
            <p:nvPr/>
          </p:nvSpPr>
          <p:spPr bwMode="auto">
            <a:xfrm flipH="1">
              <a:off x="943" y="2708"/>
              <a:ext cx="204" cy="3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90886" name="Line 6"/>
            <p:cNvSpPr>
              <a:spLocks noChangeShapeType="1"/>
            </p:cNvSpPr>
            <p:nvPr/>
          </p:nvSpPr>
          <p:spPr bwMode="auto">
            <a:xfrm flipH="1">
              <a:off x="1350" y="2208"/>
              <a:ext cx="254" cy="3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90887" name="Line 7"/>
            <p:cNvSpPr>
              <a:spLocks noChangeShapeType="1"/>
            </p:cNvSpPr>
            <p:nvPr/>
          </p:nvSpPr>
          <p:spPr bwMode="auto">
            <a:xfrm>
              <a:off x="2113" y="2208"/>
              <a:ext cx="305" cy="3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90888" name="Line 8"/>
            <p:cNvSpPr>
              <a:spLocks noChangeShapeType="1"/>
            </p:cNvSpPr>
            <p:nvPr/>
          </p:nvSpPr>
          <p:spPr bwMode="auto">
            <a:xfrm>
              <a:off x="1452" y="1750"/>
              <a:ext cx="356" cy="2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90889" name="Line 9"/>
            <p:cNvSpPr>
              <a:spLocks noChangeShapeType="1"/>
            </p:cNvSpPr>
            <p:nvPr/>
          </p:nvSpPr>
          <p:spPr bwMode="auto">
            <a:xfrm flipH="1">
              <a:off x="587" y="1750"/>
              <a:ext cx="356" cy="2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90890" name="Text Box 10"/>
            <p:cNvSpPr txBox="1">
              <a:spLocks noChangeArrowheads="1"/>
            </p:cNvSpPr>
            <p:nvPr/>
          </p:nvSpPr>
          <p:spPr bwMode="auto">
            <a:xfrm>
              <a:off x="913" y="1584"/>
              <a:ext cx="590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xmlns:a="http://schemas.openxmlformats.org/drawingml/2006/main" marL="342900" indent="-342900"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 xmlns:a="http://schemas.openxmlformats.org/drawingml/2006/main">
                <a:rPr lang="tr" sz="1600">
                  <a:solidFill>
                    <a:srgbClr val="2D1993"/>
                  </a:solidFill>
                </a:rPr>
                <a:t>Geri ödeme</a:t>
              </a:r>
              <a:endParaRPr xmlns:a="http://schemas.openxmlformats.org/drawingml/2006/main" lang="en-US" sz="1600" b="0">
                <a:solidFill>
                  <a:schemeClr val="bg2"/>
                </a:solidFill>
              </a:endParaRPr>
            </a:p>
          </p:txBody>
        </p:sp>
        <p:sp>
          <p:nvSpPr>
            <p:cNvPr id="890891" name="Text Box 11"/>
            <p:cNvSpPr txBox="1">
              <a:spLocks noChangeArrowheads="1"/>
            </p:cNvSpPr>
            <p:nvPr/>
          </p:nvSpPr>
          <p:spPr bwMode="auto">
            <a:xfrm>
              <a:off x="1553" y="2042"/>
              <a:ext cx="589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xmlns:a="http://schemas.openxmlformats.org/drawingml/2006/main" marL="342900" indent="-342900"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 xmlns:a="http://schemas.openxmlformats.org/drawingml/2006/main">
                <a:rPr lang="tr" sz="1600">
                  <a:solidFill>
                    <a:srgbClr val="2D1993"/>
                  </a:solidFill>
                </a:rPr>
                <a:t>MarSt</a:t>
              </a:r>
              <a:endParaRPr xmlns:a="http://schemas.openxmlformats.org/drawingml/2006/main" lang="en-US" sz="1600" b="0">
                <a:solidFill>
                  <a:schemeClr val="bg2"/>
                </a:solidFill>
              </a:endParaRPr>
            </a:p>
          </p:txBody>
        </p:sp>
        <p:sp>
          <p:nvSpPr>
            <p:cNvPr id="890892" name="Text Box 12"/>
            <p:cNvSpPr txBox="1">
              <a:spLocks noChangeArrowheads="1"/>
            </p:cNvSpPr>
            <p:nvPr/>
          </p:nvSpPr>
          <p:spPr bwMode="auto">
            <a:xfrm>
              <a:off x="1096" y="2541"/>
              <a:ext cx="610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xmlns:a="http://schemas.openxmlformats.org/drawingml/2006/main" marL="342900" indent="-342900"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 xmlns:a="http://schemas.openxmlformats.org/drawingml/2006/main">
                <a:rPr lang="tr" sz="1600">
                  <a:solidFill>
                    <a:srgbClr val="2D1993"/>
                  </a:solidFill>
                </a:rPr>
                <a:t>TaxInc</a:t>
              </a:r>
              <a:endParaRPr xmlns:a="http://schemas.openxmlformats.org/drawingml/2006/main" lang="en-US" sz="1600" b="0">
                <a:solidFill>
                  <a:schemeClr val="bg2"/>
                </a:solidFill>
              </a:endParaRPr>
            </a:p>
          </p:txBody>
        </p:sp>
        <p:sp>
          <p:nvSpPr>
            <p:cNvPr id="890893" name="AutoShape 13"/>
            <p:cNvSpPr>
              <a:spLocks noChangeArrowheads="1"/>
            </p:cNvSpPr>
            <p:nvPr/>
          </p:nvSpPr>
          <p:spPr bwMode="auto">
            <a:xfrm>
              <a:off x="1680" y="3038"/>
              <a:ext cx="395" cy="231"/>
            </a:xfrm>
            <a:prstGeom prst="roundRect">
              <a:avLst>
                <a:gd name="adj" fmla="val 16769"/>
              </a:avLst>
            </a:prstGeom>
            <a:solidFill>
              <a:srgbClr val="33CC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90894" name="Text Box 14"/>
            <p:cNvSpPr txBox="1">
              <a:spLocks noChangeArrowheads="1"/>
            </p:cNvSpPr>
            <p:nvPr/>
          </p:nvSpPr>
          <p:spPr bwMode="auto">
            <a:xfrm>
              <a:off x="1632" y="3038"/>
              <a:ext cx="43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xmlns:a="http://schemas.openxmlformats.org/drawingml/2006/main" marL="342900" indent="-342900"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 xmlns:a="http://schemas.openxmlformats.org/drawingml/2006/main">
                <a:rPr lang="tr" sz="1600">
                  <a:solidFill>
                    <a:srgbClr val="800000"/>
                  </a:solidFill>
                </a:rPr>
                <a:t>EVET</a:t>
              </a:r>
              <a:endParaRPr xmlns:a="http://schemas.openxmlformats.org/drawingml/2006/main" lang="en-US" sz="1600" b="0">
                <a:solidFill>
                  <a:schemeClr val="bg2"/>
                </a:solidFill>
              </a:endParaRPr>
            </a:p>
          </p:txBody>
        </p:sp>
        <p:sp>
          <p:nvSpPr>
            <p:cNvPr id="890895" name="AutoShape 15"/>
            <p:cNvSpPr>
              <a:spLocks noChangeArrowheads="1"/>
            </p:cNvSpPr>
            <p:nvPr/>
          </p:nvSpPr>
          <p:spPr bwMode="auto">
            <a:xfrm>
              <a:off x="740" y="3049"/>
              <a:ext cx="412" cy="229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90896" name="Text Box 16"/>
            <p:cNvSpPr txBox="1">
              <a:spLocks noChangeArrowheads="1"/>
            </p:cNvSpPr>
            <p:nvPr/>
          </p:nvSpPr>
          <p:spPr bwMode="auto">
            <a:xfrm>
              <a:off x="814" y="3040"/>
              <a:ext cx="281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xmlns:a="http://schemas.openxmlformats.org/drawingml/2006/main" marL="342900" indent="-342900"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 xmlns:a="http://schemas.openxmlformats.org/drawingml/2006/main">
                <a:rPr lang="tr" sz="1600">
                  <a:solidFill>
                    <a:srgbClr val="800000"/>
                  </a:solidFill>
                </a:rPr>
                <a:t>HAYIR</a:t>
              </a:r>
              <a:endParaRPr xmlns:a="http://schemas.openxmlformats.org/drawingml/2006/main" lang="en-US" sz="1600" b="0">
                <a:solidFill>
                  <a:schemeClr val="bg2"/>
                </a:solidFill>
              </a:endParaRPr>
            </a:p>
          </p:txBody>
        </p:sp>
        <p:sp>
          <p:nvSpPr>
            <p:cNvPr id="890897" name="AutoShape 17"/>
            <p:cNvSpPr>
              <a:spLocks noChangeArrowheads="1"/>
            </p:cNvSpPr>
            <p:nvPr/>
          </p:nvSpPr>
          <p:spPr bwMode="auto">
            <a:xfrm>
              <a:off x="384" y="2051"/>
              <a:ext cx="432" cy="219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90898" name="Text Box 18"/>
            <p:cNvSpPr txBox="1">
              <a:spLocks noChangeArrowheads="1"/>
            </p:cNvSpPr>
            <p:nvPr/>
          </p:nvSpPr>
          <p:spPr bwMode="auto">
            <a:xfrm>
              <a:off x="458" y="2042"/>
              <a:ext cx="281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xmlns:a="http://schemas.openxmlformats.org/drawingml/2006/main" marL="342900" indent="-342900"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 xmlns:a="http://schemas.openxmlformats.org/drawingml/2006/main">
                <a:rPr lang="tr" sz="1600">
                  <a:solidFill>
                    <a:srgbClr val="800000"/>
                  </a:solidFill>
                </a:rPr>
                <a:t>HAYIR</a:t>
              </a:r>
              <a:endParaRPr xmlns:a="http://schemas.openxmlformats.org/drawingml/2006/main" lang="en-US" sz="1600" b="0">
                <a:solidFill>
                  <a:srgbClr val="00FFFF"/>
                </a:solidFill>
              </a:endParaRPr>
            </a:p>
          </p:txBody>
        </p:sp>
        <p:sp>
          <p:nvSpPr>
            <p:cNvPr id="890899" name="AutoShape 19"/>
            <p:cNvSpPr>
              <a:spLocks noChangeArrowheads="1"/>
            </p:cNvSpPr>
            <p:nvPr/>
          </p:nvSpPr>
          <p:spPr bwMode="auto">
            <a:xfrm>
              <a:off x="2208" y="2558"/>
              <a:ext cx="432" cy="240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90900" name="Text Box 20"/>
            <p:cNvSpPr txBox="1">
              <a:spLocks noChangeArrowheads="1"/>
            </p:cNvSpPr>
            <p:nvPr/>
          </p:nvSpPr>
          <p:spPr bwMode="auto">
            <a:xfrm>
              <a:off x="2270" y="2558"/>
              <a:ext cx="281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xmlns:a="http://schemas.openxmlformats.org/drawingml/2006/main" marL="342900" indent="-342900"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 xmlns:a="http://schemas.openxmlformats.org/drawingml/2006/main">
                <a:rPr lang="tr" sz="1600">
                  <a:solidFill>
                    <a:srgbClr val="800000"/>
                  </a:solidFill>
                </a:rPr>
                <a:t>HAYIR</a:t>
              </a:r>
              <a:endParaRPr xmlns:a="http://schemas.openxmlformats.org/drawingml/2006/main" lang="en-US" sz="1600" b="0">
                <a:solidFill>
                  <a:schemeClr val="bg2"/>
                </a:solidFill>
              </a:endParaRPr>
            </a:p>
          </p:txBody>
        </p:sp>
        <p:sp>
          <p:nvSpPr>
            <p:cNvPr id="890901" name="Text Box 21"/>
            <p:cNvSpPr txBox="1">
              <a:spLocks noChangeArrowheads="1"/>
            </p:cNvSpPr>
            <p:nvPr/>
          </p:nvSpPr>
          <p:spPr bwMode="auto">
            <a:xfrm>
              <a:off x="484" y="1750"/>
              <a:ext cx="30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xmlns:a="http://schemas.openxmlformats.org/drawingml/2006/main" marL="342900" indent="-342900"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 xmlns:a="http://schemas.openxmlformats.org/drawingml/2006/main">
                <a:rPr lang="tr" sz="1600" b="0"/>
                <a:t>Evet</a:t>
              </a:r>
              <a:endParaRPr xmlns:a="http://schemas.openxmlformats.org/drawingml/2006/main" lang="en-US" sz="1600" b="0">
                <a:solidFill>
                  <a:schemeClr val="bg2"/>
                </a:solidFill>
              </a:endParaRPr>
            </a:p>
          </p:txBody>
        </p:sp>
        <p:sp>
          <p:nvSpPr>
            <p:cNvPr id="890902" name="Text Box 22"/>
            <p:cNvSpPr txBox="1">
              <a:spLocks noChangeArrowheads="1"/>
            </p:cNvSpPr>
            <p:nvPr/>
          </p:nvSpPr>
          <p:spPr bwMode="auto">
            <a:xfrm>
              <a:off x="1654" y="1750"/>
              <a:ext cx="255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xmlns:a="http://schemas.openxmlformats.org/drawingml/2006/main" marL="342900" indent="-342900"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 xmlns:a="http://schemas.openxmlformats.org/drawingml/2006/main">
                <a:rPr lang="tr" sz="1600" b="0"/>
                <a:t>Numara</a:t>
              </a:r>
              <a:endParaRPr xmlns:a="http://schemas.openxmlformats.org/drawingml/2006/main" lang="en-US" sz="1600" b="0">
                <a:solidFill>
                  <a:schemeClr val="bg2"/>
                </a:solidFill>
              </a:endParaRPr>
            </a:p>
          </p:txBody>
        </p:sp>
        <p:sp>
          <p:nvSpPr>
            <p:cNvPr id="890903" name="Text Box 23"/>
            <p:cNvSpPr txBox="1">
              <a:spLocks noChangeArrowheads="1"/>
            </p:cNvSpPr>
            <p:nvPr/>
          </p:nvSpPr>
          <p:spPr bwMode="auto">
            <a:xfrm>
              <a:off x="2301" y="2232"/>
              <a:ext cx="534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xmlns:a="http://schemas.openxmlformats.org/drawingml/2006/main" marL="342900" indent="-342900"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 xmlns:a="http://schemas.openxmlformats.org/drawingml/2006/main">
                <a:rPr lang="tr" sz="1600" b="0"/>
                <a:t>Evli</a:t>
              </a:r>
              <a:r xmlns:a="http://schemas.openxmlformats.org/drawingml/2006/main">
                <a:rPr lang="tr" sz="1600" b="0">
                  <a:solidFill>
                    <a:schemeClr val="bg2"/>
                  </a:solidFill>
                </a:rPr>
                <a:t> </a:t>
              </a:r>
            </a:p>
          </p:txBody>
        </p:sp>
        <p:sp>
          <p:nvSpPr>
            <p:cNvPr id="890904" name="Text Box 24"/>
            <p:cNvSpPr txBox="1">
              <a:spLocks noChangeArrowheads="1"/>
            </p:cNvSpPr>
            <p:nvPr/>
          </p:nvSpPr>
          <p:spPr bwMode="auto">
            <a:xfrm>
              <a:off x="945" y="2250"/>
              <a:ext cx="954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xmlns:a="http://schemas.openxmlformats.org/drawingml/2006/main" marL="342900" indent="-342900"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 xmlns:a="http://schemas.openxmlformats.org/drawingml/2006/main">
                <a:rPr lang="tr" sz="1600" b="0"/>
                <a:t>Bekar, Boşanmış</a:t>
              </a:r>
              <a:endParaRPr xmlns:a="http://schemas.openxmlformats.org/drawingml/2006/main" lang="en-US" sz="1600" b="0">
                <a:solidFill>
                  <a:schemeClr val="bg2"/>
                </a:solidFill>
              </a:endParaRPr>
            </a:p>
          </p:txBody>
        </p:sp>
        <p:sp>
          <p:nvSpPr>
            <p:cNvPr id="890905" name="Text Box 25"/>
            <p:cNvSpPr txBox="1">
              <a:spLocks noChangeArrowheads="1"/>
            </p:cNvSpPr>
            <p:nvPr/>
          </p:nvSpPr>
          <p:spPr bwMode="auto">
            <a:xfrm>
              <a:off x="654" y="2749"/>
              <a:ext cx="414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xmlns:a="http://schemas.openxmlformats.org/drawingml/2006/main" marL="342900" indent="-342900"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 xmlns:a="http://schemas.openxmlformats.org/drawingml/2006/main">
                <a:rPr lang="tr" sz="1600" b="0"/>
                <a:t>&lt; 80K</a:t>
              </a:r>
              <a:endParaRPr xmlns:a="http://schemas.openxmlformats.org/drawingml/2006/main" lang="en-US" sz="1600" b="0">
                <a:solidFill>
                  <a:schemeClr val="bg2"/>
                </a:solidFill>
              </a:endParaRPr>
            </a:p>
          </p:txBody>
        </p:sp>
        <p:sp>
          <p:nvSpPr>
            <p:cNvPr id="890906" name="Text Box 26"/>
            <p:cNvSpPr txBox="1">
              <a:spLocks noChangeArrowheads="1"/>
            </p:cNvSpPr>
            <p:nvPr/>
          </p:nvSpPr>
          <p:spPr bwMode="auto">
            <a:xfrm>
              <a:off x="1772" y="2749"/>
              <a:ext cx="414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xmlns:a="http://schemas.openxmlformats.org/drawingml/2006/main" marL="342900" indent="-342900"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 xmlns:a="http://schemas.openxmlformats.org/drawingml/2006/main">
                <a:rPr lang="tr" sz="1600" b="0"/>
                <a:t>&gt; 80K</a:t>
              </a:r>
              <a:endParaRPr xmlns:a="http://schemas.openxmlformats.org/drawingml/2006/main" lang="en-US" sz="1600" b="0">
                <a:solidFill>
                  <a:schemeClr val="bg2"/>
                </a:solidFill>
              </a:endParaRPr>
            </a:p>
          </p:txBody>
        </p:sp>
      </p:grpSp>
      <p:graphicFrame>
        <p:nvGraphicFramePr>
          <p:cNvPr id="890907" name="Object 27"/>
          <p:cNvGraphicFramePr>
            <a:graphicFrameLocks noChangeAspect="1"/>
          </p:cNvGraphicFramePr>
          <p:nvPr/>
        </p:nvGraphicFramePr>
        <p:xfrm>
          <a:off x="4953000" y="1600200"/>
          <a:ext cx="3343275" cy="1133475"/>
        </p:xfrm>
        <a:graphic>
          <a:graphicData uri="http://schemas.openxmlformats.org/presentationml/2006/ole">
            <p:oleObj spid="_x0000_s890907" name="Document" r:id="rId3" imgW="4651200" imgH="1576440" progId="Word.Document.8">
              <p:embed/>
            </p:oleObj>
          </a:graphicData>
        </a:graphic>
      </p:graphicFrame>
      <p:sp>
        <p:nvSpPr>
          <p:cNvPr id="890908" name="Text Box 28"/>
          <p:cNvSpPr txBox="1">
            <a:spLocks noChangeArrowheads="1"/>
          </p:cNvSpPr>
          <p:nvPr/>
        </p:nvSpPr>
        <p:spPr bwMode="auto">
          <a:xfrm>
            <a:off x="4800600" y="1143000"/>
            <a:ext cx="16002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xmlns:a="http://schemas.openxmlformats.org/drawingml/2006/main"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 xmlns:a="http://schemas.openxmlformats.org/drawingml/2006/main">
              <a:rPr lang="tr" sz="2000">
                <a:solidFill>
                  <a:schemeClr val="tx2"/>
                </a:solidFill>
              </a:rPr>
              <a:t>Test verisi</a:t>
            </a:r>
            <a:endParaRPr xmlns:a="http://schemas.openxmlformats.org/drawingml/2006/main" lang="en-US" sz="2000" b="0">
              <a:solidFill>
                <a:schemeClr val="bg2"/>
              </a:solidFill>
            </a:endParaRPr>
          </a:p>
        </p:txBody>
      </p:sp>
      <p:sp>
        <p:nvSpPr>
          <p:cNvPr id="890909" name="Text Box 29"/>
          <p:cNvSpPr txBox="1">
            <a:spLocks noChangeArrowheads="1"/>
          </p:cNvSpPr>
          <p:nvPr/>
        </p:nvSpPr>
        <p:spPr bwMode="auto">
          <a:xfrm>
            <a:off x="990600" y="1447800"/>
            <a:ext cx="34290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xmlns:a="http://schemas.openxmlformats.org/drawingml/2006/main"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 xmlns:a="http://schemas.openxmlformats.org/drawingml/2006/main">
              <a:rPr lang="tr" sz="2000" b="0"/>
              <a:t>Ağacın kökünden başlayın.</a:t>
            </a:r>
          </a:p>
        </p:txBody>
      </p:sp>
      <p:sp>
        <p:nvSpPr>
          <p:cNvPr id="890910" name="Line 30"/>
          <p:cNvSpPr>
            <a:spLocks noChangeShapeType="1"/>
          </p:cNvSpPr>
          <p:nvPr/>
        </p:nvSpPr>
        <p:spPr bwMode="auto">
          <a:xfrm>
            <a:off x="2133600" y="1828800"/>
            <a:ext cx="0" cy="4572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tr"/>
              <a:t>Doğruluk için Güven Aralığı</a:t>
            </a:r>
          </a:p>
        </p:txBody>
      </p:sp>
      <p:sp>
        <p:nvSpPr>
          <p:cNvPr id="983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86800" cy="5181600"/>
          </a:xfrm>
        </p:spPr>
        <p:txBody>
          <a:bodyPr/>
          <a:lstStyle/>
          <a:p>
            <a:r xmlns:a="http://schemas.openxmlformats.org/drawingml/2006/main">
              <a:rPr lang="tr"/>
              <a:t>Tahmin, bir Bernoulli denemesi olarak kabul edilebilir.</a:t>
            </a:r>
          </a:p>
          <a:p>
            <a:pPr xmlns:a="http://schemas.openxmlformats.org/drawingml/2006/main" lvl="1"/>
            <a:r xmlns:a="http://schemas.openxmlformats.org/drawingml/2006/main">
              <a:rPr lang="tr" sz="2000"/>
              <a:t>Bir Bernoulli denemesinin 2 olası sonucu vardır</a:t>
            </a:r>
          </a:p>
          <a:p>
            <a:pPr xmlns:a="http://schemas.openxmlformats.org/drawingml/2006/main" lvl="1"/>
            <a:r xmlns:a="http://schemas.openxmlformats.org/drawingml/2006/main">
              <a:rPr lang="tr" sz="2000"/>
              <a:t>Tahmin için olası sonuçlar: doğru veya yanlış</a:t>
            </a:r>
          </a:p>
          <a:p>
            <a:pPr xmlns:a="http://schemas.openxmlformats.org/drawingml/2006/main" lvl="1"/>
            <a:r xmlns:a="http://schemas.openxmlformats.org/drawingml/2006/main">
              <a:rPr lang="tr" sz="2000"/>
              <a:t>Bernoulli denemelerinin toplanması bir Binom dağılımına sahiptir:</a:t>
            </a:r>
          </a:p>
          <a:p>
            <a:pPr xmlns:a="http://schemas.openxmlformats.org/drawingml/2006/main" lvl="2"/>
            <a:r xmlns:a="http://schemas.openxmlformats.org/drawingml/2006/main">
              <a:rPr lang="tr" sz="2000"/>
              <a:t>x </a:t>
            </a:r>
            <a:r xmlns:a="http://schemas.openxmlformats.org/drawingml/2006/main">
              <a:rPr lang="tr" sz="2000">
                <a:sym typeface="Symbol" pitchFamily="18" charset="2"/>
              </a:rPr>
              <a:t> Bin(N, p) x: doğru tahmin sayısı</a:t>
            </a:r>
          </a:p>
          <a:p>
            <a:pPr xmlns:a="http://schemas.openxmlformats.org/drawingml/2006/main" lvl="2"/>
            <a:r xmlns:a="http://schemas.openxmlformats.org/drawingml/2006/main">
              <a:rPr lang="tr" sz="2000">
                <a:sym typeface="Symbol" pitchFamily="18" charset="2"/>
              </a:rPr>
              <a:t>örneğin: 50 kez adil bir bozuk para atın, kaç tura gelir?</a:t>
            </a:r>
            <a:br xmlns:a="http://schemas.openxmlformats.org/drawingml/2006/main">
              <a:rPr lang="en-US" sz="2000">
                <a:sym typeface="Symbol" pitchFamily="18" charset="2"/>
              </a:rPr>
            </a:br>
            <a:r xmlns:a="http://schemas.openxmlformats.org/drawingml/2006/main">
              <a:rPr lang="tr" sz="2000">
                <a:sym typeface="Symbol" pitchFamily="18" charset="2"/>
              </a:rPr>
              <a:t>      </a:t>
            </a:r>
            <a:r xmlns:a="http://schemas.openxmlformats.org/drawingml/2006/main">
              <a:rPr lang="tr" sz="2000"/>
              <a:t>Beklenen tura sayısı = N </a:t>
            </a:r>
            <a:r xmlns:a="http://schemas.openxmlformats.org/drawingml/2006/main">
              <a:rPr lang="tr" sz="2000">
                <a:sym typeface="Symbol" pitchFamily="18" charset="2"/>
              </a:rPr>
              <a:t> </a:t>
            </a:r>
            <a:r xmlns:a="http://schemas.openxmlformats.org/drawingml/2006/main">
              <a:rPr lang="tr" sz="2000"/>
              <a:t>p = 50 </a:t>
            </a:r>
            <a:r xmlns:a="http://schemas.openxmlformats.org/drawingml/2006/main">
              <a:rPr lang="tr" sz="2000">
                <a:sym typeface="Symbol" pitchFamily="18" charset="2"/>
              </a:rPr>
              <a:t> 0,5 = 25</a:t>
            </a:r>
            <a:endParaRPr xmlns:a="http://schemas.openxmlformats.org/drawingml/2006/main" lang="en-US" sz="2000"/>
          </a:p>
          <a:p>
            <a:pPr lvl="3">
              <a:buFontTx/>
              <a:buNone/>
            </a:pPr>
            <a:endParaRPr lang="en-US"/>
          </a:p>
          <a:p>
            <a:r xmlns:a="http://schemas.openxmlformats.org/drawingml/2006/main">
              <a:rPr lang="tr"/>
              <a:t>Verilen x (# doğru tahmin) veya eşdeğeri, acc=x/N ve N (# test örneği),</a:t>
            </a:r>
            <a:br xmlns:a="http://schemas.openxmlformats.org/drawingml/2006/main">
              <a:rPr lang="en-US"/>
            </a:br>
            <a:r xmlns:a="http://schemas.openxmlformats.org/drawingml/2006/main">
              <a:rPr lang="tr"/>
              <a:t> </a:t>
            </a:r>
            <a:br xmlns:a="http://schemas.openxmlformats.org/drawingml/2006/main">
              <a:rPr lang="en-US"/>
            </a:br>
            <a:r xmlns:a="http://schemas.openxmlformats.org/drawingml/2006/main">
              <a:rPr lang="tr"/>
              <a:t>p'yi (modelin gerçek doğruluğu) tahmin edebilir miyiz?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tr"/>
              <a:t>Doğruluk için Güven Aralığı</a:t>
            </a:r>
          </a:p>
        </p:txBody>
      </p:sp>
      <p:sp>
        <p:nvSpPr>
          <p:cNvPr id="984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900" y="1143000"/>
            <a:ext cx="8318500" cy="5181600"/>
          </a:xfrm>
        </p:spPr>
        <p:txBody>
          <a:bodyPr/>
          <a:lstStyle/>
          <a:p>
            <a:r xmlns:a="http://schemas.openxmlformats.org/drawingml/2006/main">
              <a:rPr lang="tr"/>
              <a:t>Büyük test setleri için (N &gt; 30),</a:t>
            </a:r>
          </a:p>
          <a:p>
            <a:pPr xmlns:a="http://schemas.openxmlformats.org/drawingml/2006/main" lvl="1"/>
            <a:r xmlns:a="http://schemas.openxmlformats.org/drawingml/2006/main">
              <a:rPr lang="tr" sz="2400"/>
              <a:t>ortalama p ve varyans </a:t>
            </a:r>
            <a:br xmlns:a="http://schemas.openxmlformats.org/drawingml/2006/main">
              <a:rPr lang="en-US" sz="2400"/>
            </a:br>
            <a:r xmlns:a="http://schemas.openxmlformats.org/drawingml/2006/main">
              <a:rPr lang="tr" sz="2400"/>
              <a:t>p(1-p)/N ile </a:t>
            </a:r>
            <a:endParaRPr xmlns:a="http://schemas.openxmlformats.org/drawingml/2006/main" lang="en-US" sz="2400">
              <a:sym typeface="Symbol" pitchFamily="18" charset="2"/>
            </a:endParaRPr>
            <a:r xmlns:a="http://schemas.openxmlformats.org/drawingml/2006/main">
              <a:rPr lang="tr" sz="2400"/>
              <a:t>normal bir dağılıma sahiptir</a:t>
            </a:r>
            <a:br xmlns:a="http://schemas.openxmlformats.org/drawingml/2006/main">
              <a:rPr lang="en-US" sz="2400"/>
            </a:br>
          </a:p>
          <a:p>
            <a:pPr lvl="1">
              <a:buFont typeface="Arial" charset="0"/>
              <a:buNone/>
            </a:pPr>
            <a:endParaRPr lang="en-US">
              <a:sym typeface="Symbol" pitchFamily="18" charset="2"/>
            </a:endParaRPr>
          </a:p>
          <a:p>
            <a:pPr lvl="1">
              <a:buFont typeface="Arial" charset="0"/>
              <a:buNone/>
            </a:pPr>
            <a:endParaRPr lang="en-US">
              <a:sym typeface="Symbol" pitchFamily="18" charset="2"/>
            </a:endParaRPr>
          </a:p>
          <a:p>
            <a:pPr lvl="1">
              <a:buFont typeface="Arial" charset="0"/>
              <a:buNone/>
            </a:pPr>
            <a:endParaRPr lang="en-US">
              <a:sym typeface="Symbol" pitchFamily="18" charset="2"/>
            </a:endParaRPr>
          </a:p>
          <a:p>
            <a:pPr lvl="3"/>
            <a:endParaRPr lang="en-US">
              <a:sym typeface="Symbol" pitchFamily="18" charset="2"/>
            </a:endParaRPr>
          </a:p>
          <a:p>
            <a:r xmlns:a="http://schemas.openxmlformats.org/drawingml/2006/main">
              <a:rPr lang="tr">
                <a:sym typeface="Symbol" pitchFamily="18" charset="2"/>
              </a:rPr>
              <a:t>p için Güven Aralığı:</a:t>
            </a:r>
            <a:endParaRPr xmlns:a="http://schemas.openxmlformats.org/drawingml/2006/main" lang="en-US"/>
          </a:p>
          <a:p>
            <a:pPr lvl="1">
              <a:buFont typeface="Arial" charset="0"/>
              <a:buNone/>
            </a:pPr>
            <a:endParaRPr lang="en-US">
              <a:sym typeface="Symbol" pitchFamily="18" charset="2"/>
            </a:endParaRPr>
          </a:p>
        </p:txBody>
      </p:sp>
      <p:graphicFrame>
        <p:nvGraphicFramePr>
          <p:cNvPr id="984068" name="Object 4"/>
          <p:cNvGraphicFramePr>
            <a:graphicFrameLocks noChangeAspect="1"/>
          </p:cNvGraphicFramePr>
          <p:nvPr/>
        </p:nvGraphicFramePr>
        <p:xfrm>
          <a:off x="609600" y="3048000"/>
          <a:ext cx="4110038" cy="1357313"/>
        </p:xfrm>
        <a:graphic>
          <a:graphicData uri="http://schemas.openxmlformats.org/presentationml/2006/ole">
            <p:oleObj spid="_x0000_s984068" name="Equation" r:id="rId3" imgW="3619440" imgH="1193760" progId="Equation.3">
              <p:embed/>
            </p:oleObj>
          </a:graphicData>
        </a:graphic>
      </p:graphicFrame>
      <p:pic>
        <p:nvPicPr>
          <p:cNvPr id="984069" name="Picture 5" descr="norm_conf"/>
          <p:cNvPicPr>
            <a:picLocks noChangeAspect="1" noChangeArrowheads="1"/>
          </p:cNvPicPr>
          <p:nvPr/>
        </p:nvPicPr>
        <p:blipFill>
          <a:blip r:embed="rId4" cstate="print"/>
          <a:srcRect l="11978" t="6569" b="12234"/>
          <a:stretch>
            <a:fillRect/>
          </a:stretch>
        </p:blipFill>
        <p:spPr bwMode="auto">
          <a:xfrm>
            <a:off x="5105400" y="1600200"/>
            <a:ext cx="3886200" cy="2082800"/>
          </a:xfrm>
          <a:prstGeom prst="rect">
            <a:avLst/>
          </a:prstGeom>
          <a:noFill/>
        </p:spPr>
      </p:pic>
      <p:sp>
        <p:nvSpPr>
          <p:cNvPr id="984070" name="Line 6"/>
          <p:cNvSpPr>
            <a:spLocks noChangeShapeType="1"/>
          </p:cNvSpPr>
          <p:nvPr/>
        </p:nvSpPr>
        <p:spPr bwMode="auto">
          <a:xfrm flipH="1">
            <a:off x="7162800" y="1447800"/>
            <a:ext cx="762000" cy="1066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984071" name="Text Box 7"/>
          <p:cNvSpPr txBox="1">
            <a:spLocks noChangeArrowheads="1"/>
          </p:cNvSpPr>
          <p:nvPr/>
        </p:nvSpPr>
        <p:spPr bwMode="auto">
          <a:xfrm>
            <a:off x="6858000" y="1066800"/>
            <a:ext cx="16764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xmlns:a="http://schemas.openxmlformats.org/drawingml/2006/main">
              <a:spcBef>
                <a:spcPct val="50000"/>
              </a:spcBef>
            </a:pPr>
            <a:r xmlns:a="http://schemas.openxmlformats.org/drawingml/2006/main">
              <a:rPr lang="tr" sz="2000"/>
              <a:t>Alan = 1 - </a:t>
            </a:r>
            <a:r xmlns:a="http://schemas.openxmlformats.org/drawingml/2006/main">
              <a:rPr lang="tr" sz="2000">
                <a:sym typeface="Symbol" pitchFamily="18" charset="2"/>
              </a:rPr>
              <a:t></a:t>
            </a:r>
            <a:endParaRPr xmlns:a="http://schemas.openxmlformats.org/drawingml/2006/main" lang="en-US" sz="2000"/>
          </a:p>
        </p:txBody>
      </p:sp>
      <p:sp>
        <p:nvSpPr>
          <p:cNvPr id="984072" name="Line 8"/>
          <p:cNvSpPr>
            <a:spLocks noChangeShapeType="1"/>
          </p:cNvSpPr>
          <p:nvPr/>
        </p:nvSpPr>
        <p:spPr bwMode="auto">
          <a:xfrm flipV="1">
            <a:off x="6172200" y="3505200"/>
            <a:ext cx="228600" cy="762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984073" name="Text Box 9"/>
          <p:cNvSpPr txBox="1">
            <a:spLocks noChangeArrowheads="1"/>
          </p:cNvSpPr>
          <p:nvPr/>
        </p:nvSpPr>
        <p:spPr bwMode="auto">
          <a:xfrm>
            <a:off x="5791200" y="3962400"/>
            <a:ext cx="762000" cy="603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xmlns:a="http://schemas.openxmlformats.org/drawingml/2006/main">
              <a:lnSpc>
                <a:spcPct val="140000"/>
              </a:lnSpc>
              <a:spcBef>
                <a:spcPct val="50000"/>
              </a:spcBef>
              <a:spcAft>
                <a:spcPct val="50000"/>
              </a:spcAft>
            </a:pPr>
            <a:r xmlns:a="http://schemas.openxmlformats.org/drawingml/2006/main">
              <a:rPr lang="tr" sz="2400"/>
              <a:t>Z </a:t>
            </a:r>
            <a:r xmlns:a="http://schemas.openxmlformats.org/drawingml/2006/main">
              <a:rPr lang="tr" sz="2400" baseline="-25000">
                <a:sym typeface="Symbol" pitchFamily="18" charset="2"/>
              </a:rPr>
              <a:t>/2</a:t>
            </a:r>
            <a:endParaRPr xmlns:a="http://schemas.openxmlformats.org/drawingml/2006/main" lang="en-US" sz="2400"/>
          </a:p>
        </p:txBody>
      </p:sp>
      <p:sp>
        <p:nvSpPr>
          <p:cNvPr id="984074" name="Text Box 10"/>
          <p:cNvSpPr txBox="1">
            <a:spLocks noChangeArrowheads="1"/>
          </p:cNvSpPr>
          <p:nvPr/>
        </p:nvSpPr>
        <p:spPr bwMode="auto">
          <a:xfrm>
            <a:off x="7848600" y="3962400"/>
            <a:ext cx="1066800" cy="603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xmlns:a="http://schemas.openxmlformats.org/drawingml/2006/main">
              <a:lnSpc>
                <a:spcPct val="140000"/>
              </a:lnSpc>
              <a:spcBef>
                <a:spcPct val="50000"/>
              </a:spcBef>
              <a:spcAft>
                <a:spcPct val="50000"/>
              </a:spcAft>
            </a:pPr>
            <a:r xmlns:a="http://schemas.openxmlformats.org/drawingml/2006/main">
              <a:rPr lang="tr" sz="2400"/>
              <a:t>Z </a:t>
            </a:r>
            <a:r xmlns:a="http://schemas.openxmlformats.org/drawingml/2006/main">
              <a:rPr lang="tr" sz="2400" baseline="-25000">
                <a:sym typeface="Symbol" pitchFamily="18" charset="2"/>
              </a:rPr>
              <a:t>1-  /2</a:t>
            </a:r>
          </a:p>
        </p:txBody>
      </p:sp>
      <p:sp>
        <p:nvSpPr>
          <p:cNvPr id="984075" name="Line 11"/>
          <p:cNvSpPr>
            <a:spLocks noChangeShapeType="1"/>
          </p:cNvSpPr>
          <p:nvPr/>
        </p:nvSpPr>
        <p:spPr bwMode="auto">
          <a:xfrm flipH="1" flipV="1">
            <a:off x="7772400" y="3505200"/>
            <a:ext cx="152400" cy="685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graphicFrame>
        <p:nvGraphicFramePr>
          <p:cNvPr id="984076" name="Object 12"/>
          <p:cNvGraphicFramePr>
            <a:graphicFrameLocks noChangeAspect="1"/>
          </p:cNvGraphicFramePr>
          <p:nvPr/>
        </p:nvGraphicFramePr>
        <p:xfrm>
          <a:off x="457200" y="5281613"/>
          <a:ext cx="8358188" cy="1042987"/>
        </p:xfrm>
        <a:graphic>
          <a:graphicData uri="http://schemas.openxmlformats.org/presentationml/2006/ole">
            <p:oleObj spid="_x0000_s984076" name="Equation" r:id="rId5" imgW="6717960" imgH="8380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tr"/>
              <a:t>Doğruluk için Güven Aralığı</a:t>
            </a:r>
          </a:p>
        </p:txBody>
      </p:sp>
      <p:sp>
        <p:nvSpPr>
          <p:cNvPr id="98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 xmlns:a="http://schemas.openxmlformats.org/drawingml/2006/main">
              <a:rPr lang="tr"/>
              <a:t>100 test örneğinde değerlendirildiğinde %80 doğruluk sağlayan bir model düşünün:</a:t>
            </a:r>
          </a:p>
          <a:p>
            <a:pPr xmlns:a="http://schemas.openxmlformats.org/drawingml/2006/main" lvl="1"/>
            <a:r xmlns:a="http://schemas.openxmlformats.org/drawingml/2006/main">
              <a:rPr lang="tr" sz="2400"/>
              <a:t>N=100, doğru = 0,8</a:t>
            </a:r>
          </a:p>
          <a:p>
            <a:pPr xmlns:a="http://schemas.openxmlformats.org/drawingml/2006/main" lvl="1"/>
            <a:r xmlns:a="http://schemas.openxmlformats.org/drawingml/2006/main">
              <a:rPr lang="tr" sz="2400"/>
              <a:t>1- </a:t>
            </a:r>
            <a:r xmlns:a="http://schemas.openxmlformats.org/drawingml/2006/main">
              <a:rPr lang="tr" sz="2400">
                <a:sym typeface="Symbol" pitchFamily="18" charset="2"/>
              </a:rPr>
              <a:t> = 0.95 (%95 güven)</a:t>
            </a:r>
          </a:p>
          <a:p>
            <a:pPr xmlns:a="http://schemas.openxmlformats.org/drawingml/2006/main" lvl="1"/>
            <a:r xmlns:a="http://schemas.openxmlformats.org/drawingml/2006/main">
              <a:rPr lang="tr" sz="2400">
                <a:sym typeface="Symbol" pitchFamily="18" charset="2"/>
              </a:rPr>
              <a:t>Olasılık tablosundan, Z </a:t>
            </a:r>
            <a:r xmlns:a="http://schemas.openxmlformats.org/drawingml/2006/main">
              <a:rPr lang="tr" sz="2400" baseline="-25000">
                <a:sym typeface="Symbol" pitchFamily="18" charset="2"/>
              </a:rPr>
              <a:t>/2 </a:t>
            </a:r>
            <a:r xmlns:a="http://schemas.openxmlformats.org/drawingml/2006/main">
              <a:rPr lang="tr" sz="2400">
                <a:sym typeface="Symbol" pitchFamily="18" charset="2"/>
              </a:rPr>
              <a:t>=1.96</a:t>
            </a:r>
            <a:r xmlns:a="http://schemas.openxmlformats.org/drawingml/2006/main">
              <a:rPr lang="tr">
                <a:sym typeface="Symbol" pitchFamily="18" charset="2"/>
              </a:rPr>
              <a:t> </a:t>
            </a:r>
          </a:p>
          <a:p>
            <a:pPr lvl="1">
              <a:buFont typeface="Arial" charset="0"/>
              <a:buNone/>
            </a:pPr>
            <a:endParaRPr lang="en-US"/>
          </a:p>
        </p:txBody>
      </p:sp>
      <p:graphicFrame>
        <p:nvGraphicFramePr>
          <p:cNvPr id="985092" name="Group 4"/>
          <p:cNvGraphicFramePr>
            <a:graphicFrameLocks noGrp="1"/>
          </p:cNvGraphicFramePr>
          <p:nvPr/>
        </p:nvGraphicFramePr>
        <p:xfrm>
          <a:off x="6934200" y="2209800"/>
          <a:ext cx="1600200" cy="2667000"/>
        </p:xfrm>
        <a:graphic>
          <a:graphicData uri="http://schemas.openxmlformats.org/drawingml/2006/table">
            <a:tbl>
              <a:tblPr/>
              <a:tblGrid>
                <a:gridCol w="800100"/>
                <a:gridCol w="800100"/>
              </a:tblGrid>
              <a:tr h="533400"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1- </a:t>
                      </a:r>
                      <a:r xmlns:a="http://schemas.openxmlformats.org/drawingml/2006/main">
                        <a:rPr kumimoji="0" lang="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</a:t>
                      </a:r>
                      <a:endParaRPr xmlns:a="http://schemas.openxmlformats.org/drawingml/2006/main"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2.58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0.98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0.95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1.96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0.90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85112" name="Line 24"/>
          <p:cNvSpPr>
            <a:spLocks noChangeShapeType="1"/>
          </p:cNvSpPr>
          <p:nvPr/>
        </p:nvSpPr>
        <p:spPr bwMode="auto">
          <a:xfrm>
            <a:off x="5791200" y="3276600"/>
            <a:ext cx="1066800" cy="762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graphicFrame>
        <p:nvGraphicFramePr>
          <p:cNvPr id="985113" name="Group 25"/>
          <p:cNvGraphicFramePr>
            <a:graphicFrameLocks noGrp="1"/>
          </p:cNvGraphicFramePr>
          <p:nvPr/>
        </p:nvGraphicFramePr>
        <p:xfrm>
          <a:off x="381000" y="3810000"/>
          <a:ext cx="5791200" cy="2019300"/>
        </p:xfrm>
        <a:graphic>
          <a:graphicData uri="http://schemas.openxmlformats.org/drawingml/2006/table">
            <a:tbl>
              <a:tblPr/>
              <a:tblGrid>
                <a:gridCol w="1219200"/>
                <a:gridCol w="914400"/>
                <a:gridCol w="914400"/>
                <a:gridCol w="914400"/>
                <a:gridCol w="914400"/>
                <a:gridCol w="914400"/>
              </a:tblGrid>
              <a:tr h="673100"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3100"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p(düşük)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0.670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0.711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0.763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0.774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0.789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3100"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p(üst)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0.888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0.866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0.833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0.824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 xmlns:a="http://schemas.openxmlformats.org/drawingml/2006/main">
                        <a:rPr kumimoji="0" lang="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0.811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tr"/>
              <a:t>2 Modelin Performansını Karşılaştırma</a:t>
            </a:r>
          </a:p>
        </p:txBody>
      </p:sp>
      <p:sp>
        <p:nvSpPr>
          <p:cNvPr id="98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 xmlns:a="http://schemas.openxmlformats.org/drawingml/2006/main">
              <a:rPr lang="tr"/>
              <a:t>M1 ve M2 gibi iki model verildiğinde hangisi daha iyi?</a:t>
            </a:r>
          </a:p>
          <a:p>
            <a:pPr xmlns:a="http://schemas.openxmlformats.org/drawingml/2006/main" lvl="1"/>
            <a:r xmlns:a="http://schemas.openxmlformats.org/drawingml/2006/main">
              <a:rPr lang="tr" sz="2400"/>
              <a:t>M1, D1 üzerinde test edildi (boyut=n1), bulundu hata oranı = e </a:t>
            </a:r>
            <a:r xmlns:a="http://schemas.openxmlformats.org/drawingml/2006/main">
              <a:rPr lang="tr" sz="2400" baseline="-25000"/>
              <a:t>1</a:t>
            </a:r>
          </a:p>
          <a:p>
            <a:pPr xmlns:a="http://schemas.openxmlformats.org/drawingml/2006/main" lvl="1"/>
            <a:r xmlns:a="http://schemas.openxmlformats.org/drawingml/2006/main">
              <a:rPr lang="tr" sz="2400"/>
              <a:t>M2, D2 üzerinde test edildi (boyut=n2), bulundu hata oranı = e </a:t>
            </a:r>
            <a:r xmlns:a="http://schemas.openxmlformats.org/drawingml/2006/main">
              <a:rPr lang="tr" sz="2400" baseline="-25000"/>
              <a:t>2</a:t>
            </a:r>
          </a:p>
          <a:p>
            <a:pPr xmlns:a="http://schemas.openxmlformats.org/drawingml/2006/main" lvl="1"/>
            <a:r xmlns:a="http://schemas.openxmlformats.org/drawingml/2006/main">
              <a:rPr lang="tr" sz="2400"/>
              <a:t>D1 ve D2'nin bağımsız olduğunu varsayın</a:t>
            </a:r>
          </a:p>
          <a:p>
            <a:pPr xmlns:a="http://schemas.openxmlformats.org/drawingml/2006/main" lvl="1"/>
            <a:r xmlns:a="http://schemas.openxmlformats.org/drawingml/2006/main">
              <a:rPr lang="tr" sz="2400"/>
              <a:t>n1 ve n2 yeterince büyükse, o zaman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xmlns:a="http://schemas.openxmlformats.org/drawingml/2006/main" lvl="1"/>
            <a:r xmlns:a="http://schemas.openxmlformats.org/drawingml/2006/main">
              <a:rPr lang="tr" sz="2400"/>
              <a:t>Yaklaşık </a:t>
            </a:r>
            <a:r xmlns:a="http://schemas.openxmlformats.org/drawingml/2006/main">
              <a:rPr lang="tr"/>
              <a:t>:</a:t>
            </a:r>
          </a:p>
        </p:txBody>
      </p:sp>
      <p:graphicFrame>
        <p:nvGraphicFramePr>
          <p:cNvPr id="986116" name="Object 4"/>
          <p:cNvGraphicFramePr>
            <a:graphicFrameLocks noChangeAspect="1"/>
          </p:cNvGraphicFramePr>
          <p:nvPr/>
        </p:nvGraphicFramePr>
        <p:xfrm>
          <a:off x="3276600" y="4043363"/>
          <a:ext cx="2209800" cy="1106487"/>
        </p:xfrm>
        <a:graphic>
          <a:graphicData uri="http://schemas.openxmlformats.org/presentationml/2006/ole">
            <p:oleObj spid="_x0000_s986116" name="Equation" r:id="rId3" imgW="914400" imgH="457200" progId="Equation.3">
              <p:embed/>
            </p:oleObj>
          </a:graphicData>
        </a:graphic>
      </p:graphicFrame>
      <p:graphicFrame>
        <p:nvGraphicFramePr>
          <p:cNvPr id="986117" name="Object 5"/>
          <p:cNvGraphicFramePr>
            <a:graphicFrameLocks noChangeAspect="1"/>
          </p:cNvGraphicFramePr>
          <p:nvPr/>
        </p:nvGraphicFramePr>
        <p:xfrm>
          <a:off x="3429000" y="5334000"/>
          <a:ext cx="1706563" cy="839788"/>
        </p:xfrm>
        <a:graphic>
          <a:graphicData uri="http://schemas.openxmlformats.org/presentationml/2006/ole">
            <p:oleObj spid="_x0000_s986117" name="Equation" r:id="rId4" imgW="1612800" imgH="7999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tr"/>
              <a:t>2 Modelin Performansını Karşılaştırma</a:t>
            </a:r>
          </a:p>
        </p:txBody>
      </p:sp>
      <p:sp>
        <p:nvSpPr>
          <p:cNvPr id="98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 xmlns:a="http://schemas.openxmlformats.org/drawingml/2006/main">
              <a:rPr lang="tr"/>
              <a:t>Performans farkının istatistiksel olarak anlamlı olup olmadığını test etmek için: d = e1 – e2</a:t>
            </a:r>
          </a:p>
          <a:p>
            <a:pPr xmlns:a="http://schemas.openxmlformats.org/drawingml/2006/main" lvl="1"/>
            <a:r xmlns:a="http://schemas.openxmlformats.org/drawingml/2006/main">
              <a:rPr lang="tr" sz="2400"/>
              <a:t>d ~ </a:t>
            </a:r>
            <a:r xmlns:a="http://schemas.openxmlformats.org/drawingml/2006/main">
              <a:rPr lang="tr" sz="2400" i="1">
                <a:effectLst>
                  <a:outerShdw blurRad="38100" dist="38100" dir="2700000" algn="tl">
                    <a:srgbClr val="C0C0C0"/>
                  </a:outerShdw>
                </a:effectLst>
              </a:rPr>
              <a:t>N </a:t>
            </a:r>
            <a:r xmlns:a="http://schemas.openxmlformats.org/drawingml/2006/main">
              <a:rPr lang="tr" sz="2400"/>
              <a:t>(d </a:t>
            </a:r>
            <a:r xmlns:a="http://schemas.openxmlformats.org/drawingml/2006/main">
              <a:rPr lang="tr" sz="2400" baseline="-25000"/>
              <a:t>t </a:t>
            </a:r>
            <a:r xmlns:a="http://schemas.openxmlformats.org/drawingml/2006/main">
              <a:rPr lang="tr" sz="2400"/>
              <a:t>, </a:t>
            </a:r>
            <a:r xmlns:a="http://schemas.openxmlformats.org/drawingml/2006/main">
              <a:rPr lang="tr" sz="2400">
                <a:sym typeface="Symbol" pitchFamily="18" charset="2"/>
              </a:rPr>
              <a:t> </a:t>
            </a:r>
            <a:r xmlns:a="http://schemas.openxmlformats.org/drawingml/2006/main">
              <a:rPr lang="tr" sz="2400" baseline="-25000"/>
              <a:t>t </a:t>
            </a:r>
            <a:r xmlns:a="http://schemas.openxmlformats.org/drawingml/2006/main">
              <a:rPr lang="tr" sz="2400"/>
              <a:t>) burada d </a:t>
            </a:r>
            <a:r xmlns:a="http://schemas.openxmlformats.org/drawingml/2006/main">
              <a:rPr lang="tr" sz="2400" baseline="-25000"/>
              <a:t>t </a:t>
            </a:r>
            <a:r xmlns:a="http://schemas.openxmlformats.org/drawingml/2006/main">
              <a:rPr lang="tr" sz="2400"/>
              <a:t>gerçek farktır</a:t>
            </a:r>
          </a:p>
          <a:p>
            <a:pPr xmlns:a="http://schemas.openxmlformats.org/drawingml/2006/main" lvl="1"/>
            <a:r xmlns:a="http://schemas.openxmlformats.org/drawingml/2006/main">
              <a:rPr lang="tr" sz="2400"/>
              <a:t>D1 ve D2 bağımsız olduğundan, varyansları şu şekilde toplanır:</a:t>
            </a:r>
          </a:p>
          <a:p>
            <a:pPr lvl="1"/>
            <a:endParaRPr lang="en-US" sz="2400"/>
          </a:p>
          <a:p>
            <a:pPr lvl="1">
              <a:buFont typeface="Arial" charset="0"/>
              <a:buNone/>
            </a:pPr>
            <a:endParaRPr lang="en-US" sz="2400"/>
          </a:p>
          <a:p>
            <a:pPr lvl="1">
              <a:buFont typeface="Arial" charset="0"/>
              <a:buNone/>
            </a:pPr>
            <a:endParaRPr lang="en-US" sz="2400"/>
          </a:p>
          <a:p>
            <a:pPr lvl="1">
              <a:buFont typeface="Arial" charset="0"/>
              <a:buNone/>
            </a:pPr>
            <a:endParaRPr lang="en-US" sz="2400"/>
          </a:p>
          <a:p>
            <a:pPr lvl="1"/>
            <a:endParaRPr lang="en-US" sz="2400"/>
          </a:p>
          <a:p>
            <a:pPr xmlns:a="http://schemas.openxmlformats.org/drawingml/2006/main" lvl="1"/>
            <a:r xmlns:a="http://schemas.openxmlformats.org/drawingml/2006/main">
              <a:rPr lang="tr" sz="2400"/>
              <a:t>(1- </a:t>
            </a:r>
            <a:r xmlns:a="http://schemas.openxmlformats.org/drawingml/2006/main">
              <a:rPr lang="tr" sz="2400">
                <a:sym typeface="Symbol" pitchFamily="18" charset="2"/>
              </a:rPr>
              <a:t>) güven düzeyinde,</a:t>
            </a:r>
          </a:p>
        </p:txBody>
      </p:sp>
      <p:graphicFrame>
        <p:nvGraphicFramePr>
          <p:cNvPr id="987140" name="Object 4"/>
          <p:cNvGraphicFramePr>
            <a:graphicFrameLocks noChangeAspect="1"/>
          </p:cNvGraphicFramePr>
          <p:nvPr/>
        </p:nvGraphicFramePr>
        <p:xfrm>
          <a:off x="2362200" y="3581400"/>
          <a:ext cx="4184650" cy="1566863"/>
        </p:xfrm>
        <a:graphic>
          <a:graphicData uri="http://schemas.openxmlformats.org/presentationml/2006/ole">
            <p:oleObj spid="_x0000_s987140" name="Equation" r:id="rId3" imgW="3187440" imgH="1193760" progId="Equation.3">
              <p:embed/>
            </p:oleObj>
          </a:graphicData>
        </a:graphic>
      </p:graphicFrame>
      <p:graphicFrame>
        <p:nvGraphicFramePr>
          <p:cNvPr id="987141" name="Object 5"/>
          <p:cNvGraphicFramePr>
            <a:graphicFrameLocks noChangeAspect="1"/>
          </p:cNvGraphicFramePr>
          <p:nvPr/>
        </p:nvGraphicFramePr>
        <p:xfrm>
          <a:off x="4908550" y="5545138"/>
          <a:ext cx="2755900" cy="627062"/>
        </p:xfrm>
        <a:graphic>
          <a:graphicData uri="http://schemas.openxmlformats.org/presentationml/2006/ole">
            <p:oleObj spid="_x0000_s987141" name="Equation" r:id="rId4" imgW="1676160" imgH="380880" progId="Equation.3">
              <p:embed/>
            </p:oleObj>
          </a:graphicData>
        </a:graphic>
      </p:graphicFrame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tr"/>
              <a:t>Açıklayıcı Bir Örnek</a:t>
            </a:r>
          </a:p>
        </p:txBody>
      </p:sp>
      <p:sp>
        <p:nvSpPr>
          <p:cNvPr id="98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>
              <a:lnSpc>
                <a:spcPct val="90000"/>
              </a:lnSpc>
            </a:pPr>
            <a:r xmlns:a="http://schemas.openxmlformats.org/drawingml/2006/main">
              <a:rPr lang="tr"/>
              <a:t>Verilen: M1: n1 = 30, e1 = 0.15 </a:t>
            </a:r>
            <a:br xmlns:a="http://schemas.openxmlformats.org/drawingml/2006/main">
              <a:rPr lang="en-US"/>
            </a:br>
            <a:r xmlns:a="http://schemas.openxmlformats.org/drawingml/2006/main">
              <a:rPr lang="tr"/>
              <a:t>M2: n2 = 5000, e2 = 0.25</a:t>
            </a:r>
          </a:p>
          <a:p>
            <a:pPr xmlns:a="http://schemas.openxmlformats.org/drawingml/2006/main">
              <a:lnSpc>
                <a:spcPct val="90000"/>
              </a:lnSpc>
            </a:pPr>
            <a:r xmlns:a="http://schemas.openxmlformats.org/drawingml/2006/main">
              <a:rPr lang="tr"/>
              <a:t>d = |e2 – e1| = 0.1 (2 taraflı test)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/>
          </a:p>
          <a:p>
            <a:pPr xmlns:a="http://schemas.openxmlformats.org/drawingml/2006/main">
              <a:lnSpc>
                <a:spcPct val="90000"/>
              </a:lnSpc>
            </a:pPr>
            <a:r xmlns:a="http://schemas.openxmlformats.org/drawingml/2006/main">
              <a:rPr lang="tr"/>
              <a:t>%95 güven düzeyinde, </a:t>
            </a:r>
            <a:r xmlns:a="http://schemas.openxmlformats.org/drawingml/2006/main">
              <a:rPr lang="tr">
                <a:sym typeface="Symbol" pitchFamily="18" charset="2"/>
              </a:rPr>
              <a:t>Z </a:t>
            </a:r>
            <a:r xmlns:a="http://schemas.openxmlformats.org/drawingml/2006/main">
              <a:rPr lang="tr" baseline="-25000">
                <a:sym typeface="Symbol" pitchFamily="18" charset="2"/>
              </a:rPr>
              <a:t>/2 </a:t>
            </a:r>
            <a:r xmlns:a="http://schemas.openxmlformats.org/drawingml/2006/main">
              <a:rPr lang="tr">
                <a:sym typeface="Symbol" pitchFamily="18" charset="2"/>
              </a:rPr>
              <a:t>=1.96</a:t>
            </a:r>
            <a:br xmlns:a="http://schemas.openxmlformats.org/drawingml/2006/main">
              <a:rPr lang="en-US">
                <a:sym typeface="Symbol" pitchFamily="18" charset="2"/>
              </a:rPr>
            </a:br>
            <a:r xmlns:a="http://schemas.openxmlformats.org/drawingml/2006/main">
              <a:rPr lang="tr">
                <a:sym typeface="Symbol" pitchFamily="18" charset="2"/>
              </a:rPr>
              <a:t/>
            </a:r>
            <a:br xmlns:a="http://schemas.openxmlformats.org/drawingml/2006/main">
              <a:rPr lang="en-US">
                <a:sym typeface="Symbol" pitchFamily="18" charset="2"/>
              </a:rPr>
            </a:br>
            <a:r xmlns:a="http://schemas.openxmlformats.org/drawingml/2006/main">
              <a:rPr lang="tr">
                <a:sym typeface="Symbol" pitchFamily="18" charset="2"/>
              </a:rPr>
              <a:t/>
            </a:r>
            <a:br xmlns:a="http://schemas.openxmlformats.org/drawingml/2006/main">
              <a:rPr lang="en-US">
                <a:sym typeface="Symbol" pitchFamily="18" charset="2"/>
              </a:rPr>
            </a:br>
            <a:r xmlns:a="http://schemas.openxmlformats.org/drawingml/2006/main">
              <a:rPr lang="tr">
                <a:sym typeface="Symbol" pitchFamily="18" charset="2"/>
              </a:rPr>
              <a:t> =&gt; Aralık 0 içerir =&gt; fark </a:t>
            </a:r>
            <a:br xmlns:a="http://schemas.openxmlformats.org/drawingml/2006/main">
              <a:rPr lang="en-US">
                <a:sym typeface="Symbol" pitchFamily="18" charset="2"/>
              </a:rPr>
            </a:br>
            <a:r xmlns:a="http://schemas.openxmlformats.org/drawingml/2006/main">
              <a:rPr lang="tr">
                <a:sym typeface="Symbol" pitchFamily="18" charset="2"/>
              </a:rPr>
              <a:t>istatistiksel olarak anlamlı </a:t>
            </a:r>
            <a:r xmlns:a="http://schemas.openxmlformats.org/drawingml/2006/main">
              <a:rPr lang="tr">
                <a:sym typeface="Symbol" pitchFamily="18" charset="2"/>
              </a:rPr>
              <a:t>olmayabilir</a:t>
            </a:r>
            <a:br xmlns:a="http://schemas.openxmlformats.org/drawingml/2006/main">
              <a:rPr lang="en-US">
                <a:sym typeface="Symbol" pitchFamily="18" charset="2"/>
              </a:rPr>
            </a:br>
          </a:p>
        </p:txBody>
      </p:sp>
      <p:graphicFrame>
        <p:nvGraphicFramePr>
          <p:cNvPr id="988164" name="Object 4"/>
          <p:cNvGraphicFramePr>
            <a:graphicFrameLocks noChangeAspect="1"/>
          </p:cNvGraphicFramePr>
          <p:nvPr/>
        </p:nvGraphicFramePr>
        <p:xfrm>
          <a:off x="990600" y="2743200"/>
          <a:ext cx="6665913" cy="903288"/>
        </p:xfrm>
        <a:graphic>
          <a:graphicData uri="http://schemas.openxmlformats.org/presentationml/2006/ole">
            <p:oleObj spid="_x0000_s988164" name="Equation" r:id="rId3" imgW="5346360" imgH="723600" progId="Equation.3">
              <p:embed/>
            </p:oleObj>
          </a:graphicData>
        </a:graphic>
      </p:graphicFrame>
      <p:graphicFrame>
        <p:nvGraphicFramePr>
          <p:cNvPr id="988165" name="Object 5"/>
          <p:cNvGraphicFramePr>
            <a:graphicFrameLocks noChangeAspect="1"/>
          </p:cNvGraphicFramePr>
          <p:nvPr/>
        </p:nvGraphicFramePr>
        <p:xfrm>
          <a:off x="1066800" y="4724400"/>
          <a:ext cx="6538913" cy="506413"/>
        </p:xfrm>
        <a:graphic>
          <a:graphicData uri="http://schemas.openxmlformats.org/presentationml/2006/ole">
            <p:oleObj spid="_x0000_s988165" name="Equation" r:id="rId4" imgW="5244840" imgH="406080" progId="Equation.3">
              <p:embed/>
            </p:oleObj>
          </a:graphicData>
        </a:graphic>
      </p:graphicFrame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1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534400" cy="533400"/>
          </a:xfrm>
        </p:spPr>
        <p:txBody>
          <a:bodyPr/>
          <a:lstStyle/>
          <a:p>
            <a:r xmlns:a="http://schemas.openxmlformats.org/drawingml/2006/main">
              <a:rPr lang="tr"/>
              <a:t>2 Algoritmanın Performansını Karşılaştırma</a:t>
            </a:r>
          </a:p>
        </p:txBody>
      </p:sp>
      <p:sp>
        <p:nvSpPr>
          <p:cNvPr id="98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 xmlns:a="http://schemas.openxmlformats.org/drawingml/2006/main">
              <a:rPr lang="tr"/>
              <a:t>Her öğrenme algoritması k model üretebilir:</a:t>
            </a:r>
          </a:p>
          <a:p>
            <a:pPr xmlns:a="http://schemas.openxmlformats.org/drawingml/2006/main" lvl="1"/>
            <a:r xmlns:a="http://schemas.openxmlformats.org/drawingml/2006/main">
              <a:rPr lang="tr" sz="2400"/>
              <a:t>L1, M11 , M12, …, M1k üretebilir</a:t>
            </a:r>
          </a:p>
          <a:p>
            <a:pPr xmlns:a="http://schemas.openxmlformats.org/drawingml/2006/main" lvl="1"/>
            <a:r xmlns:a="http://schemas.openxmlformats.org/drawingml/2006/main">
              <a:rPr lang="tr" sz="2400"/>
              <a:t>L2, M21 , M22, …, M2k üretebilir</a:t>
            </a:r>
          </a:p>
          <a:p>
            <a:r xmlns:a="http://schemas.openxmlformats.org/drawingml/2006/main">
              <a:rPr lang="tr"/>
              <a:t>Modeller aynı test setleri D1,D2, …, Dk üzerinde oluşturulursa (örneğin, çapraz doğrulama yoluyla)</a:t>
            </a:r>
          </a:p>
          <a:p>
            <a:pPr xmlns:a="http://schemas.openxmlformats.org/drawingml/2006/main" lvl="1"/>
            <a:r xmlns:a="http://schemas.openxmlformats.org/drawingml/2006/main">
              <a:rPr lang="tr" sz="2400"/>
              <a:t>Her küme için: d </a:t>
            </a:r>
            <a:r xmlns:a="http://schemas.openxmlformats.org/drawingml/2006/main">
              <a:rPr lang="tr" sz="2400" baseline="-25000"/>
              <a:t>j </a:t>
            </a:r>
            <a:r xmlns:a="http://schemas.openxmlformats.org/drawingml/2006/main">
              <a:rPr lang="tr" sz="2400"/>
              <a:t>= e </a:t>
            </a:r>
            <a:r xmlns:a="http://schemas.openxmlformats.org/drawingml/2006/main">
              <a:rPr lang="tr" sz="2400" baseline="-25000"/>
              <a:t>1j </a:t>
            </a:r>
            <a:r xmlns:a="http://schemas.openxmlformats.org/drawingml/2006/main">
              <a:rPr lang="tr" sz="2400"/>
              <a:t>– e </a:t>
            </a:r>
            <a:r xmlns:a="http://schemas.openxmlformats.org/drawingml/2006/main">
              <a:rPr lang="tr" sz="2400" baseline="-25000"/>
              <a:t>2j hesaplayın</a:t>
            </a:r>
          </a:p>
          <a:p>
            <a:pPr xmlns:a="http://schemas.openxmlformats.org/drawingml/2006/main" lvl="1"/>
            <a:r xmlns:a="http://schemas.openxmlformats.org/drawingml/2006/main">
              <a:rPr lang="tr" sz="2400"/>
              <a:t>d </a:t>
            </a:r>
            <a:r xmlns:a="http://schemas.openxmlformats.org/drawingml/2006/main">
              <a:rPr lang="tr" sz="2400" baseline="-25000"/>
              <a:t>j </a:t>
            </a:r>
            <a:r xmlns:a="http://schemas.openxmlformats.org/drawingml/2006/main">
              <a:rPr lang="tr" sz="2400"/>
              <a:t>ortalama d </a:t>
            </a:r>
            <a:r xmlns:a="http://schemas.openxmlformats.org/drawingml/2006/main">
              <a:rPr lang="tr" sz="2400" baseline="-25000"/>
              <a:t>t </a:t>
            </a:r>
            <a:r xmlns:a="http://schemas.openxmlformats.org/drawingml/2006/main">
              <a:rPr lang="tr" sz="2400"/>
              <a:t>ve varyansa sahiptir </a:t>
            </a:r>
            <a:r xmlns:a="http://schemas.openxmlformats.org/drawingml/2006/main">
              <a:rPr lang="tr" sz="2400">
                <a:sym typeface="Symbol" pitchFamily="18" charset="2"/>
              </a:rPr>
              <a:t> </a:t>
            </a:r>
            <a:r xmlns:a="http://schemas.openxmlformats.org/drawingml/2006/main">
              <a:rPr lang="tr" sz="2400" baseline="-25000"/>
              <a:t>t</a:t>
            </a:r>
            <a:endParaRPr xmlns:a="http://schemas.openxmlformats.org/drawingml/2006/main" lang="en-US" sz="2400"/>
          </a:p>
          <a:p>
            <a:pPr xmlns:a="http://schemas.openxmlformats.org/drawingml/2006/main" lvl="1"/>
            <a:r xmlns:a="http://schemas.openxmlformats.org/drawingml/2006/main">
              <a:rPr lang="tr" sz="2400"/>
              <a:t>Tahmin etmek:</a:t>
            </a:r>
          </a:p>
        </p:txBody>
      </p:sp>
      <p:graphicFrame>
        <p:nvGraphicFramePr>
          <p:cNvPr id="989188" name="Object 4"/>
          <p:cNvGraphicFramePr>
            <a:graphicFrameLocks noChangeAspect="1"/>
          </p:cNvGraphicFramePr>
          <p:nvPr/>
        </p:nvGraphicFramePr>
        <p:xfrm>
          <a:off x="2743200" y="4495800"/>
          <a:ext cx="2517775" cy="1800225"/>
        </p:xfrm>
        <a:graphic>
          <a:graphicData uri="http://schemas.openxmlformats.org/presentationml/2006/ole">
            <p:oleObj spid="_x0000_s989188" name="Equation" r:id="rId3" imgW="1917360" imgH="1371600" progId="Equation.3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Porky:Words:ASCI:PSE:Budgets FY97:LC.BRev.FY97</Template>
  <TotalTime>146476332</TotalTime>
  <Pages>3</Pages>
  <Words>3952</Words>
  <Application>Microsoft Office PowerPoint</Application>
  <PresentationFormat>Ekran Gösterisi (4:3)</PresentationFormat>
  <Paragraphs>1024</Paragraphs>
  <Slides>96</Slides>
  <Notes>2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Katıştırılmış OLE Hizmet Programları</vt:lpstr>
      </vt:variant>
      <vt:variant>
        <vt:i4>3</vt:i4>
      </vt:variant>
      <vt:variant>
        <vt:lpstr>Slayt Başlıkları</vt:lpstr>
      </vt:variant>
      <vt:variant>
        <vt:i4>96</vt:i4>
      </vt:variant>
    </vt:vector>
  </HeadingPairs>
  <TitlesOfParts>
    <vt:vector size="106" baseType="lpstr">
      <vt:lpstr>Times New Roman</vt:lpstr>
      <vt:lpstr>Tahoma</vt:lpstr>
      <vt:lpstr>Arial</vt:lpstr>
      <vt:lpstr>Monotype Sorts</vt:lpstr>
      <vt:lpstr>Wingdings</vt:lpstr>
      <vt:lpstr>Symbol</vt:lpstr>
      <vt:lpstr>LC.BRev.FY97</vt:lpstr>
      <vt:lpstr>Microsoft Equation 3.0</vt:lpstr>
      <vt:lpstr>Microsoft Word Document</vt:lpstr>
      <vt:lpstr>Microsoft Visio Drawing</vt:lpstr>
      <vt:lpstr>Data Mining  Classification: Basic Concepts, Decision Trees, and Model Evaluation</vt:lpstr>
      <vt:lpstr>Classification: Definition</vt:lpstr>
      <vt:lpstr>Illustrating Classification Task</vt:lpstr>
      <vt:lpstr>Examples of Classification Task</vt:lpstr>
      <vt:lpstr>Classification Techniques</vt:lpstr>
      <vt:lpstr>Example of a Decision Tree</vt:lpstr>
      <vt:lpstr>Another Example of Decision Tree</vt:lpstr>
      <vt:lpstr>Decision Tree Classification Task</vt:lpstr>
      <vt:lpstr>Apply Model to Test Data</vt:lpstr>
      <vt:lpstr>Apply Model to Test Data</vt:lpstr>
      <vt:lpstr>Apply Model to Test Data</vt:lpstr>
      <vt:lpstr>Apply Model to Test Data</vt:lpstr>
      <vt:lpstr>Apply Model to Test Data</vt:lpstr>
      <vt:lpstr>Apply Model to Test Data</vt:lpstr>
      <vt:lpstr>Decision Tree Classification Task</vt:lpstr>
      <vt:lpstr>Decision Tree Induction</vt:lpstr>
      <vt:lpstr>General Structure of Hunt’s Algorithm</vt:lpstr>
      <vt:lpstr>Hunt’s Algorithm</vt:lpstr>
      <vt:lpstr>Tree Induction</vt:lpstr>
      <vt:lpstr>Tree Induction</vt:lpstr>
      <vt:lpstr>How to Specify Test Condition?</vt:lpstr>
      <vt:lpstr>Splitting Based on Nominal Attributes</vt:lpstr>
      <vt:lpstr>Splitting Based on Ordinal Attributes</vt:lpstr>
      <vt:lpstr>Splitting Based on Continuous Attributes</vt:lpstr>
      <vt:lpstr>Splitting Based on Continuous Attributes</vt:lpstr>
      <vt:lpstr>Tree Induction</vt:lpstr>
      <vt:lpstr>How to determine the Best Split</vt:lpstr>
      <vt:lpstr>How to determine the Best Split</vt:lpstr>
      <vt:lpstr>Measures of Node Impurity</vt:lpstr>
      <vt:lpstr>How to Find the Best Split</vt:lpstr>
      <vt:lpstr>Measure of Impurity: GINI</vt:lpstr>
      <vt:lpstr>Examples for computing GINI</vt:lpstr>
      <vt:lpstr>Splitting Based on GINI</vt:lpstr>
      <vt:lpstr>Binary Attributes: Computing GINI Index</vt:lpstr>
      <vt:lpstr>Categorical Attributes: Computing Gini Index</vt:lpstr>
      <vt:lpstr>Continuous Attributes: Computing Gini Index</vt:lpstr>
      <vt:lpstr>Continuous Attributes: Computing Gini Index...</vt:lpstr>
      <vt:lpstr>Alternative Splitting Criteria based on INFO</vt:lpstr>
      <vt:lpstr>Examples for computing Entropy</vt:lpstr>
      <vt:lpstr>Splitting Based on INFO...</vt:lpstr>
      <vt:lpstr>Splitting Based on INFO...</vt:lpstr>
      <vt:lpstr>Splitting Criteria based on Classification Error</vt:lpstr>
      <vt:lpstr>Examples for Computing Error</vt:lpstr>
      <vt:lpstr>Comparison among Splitting Criteria</vt:lpstr>
      <vt:lpstr>Misclassification Error vs Gini</vt:lpstr>
      <vt:lpstr>Tree Induction</vt:lpstr>
      <vt:lpstr>Stopping Criteria for Tree Induction</vt:lpstr>
      <vt:lpstr>Decision Tree Based Classification</vt:lpstr>
      <vt:lpstr>Example: C4.5</vt:lpstr>
      <vt:lpstr>Practical Issues of Classification</vt:lpstr>
      <vt:lpstr>Underfitting and Overfitting (Example)</vt:lpstr>
      <vt:lpstr>Underfitting and Overfitting</vt:lpstr>
      <vt:lpstr>Overfitting due to Noise </vt:lpstr>
      <vt:lpstr>Overfitting due to Insufficient Examples</vt:lpstr>
      <vt:lpstr>Notes on Overfitting</vt:lpstr>
      <vt:lpstr>Estimating Generalization Errors</vt:lpstr>
      <vt:lpstr>Occam’s Razor</vt:lpstr>
      <vt:lpstr>How to Address Overfitting</vt:lpstr>
      <vt:lpstr>How to Address Overfitting…</vt:lpstr>
      <vt:lpstr>Example of Post-Pruning</vt:lpstr>
      <vt:lpstr>Examples of Post-pruning</vt:lpstr>
      <vt:lpstr>Other Issues</vt:lpstr>
      <vt:lpstr>Data Fragmentation</vt:lpstr>
      <vt:lpstr>Search Strategy</vt:lpstr>
      <vt:lpstr>Expressiveness</vt:lpstr>
      <vt:lpstr>Decision Boundary</vt:lpstr>
      <vt:lpstr>Oblique Decision Trees</vt:lpstr>
      <vt:lpstr>Tree Replication</vt:lpstr>
      <vt:lpstr>Model Evaluation</vt:lpstr>
      <vt:lpstr>Model Evaluation</vt:lpstr>
      <vt:lpstr>Metrics for Performance Evaluation</vt:lpstr>
      <vt:lpstr>Metrics for Performance Evaluation…</vt:lpstr>
      <vt:lpstr>Limitation of Accuracy</vt:lpstr>
      <vt:lpstr>Cost Matrix</vt:lpstr>
      <vt:lpstr>Computing Cost of Classification</vt:lpstr>
      <vt:lpstr>Cost vs Accuracy</vt:lpstr>
      <vt:lpstr>Cost-Sensitive Measures</vt:lpstr>
      <vt:lpstr>Model Evaluation</vt:lpstr>
      <vt:lpstr>Methods for Performance Evaluation</vt:lpstr>
      <vt:lpstr>Learning Curve</vt:lpstr>
      <vt:lpstr>Methods of Estimation</vt:lpstr>
      <vt:lpstr>Model Evaluation</vt:lpstr>
      <vt:lpstr>ROC (Receiver Operating Characteristic)</vt:lpstr>
      <vt:lpstr>ROC Curve</vt:lpstr>
      <vt:lpstr>ROC Curve</vt:lpstr>
      <vt:lpstr>Using ROC for Model Comparison</vt:lpstr>
      <vt:lpstr>How to Construct an ROC curve</vt:lpstr>
      <vt:lpstr>How to construct an ROC curve</vt:lpstr>
      <vt:lpstr>Test of Significance</vt:lpstr>
      <vt:lpstr>Confidence Interval for Accuracy</vt:lpstr>
      <vt:lpstr>Confidence Interval for Accuracy</vt:lpstr>
      <vt:lpstr>Confidence Interval for Accuracy</vt:lpstr>
      <vt:lpstr>Comparing Performance of 2 Models</vt:lpstr>
      <vt:lpstr>Comparing Performance of 2 Models</vt:lpstr>
      <vt:lpstr>An Illustrative Example</vt:lpstr>
      <vt:lpstr>Comparing Performance of 2 Algorithms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Steven F. Ashby Center for Applied Scientific Computing  Month DD, 1997</dc:title>
  <dc:creator>Computations</dc:creator>
  <cp:lastModifiedBy>Sevinc Ilhan</cp:lastModifiedBy>
  <cp:revision>329</cp:revision>
  <cp:lastPrinted>2001-08-28T17:59:37Z</cp:lastPrinted>
  <dcterms:created xsi:type="dcterms:W3CDTF">1998-03-18T13:44:31Z</dcterms:created>
  <dcterms:modified xsi:type="dcterms:W3CDTF">2017-10-19T09:17:05Z</dcterms:modified>
</cp:coreProperties>
</file>