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7"/>
  </p:notesMasterIdLst>
  <p:handoutMasterIdLst>
    <p:handoutMasterId r:id="rId78"/>
  </p:handoutMasterIdLst>
  <p:sldIdLst>
    <p:sldId id="764" r:id="rId2"/>
    <p:sldId id="790" r:id="rId3"/>
    <p:sldId id="758" r:id="rId4"/>
    <p:sldId id="759" r:id="rId5"/>
    <p:sldId id="760" r:id="rId6"/>
    <p:sldId id="752" r:id="rId7"/>
    <p:sldId id="748" r:id="rId8"/>
    <p:sldId id="694" r:id="rId9"/>
    <p:sldId id="766" r:id="rId10"/>
    <p:sldId id="768" r:id="rId11"/>
    <p:sldId id="769" r:id="rId12"/>
    <p:sldId id="785" r:id="rId13"/>
    <p:sldId id="770" r:id="rId14"/>
    <p:sldId id="803" r:id="rId15"/>
    <p:sldId id="794" r:id="rId16"/>
    <p:sldId id="773" r:id="rId17"/>
    <p:sldId id="774" r:id="rId18"/>
    <p:sldId id="775" r:id="rId19"/>
    <p:sldId id="777" r:id="rId20"/>
    <p:sldId id="781" r:id="rId21"/>
    <p:sldId id="783" r:id="rId22"/>
    <p:sldId id="779" r:id="rId23"/>
    <p:sldId id="767" r:id="rId24"/>
    <p:sldId id="761" r:id="rId25"/>
    <p:sldId id="696" r:id="rId26"/>
    <p:sldId id="762" r:id="rId27"/>
    <p:sldId id="698" r:id="rId28"/>
    <p:sldId id="699" r:id="rId29"/>
    <p:sldId id="754" r:id="rId30"/>
    <p:sldId id="700" r:id="rId31"/>
    <p:sldId id="701" r:id="rId32"/>
    <p:sldId id="793" r:id="rId33"/>
    <p:sldId id="743" r:id="rId34"/>
    <p:sldId id="704" r:id="rId35"/>
    <p:sldId id="705" r:id="rId36"/>
    <p:sldId id="786" r:id="rId37"/>
    <p:sldId id="787" r:id="rId38"/>
    <p:sldId id="788" r:id="rId39"/>
    <p:sldId id="804" r:id="rId40"/>
    <p:sldId id="805" r:id="rId41"/>
    <p:sldId id="706" r:id="rId42"/>
    <p:sldId id="707" r:id="rId43"/>
    <p:sldId id="795" r:id="rId44"/>
    <p:sldId id="796" r:id="rId45"/>
    <p:sldId id="797" r:id="rId46"/>
    <p:sldId id="798" r:id="rId47"/>
    <p:sldId id="799" r:id="rId48"/>
    <p:sldId id="800" r:id="rId49"/>
    <p:sldId id="801" r:id="rId50"/>
    <p:sldId id="802" r:id="rId51"/>
    <p:sldId id="745" r:id="rId52"/>
    <p:sldId id="749" r:id="rId53"/>
    <p:sldId id="712" r:id="rId54"/>
    <p:sldId id="714" r:id="rId55"/>
    <p:sldId id="715" r:id="rId56"/>
    <p:sldId id="716" r:id="rId57"/>
    <p:sldId id="717" r:id="rId58"/>
    <p:sldId id="763" r:id="rId59"/>
    <p:sldId id="718" r:id="rId60"/>
    <p:sldId id="719" r:id="rId61"/>
    <p:sldId id="720" r:id="rId62"/>
    <p:sldId id="750" r:id="rId63"/>
    <p:sldId id="751" r:id="rId64"/>
    <p:sldId id="721" r:id="rId65"/>
    <p:sldId id="722" r:id="rId66"/>
    <p:sldId id="723" r:id="rId67"/>
    <p:sldId id="724" r:id="rId68"/>
    <p:sldId id="747" r:id="rId69"/>
    <p:sldId id="728" r:id="rId70"/>
    <p:sldId id="729" r:id="rId71"/>
    <p:sldId id="730" r:id="rId72"/>
    <p:sldId id="735" r:id="rId73"/>
    <p:sldId id="746" r:id="rId74"/>
    <p:sldId id="737" r:id="rId75"/>
    <p:sldId id="738" r:id="rId7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FF7C8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86449" autoAdjust="0"/>
  </p:normalViewPr>
  <p:slideViewPr>
    <p:cSldViewPr>
      <p:cViewPr varScale="1">
        <p:scale>
          <a:sx n="81" d="100"/>
          <a:sy n="81" d="100"/>
        </p:scale>
        <p:origin x="922"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1.xml"/><Relationship Id="rId1" Type="http://schemas.openxmlformats.org/officeDocument/2006/relationships/slide" Target="slides/slide10.xml"/><Relationship Id="rId6" Type="http://schemas.openxmlformats.org/officeDocument/2006/relationships/slide" Target="slides/slide43.xml"/><Relationship Id="rId5" Type="http://schemas.openxmlformats.org/officeDocument/2006/relationships/slide" Target="slides/slide22.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emf"/><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smtClean="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smtClean="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smtClean="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smtClean="0">
                <a:latin typeface="Times New Roman" pitchFamily="18" charset="0"/>
              </a:defRPr>
            </a:lvl1pPr>
          </a:lstStyle>
          <a:p>
            <a:pPr>
              <a:defRPr/>
            </a:pPr>
            <a:fld id="{D27A75B0-B2A2-459D-A051-2041646A3E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smtClean="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smtClean="0">
                <a:latin typeface="Times New Roman" pitchFamily="18" charset="0"/>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smtClean="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smtClean="0">
                <a:latin typeface="Times New Roman" pitchFamily="18" charset="0"/>
              </a:defRPr>
            </a:lvl1pPr>
          </a:lstStyle>
          <a:p>
            <a:pPr>
              <a:defRPr/>
            </a:pPr>
            <a:fld id="{43CDAE81-B327-4337-8AD7-ED5B90E7258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F18BDD0-DB91-480A-BD03-C9AF6D74B8ED}" type="slidenum">
              <a:rPr lang="en-US"/>
              <a:pPr/>
              <a:t>6</a:t>
            </a:fld>
            <a:endParaRPr lang="en-US"/>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lIns="93488" tIns="46744" rIns="93488" bIns="46744"/>
          <a:lstStyle/>
          <a:p>
            <a:endParaRPr lang="tr-T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FFEA563-ABF6-42D6-96CE-5422A92C2AE1}" type="slidenum">
              <a:rPr lang="en-US" smtClean="0"/>
              <a:pPr/>
              <a:t>46</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601A3D0-EE54-4AA0-B094-38167B1BE13B}" type="slidenum">
              <a:rPr lang="en-US" smtClean="0"/>
              <a:pPr/>
              <a:t>47</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en-US" smtClean="0"/>
              <a:t> </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33228A92-5F88-436A-BAB4-E426FF4B4D72}" type="slidenum">
              <a:rPr lang="en-US" smtClean="0"/>
              <a:pPr/>
              <a:t>48</a:t>
            </a:fld>
            <a:endParaRPr lang="en-US" smtClean="0"/>
          </a:p>
        </p:txBody>
      </p:sp>
      <p:sp>
        <p:nvSpPr>
          <p:cNvPr id="129027" name="Rectangle 2"/>
          <p:cNvSpPr>
            <a:spLocks noGrp="1" noRot="1" noChangeAspect="1" noChangeArrowheads="1" noTextEdit="1"/>
          </p:cNvSpPr>
          <p:nvPr>
            <p:ph type="sldImg"/>
          </p:nvPr>
        </p:nvSpPr>
        <p:spPr>
          <a:xfrm>
            <a:off x="1193800" y="704850"/>
            <a:ext cx="4627563" cy="3471863"/>
          </a:xfrm>
          <a:ln/>
        </p:spPr>
      </p:sp>
      <p:sp>
        <p:nvSpPr>
          <p:cNvPr id="129028" name="Rectangle 3"/>
          <p:cNvSpPr>
            <a:spLocks noGrp="1" noChangeArrowheads="1"/>
          </p:cNvSpPr>
          <p:nvPr>
            <p:ph type="body" idx="1"/>
          </p:nvPr>
        </p:nvSpPr>
        <p:spPr>
          <a:xfrm>
            <a:off x="933451" y="4416509"/>
            <a:ext cx="5141913" cy="4180024"/>
          </a:xfrm>
          <a:noFill/>
          <a:ln/>
        </p:spPr>
        <p:txBody>
          <a:bodyPr/>
          <a:lstStyle/>
          <a:p>
            <a:endParaRPr lang="tr-T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68F362C-11E3-4E8B-A696-399B0A3F98E0}" type="slidenum">
              <a:rPr lang="en-US" smtClean="0"/>
              <a:pPr/>
              <a:t>49</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3C67BDB-5069-4FA4-805E-0BD35DB422B2}" type="slidenum">
              <a:rPr lang="en-US" smtClean="0"/>
              <a:pPr/>
              <a:t>50</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708C77B-8AAD-42B8-96BA-7791FBEFDB6E}" type="slidenum">
              <a:rPr lang="en-US"/>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ACA44CE-C46B-492E-8094-C53CC1F1D336}" type="slidenum">
              <a:rPr lang="en-US"/>
              <a:pPr/>
              <a:t>10</a:t>
            </a:fld>
            <a:endParaRPr lang="en-US"/>
          </a:p>
        </p:txBody>
      </p:sp>
      <p:sp>
        <p:nvSpPr>
          <p:cNvPr id="84995" name="Rectangle 2"/>
          <p:cNvSpPr>
            <a:spLocks noGrp="1" noRot="1" noChangeAspect="1" noChangeArrowheads="1" noTextEdit="1"/>
          </p:cNvSpPr>
          <p:nvPr>
            <p:ph type="sldImg"/>
          </p:nvPr>
        </p:nvSpPr>
        <p:spPr>
          <a:xfrm>
            <a:off x="1144588" y="677863"/>
            <a:ext cx="4722812" cy="3541712"/>
          </a:xfrm>
          <a:ln/>
        </p:spPr>
      </p:sp>
      <p:sp>
        <p:nvSpPr>
          <p:cNvPr id="84996" name="Rectangle 3"/>
          <p:cNvSpPr>
            <a:spLocks noGrp="1" noChangeArrowheads="1"/>
          </p:cNvSpPr>
          <p:nvPr>
            <p:ph type="body" idx="1"/>
          </p:nvPr>
        </p:nvSpPr>
        <p:spPr>
          <a:xfrm>
            <a:off x="925513" y="4446588"/>
            <a:ext cx="5159375" cy="4144962"/>
          </a:xfrm>
          <a:noFill/>
          <a:ln/>
        </p:spPr>
        <p:txBody>
          <a:bodyPr lIns="91262" tIns="45631" rIns="91262" bIns="45631"/>
          <a:lstStyle/>
          <a:p>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06DA770-80AB-47C5-8145-7231ADBAA15D}" type="slidenum">
              <a:rPr lang="en-US"/>
              <a:pPr/>
              <a:t>11</a:t>
            </a:fld>
            <a:endParaRPr lang="en-US"/>
          </a:p>
        </p:txBody>
      </p:sp>
      <p:sp>
        <p:nvSpPr>
          <p:cNvPr id="86019" name="Rectangle 2"/>
          <p:cNvSpPr>
            <a:spLocks noGrp="1" noRot="1" noChangeAspect="1" noChangeArrowheads="1" noTextEdit="1"/>
          </p:cNvSpPr>
          <p:nvPr>
            <p:ph type="sldImg"/>
          </p:nvPr>
        </p:nvSpPr>
        <p:spPr>
          <a:xfrm>
            <a:off x="1144588" y="677863"/>
            <a:ext cx="4722812" cy="3541712"/>
          </a:xfrm>
          <a:ln/>
        </p:spPr>
      </p:sp>
      <p:sp>
        <p:nvSpPr>
          <p:cNvPr id="86020" name="Rectangle 3"/>
          <p:cNvSpPr>
            <a:spLocks noGrp="1" noChangeArrowheads="1"/>
          </p:cNvSpPr>
          <p:nvPr>
            <p:ph type="body" idx="1"/>
          </p:nvPr>
        </p:nvSpPr>
        <p:spPr>
          <a:xfrm>
            <a:off x="925513" y="4446588"/>
            <a:ext cx="5159375" cy="4144962"/>
          </a:xfrm>
          <a:noFill/>
          <a:ln/>
        </p:spPr>
        <p:txBody>
          <a:bodyPr lIns="91262" tIns="45631" rIns="91262" bIns="45631"/>
          <a:lstStyle/>
          <a:p>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519E3FA-6A03-4A39-BCA1-3ABC070DED8B}" type="slidenum">
              <a:rPr lang="en-US"/>
              <a:pPr/>
              <a:t>13</a:t>
            </a:fld>
            <a:endParaRPr lang="en-US"/>
          </a:p>
        </p:txBody>
      </p:sp>
      <p:sp>
        <p:nvSpPr>
          <p:cNvPr id="87043" name="Rectangle 2"/>
          <p:cNvSpPr>
            <a:spLocks noGrp="1" noRot="1" noChangeAspect="1" noChangeArrowheads="1" noTextEdit="1"/>
          </p:cNvSpPr>
          <p:nvPr>
            <p:ph type="sldImg"/>
          </p:nvPr>
        </p:nvSpPr>
        <p:spPr>
          <a:xfrm>
            <a:off x="1144588" y="677863"/>
            <a:ext cx="4722812" cy="3541712"/>
          </a:xfrm>
          <a:ln/>
        </p:spPr>
      </p:sp>
      <p:sp>
        <p:nvSpPr>
          <p:cNvPr id="87044" name="Rectangle 3"/>
          <p:cNvSpPr>
            <a:spLocks noGrp="1" noChangeArrowheads="1"/>
          </p:cNvSpPr>
          <p:nvPr>
            <p:ph type="body" idx="1"/>
          </p:nvPr>
        </p:nvSpPr>
        <p:spPr>
          <a:xfrm>
            <a:off x="925513" y="4446588"/>
            <a:ext cx="5159375" cy="4144962"/>
          </a:xfrm>
          <a:noFill/>
          <a:ln/>
        </p:spPr>
        <p:txBody>
          <a:bodyPr lIns="91262" tIns="45631" rIns="91262" bIns="45631"/>
          <a:lstStyle/>
          <a:p>
            <a:endParaRPr 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A873DB1-2492-4E04-926D-E8335CB3C45E}" type="slidenum">
              <a:rPr lang="en-US"/>
              <a:pPr/>
              <a:t>14</a:t>
            </a:fld>
            <a:endParaRPr lang="en-US"/>
          </a:p>
        </p:txBody>
      </p:sp>
      <p:sp>
        <p:nvSpPr>
          <p:cNvPr id="87043" name="Rectangle 2"/>
          <p:cNvSpPr>
            <a:spLocks noGrp="1" noRot="1" noChangeAspect="1" noChangeArrowheads="1" noTextEdit="1"/>
          </p:cNvSpPr>
          <p:nvPr>
            <p:ph type="sldImg"/>
          </p:nvPr>
        </p:nvSpPr>
        <p:spPr>
          <a:xfrm>
            <a:off x="1144588" y="677863"/>
            <a:ext cx="4722812" cy="3541712"/>
          </a:xfrm>
          <a:ln/>
        </p:spPr>
      </p:sp>
      <p:sp>
        <p:nvSpPr>
          <p:cNvPr id="87044" name="Rectangle 3"/>
          <p:cNvSpPr>
            <a:spLocks noGrp="1" noChangeArrowheads="1"/>
          </p:cNvSpPr>
          <p:nvPr>
            <p:ph type="body" idx="1"/>
          </p:nvPr>
        </p:nvSpPr>
        <p:spPr>
          <a:xfrm>
            <a:off x="925513" y="4446588"/>
            <a:ext cx="5159375" cy="4144962"/>
          </a:xfrm>
          <a:noFill/>
          <a:ln/>
        </p:spPr>
        <p:txBody>
          <a:bodyPr lIns="91262" tIns="45631" rIns="91262" bIns="45631"/>
          <a:lstStyle/>
          <a:p>
            <a:endParaRPr 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C03644A-25C7-43CE-A4F5-60FB8D2F1F5C}" type="slidenum">
              <a:rPr lang="en-US"/>
              <a:pPr/>
              <a:t>22</a:t>
            </a:fld>
            <a:endParaRPr lang="en-US"/>
          </a:p>
        </p:txBody>
      </p:sp>
      <p:sp>
        <p:nvSpPr>
          <p:cNvPr id="88067" name="Rectangle 2"/>
          <p:cNvSpPr>
            <a:spLocks noGrp="1" noRot="1" noChangeAspect="1" noChangeArrowheads="1" noTextEdit="1"/>
          </p:cNvSpPr>
          <p:nvPr>
            <p:ph type="sldImg"/>
          </p:nvPr>
        </p:nvSpPr>
        <p:spPr>
          <a:xfrm>
            <a:off x="1144588" y="677863"/>
            <a:ext cx="4722812" cy="3541712"/>
          </a:xfrm>
          <a:ln/>
        </p:spPr>
      </p:sp>
      <p:sp>
        <p:nvSpPr>
          <p:cNvPr id="88068" name="Rectangle 3"/>
          <p:cNvSpPr>
            <a:spLocks noGrp="1" noChangeArrowheads="1"/>
          </p:cNvSpPr>
          <p:nvPr>
            <p:ph type="body" idx="1"/>
          </p:nvPr>
        </p:nvSpPr>
        <p:spPr>
          <a:xfrm>
            <a:off x="925513" y="4446588"/>
            <a:ext cx="5159375" cy="4144962"/>
          </a:xfrm>
          <a:noFill/>
          <a:ln/>
        </p:spPr>
        <p:txBody>
          <a:bodyPr lIns="91262" tIns="45631" rIns="91262" bIns="45631"/>
          <a:lstStyle/>
          <a:p>
            <a:endParaRPr 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0815E95-48D5-4B29-849A-0E5F591BFDFD}" type="slidenum">
              <a:rPr lang="en-US" smtClean="0"/>
              <a:pPr/>
              <a:t>43</a:t>
            </a:fld>
            <a:endParaRPr lang="en-US" smtClean="0"/>
          </a:p>
        </p:txBody>
      </p:sp>
      <p:sp>
        <p:nvSpPr>
          <p:cNvPr id="119811" name="Rectangle 2"/>
          <p:cNvSpPr>
            <a:spLocks noGrp="1" noRot="1" noChangeAspect="1" noChangeArrowheads="1" noTextEdit="1"/>
          </p:cNvSpPr>
          <p:nvPr>
            <p:ph type="sldImg"/>
          </p:nvPr>
        </p:nvSpPr>
        <p:spPr>
          <a:xfrm>
            <a:off x="1193800" y="704850"/>
            <a:ext cx="4627563" cy="3471863"/>
          </a:xfrm>
          <a:ln/>
        </p:spPr>
      </p:sp>
      <p:sp>
        <p:nvSpPr>
          <p:cNvPr id="119812" name="Rectangle 3"/>
          <p:cNvSpPr>
            <a:spLocks noGrp="1" noChangeArrowheads="1"/>
          </p:cNvSpPr>
          <p:nvPr>
            <p:ph type="body" idx="1"/>
          </p:nvPr>
        </p:nvSpPr>
        <p:spPr>
          <a:xfrm>
            <a:off x="933451" y="4416509"/>
            <a:ext cx="5141913" cy="4180024"/>
          </a:xfrm>
          <a:noFill/>
          <a:ln/>
        </p:spPr>
        <p:txBody>
          <a:bodyPr/>
          <a:lstStyle/>
          <a:p>
            <a:endParaRPr 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D6E4E9B-6615-40C4-A0B4-A23BE834241C}" type="slidenum">
              <a:rPr lang="en-US" smtClean="0"/>
              <a:pPr/>
              <a:t>44</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1D07336-506F-4B5E-80B7-EE18AE349C35}" type="slidenum">
              <a:rPr lang="en-US" smtClean="0"/>
              <a:pPr/>
              <a:t>45</a:t>
            </a:fld>
            <a:endParaRPr lang="en-US" smtClean="0"/>
          </a:p>
        </p:txBody>
      </p:sp>
      <p:sp>
        <p:nvSpPr>
          <p:cNvPr id="125955" name="Rectangle 2"/>
          <p:cNvSpPr>
            <a:spLocks noGrp="1" noRot="1" noChangeAspect="1" noChangeArrowheads="1" noTextEdit="1"/>
          </p:cNvSpPr>
          <p:nvPr>
            <p:ph type="sldImg"/>
          </p:nvPr>
        </p:nvSpPr>
        <p:spPr>
          <a:xfrm>
            <a:off x="1193800" y="704850"/>
            <a:ext cx="4627563" cy="3471863"/>
          </a:xfrm>
          <a:ln/>
        </p:spPr>
      </p:sp>
      <p:sp>
        <p:nvSpPr>
          <p:cNvPr id="125956" name="Rectangle 3"/>
          <p:cNvSpPr>
            <a:spLocks noGrp="1" noChangeArrowheads="1"/>
          </p:cNvSpPr>
          <p:nvPr>
            <p:ph type="body" idx="1"/>
          </p:nvPr>
        </p:nvSpPr>
        <p:spPr>
          <a:xfrm>
            <a:off x="933451" y="4416509"/>
            <a:ext cx="5141913" cy="4180024"/>
          </a:xfrm>
          <a:noFill/>
          <a:ln/>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tr-T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tr-T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tr-T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tr-T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tr-T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tr-TR"/>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smtClean="0">
                <a:solidFill>
                  <a:schemeClr val="bg2"/>
                </a:solidFill>
              </a:defRPr>
            </a:lvl1pPr>
          </a:lstStyle>
          <a:p>
            <a:pPr>
              <a:defRPr/>
            </a:pPr>
            <a:fld id="{31B5F975-0B98-4181-95A3-E70C05203449}" type="datetime4">
              <a:rPr lang="en-US"/>
              <a:pPr>
                <a:defRPr/>
              </a:pPr>
              <a:t>October 19, 2020</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smtClean="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D4AA6C3A-2AA4-4C74-9F4A-438EF6CE2446}"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2059"/>
          <p:cNvSpPr>
            <a:spLocks noGrp="1" noChangeArrowheads="1"/>
          </p:cNvSpPr>
          <p:nvPr>
            <p:ph type="dt" sz="half" idx="10"/>
          </p:nvPr>
        </p:nvSpPr>
        <p:spPr>
          <a:ln/>
        </p:spPr>
        <p:txBody>
          <a:bodyPr/>
          <a:lstStyle>
            <a:lvl1pPr>
              <a:defRPr/>
            </a:lvl1pPr>
          </a:lstStyle>
          <a:p>
            <a:pPr>
              <a:defRPr/>
            </a:pPr>
            <a:fld id="{86ED4E96-0568-4374-AD6D-A1025E6A37F8}" type="datetime4">
              <a:rPr lang="en-US"/>
              <a:pPr>
                <a:defRPr/>
              </a:pPr>
              <a:t>October 19, 2020</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785224AC-F538-49DF-A238-B1C882CCD23C}"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91300" y="381000"/>
            <a:ext cx="2095500" cy="6096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04800" y="381000"/>
            <a:ext cx="6134100" cy="6096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2059"/>
          <p:cNvSpPr>
            <a:spLocks noGrp="1" noChangeArrowheads="1"/>
          </p:cNvSpPr>
          <p:nvPr>
            <p:ph type="dt" sz="half" idx="10"/>
          </p:nvPr>
        </p:nvSpPr>
        <p:spPr>
          <a:ln/>
        </p:spPr>
        <p:txBody>
          <a:bodyPr/>
          <a:lstStyle>
            <a:lvl1pPr>
              <a:defRPr/>
            </a:lvl1pPr>
          </a:lstStyle>
          <a:p>
            <a:pPr>
              <a:defRPr/>
            </a:pPr>
            <a:fld id="{719D757D-53DC-4992-9F84-C8DA90A5579C}" type="datetime4">
              <a:rPr lang="en-US"/>
              <a:pPr>
                <a:defRPr/>
              </a:pPr>
              <a:t>October 19, 2020</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11E73A5A-B64B-48D7-B5B8-908415FDC1DD}"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7793038" cy="6096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304800" y="1447800"/>
            <a:ext cx="4114800" cy="5029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0" y="1447800"/>
            <a:ext cx="4114800" cy="5029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9"/>
          <p:cNvSpPr>
            <a:spLocks noGrp="1" noChangeArrowheads="1"/>
          </p:cNvSpPr>
          <p:nvPr>
            <p:ph type="dt" sz="half" idx="10"/>
          </p:nvPr>
        </p:nvSpPr>
        <p:spPr>
          <a:ln/>
        </p:spPr>
        <p:txBody>
          <a:bodyPr/>
          <a:lstStyle>
            <a:lvl1pPr>
              <a:defRPr/>
            </a:lvl1pPr>
          </a:lstStyle>
          <a:p>
            <a:pPr>
              <a:defRPr/>
            </a:pPr>
            <a:fld id="{08A658BB-8DBD-4ECA-8C1A-8E1F0D4A06A9}" type="datetime4">
              <a:rPr lang="en-US"/>
              <a:pPr>
                <a:defRPr/>
              </a:pPr>
              <a:t>October 19,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C3839FE0-C439-418A-92BA-80DD41FF01FF}"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7793038" cy="6096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304800" y="1447800"/>
            <a:ext cx="4114800" cy="5029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572000" y="14478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572000" y="40386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2059"/>
          <p:cNvSpPr>
            <a:spLocks noGrp="1" noChangeArrowheads="1"/>
          </p:cNvSpPr>
          <p:nvPr>
            <p:ph type="dt" sz="half" idx="10"/>
          </p:nvPr>
        </p:nvSpPr>
        <p:spPr>
          <a:ln/>
        </p:spPr>
        <p:txBody>
          <a:bodyPr/>
          <a:lstStyle>
            <a:lvl1pPr>
              <a:defRPr/>
            </a:lvl1pPr>
          </a:lstStyle>
          <a:p>
            <a:pPr>
              <a:defRPr/>
            </a:pPr>
            <a:fld id="{1A7ACC92-9780-4F40-B23C-72B0C7A4CEB8}" type="datetime4">
              <a:rPr lang="en-US"/>
              <a:pPr>
                <a:defRPr/>
              </a:pPr>
              <a:t>October 19, 2020</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1DD2DCA-EA22-4F32-A572-05C8B52D0976}"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Başlık, 4 İçerik">
    <p:spTree>
      <p:nvGrpSpPr>
        <p:cNvPr id="1" name=""/>
        <p:cNvGrpSpPr/>
        <p:nvPr/>
      </p:nvGrpSpPr>
      <p:grpSpPr>
        <a:xfrm>
          <a:off x="0" y="0"/>
          <a:ext cx="0" cy="0"/>
          <a:chOff x="0" y="0"/>
          <a:chExt cx="0" cy="0"/>
        </a:xfrm>
      </p:grpSpPr>
      <p:sp>
        <p:nvSpPr>
          <p:cNvPr id="2" name="1 Başlık"/>
          <p:cNvSpPr>
            <a:spLocks noGrp="1"/>
          </p:cNvSpPr>
          <p:nvPr>
            <p:ph type="title" sz="quarter"/>
          </p:nvPr>
        </p:nvSpPr>
        <p:spPr>
          <a:xfrm>
            <a:off x="609600" y="381000"/>
            <a:ext cx="7793038" cy="609600"/>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304800" y="14478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572000" y="14478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304800" y="40386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İçerik Yer Tutucusu"/>
          <p:cNvSpPr>
            <a:spLocks noGrp="1"/>
          </p:cNvSpPr>
          <p:nvPr>
            <p:ph sz="quarter" idx="4"/>
          </p:nvPr>
        </p:nvSpPr>
        <p:spPr>
          <a:xfrm>
            <a:off x="4572000" y="4038600"/>
            <a:ext cx="4114800" cy="2438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2059"/>
          <p:cNvSpPr>
            <a:spLocks noGrp="1" noChangeArrowheads="1"/>
          </p:cNvSpPr>
          <p:nvPr>
            <p:ph type="dt" sz="half" idx="10"/>
          </p:nvPr>
        </p:nvSpPr>
        <p:spPr>
          <a:ln/>
        </p:spPr>
        <p:txBody>
          <a:bodyPr/>
          <a:lstStyle>
            <a:lvl1pPr>
              <a:defRPr/>
            </a:lvl1pPr>
          </a:lstStyle>
          <a:p>
            <a:pPr>
              <a:defRPr/>
            </a:pPr>
            <a:fld id="{983CFB4B-705A-4EB6-9950-19594514820A}" type="datetime4">
              <a:rPr lang="en-US"/>
              <a:pPr>
                <a:defRPr/>
              </a:pPr>
              <a:t>October 19, 2020</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BA211EBC-36F1-4DE4-9E40-E4D9DE80C3B3}"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Başlık, Metin ve Küçük Resim">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7793038" cy="6096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304800" y="1447800"/>
            <a:ext cx="4114800" cy="5029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Küçük Resim Yer Tutucusu"/>
          <p:cNvSpPr>
            <a:spLocks noGrp="1"/>
          </p:cNvSpPr>
          <p:nvPr>
            <p:ph type="clipArt" sz="half" idx="2"/>
          </p:nvPr>
        </p:nvSpPr>
        <p:spPr>
          <a:xfrm>
            <a:off x="4572000" y="1447800"/>
            <a:ext cx="4114800" cy="5029200"/>
          </a:xfrm>
        </p:spPr>
        <p:txBody>
          <a:bodyPr/>
          <a:lstStyle/>
          <a:p>
            <a:pPr lvl="0"/>
            <a:endParaRPr lang="tr-TR" noProof="0" smtClean="0"/>
          </a:p>
        </p:txBody>
      </p:sp>
      <p:sp>
        <p:nvSpPr>
          <p:cNvPr id="5" name="Rectangle 2059"/>
          <p:cNvSpPr>
            <a:spLocks noGrp="1" noChangeArrowheads="1"/>
          </p:cNvSpPr>
          <p:nvPr>
            <p:ph type="dt" sz="half" idx="10"/>
          </p:nvPr>
        </p:nvSpPr>
        <p:spPr>
          <a:ln/>
        </p:spPr>
        <p:txBody>
          <a:bodyPr/>
          <a:lstStyle>
            <a:lvl1pPr>
              <a:defRPr/>
            </a:lvl1pPr>
          </a:lstStyle>
          <a:p>
            <a:pPr>
              <a:defRPr/>
            </a:pPr>
            <a:fld id="{54740482-C4F1-421C-9C63-2E5479A0DD84}" type="datetime4">
              <a:rPr lang="en-US"/>
              <a:pPr>
                <a:defRPr/>
              </a:pPr>
              <a:t>October 19,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7C7AA3FE-A4EB-4426-8D5C-85F417C0CA46}"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2059"/>
          <p:cNvSpPr>
            <a:spLocks noGrp="1" noChangeArrowheads="1"/>
          </p:cNvSpPr>
          <p:nvPr>
            <p:ph type="dt" sz="half" idx="10"/>
          </p:nvPr>
        </p:nvSpPr>
        <p:spPr>
          <a:ln/>
        </p:spPr>
        <p:txBody>
          <a:bodyPr/>
          <a:lstStyle>
            <a:lvl1pPr>
              <a:defRPr/>
            </a:lvl1pPr>
          </a:lstStyle>
          <a:p>
            <a:pPr>
              <a:defRPr/>
            </a:pPr>
            <a:fld id="{FCB8F633-1E37-42F2-938C-9AA6AE47645B}" type="datetime4">
              <a:rPr lang="en-US"/>
              <a:pPr>
                <a:defRPr/>
              </a:pPr>
              <a:t>October 19, 2020</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7C72064F-6000-4375-BD28-13D8394D00D7}"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2059"/>
          <p:cNvSpPr>
            <a:spLocks noGrp="1" noChangeArrowheads="1"/>
          </p:cNvSpPr>
          <p:nvPr>
            <p:ph type="dt" sz="half" idx="10"/>
          </p:nvPr>
        </p:nvSpPr>
        <p:spPr>
          <a:ln/>
        </p:spPr>
        <p:txBody>
          <a:bodyPr/>
          <a:lstStyle>
            <a:lvl1pPr>
              <a:defRPr/>
            </a:lvl1pPr>
          </a:lstStyle>
          <a:p>
            <a:pPr>
              <a:defRPr/>
            </a:pPr>
            <a:fld id="{A7F350B5-1822-495F-BB61-D09513DCBACA}" type="datetime4">
              <a:rPr lang="en-US"/>
              <a:pPr>
                <a:defRPr/>
              </a:pPr>
              <a:t>October 19, 2020</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7CA53E15-6368-4C13-97CC-01B82ACCD2A4}"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048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9"/>
          <p:cNvSpPr>
            <a:spLocks noGrp="1" noChangeArrowheads="1"/>
          </p:cNvSpPr>
          <p:nvPr>
            <p:ph type="dt" sz="half" idx="10"/>
          </p:nvPr>
        </p:nvSpPr>
        <p:spPr>
          <a:ln/>
        </p:spPr>
        <p:txBody>
          <a:bodyPr/>
          <a:lstStyle>
            <a:lvl1pPr>
              <a:defRPr/>
            </a:lvl1pPr>
          </a:lstStyle>
          <a:p>
            <a:pPr>
              <a:defRPr/>
            </a:pPr>
            <a:fld id="{116A752A-11B7-4D41-A7E6-18BDC29EB428}" type="datetime4">
              <a:rPr lang="en-US"/>
              <a:pPr>
                <a:defRPr/>
              </a:pPr>
              <a:t>October 19,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0E02C890-81B6-4EE1-AE3A-40D09B488F5D}"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2059"/>
          <p:cNvSpPr>
            <a:spLocks noGrp="1" noChangeArrowheads="1"/>
          </p:cNvSpPr>
          <p:nvPr>
            <p:ph type="dt" sz="half" idx="10"/>
          </p:nvPr>
        </p:nvSpPr>
        <p:spPr>
          <a:ln/>
        </p:spPr>
        <p:txBody>
          <a:bodyPr/>
          <a:lstStyle>
            <a:lvl1pPr>
              <a:defRPr/>
            </a:lvl1pPr>
          </a:lstStyle>
          <a:p>
            <a:pPr>
              <a:defRPr/>
            </a:pPr>
            <a:fld id="{DCFAF83E-5BF4-4109-B1CB-1978509D7BBE}" type="datetime4">
              <a:rPr lang="en-US"/>
              <a:pPr>
                <a:defRPr/>
              </a:pPr>
              <a:t>October 19, 2020</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EBDBD6BC-D9AA-44E6-8CB5-4019C1D9F0EF}"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2059"/>
          <p:cNvSpPr>
            <a:spLocks noGrp="1" noChangeArrowheads="1"/>
          </p:cNvSpPr>
          <p:nvPr>
            <p:ph type="dt" sz="half" idx="10"/>
          </p:nvPr>
        </p:nvSpPr>
        <p:spPr>
          <a:ln/>
        </p:spPr>
        <p:txBody>
          <a:bodyPr/>
          <a:lstStyle>
            <a:lvl1pPr>
              <a:defRPr/>
            </a:lvl1pPr>
          </a:lstStyle>
          <a:p>
            <a:pPr>
              <a:defRPr/>
            </a:pPr>
            <a:fld id="{0E53B8A4-9C47-4E70-BCC7-82F295FFE437}" type="datetime4">
              <a:rPr lang="en-US"/>
              <a:pPr>
                <a:defRPr/>
              </a:pPr>
              <a:t>October 19, 2020</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165F2857-88F0-4AE2-A4BE-2DCB5D772B1F}"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23421F13-A0E4-49C2-8282-5D32DFCD9D00}" type="datetime4">
              <a:rPr lang="en-US"/>
              <a:pPr>
                <a:defRPr/>
              </a:pPr>
              <a:t>October 19, 2020</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C4F9CF67-B53A-465F-9DEA-2F68ADF197D8}"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2059"/>
          <p:cNvSpPr>
            <a:spLocks noGrp="1" noChangeArrowheads="1"/>
          </p:cNvSpPr>
          <p:nvPr>
            <p:ph type="dt" sz="half" idx="10"/>
          </p:nvPr>
        </p:nvSpPr>
        <p:spPr>
          <a:ln/>
        </p:spPr>
        <p:txBody>
          <a:bodyPr/>
          <a:lstStyle>
            <a:lvl1pPr>
              <a:defRPr/>
            </a:lvl1pPr>
          </a:lstStyle>
          <a:p>
            <a:pPr>
              <a:defRPr/>
            </a:pPr>
            <a:fld id="{3A0024C5-D783-499A-98DF-DEB9D5608046}" type="datetime4">
              <a:rPr lang="en-US"/>
              <a:pPr>
                <a:defRPr/>
              </a:pPr>
              <a:t>October 19,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9EA2733B-2105-419F-8C60-1C6F0494A690}"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2059"/>
          <p:cNvSpPr>
            <a:spLocks noGrp="1" noChangeArrowheads="1"/>
          </p:cNvSpPr>
          <p:nvPr>
            <p:ph type="dt" sz="half" idx="10"/>
          </p:nvPr>
        </p:nvSpPr>
        <p:spPr>
          <a:ln/>
        </p:spPr>
        <p:txBody>
          <a:bodyPr/>
          <a:lstStyle>
            <a:lvl1pPr>
              <a:defRPr/>
            </a:lvl1pPr>
          </a:lstStyle>
          <a:p>
            <a:pPr>
              <a:defRPr/>
            </a:pPr>
            <a:fld id="{4564FDC8-982C-4D11-965E-C267720456A0}" type="datetime4">
              <a:rPr lang="en-US"/>
              <a:pPr>
                <a:defRPr/>
              </a:pPr>
              <a:t>October 19,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526D5BD8-0434-4106-A0E3-3A3A844F6EF4}"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1219200"/>
            <a:ext cx="8226425" cy="46038"/>
          </a:xfrm>
          <a:prstGeom prst="rect">
            <a:avLst/>
          </a:prstGeom>
          <a:gradFill rotWithShape="0">
            <a:gsLst>
              <a:gs pos="0">
                <a:srgbClr val="008080">
                  <a:alpha val="95000"/>
                </a:srgbClr>
              </a:gs>
              <a:gs pos="100000">
                <a:schemeClr val="bg1"/>
              </a:gs>
            </a:gsLst>
            <a:lin ang="0" scaled="1"/>
          </a:gradFill>
          <a:ln w="9525">
            <a:noFill/>
            <a:miter lim="800000"/>
            <a:headEnd/>
            <a:tailEnd/>
          </a:ln>
          <a:effectLst/>
        </p:spPr>
        <p:txBody>
          <a:bodyPr wrap="none" anchor="ctr"/>
          <a:lstStyle/>
          <a:p>
            <a:pPr algn="ctr">
              <a:defRPr/>
            </a:pPr>
            <a:endParaRPr kumimoji="1" lang="tr-TR"/>
          </a:p>
        </p:txBody>
      </p:sp>
      <p:sp>
        <p:nvSpPr>
          <p:cNvPr id="9219"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220" name="Rectangle 2058"/>
          <p:cNvSpPr>
            <a:spLocks noGrp="1" noChangeArrowheads="1"/>
          </p:cNvSpPr>
          <p:nvPr>
            <p:ph type="body" idx="1"/>
          </p:nvPr>
        </p:nvSpPr>
        <p:spPr bwMode="auto">
          <a:xfrm>
            <a:off x="304800" y="14478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8779" name="Rectangle 2059"/>
          <p:cNvSpPr>
            <a:spLocks noGrp="1" noChangeArrowheads="1"/>
          </p:cNvSpPr>
          <p:nvPr>
            <p:ph type="dt" sz="half" idx="2"/>
          </p:nvPr>
        </p:nvSpPr>
        <p:spPr bwMode="auto">
          <a:xfrm>
            <a:off x="1524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fld id="{6B2F1A49-1465-45F8-BBEA-E173822615A6}" type="datetime4">
              <a:rPr lang="en-US"/>
              <a:pPr>
                <a:defRPr/>
              </a:pPr>
              <a:t>October 19, 2020</a:t>
            </a:fld>
            <a:endParaRPr lang="en-US"/>
          </a:p>
        </p:txBody>
      </p:sp>
      <p:sp>
        <p:nvSpPr>
          <p:cNvPr id="928780" name="Rectangle 2060"/>
          <p:cNvSpPr>
            <a:spLocks noGrp="1" noChangeArrowheads="1"/>
          </p:cNvSpPr>
          <p:nvPr>
            <p:ph type="ftr" sz="quarter" idx="3"/>
          </p:nvPr>
        </p:nvSpPr>
        <p:spPr bwMode="auto">
          <a:xfrm>
            <a:off x="31242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2D46C47-A320-4564-B9DB-554FE76C94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zoom/>
  </p:transition>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ahoma" pitchFamily="34" charset="0"/>
        </a:defRPr>
      </a:lvl2pPr>
      <a:lvl3pPr algn="ctr" rtl="0" eaLnBrk="0" fontAlgn="base" hangingPunct="0">
        <a:spcBef>
          <a:spcPct val="0"/>
        </a:spcBef>
        <a:spcAft>
          <a:spcPct val="0"/>
        </a:spcAft>
        <a:defRPr sz="3600">
          <a:solidFill>
            <a:schemeClr val="tx2"/>
          </a:solidFill>
          <a:latin typeface="Tahoma" pitchFamily="34" charset="0"/>
        </a:defRPr>
      </a:lvl3pPr>
      <a:lvl4pPr algn="ctr" rtl="0" eaLnBrk="0" fontAlgn="base" hangingPunct="0">
        <a:spcBef>
          <a:spcPct val="0"/>
        </a:spcBef>
        <a:spcAft>
          <a:spcPct val="0"/>
        </a:spcAft>
        <a:defRPr sz="3600">
          <a:solidFill>
            <a:schemeClr val="tx2"/>
          </a:solidFill>
          <a:latin typeface="Tahoma" pitchFamily="34" charset="0"/>
        </a:defRPr>
      </a:lvl4pPr>
      <a:lvl5pPr algn="ctr" rtl="0" eaLnBrk="0" fontAlgn="base" hangingPunct="0">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uiuc.edu/~hanj"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3.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4.x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7.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1.png"/><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41.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4.bin"/><Relationship Id="rId14" Type="http://schemas.openxmlformats.org/officeDocument/2006/relationships/image" Target="../media/image4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43.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9.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45.emf"/><Relationship Id="rId4" Type="http://schemas.openxmlformats.org/officeDocument/2006/relationships/oleObject" Target="../embeddings/oleObject19.bin"/><Relationship Id="rId9" Type="http://schemas.openxmlformats.org/officeDocument/2006/relationships/image" Target="../media/image47.wmf"/></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49.wmf"/><Relationship Id="rId4"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2.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11" Type="http://schemas.openxmlformats.org/officeDocument/2006/relationships/image" Target="../media/image47.wmf"/><Relationship Id="rId5" Type="http://schemas.openxmlformats.org/officeDocument/2006/relationships/image" Target="../media/image51.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3.emf"/></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courses.cs.uiuc.edu/~cs491han/papers/dasu0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Veri Yer Tutucusu"/>
          <p:cNvSpPr>
            <a:spLocks noGrp="1"/>
          </p:cNvSpPr>
          <p:nvPr>
            <p:ph type="dt" sz="quarter" idx="10"/>
          </p:nvPr>
        </p:nvSpPr>
        <p:spPr>
          <a:noFill/>
        </p:spPr>
        <p:txBody>
          <a:bodyPr/>
          <a:lstStyle/>
          <a:p>
            <a:fld id="{CF2B85BB-2DA4-4FE9-AF43-5291219C1754}" type="datetime4">
              <a:rPr lang="en-US"/>
              <a:pPr/>
              <a:t>October 19, 2020</a:t>
            </a:fld>
            <a:endParaRPr lang="en-US"/>
          </a:p>
        </p:txBody>
      </p:sp>
      <p:sp>
        <p:nvSpPr>
          <p:cNvPr id="11267" name="4 Altbilgi Yer Tutucusu"/>
          <p:cNvSpPr>
            <a:spLocks noGrp="1"/>
          </p:cNvSpPr>
          <p:nvPr>
            <p:ph type="ftr" sz="quarter" idx="11"/>
          </p:nvPr>
        </p:nvSpPr>
        <p:spPr>
          <a:noFill/>
        </p:spPr>
        <p:txBody>
          <a:bodyPr/>
          <a:lstStyle/>
          <a:p>
            <a:r>
              <a:rPr lang="en-US"/>
              <a:t>Data Mining: Concepts and Techniques</a:t>
            </a:r>
          </a:p>
        </p:txBody>
      </p:sp>
      <p:sp>
        <p:nvSpPr>
          <p:cNvPr id="11268" name="5 Slayt Numarası Yer Tutucusu"/>
          <p:cNvSpPr>
            <a:spLocks noGrp="1"/>
          </p:cNvSpPr>
          <p:nvPr>
            <p:ph type="sldNum" sz="quarter" idx="12"/>
          </p:nvPr>
        </p:nvSpPr>
        <p:spPr>
          <a:noFill/>
        </p:spPr>
        <p:txBody>
          <a:bodyPr/>
          <a:lstStyle/>
          <a:p>
            <a:fld id="{FEA3D1FC-9261-494E-9032-A1FCD9F361D2}" type="slidenum">
              <a:rPr lang="en-US"/>
              <a:pPr/>
              <a:t>1</a:t>
            </a:fld>
            <a:endParaRPr lang="en-US"/>
          </a:p>
        </p:txBody>
      </p:sp>
      <p:sp>
        <p:nvSpPr>
          <p:cNvPr id="11269" name="Rectangle 1026"/>
          <p:cNvSpPr>
            <a:spLocks noGrp="1" noChangeArrowheads="1"/>
          </p:cNvSpPr>
          <p:nvPr>
            <p:ph type="title"/>
          </p:nvPr>
        </p:nvSpPr>
        <p:spPr>
          <a:xfrm>
            <a:off x="533400" y="381000"/>
            <a:ext cx="8077200" cy="2743200"/>
          </a:xfrm>
        </p:spPr>
        <p:txBody>
          <a:bodyPr/>
          <a:lstStyle/>
          <a:p>
            <a:pPr eaLnBrk="1" hangingPunct="1"/>
            <a:r>
              <a:rPr lang="en-US" sz="4800" b="1" smtClean="0"/>
              <a:t>Data Mining:</a:t>
            </a:r>
            <a:r>
              <a:rPr lang="en-US" sz="4800" smtClean="0"/>
              <a:t> </a:t>
            </a:r>
            <a:br>
              <a:rPr lang="en-US" sz="4800" smtClean="0"/>
            </a:br>
            <a:r>
              <a:rPr lang="en-US" sz="4800" smtClean="0"/>
              <a:t> </a:t>
            </a:r>
            <a:r>
              <a:rPr lang="en-US" sz="4000" b="1" smtClean="0"/>
              <a:t>Concepts and Techniques</a:t>
            </a:r>
            <a:r>
              <a:rPr lang="en-US" sz="4800" smtClean="0"/>
              <a:t> </a:t>
            </a:r>
            <a:br>
              <a:rPr lang="en-US" sz="4800" smtClean="0"/>
            </a:br>
            <a:r>
              <a:rPr lang="en-US" sz="4800" smtClean="0"/>
              <a:t/>
            </a:r>
            <a:br>
              <a:rPr lang="en-US" sz="4800" smtClean="0"/>
            </a:br>
            <a:r>
              <a:rPr lang="en-US" sz="2800" smtClean="0"/>
              <a:t>— Chapter 2 —</a:t>
            </a:r>
          </a:p>
        </p:txBody>
      </p:sp>
      <p:sp>
        <p:nvSpPr>
          <p:cNvPr id="11270" name="Rectangle 1027"/>
          <p:cNvSpPr>
            <a:spLocks noGrp="1" noChangeArrowheads="1"/>
          </p:cNvSpPr>
          <p:nvPr>
            <p:ph type="body" idx="1"/>
          </p:nvPr>
        </p:nvSpPr>
        <p:spPr>
          <a:xfrm>
            <a:off x="304800" y="4114800"/>
            <a:ext cx="8305800" cy="2438400"/>
          </a:xfrm>
        </p:spPr>
        <p:txBody>
          <a:bodyPr/>
          <a:lstStyle/>
          <a:p>
            <a:pPr algn="ctr" eaLnBrk="1" hangingPunct="1">
              <a:lnSpc>
                <a:spcPct val="110000"/>
              </a:lnSpc>
              <a:buFont typeface="Wingdings" pitchFamily="2" charset="2"/>
              <a:buNone/>
            </a:pPr>
            <a:r>
              <a:rPr lang="en-US" sz="2400" smtClean="0"/>
              <a:t>Jiawei Han</a:t>
            </a:r>
          </a:p>
          <a:p>
            <a:pPr algn="ctr" eaLnBrk="1" hangingPunct="1">
              <a:lnSpc>
                <a:spcPct val="110000"/>
              </a:lnSpc>
              <a:buFont typeface="Wingdings" pitchFamily="2" charset="2"/>
              <a:buNone/>
            </a:pPr>
            <a:r>
              <a:rPr lang="en-US" sz="2400" smtClean="0"/>
              <a:t>Department of Computer Science </a:t>
            </a:r>
          </a:p>
          <a:p>
            <a:pPr algn="ctr" eaLnBrk="1" hangingPunct="1">
              <a:lnSpc>
                <a:spcPct val="110000"/>
              </a:lnSpc>
              <a:buFont typeface="Wingdings" pitchFamily="2" charset="2"/>
              <a:buNone/>
            </a:pPr>
            <a:r>
              <a:rPr lang="en-US" sz="2400" smtClean="0"/>
              <a:t>University of Illinois at Urbana-Champaign</a:t>
            </a:r>
          </a:p>
          <a:p>
            <a:pPr algn="ctr" eaLnBrk="1" hangingPunct="1">
              <a:lnSpc>
                <a:spcPct val="110000"/>
              </a:lnSpc>
              <a:buFont typeface="Wingdings" pitchFamily="2" charset="2"/>
              <a:buNone/>
            </a:pPr>
            <a:r>
              <a:rPr lang="en-US" sz="2400" smtClean="0">
                <a:hlinkClick r:id="rId2"/>
              </a:rPr>
              <a:t>www.cs.uiuc.edu/~hanj</a:t>
            </a:r>
            <a:endParaRPr lang="en-US" sz="2400" smtClean="0"/>
          </a:p>
          <a:p>
            <a:pPr algn="ctr" eaLnBrk="1" hangingPunct="1">
              <a:lnSpc>
                <a:spcPct val="110000"/>
              </a:lnSpc>
              <a:buFont typeface="Wingdings" pitchFamily="2" charset="2"/>
              <a:buNone/>
            </a:pPr>
            <a:r>
              <a:rPr lang="en-US" sz="2000" smtClean="0"/>
              <a:t>©2006 Jiawei Han and Micheline Kamber, All rights reserved</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Veri Yer Tutucusu"/>
          <p:cNvSpPr>
            <a:spLocks noGrp="1"/>
          </p:cNvSpPr>
          <p:nvPr>
            <p:ph type="dt" sz="quarter" idx="10"/>
          </p:nvPr>
        </p:nvSpPr>
        <p:spPr>
          <a:noFill/>
        </p:spPr>
        <p:txBody>
          <a:bodyPr/>
          <a:lstStyle/>
          <a:p>
            <a:fld id="{70B5AD0B-FB1E-44F8-8E1C-7B5C843522AC}" type="datetime4">
              <a:rPr lang="en-US"/>
              <a:pPr/>
              <a:t>October 19, 2020</a:t>
            </a:fld>
            <a:endParaRPr lang="en-US"/>
          </a:p>
        </p:txBody>
      </p:sp>
      <p:sp>
        <p:nvSpPr>
          <p:cNvPr id="21507" name="4 Altbilgi Yer Tutucusu"/>
          <p:cNvSpPr>
            <a:spLocks noGrp="1"/>
          </p:cNvSpPr>
          <p:nvPr>
            <p:ph type="ftr" sz="quarter" idx="11"/>
          </p:nvPr>
        </p:nvSpPr>
        <p:spPr>
          <a:noFill/>
        </p:spPr>
        <p:txBody>
          <a:bodyPr/>
          <a:lstStyle/>
          <a:p>
            <a:r>
              <a:rPr lang="en-US"/>
              <a:t>Data Mining: Concepts and Techniques</a:t>
            </a:r>
          </a:p>
        </p:txBody>
      </p:sp>
      <p:sp>
        <p:nvSpPr>
          <p:cNvPr id="21508" name="5 Slayt Numarası Yer Tutucusu"/>
          <p:cNvSpPr>
            <a:spLocks noGrp="1"/>
          </p:cNvSpPr>
          <p:nvPr>
            <p:ph type="sldNum" sz="quarter" idx="12"/>
          </p:nvPr>
        </p:nvSpPr>
        <p:spPr>
          <a:noFill/>
        </p:spPr>
        <p:txBody>
          <a:bodyPr/>
          <a:lstStyle/>
          <a:p>
            <a:fld id="{DC6596DE-A7EC-4DB6-9893-218F356A5A3A}" type="slidenum">
              <a:rPr lang="en-US"/>
              <a:pPr/>
              <a:t>10</a:t>
            </a:fld>
            <a:endParaRPr lang="en-US"/>
          </a:p>
        </p:txBody>
      </p:sp>
      <p:sp>
        <p:nvSpPr>
          <p:cNvPr id="21509" name="Rectangle 2"/>
          <p:cNvSpPr>
            <a:spLocks noGrp="1" noChangeArrowheads="1"/>
          </p:cNvSpPr>
          <p:nvPr>
            <p:ph type="title"/>
          </p:nvPr>
        </p:nvSpPr>
        <p:spPr>
          <a:xfrm>
            <a:off x="712788" y="304800"/>
            <a:ext cx="7440612" cy="685800"/>
          </a:xfrm>
        </p:spPr>
        <p:txBody>
          <a:bodyPr/>
          <a:lstStyle/>
          <a:p>
            <a:pPr eaLnBrk="1" hangingPunct="1"/>
            <a:r>
              <a:rPr lang="en-US" sz="3200" smtClean="0"/>
              <a:t>Mining Data Descriptive</a:t>
            </a:r>
            <a:r>
              <a:rPr lang="en-US" sz="3200" smtClean="0">
                <a:solidFill>
                  <a:schemeClr val="hlink"/>
                </a:solidFill>
              </a:rPr>
              <a:t> </a:t>
            </a:r>
            <a:r>
              <a:rPr lang="en-US" sz="3200" smtClean="0"/>
              <a:t>Characteristics</a:t>
            </a:r>
          </a:p>
        </p:txBody>
      </p:sp>
      <p:sp>
        <p:nvSpPr>
          <p:cNvPr id="21510" name="Rectangle 3"/>
          <p:cNvSpPr>
            <a:spLocks noGrp="1" noChangeArrowheads="1"/>
          </p:cNvSpPr>
          <p:nvPr>
            <p:ph type="body" idx="1"/>
          </p:nvPr>
        </p:nvSpPr>
        <p:spPr>
          <a:xfrm>
            <a:off x="457200" y="1371600"/>
            <a:ext cx="7924800" cy="5181600"/>
          </a:xfrm>
        </p:spPr>
        <p:txBody>
          <a:bodyPr/>
          <a:lstStyle/>
          <a:p>
            <a:pPr eaLnBrk="1" hangingPunct="1">
              <a:lnSpc>
                <a:spcPct val="120000"/>
              </a:lnSpc>
              <a:buSzPct val="80000"/>
            </a:pPr>
            <a:r>
              <a:rPr lang="en-US" sz="2000" u="sng" smtClean="0"/>
              <a:t>Motivation</a:t>
            </a:r>
          </a:p>
          <a:p>
            <a:pPr lvl="1" eaLnBrk="1" hangingPunct="1">
              <a:lnSpc>
                <a:spcPct val="120000"/>
              </a:lnSpc>
              <a:buSzPct val="80000"/>
            </a:pPr>
            <a:r>
              <a:rPr lang="en-US" sz="2000" smtClean="0"/>
              <a:t>To better understand the data: central tendency, variation and spread</a:t>
            </a:r>
          </a:p>
          <a:p>
            <a:pPr eaLnBrk="1" hangingPunct="1">
              <a:lnSpc>
                <a:spcPct val="120000"/>
              </a:lnSpc>
              <a:buSzPct val="80000"/>
            </a:pPr>
            <a:r>
              <a:rPr lang="en-US" sz="2000" u="sng" smtClean="0"/>
              <a:t>Data dispersion characteristics</a:t>
            </a:r>
            <a:r>
              <a:rPr lang="en-US" sz="2000" smtClean="0"/>
              <a:t> </a:t>
            </a:r>
          </a:p>
          <a:p>
            <a:pPr lvl="1" eaLnBrk="1" hangingPunct="1">
              <a:lnSpc>
                <a:spcPct val="120000"/>
              </a:lnSpc>
              <a:buSzPct val="80000"/>
            </a:pPr>
            <a:r>
              <a:rPr lang="en-US" sz="2000" smtClean="0"/>
              <a:t>median, max, min, quantiles, outliers, variance, etc.</a:t>
            </a:r>
          </a:p>
          <a:p>
            <a:pPr eaLnBrk="1" hangingPunct="1">
              <a:lnSpc>
                <a:spcPct val="120000"/>
              </a:lnSpc>
              <a:buSzPct val="80000"/>
            </a:pPr>
            <a:r>
              <a:rPr lang="en-US" sz="2000" u="sng" smtClean="0"/>
              <a:t>Numerical dimensions</a:t>
            </a:r>
            <a:r>
              <a:rPr lang="en-US" sz="2000" smtClean="0"/>
              <a:t> correspond to sorted intervals</a:t>
            </a:r>
          </a:p>
          <a:p>
            <a:pPr lvl="1" eaLnBrk="1" hangingPunct="1">
              <a:lnSpc>
                <a:spcPct val="120000"/>
              </a:lnSpc>
              <a:buSzPct val="80000"/>
            </a:pPr>
            <a:r>
              <a:rPr lang="en-US" sz="2000" smtClean="0"/>
              <a:t>Data dispersion: analyzed with multiple granularities of precision</a:t>
            </a:r>
          </a:p>
          <a:p>
            <a:pPr lvl="1" eaLnBrk="1" hangingPunct="1">
              <a:lnSpc>
                <a:spcPct val="120000"/>
              </a:lnSpc>
              <a:buSzPct val="80000"/>
            </a:pPr>
            <a:r>
              <a:rPr lang="en-US" sz="2000" smtClean="0"/>
              <a:t>Boxplot or quantile analysis on sorted intervals</a:t>
            </a:r>
          </a:p>
          <a:p>
            <a:pPr eaLnBrk="1" hangingPunct="1">
              <a:lnSpc>
                <a:spcPct val="120000"/>
              </a:lnSpc>
              <a:buSzPct val="80000"/>
            </a:pPr>
            <a:r>
              <a:rPr lang="en-US" sz="2000" u="sng" smtClean="0"/>
              <a:t>Dispersion analysis on computed measures</a:t>
            </a:r>
            <a:endParaRPr lang="en-US" sz="2000" smtClean="0"/>
          </a:p>
          <a:p>
            <a:pPr lvl="1" eaLnBrk="1" hangingPunct="1">
              <a:lnSpc>
                <a:spcPct val="120000"/>
              </a:lnSpc>
              <a:buSzPct val="80000"/>
            </a:pPr>
            <a:r>
              <a:rPr lang="en-US" sz="2000" smtClean="0"/>
              <a:t>Folding measures into numerical dimensions</a:t>
            </a:r>
          </a:p>
          <a:p>
            <a:pPr lvl="1" eaLnBrk="1" hangingPunct="1">
              <a:lnSpc>
                <a:spcPct val="120000"/>
              </a:lnSpc>
              <a:buSzPct val="80000"/>
            </a:pPr>
            <a:r>
              <a:rPr lang="en-US" sz="2000" smtClean="0"/>
              <a:t>Boxplot or quantile analysis on the transformed cube</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4 Veri Yer Tutucusu"/>
          <p:cNvSpPr>
            <a:spLocks noGrp="1"/>
          </p:cNvSpPr>
          <p:nvPr>
            <p:ph type="dt" sz="quarter" idx="10"/>
          </p:nvPr>
        </p:nvSpPr>
        <p:spPr>
          <a:noFill/>
        </p:spPr>
        <p:txBody>
          <a:bodyPr/>
          <a:lstStyle/>
          <a:p>
            <a:fld id="{1A5DC76D-C1E0-4A5B-B4CD-16879718B3C8}" type="datetime4">
              <a:rPr lang="en-US"/>
              <a:pPr/>
              <a:t>October 19, 2020</a:t>
            </a:fld>
            <a:endParaRPr lang="en-US"/>
          </a:p>
        </p:txBody>
      </p:sp>
      <p:sp>
        <p:nvSpPr>
          <p:cNvPr id="1032" name="5 Altbilgi Yer Tutucusu"/>
          <p:cNvSpPr>
            <a:spLocks noGrp="1"/>
          </p:cNvSpPr>
          <p:nvPr>
            <p:ph type="ftr" sz="quarter" idx="11"/>
          </p:nvPr>
        </p:nvSpPr>
        <p:spPr>
          <a:noFill/>
        </p:spPr>
        <p:txBody>
          <a:bodyPr/>
          <a:lstStyle/>
          <a:p>
            <a:r>
              <a:rPr lang="en-US"/>
              <a:t>Data Mining: Concepts and Techniques</a:t>
            </a:r>
          </a:p>
        </p:txBody>
      </p:sp>
      <p:sp>
        <p:nvSpPr>
          <p:cNvPr id="1033" name="6 Slayt Numarası Yer Tutucusu"/>
          <p:cNvSpPr>
            <a:spLocks noGrp="1"/>
          </p:cNvSpPr>
          <p:nvPr>
            <p:ph type="sldNum" sz="quarter" idx="12"/>
          </p:nvPr>
        </p:nvSpPr>
        <p:spPr>
          <a:noFill/>
        </p:spPr>
        <p:txBody>
          <a:bodyPr/>
          <a:lstStyle/>
          <a:p>
            <a:fld id="{E42BD872-6A09-4EE2-B15E-E3B135126A8D}" type="slidenum">
              <a:rPr lang="en-US"/>
              <a:pPr/>
              <a:t>11</a:t>
            </a:fld>
            <a:endParaRPr lang="en-US" dirty="0"/>
          </a:p>
        </p:txBody>
      </p:sp>
      <p:sp>
        <p:nvSpPr>
          <p:cNvPr id="1034" name="Rectangle 2"/>
          <p:cNvSpPr>
            <a:spLocks noGrp="1" noChangeArrowheads="1"/>
          </p:cNvSpPr>
          <p:nvPr>
            <p:ph type="title"/>
          </p:nvPr>
        </p:nvSpPr>
        <p:spPr/>
        <p:txBody>
          <a:bodyPr/>
          <a:lstStyle/>
          <a:p>
            <a:pPr eaLnBrk="1" hangingPunct="1"/>
            <a:r>
              <a:rPr lang="en-US" sz="3200" smtClean="0"/>
              <a:t>Measuring the Central Tendency</a:t>
            </a:r>
            <a:endParaRPr lang="en-US" smtClean="0"/>
          </a:p>
        </p:txBody>
      </p:sp>
      <p:sp>
        <p:nvSpPr>
          <p:cNvPr id="1035" name="Rectangle 3"/>
          <p:cNvSpPr>
            <a:spLocks noGrp="1" noChangeArrowheads="1"/>
          </p:cNvSpPr>
          <p:nvPr>
            <p:ph type="body" sz="half" idx="1"/>
          </p:nvPr>
        </p:nvSpPr>
        <p:spPr>
          <a:xfrm>
            <a:off x="228600" y="1371600"/>
            <a:ext cx="8534400" cy="5029200"/>
          </a:xfrm>
        </p:spPr>
        <p:txBody>
          <a:bodyPr/>
          <a:lstStyle/>
          <a:p>
            <a:pPr eaLnBrk="1" hangingPunct="1">
              <a:lnSpc>
                <a:spcPct val="130000"/>
              </a:lnSpc>
              <a:buSzPct val="80000"/>
            </a:pPr>
            <a:r>
              <a:rPr lang="en-US" sz="2000" u="sng" dirty="0" smtClean="0"/>
              <a:t>Mean (algebraic measure) (sample vs. population):</a:t>
            </a:r>
          </a:p>
          <a:p>
            <a:pPr lvl="1" eaLnBrk="1" hangingPunct="1">
              <a:lnSpc>
                <a:spcPct val="130000"/>
              </a:lnSpc>
              <a:buSzPct val="80000"/>
            </a:pPr>
            <a:r>
              <a:rPr lang="en-US" sz="2000" dirty="0" smtClean="0"/>
              <a:t>Weighted arithmetic mean:</a:t>
            </a:r>
          </a:p>
          <a:p>
            <a:pPr lvl="1" eaLnBrk="1" hangingPunct="1">
              <a:lnSpc>
                <a:spcPct val="130000"/>
              </a:lnSpc>
              <a:buSzPct val="80000"/>
            </a:pPr>
            <a:r>
              <a:rPr lang="en-US" sz="2000" dirty="0" smtClean="0"/>
              <a:t>Trimmed mean: chopping extreme values</a:t>
            </a:r>
          </a:p>
          <a:p>
            <a:pPr eaLnBrk="1" hangingPunct="1">
              <a:lnSpc>
                <a:spcPct val="130000"/>
              </a:lnSpc>
              <a:buSzPct val="80000"/>
            </a:pPr>
            <a:r>
              <a:rPr lang="en-US" sz="2000" u="sng" dirty="0" smtClean="0"/>
              <a:t>Median</a:t>
            </a:r>
            <a:r>
              <a:rPr lang="en-US" sz="2000" dirty="0" smtClean="0"/>
              <a:t>: A holistic measure</a:t>
            </a:r>
          </a:p>
          <a:p>
            <a:pPr lvl="1" eaLnBrk="1" hangingPunct="1">
              <a:lnSpc>
                <a:spcPct val="130000"/>
              </a:lnSpc>
              <a:buSzPct val="80000"/>
            </a:pPr>
            <a:r>
              <a:rPr lang="en-US" sz="2000" dirty="0" smtClean="0"/>
              <a:t>Middle value if odd number of values, or average of the middle two values otherwise</a:t>
            </a:r>
          </a:p>
          <a:p>
            <a:pPr eaLnBrk="1" hangingPunct="1">
              <a:lnSpc>
                <a:spcPct val="130000"/>
              </a:lnSpc>
              <a:buSzPct val="80000"/>
            </a:pPr>
            <a:r>
              <a:rPr lang="en-US" sz="2000" u="sng" dirty="0" smtClean="0"/>
              <a:t>Mode</a:t>
            </a:r>
          </a:p>
          <a:p>
            <a:pPr lvl="1" eaLnBrk="1" hangingPunct="1">
              <a:lnSpc>
                <a:spcPct val="130000"/>
              </a:lnSpc>
              <a:buSzPct val="80000"/>
            </a:pPr>
            <a:r>
              <a:rPr lang="en-US" sz="2000" dirty="0" smtClean="0"/>
              <a:t>Value that occurs most frequently in the data</a:t>
            </a:r>
          </a:p>
          <a:p>
            <a:pPr eaLnBrk="1" hangingPunct="1">
              <a:lnSpc>
                <a:spcPct val="130000"/>
              </a:lnSpc>
              <a:buSzPct val="80000"/>
            </a:pPr>
            <a:endParaRPr lang="en-US" sz="2000" dirty="0" smtClean="0"/>
          </a:p>
        </p:txBody>
      </p:sp>
      <p:graphicFrame>
        <p:nvGraphicFramePr>
          <p:cNvPr id="1026" name="Object 4"/>
          <p:cNvGraphicFramePr>
            <a:graphicFrameLocks noChangeAspect="1"/>
          </p:cNvGraphicFramePr>
          <p:nvPr/>
        </p:nvGraphicFramePr>
        <p:xfrm>
          <a:off x="6553200" y="1295400"/>
          <a:ext cx="1371600" cy="661988"/>
        </p:xfrm>
        <a:graphic>
          <a:graphicData uri="http://schemas.openxmlformats.org/presentationml/2006/ole">
            <mc:AlternateContent xmlns:mc="http://schemas.openxmlformats.org/markup-compatibility/2006">
              <mc:Choice xmlns:v="urn:schemas-microsoft-com:vml" Requires="v">
                <p:oleObj spid="_x0000_s1031" name="Equation" r:id="rId4" imgW="711000" imgH="431640" progId="Equation.3">
                  <p:embed/>
                </p:oleObj>
              </mc:Choice>
              <mc:Fallback>
                <p:oleObj name="Equation" r:id="rId4" imgW="7110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295400"/>
                        <a:ext cx="1371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6019800" y="1928813"/>
          <a:ext cx="1219200" cy="1119187"/>
        </p:xfrm>
        <a:graphic>
          <a:graphicData uri="http://schemas.openxmlformats.org/presentationml/2006/ole">
            <mc:AlternateContent xmlns:mc="http://schemas.openxmlformats.org/markup-compatibility/2006">
              <mc:Choice xmlns:v="urn:schemas-microsoft-com:vml" Requires="v">
                <p:oleObj spid="_x0000_s1032" name="Equation" r:id="rId6" imgW="749160" imgH="838080" progId="Equation.3">
                  <p:embed/>
                </p:oleObj>
              </mc:Choice>
              <mc:Fallback>
                <p:oleObj name="Equation" r:id="rId6" imgW="749160" imgH="838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928813"/>
                        <a:ext cx="1219200"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8"/>
          <p:cNvGraphicFramePr>
            <a:graphicFrameLocks noGrp="1" noChangeAspect="1"/>
          </p:cNvGraphicFramePr>
          <p:nvPr>
            <p:ph sz="half" idx="2"/>
          </p:nvPr>
        </p:nvGraphicFramePr>
        <p:xfrm>
          <a:off x="8077200" y="1295400"/>
          <a:ext cx="838200" cy="606425"/>
        </p:xfrm>
        <a:graphic>
          <a:graphicData uri="http://schemas.openxmlformats.org/presentationml/2006/ole">
            <mc:AlternateContent xmlns:mc="http://schemas.openxmlformats.org/markup-compatibility/2006">
              <mc:Choice xmlns:v="urn:schemas-microsoft-com:vml" Requires="v">
                <p:oleObj spid="_x0000_s1033" name="Equation" r:id="rId8" imgW="596880" imgH="431640" progId="Equation.3">
                  <p:embed/>
                </p:oleObj>
              </mc:Choice>
              <mc:Fallback>
                <p:oleObj name="Equation" r:id="rId8" imgW="596880" imgH="4316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7200" y="1295400"/>
                        <a:ext cx="8382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Veri Yer Tutucusu"/>
          <p:cNvSpPr>
            <a:spLocks noGrp="1"/>
          </p:cNvSpPr>
          <p:nvPr>
            <p:ph type="dt" sz="quarter" idx="10"/>
          </p:nvPr>
        </p:nvSpPr>
        <p:spPr>
          <a:noFill/>
        </p:spPr>
        <p:txBody>
          <a:bodyPr/>
          <a:lstStyle/>
          <a:p>
            <a:fld id="{9397DFFD-6018-4506-884A-20BFB6DA9788}" type="datetime4">
              <a:rPr lang="en-US"/>
              <a:pPr/>
              <a:t>October 19, 2020</a:t>
            </a:fld>
            <a:endParaRPr lang="en-US"/>
          </a:p>
        </p:txBody>
      </p:sp>
      <p:sp>
        <p:nvSpPr>
          <p:cNvPr id="22531" name="6 Altbilgi Yer Tutucusu"/>
          <p:cNvSpPr>
            <a:spLocks noGrp="1"/>
          </p:cNvSpPr>
          <p:nvPr>
            <p:ph type="ftr" sz="quarter" idx="11"/>
          </p:nvPr>
        </p:nvSpPr>
        <p:spPr>
          <a:noFill/>
        </p:spPr>
        <p:txBody>
          <a:bodyPr/>
          <a:lstStyle/>
          <a:p>
            <a:r>
              <a:rPr lang="en-US"/>
              <a:t>Data Mining: Concepts and Techniques</a:t>
            </a:r>
          </a:p>
        </p:txBody>
      </p:sp>
      <p:sp>
        <p:nvSpPr>
          <p:cNvPr id="22532" name="7 Slayt Numarası Yer Tutucusu"/>
          <p:cNvSpPr>
            <a:spLocks noGrp="1"/>
          </p:cNvSpPr>
          <p:nvPr>
            <p:ph type="sldNum" sz="quarter" idx="12"/>
          </p:nvPr>
        </p:nvSpPr>
        <p:spPr>
          <a:noFill/>
        </p:spPr>
        <p:txBody>
          <a:bodyPr/>
          <a:lstStyle/>
          <a:p>
            <a:fld id="{4CBBFF7D-8236-4A66-B561-A1DF0015CDF3}" type="slidenum">
              <a:rPr lang="en-US"/>
              <a:pPr/>
              <a:t>12</a:t>
            </a:fld>
            <a:endParaRPr lang="en-US"/>
          </a:p>
        </p:txBody>
      </p:sp>
      <p:sp>
        <p:nvSpPr>
          <p:cNvPr id="22533" name="Rectangle 2"/>
          <p:cNvSpPr>
            <a:spLocks noGrp="1" noChangeArrowheads="1"/>
          </p:cNvSpPr>
          <p:nvPr>
            <p:ph type="title"/>
          </p:nvPr>
        </p:nvSpPr>
        <p:spPr>
          <a:xfrm>
            <a:off x="0" y="381000"/>
            <a:ext cx="5562600" cy="609600"/>
          </a:xfrm>
        </p:spPr>
        <p:txBody>
          <a:bodyPr/>
          <a:lstStyle/>
          <a:p>
            <a:pPr eaLnBrk="1" hangingPunct="1"/>
            <a:r>
              <a:rPr lang="en-US" sz="3200" smtClean="0"/>
              <a:t> Symmetric vs. Skewed Data</a:t>
            </a:r>
          </a:p>
        </p:txBody>
      </p:sp>
      <p:sp>
        <p:nvSpPr>
          <p:cNvPr id="22534" name="Rectangle 3"/>
          <p:cNvSpPr>
            <a:spLocks noGrp="1" noChangeArrowheads="1"/>
          </p:cNvSpPr>
          <p:nvPr>
            <p:ph type="body" sz="half" idx="1"/>
          </p:nvPr>
        </p:nvSpPr>
        <p:spPr>
          <a:xfrm>
            <a:off x="304800" y="1447800"/>
            <a:ext cx="5334000" cy="1219200"/>
          </a:xfrm>
        </p:spPr>
        <p:txBody>
          <a:bodyPr/>
          <a:lstStyle/>
          <a:p>
            <a:pPr eaLnBrk="1" hangingPunct="1">
              <a:lnSpc>
                <a:spcPct val="120000"/>
              </a:lnSpc>
            </a:pPr>
            <a:r>
              <a:rPr lang="en-US" sz="2400" smtClean="0">
                <a:solidFill>
                  <a:schemeClr val="tx2"/>
                </a:solidFill>
              </a:rPr>
              <a:t>Median, mean and mode of symmetric, positively and negatively skewed data</a:t>
            </a:r>
          </a:p>
        </p:txBody>
      </p:sp>
      <p:pic>
        <p:nvPicPr>
          <p:cNvPr id="22535" name="Picture 6" descr="rightskewed"/>
          <p:cNvPicPr>
            <a:picLocks noGrp="1" noChangeAspect="1" noChangeArrowheads="1"/>
          </p:cNvPicPr>
          <p:nvPr>
            <p:ph sz="quarter" idx="2"/>
          </p:nvPr>
        </p:nvPicPr>
        <p:blipFill>
          <a:blip r:embed="rId2" cstate="print"/>
          <a:srcRect/>
          <a:stretch>
            <a:fillRect/>
          </a:stretch>
        </p:blipFill>
        <p:spPr>
          <a:xfrm>
            <a:off x="4343400" y="2819400"/>
            <a:ext cx="4800600" cy="4048125"/>
          </a:xfrm>
          <a:noFill/>
        </p:spPr>
      </p:pic>
      <p:pic>
        <p:nvPicPr>
          <p:cNvPr id="22536" name="Picture 8" descr="leftskewed"/>
          <p:cNvPicPr>
            <a:picLocks noGrp="1" noChangeAspect="1" noChangeArrowheads="1"/>
          </p:cNvPicPr>
          <p:nvPr>
            <p:ph sz="quarter" idx="3"/>
          </p:nvPr>
        </p:nvPicPr>
        <p:blipFill>
          <a:blip r:embed="rId3" cstate="print"/>
          <a:srcRect/>
          <a:stretch>
            <a:fillRect/>
          </a:stretch>
        </p:blipFill>
        <p:spPr>
          <a:xfrm>
            <a:off x="0" y="3086100"/>
            <a:ext cx="4876800" cy="3771900"/>
          </a:xfrm>
          <a:noFill/>
        </p:spPr>
      </p:pic>
      <p:pic>
        <p:nvPicPr>
          <p:cNvPr id="22537" name="Picture 10" descr="ha02skew1"/>
          <p:cNvPicPr>
            <a:picLocks noChangeAspect="1" noChangeArrowheads="1"/>
          </p:cNvPicPr>
          <p:nvPr/>
        </p:nvPicPr>
        <p:blipFill>
          <a:blip r:embed="rId4" cstate="print"/>
          <a:srcRect/>
          <a:stretch>
            <a:fillRect/>
          </a:stretch>
        </p:blipFill>
        <p:spPr bwMode="auto">
          <a:xfrm>
            <a:off x="5334000" y="0"/>
            <a:ext cx="3810000" cy="30956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4 Veri Yer Tutucusu"/>
          <p:cNvSpPr>
            <a:spLocks noGrp="1"/>
          </p:cNvSpPr>
          <p:nvPr>
            <p:ph type="dt" sz="quarter" idx="10"/>
          </p:nvPr>
        </p:nvSpPr>
        <p:spPr>
          <a:noFill/>
        </p:spPr>
        <p:txBody>
          <a:bodyPr/>
          <a:lstStyle/>
          <a:p>
            <a:fld id="{9B367002-73F6-48DB-8840-3E00381D93F8}" type="datetime4">
              <a:rPr lang="en-US"/>
              <a:pPr/>
              <a:t>October 19, 2020</a:t>
            </a:fld>
            <a:endParaRPr lang="en-US"/>
          </a:p>
        </p:txBody>
      </p:sp>
      <p:sp>
        <p:nvSpPr>
          <p:cNvPr id="2053" name="5 Altbilgi Yer Tutucusu"/>
          <p:cNvSpPr>
            <a:spLocks noGrp="1"/>
          </p:cNvSpPr>
          <p:nvPr>
            <p:ph type="ftr" sz="quarter" idx="11"/>
          </p:nvPr>
        </p:nvSpPr>
        <p:spPr>
          <a:noFill/>
        </p:spPr>
        <p:txBody>
          <a:bodyPr/>
          <a:lstStyle/>
          <a:p>
            <a:r>
              <a:rPr lang="en-US"/>
              <a:t>Data Mining: Concepts and Techniques</a:t>
            </a:r>
          </a:p>
        </p:txBody>
      </p:sp>
      <p:sp>
        <p:nvSpPr>
          <p:cNvPr id="2054" name="6 Slayt Numarası Yer Tutucusu"/>
          <p:cNvSpPr>
            <a:spLocks noGrp="1"/>
          </p:cNvSpPr>
          <p:nvPr>
            <p:ph type="sldNum" sz="quarter" idx="12"/>
          </p:nvPr>
        </p:nvSpPr>
        <p:spPr>
          <a:noFill/>
        </p:spPr>
        <p:txBody>
          <a:bodyPr/>
          <a:lstStyle/>
          <a:p>
            <a:fld id="{DFCC61CA-9D14-4DF4-88BA-ED0D527871E4}" type="slidenum">
              <a:rPr lang="en-US"/>
              <a:pPr/>
              <a:t>13</a:t>
            </a:fld>
            <a:endParaRPr lang="en-US"/>
          </a:p>
        </p:txBody>
      </p:sp>
      <p:sp>
        <p:nvSpPr>
          <p:cNvPr id="2055" name="Rectangle 2"/>
          <p:cNvSpPr>
            <a:spLocks noGrp="1" noChangeArrowheads="1"/>
          </p:cNvSpPr>
          <p:nvPr>
            <p:ph type="title"/>
          </p:nvPr>
        </p:nvSpPr>
        <p:spPr/>
        <p:txBody>
          <a:bodyPr/>
          <a:lstStyle/>
          <a:p>
            <a:pPr eaLnBrk="1" hangingPunct="1"/>
            <a:r>
              <a:rPr lang="en-US" sz="3200" dirty="0" smtClean="0"/>
              <a:t>Measuring the Dispersion of Data</a:t>
            </a:r>
          </a:p>
        </p:txBody>
      </p:sp>
      <p:sp>
        <p:nvSpPr>
          <p:cNvPr id="2056" name="Rectangle 3"/>
          <p:cNvSpPr>
            <a:spLocks noGrp="1" noChangeArrowheads="1"/>
          </p:cNvSpPr>
          <p:nvPr>
            <p:ph type="body" sz="half" idx="1"/>
          </p:nvPr>
        </p:nvSpPr>
        <p:spPr>
          <a:xfrm>
            <a:off x="304800" y="1295400"/>
            <a:ext cx="8610600" cy="5029200"/>
          </a:xfrm>
        </p:spPr>
        <p:txBody>
          <a:bodyPr/>
          <a:lstStyle/>
          <a:p>
            <a:pPr eaLnBrk="1" hangingPunct="1">
              <a:lnSpc>
                <a:spcPct val="130000"/>
              </a:lnSpc>
              <a:buSzPct val="80000"/>
            </a:pPr>
            <a:r>
              <a:rPr lang="en-US" sz="1800" dirty="0" smtClean="0"/>
              <a:t>Quartiles, outliers and </a:t>
            </a:r>
            <a:r>
              <a:rPr lang="en-US" sz="1800" dirty="0" err="1" smtClean="0"/>
              <a:t>boxplots</a:t>
            </a:r>
            <a:endParaRPr lang="en-US" sz="1800" dirty="0" smtClean="0"/>
          </a:p>
          <a:p>
            <a:pPr lvl="1" eaLnBrk="1" hangingPunct="1">
              <a:lnSpc>
                <a:spcPct val="130000"/>
              </a:lnSpc>
              <a:buSzPct val="80000"/>
            </a:pPr>
            <a:r>
              <a:rPr lang="en-US" sz="1800" dirty="0" smtClean="0">
                <a:solidFill>
                  <a:schemeClr val="hlink"/>
                </a:solidFill>
              </a:rPr>
              <a:t>Quartiles</a:t>
            </a:r>
            <a:r>
              <a:rPr lang="en-US" sz="1800" dirty="0" smtClean="0"/>
              <a:t>: Q</a:t>
            </a:r>
            <a:r>
              <a:rPr lang="en-US" sz="1800" baseline="-25000" dirty="0" smtClean="0"/>
              <a:t>1</a:t>
            </a:r>
            <a:r>
              <a:rPr lang="en-US" sz="1800" dirty="0" smtClean="0"/>
              <a:t> (25</a:t>
            </a:r>
            <a:r>
              <a:rPr lang="en-US" sz="1800" baseline="30000" dirty="0" smtClean="0"/>
              <a:t>th</a:t>
            </a:r>
            <a:r>
              <a:rPr lang="en-US" sz="1800" dirty="0" smtClean="0"/>
              <a:t> percentile), Q</a:t>
            </a:r>
            <a:r>
              <a:rPr lang="en-US" sz="1800" baseline="-25000" dirty="0" smtClean="0"/>
              <a:t>3</a:t>
            </a:r>
            <a:r>
              <a:rPr lang="en-US" sz="1800" dirty="0" smtClean="0"/>
              <a:t> (75</a:t>
            </a:r>
            <a:r>
              <a:rPr lang="en-US" sz="1800" baseline="30000" dirty="0" smtClean="0"/>
              <a:t>th</a:t>
            </a:r>
            <a:r>
              <a:rPr lang="en-US" sz="1800" dirty="0" smtClean="0"/>
              <a:t> percentile)</a:t>
            </a:r>
          </a:p>
          <a:p>
            <a:pPr lvl="1" eaLnBrk="1" hangingPunct="1">
              <a:lnSpc>
                <a:spcPct val="130000"/>
              </a:lnSpc>
              <a:buSzPct val="80000"/>
            </a:pPr>
            <a:r>
              <a:rPr lang="en-US" sz="1800" dirty="0" smtClean="0">
                <a:solidFill>
                  <a:schemeClr val="hlink"/>
                </a:solidFill>
              </a:rPr>
              <a:t>Inter-quartile range</a:t>
            </a:r>
            <a:r>
              <a:rPr lang="en-US" sz="1800" dirty="0" smtClean="0"/>
              <a:t>: IQR = Q</a:t>
            </a:r>
            <a:r>
              <a:rPr lang="en-US" sz="1800" baseline="-25000" dirty="0" smtClean="0"/>
              <a:t>3 </a:t>
            </a:r>
            <a:r>
              <a:rPr lang="en-US" sz="1800" dirty="0" smtClean="0"/>
              <a:t>–</a:t>
            </a:r>
            <a:r>
              <a:rPr lang="en-US" sz="1800" baseline="-25000" dirty="0" smtClean="0"/>
              <a:t> </a:t>
            </a:r>
            <a:r>
              <a:rPr lang="en-US" sz="1800" dirty="0" smtClean="0"/>
              <a:t>Q</a:t>
            </a:r>
            <a:r>
              <a:rPr lang="en-US" sz="1800" baseline="-25000" dirty="0" smtClean="0"/>
              <a:t>1 </a:t>
            </a:r>
          </a:p>
          <a:p>
            <a:pPr lvl="1" eaLnBrk="1" hangingPunct="1">
              <a:lnSpc>
                <a:spcPct val="130000"/>
              </a:lnSpc>
              <a:buSzPct val="80000"/>
            </a:pPr>
            <a:r>
              <a:rPr lang="en-US" sz="1800" dirty="0" smtClean="0">
                <a:solidFill>
                  <a:schemeClr val="hlink"/>
                </a:solidFill>
              </a:rPr>
              <a:t>Five number summary</a:t>
            </a:r>
            <a:r>
              <a:rPr lang="en-US" sz="1800" dirty="0" smtClean="0"/>
              <a:t>: min, Q</a:t>
            </a:r>
            <a:r>
              <a:rPr lang="en-US" sz="1800" baseline="-25000" dirty="0" smtClean="0"/>
              <a:t>1</a:t>
            </a:r>
            <a:r>
              <a:rPr lang="en-US" sz="1800" dirty="0" smtClean="0"/>
              <a:t>, M,</a:t>
            </a:r>
            <a:r>
              <a:rPr lang="en-US" sz="1800" baseline="-25000" dirty="0" smtClean="0"/>
              <a:t> </a:t>
            </a:r>
            <a:r>
              <a:rPr lang="en-US" sz="1800" dirty="0" smtClean="0"/>
              <a:t>Q</a:t>
            </a:r>
            <a:r>
              <a:rPr lang="en-US" sz="1800" baseline="-25000" dirty="0" smtClean="0"/>
              <a:t>3</a:t>
            </a:r>
            <a:r>
              <a:rPr lang="en-US" sz="1800" dirty="0" smtClean="0"/>
              <a:t>, max</a:t>
            </a:r>
          </a:p>
          <a:p>
            <a:pPr lvl="1" eaLnBrk="1" hangingPunct="1">
              <a:lnSpc>
                <a:spcPct val="130000"/>
              </a:lnSpc>
              <a:buSzPct val="80000"/>
            </a:pPr>
            <a:r>
              <a:rPr lang="en-US" sz="1800" dirty="0" err="1" smtClean="0">
                <a:solidFill>
                  <a:schemeClr val="hlink"/>
                </a:solidFill>
              </a:rPr>
              <a:t>Boxplot</a:t>
            </a:r>
            <a:r>
              <a:rPr lang="en-US" sz="1800" dirty="0" smtClean="0"/>
              <a:t>: ends of the box are the quartiles, median is marked, whiskers, and plot outlier individually</a:t>
            </a:r>
          </a:p>
          <a:p>
            <a:pPr lvl="1" eaLnBrk="1" hangingPunct="1">
              <a:lnSpc>
                <a:spcPct val="130000"/>
              </a:lnSpc>
              <a:buSzPct val="80000"/>
            </a:pPr>
            <a:r>
              <a:rPr lang="en-US" sz="1800" dirty="0" smtClean="0">
                <a:solidFill>
                  <a:schemeClr val="hlink"/>
                </a:solidFill>
              </a:rPr>
              <a:t>Outlier</a:t>
            </a:r>
            <a:r>
              <a:rPr lang="en-US" sz="1800" dirty="0" smtClean="0"/>
              <a:t>: usually, a value higher/lower than 1.5 x IQR</a:t>
            </a:r>
          </a:p>
          <a:p>
            <a:pPr eaLnBrk="1" hangingPunct="1">
              <a:lnSpc>
                <a:spcPct val="130000"/>
              </a:lnSpc>
              <a:buSzPct val="80000"/>
            </a:pPr>
            <a:r>
              <a:rPr lang="en-US" sz="1800" dirty="0" smtClean="0"/>
              <a:t>Variance and standard deviation (</a:t>
            </a:r>
            <a:r>
              <a:rPr lang="en-US" sz="1800" i="1" dirty="0" smtClean="0"/>
              <a:t>sample:</a:t>
            </a:r>
            <a:r>
              <a:rPr lang="en-US" sz="1800" dirty="0" smtClean="0"/>
              <a:t> </a:t>
            </a:r>
            <a:r>
              <a:rPr lang="en-US" sz="1800" i="1" dirty="0" smtClean="0"/>
              <a:t>s, population: </a:t>
            </a:r>
            <a:r>
              <a:rPr lang="el-GR" sz="1800" i="1" dirty="0" smtClean="0"/>
              <a:t>σ</a:t>
            </a:r>
            <a:r>
              <a:rPr lang="en-US" sz="1800" i="1" dirty="0" smtClean="0"/>
              <a:t>)</a:t>
            </a:r>
            <a:endParaRPr lang="en-US" sz="1800" dirty="0" smtClean="0"/>
          </a:p>
          <a:p>
            <a:pPr lvl="1" eaLnBrk="1" hangingPunct="1">
              <a:lnSpc>
                <a:spcPct val="130000"/>
              </a:lnSpc>
              <a:buSzPct val="80000"/>
            </a:pPr>
            <a:r>
              <a:rPr lang="en-US" sz="1800" dirty="0" smtClean="0">
                <a:solidFill>
                  <a:schemeClr val="hlink"/>
                </a:solidFill>
              </a:rPr>
              <a:t>Variance</a:t>
            </a:r>
            <a:r>
              <a:rPr lang="en-US" sz="1800" dirty="0" smtClean="0"/>
              <a:t>: (algebraic, scalable computation)</a:t>
            </a:r>
          </a:p>
          <a:p>
            <a:pPr lvl="1" eaLnBrk="1" hangingPunct="1">
              <a:lnSpc>
                <a:spcPct val="130000"/>
              </a:lnSpc>
              <a:buSzPct val="80000"/>
            </a:pPr>
            <a:endParaRPr lang="en-US" sz="1800" dirty="0" smtClean="0"/>
          </a:p>
          <a:p>
            <a:pPr lvl="1" eaLnBrk="1" hangingPunct="1">
              <a:lnSpc>
                <a:spcPct val="130000"/>
              </a:lnSpc>
              <a:buSzPct val="80000"/>
            </a:pPr>
            <a:endParaRPr lang="en-US" sz="1800" dirty="0" smtClean="0">
              <a:solidFill>
                <a:schemeClr val="hlink"/>
              </a:solidFill>
            </a:endParaRPr>
          </a:p>
          <a:p>
            <a:pPr lvl="1" eaLnBrk="1" hangingPunct="1">
              <a:lnSpc>
                <a:spcPct val="130000"/>
              </a:lnSpc>
              <a:buSzPct val="80000"/>
            </a:pPr>
            <a:r>
              <a:rPr lang="en-US" sz="1800" dirty="0" smtClean="0">
                <a:solidFill>
                  <a:schemeClr val="hlink"/>
                </a:solidFill>
              </a:rPr>
              <a:t>Standard deviation</a:t>
            </a:r>
            <a:r>
              <a:rPr lang="en-US" sz="1800" i="1" dirty="0" smtClean="0"/>
              <a:t> s (or </a:t>
            </a:r>
            <a:r>
              <a:rPr lang="el-GR" sz="1800" i="1" dirty="0" smtClean="0"/>
              <a:t>σ</a:t>
            </a:r>
            <a:r>
              <a:rPr lang="en-US" sz="1800" i="1" dirty="0" smtClean="0"/>
              <a:t>) </a:t>
            </a:r>
            <a:r>
              <a:rPr lang="en-US" sz="1800" dirty="0" smtClean="0"/>
              <a:t>is the square root of variance </a:t>
            </a:r>
            <a:r>
              <a:rPr lang="en-US" sz="1800" i="1" dirty="0" smtClean="0"/>
              <a:t>s</a:t>
            </a:r>
            <a:r>
              <a:rPr lang="en-US" sz="1800" i="1" baseline="30000" dirty="0" smtClean="0"/>
              <a:t>2 (</a:t>
            </a:r>
            <a:r>
              <a:rPr lang="en-US" sz="1800" i="1" dirty="0" smtClean="0"/>
              <a:t>or</a:t>
            </a:r>
            <a:r>
              <a:rPr lang="en-US" sz="1800" i="1" baseline="30000" dirty="0" smtClean="0"/>
              <a:t> </a:t>
            </a:r>
            <a:r>
              <a:rPr lang="el-GR" sz="1800" i="1" dirty="0" smtClean="0"/>
              <a:t>σ</a:t>
            </a:r>
            <a:r>
              <a:rPr lang="en-US" sz="1800" i="1" baseline="30000" dirty="0" smtClean="0"/>
              <a:t>2)</a:t>
            </a:r>
          </a:p>
        </p:txBody>
      </p:sp>
      <p:graphicFrame>
        <p:nvGraphicFramePr>
          <p:cNvPr id="2050" name="Object 1024"/>
          <p:cNvGraphicFramePr>
            <a:graphicFrameLocks noChangeAspect="1"/>
          </p:cNvGraphicFramePr>
          <p:nvPr/>
        </p:nvGraphicFramePr>
        <p:xfrm>
          <a:off x="381000" y="5018088"/>
          <a:ext cx="4267200" cy="696912"/>
        </p:xfrm>
        <a:graphic>
          <a:graphicData uri="http://schemas.openxmlformats.org/presentationml/2006/ole">
            <mc:AlternateContent xmlns:mc="http://schemas.openxmlformats.org/markup-compatibility/2006">
              <mc:Choice xmlns:v="urn:schemas-microsoft-com:vml" Requires="v">
                <p:oleObj spid="_x0000_s2052" name="Equation" r:id="rId4" imgW="2958840" imgH="431640" progId="Equation.3">
                  <p:embed/>
                </p:oleObj>
              </mc:Choice>
              <mc:Fallback>
                <p:oleObj name="Equation" r:id="rId4" imgW="2958840" imgH="43164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018088"/>
                        <a:ext cx="426720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Grp="1" noChangeAspect="1"/>
          </p:cNvGraphicFramePr>
          <p:nvPr>
            <p:ph sz="half" idx="2"/>
          </p:nvPr>
        </p:nvGraphicFramePr>
        <p:xfrm>
          <a:off x="5105400" y="5054600"/>
          <a:ext cx="3663950" cy="660400"/>
        </p:xfrm>
        <a:graphic>
          <a:graphicData uri="http://schemas.openxmlformats.org/presentationml/2006/ole">
            <mc:AlternateContent xmlns:mc="http://schemas.openxmlformats.org/markup-compatibility/2006">
              <mc:Choice xmlns:v="urn:schemas-microsoft-com:vml" Requires="v">
                <p:oleObj spid="_x0000_s2053" name="Equation" r:id="rId6" imgW="2234880" imgH="431640" progId="Equation.3">
                  <p:embed/>
                </p:oleObj>
              </mc:Choice>
              <mc:Fallback>
                <p:oleObj name="Equation" r:id="rId6" imgW="2234880" imgH="43164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054600"/>
                        <a:ext cx="36639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7" name="Picture 9"/>
          <p:cNvPicPr>
            <a:picLocks noChangeAspect="1" noChangeArrowheads="1"/>
          </p:cNvPicPr>
          <p:nvPr/>
        </p:nvPicPr>
        <p:blipFill>
          <a:blip r:embed="rId8" cstate="print"/>
          <a:srcRect/>
          <a:stretch>
            <a:fillRect/>
          </a:stretch>
        </p:blipFill>
        <p:spPr bwMode="auto">
          <a:xfrm>
            <a:off x="6400800" y="1447800"/>
            <a:ext cx="2743200" cy="1295400"/>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4 Veri Yer Tutucusu"/>
          <p:cNvSpPr>
            <a:spLocks noGrp="1"/>
          </p:cNvSpPr>
          <p:nvPr>
            <p:ph type="dt" sz="quarter" idx="10"/>
          </p:nvPr>
        </p:nvSpPr>
        <p:spPr>
          <a:noFill/>
        </p:spPr>
        <p:txBody>
          <a:bodyPr/>
          <a:lstStyle/>
          <a:p>
            <a:fld id="{E6D5A5E8-745D-4C32-BBEA-FC999F89F936}" type="datetime4">
              <a:rPr lang="en-US"/>
              <a:pPr/>
              <a:t>October 19, 2020</a:t>
            </a:fld>
            <a:endParaRPr lang="en-US"/>
          </a:p>
        </p:txBody>
      </p:sp>
      <p:sp>
        <p:nvSpPr>
          <p:cNvPr id="2053" name="5 Altbilgi Yer Tutucusu"/>
          <p:cNvSpPr>
            <a:spLocks noGrp="1"/>
          </p:cNvSpPr>
          <p:nvPr>
            <p:ph type="ftr" sz="quarter" idx="11"/>
          </p:nvPr>
        </p:nvSpPr>
        <p:spPr>
          <a:noFill/>
        </p:spPr>
        <p:txBody>
          <a:bodyPr/>
          <a:lstStyle/>
          <a:p>
            <a:r>
              <a:rPr lang="en-US"/>
              <a:t>Data Mining: Concepts and Techniques</a:t>
            </a:r>
          </a:p>
        </p:txBody>
      </p:sp>
      <p:sp>
        <p:nvSpPr>
          <p:cNvPr id="2054" name="6 Slayt Numarası Yer Tutucusu"/>
          <p:cNvSpPr>
            <a:spLocks noGrp="1"/>
          </p:cNvSpPr>
          <p:nvPr>
            <p:ph type="sldNum" sz="quarter" idx="12"/>
          </p:nvPr>
        </p:nvSpPr>
        <p:spPr>
          <a:noFill/>
        </p:spPr>
        <p:txBody>
          <a:bodyPr/>
          <a:lstStyle/>
          <a:p>
            <a:fld id="{0A831679-74A2-4CB8-92F0-A42CB829E03A}" type="slidenum">
              <a:rPr lang="en-US"/>
              <a:pPr/>
              <a:t>14</a:t>
            </a:fld>
            <a:endParaRPr lang="en-US"/>
          </a:p>
        </p:txBody>
      </p:sp>
      <p:sp>
        <p:nvSpPr>
          <p:cNvPr id="2055" name="Rectangle 2"/>
          <p:cNvSpPr>
            <a:spLocks noGrp="1" noChangeArrowheads="1"/>
          </p:cNvSpPr>
          <p:nvPr>
            <p:ph type="title"/>
          </p:nvPr>
        </p:nvSpPr>
        <p:spPr/>
        <p:txBody>
          <a:bodyPr/>
          <a:lstStyle/>
          <a:p>
            <a:pPr eaLnBrk="1" hangingPunct="1"/>
            <a:r>
              <a:rPr lang="en-US" sz="3200" smtClean="0"/>
              <a:t>Measuring the Dispersion of Data</a:t>
            </a:r>
          </a:p>
        </p:txBody>
      </p:sp>
      <p:sp>
        <p:nvSpPr>
          <p:cNvPr id="2056" name="Rectangle 3"/>
          <p:cNvSpPr>
            <a:spLocks noGrp="1" noChangeArrowheads="1"/>
          </p:cNvSpPr>
          <p:nvPr>
            <p:ph type="body" sz="half" idx="1"/>
          </p:nvPr>
        </p:nvSpPr>
        <p:spPr>
          <a:xfrm>
            <a:off x="304800" y="1295400"/>
            <a:ext cx="8610600" cy="5029200"/>
          </a:xfrm>
        </p:spPr>
        <p:txBody>
          <a:bodyPr/>
          <a:lstStyle/>
          <a:p>
            <a:pPr eaLnBrk="1" hangingPunct="1">
              <a:lnSpc>
                <a:spcPct val="130000"/>
              </a:lnSpc>
              <a:buSzPct val="80000"/>
            </a:pPr>
            <a:r>
              <a:rPr lang="en-US" sz="1800" dirty="0" smtClean="0"/>
              <a:t>Quartiles, outliers and </a:t>
            </a:r>
            <a:r>
              <a:rPr lang="en-US" sz="1800" dirty="0" err="1" smtClean="0"/>
              <a:t>boxplots</a:t>
            </a:r>
            <a:endParaRPr lang="en-US" sz="1800" dirty="0" smtClean="0"/>
          </a:p>
          <a:p>
            <a:pPr lvl="1" eaLnBrk="1" hangingPunct="1">
              <a:lnSpc>
                <a:spcPct val="130000"/>
              </a:lnSpc>
              <a:buSzPct val="80000"/>
            </a:pPr>
            <a:r>
              <a:rPr lang="en-US" sz="1800" dirty="0" smtClean="0">
                <a:solidFill>
                  <a:schemeClr val="hlink"/>
                </a:solidFill>
              </a:rPr>
              <a:t>Quartiles</a:t>
            </a:r>
            <a:r>
              <a:rPr lang="en-US" sz="1800" dirty="0" smtClean="0"/>
              <a:t>: Q</a:t>
            </a:r>
            <a:r>
              <a:rPr lang="en-US" sz="1800" baseline="-25000" dirty="0" smtClean="0"/>
              <a:t>1</a:t>
            </a:r>
            <a:r>
              <a:rPr lang="en-US" sz="1800" dirty="0" smtClean="0"/>
              <a:t> (25</a:t>
            </a:r>
            <a:r>
              <a:rPr lang="en-US" sz="1800" baseline="30000" dirty="0" smtClean="0"/>
              <a:t>th</a:t>
            </a:r>
            <a:r>
              <a:rPr lang="en-US" sz="1800" dirty="0" smtClean="0"/>
              <a:t> percentile), Q</a:t>
            </a:r>
            <a:r>
              <a:rPr lang="en-US" sz="1800" baseline="-25000" dirty="0" smtClean="0"/>
              <a:t>3</a:t>
            </a:r>
            <a:r>
              <a:rPr lang="en-US" sz="1800" dirty="0" smtClean="0"/>
              <a:t> (75</a:t>
            </a:r>
            <a:r>
              <a:rPr lang="en-US" sz="1800" baseline="30000" dirty="0" smtClean="0"/>
              <a:t>th</a:t>
            </a:r>
            <a:r>
              <a:rPr lang="en-US" sz="1800" dirty="0" smtClean="0"/>
              <a:t> percentile)</a:t>
            </a:r>
          </a:p>
          <a:p>
            <a:pPr lvl="1" eaLnBrk="1" hangingPunct="1">
              <a:lnSpc>
                <a:spcPct val="130000"/>
              </a:lnSpc>
              <a:buSzPct val="80000"/>
            </a:pPr>
            <a:r>
              <a:rPr lang="en-US" sz="1800" dirty="0" smtClean="0">
                <a:solidFill>
                  <a:schemeClr val="hlink"/>
                </a:solidFill>
              </a:rPr>
              <a:t>Inter-quartile range</a:t>
            </a:r>
            <a:r>
              <a:rPr lang="en-US" sz="1800" dirty="0" smtClean="0"/>
              <a:t>: IQR = Q</a:t>
            </a:r>
            <a:r>
              <a:rPr lang="en-US" sz="1800" baseline="-25000" dirty="0" smtClean="0"/>
              <a:t>3 </a:t>
            </a:r>
            <a:r>
              <a:rPr lang="en-US" sz="1800" dirty="0" smtClean="0"/>
              <a:t>–</a:t>
            </a:r>
            <a:r>
              <a:rPr lang="en-US" sz="1800" baseline="-25000" dirty="0" smtClean="0"/>
              <a:t> </a:t>
            </a:r>
            <a:r>
              <a:rPr lang="en-US" sz="1800" dirty="0" smtClean="0"/>
              <a:t>Q</a:t>
            </a:r>
            <a:r>
              <a:rPr lang="en-US" sz="1800" baseline="-25000" dirty="0" smtClean="0"/>
              <a:t>1 </a:t>
            </a:r>
          </a:p>
          <a:p>
            <a:pPr lvl="1" eaLnBrk="1" hangingPunct="1">
              <a:lnSpc>
                <a:spcPct val="130000"/>
              </a:lnSpc>
              <a:buSzPct val="80000"/>
            </a:pPr>
            <a:r>
              <a:rPr lang="en-US" sz="1800" dirty="0" smtClean="0">
                <a:solidFill>
                  <a:schemeClr val="hlink"/>
                </a:solidFill>
              </a:rPr>
              <a:t>Five number summary</a:t>
            </a:r>
            <a:r>
              <a:rPr lang="en-US" sz="1800" dirty="0" smtClean="0"/>
              <a:t>: min, Q</a:t>
            </a:r>
            <a:r>
              <a:rPr lang="en-US" sz="1800" baseline="-25000" dirty="0" smtClean="0"/>
              <a:t>1</a:t>
            </a:r>
            <a:r>
              <a:rPr lang="en-US" sz="1800" dirty="0" smtClean="0"/>
              <a:t>, M,</a:t>
            </a:r>
            <a:r>
              <a:rPr lang="en-US" sz="1800" baseline="-25000" dirty="0" smtClean="0"/>
              <a:t> </a:t>
            </a:r>
            <a:r>
              <a:rPr lang="en-US" sz="1800" dirty="0" smtClean="0"/>
              <a:t>Q</a:t>
            </a:r>
            <a:r>
              <a:rPr lang="en-US" sz="1800" baseline="-25000" dirty="0" smtClean="0"/>
              <a:t>3</a:t>
            </a:r>
            <a:r>
              <a:rPr lang="en-US" sz="1800" dirty="0" smtClean="0"/>
              <a:t>, max</a:t>
            </a:r>
          </a:p>
          <a:p>
            <a:pPr lvl="1" eaLnBrk="1" hangingPunct="1">
              <a:lnSpc>
                <a:spcPct val="130000"/>
              </a:lnSpc>
              <a:buSzPct val="80000"/>
            </a:pPr>
            <a:r>
              <a:rPr lang="en-US" sz="1800" dirty="0" err="1" smtClean="0">
                <a:solidFill>
                  <a:schemeClr val="hlink"/>
                </a:solidFill>
              </a:rPr>
              <a:t>Boxplot</a:t>
            </a:r>
            <a:r>
              <a:rPr lang="en-US" sz="1800" dirty="0" smtClean="0"/>
              <a:t>: ends of the box are the quartiles, median is marked, whiskers, and plot outlier individually</a:t>
            </a:r>
          </a:p>
          <a:p>
            <a:pPr lvl="1" eaLnBrk="1" hangingPunct="1">
              <a:lnSpc>
                <a:spcPct val="130000"/>
              </a:lnSpc>
              <a:buSzPct val="80000"/>
            </a:pPr>
            <a:r>
              <a:rPr lang="en-US" sz="1800" dirty="0" smtClean="0">
                <a:solidFill>
                  <a:schemeClr val="hlink"/>
                </a:solidFill>
              </a:rPr>
              <a:t>Outlier</a:t>
            </a:r>
            <a:r>
              <a:rPr lang="en-US" sz="1800" dirty="0" smtClean="0"/>
              <a:t>: usually, a value higher/lower than 1.5 x IQR</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solidFill>
                  <a:schemeClr val="tx2"/>
                </a:solidFill>
                <a:latin typeface="+mj-lt"/>
                <a:ea typeface="+mj-ea"/>
                <a:cs typeface="+mj-cs"/>
              </a:rPr>
              <a:t>Variance</a:t>
            </a:r>
            <a:r>
              <a:rPr lang="tr-TR" b="1" dirty="0" smtClean="0">
                <a:solidFill>
                  <a:schemeClr val="tx2"/>
                </a:solidFill>
                <a:latin typeface="+mj-lt"/>
                <a:ea typeface="+mj-ea"/>
                <a:cs typeface="+mj-cs"/>
              </a:rPr>
              <a:t> </a:t>
            </a:r>
            <a:r>
              <a:rPr lang="tr-TR" b="1" dirty="0" err="1" smtClean="0">
                <a:solidFill>
                  <a:schemeClr val="tx2"/>
                </a:solidFill>
                <a:latin typeface="+mj-lt"/>
                <a:ea typeface="+mj-ea"/>
                <a:cs typeface="+mj-cs"/>
              </a:rPr>
              <a:t>and</a:t>
            </a:r>
            <a:r>
              <a:rPr lang="tr-TR" b="1" dirty="0" smtClean="0">
                <a:solidFill>
                  <a:schemeClr val="tx2"/>
                </a:solidFill>
                <a:latin typeface="+mj-lt"/>
                <a:ea typeface="+mj-ea"/>
                <a:cs typeface="+mj-cs"/>
              </a:rPr>
              <a:t> Standard </a:t>
            </a:r>
            <a:r>
              <a:rPr lang="tr-TR" b="1" dirty="0" err="1" smtClean="0">
                <a:solidFill>
                  <a:schemeClr val="tx2"/>
                </a:solidFill>
                <a:latin typeface="+mj-lt"/>
                <a:ea typeface="+mj-ea"/>
                <a:cs typeface="+mj-cs"/>
              </a:rPr>
              <a:t>Deviation</a:t>
            </a:r>
            <a:endParaRPr lang="tr-TR" dirty="0"/>
          </a:p>
        </p:txBody>
      </p:sp>
      <p:sp>
        <p:nvSpPr>
          <p:cNvPr id="3" name="2 Metin Yer Tutucusu"/>
          <p:cNvSpPr>
            <a:spLocks noGrp="1"/>
          </p:cNvSpPr>
          <p:nvPr>
            <p:ph type="body" sz="half" idx="1"/>
          </p:nvPr>
        </p:nvSpPr>
        <p:spPr>
          <a:xfrm>
            <a:off x="304800" y="1447800"/>
            <a:ext cx="8610600" cy="5029200"/>
          </a:xfrm>
        </p:spPr>
        <p:txBody>
          <a:bodyPr/>
          <a:lstStyle/>
          <a:p>
            <a:r>
              <a:rPr lang="en-US" sz="1200" dirty="0" smtClean="0">
                <a:solidFill>
                  <a:schemeClr val="tx1"/>
                </a:solidFill>
                <a:latin typeface="+mn-lt"/>
                <a:ea typeface="+mn-ea"/>
                <a:cs typeface="+mn-cs"/>
              </a:rPr>
              <a:t>Variance and standard deviation are measures of data dispersion. They indicate how</a:t>
            </a:r>
            <a:r>
              <a:rPr lang="tr-TR" sz="1200" dirty="0" smtClean="0">
                <a:solidFill>
                  <a:schemeClr val="tx1"/>
                </a:solidFill>
                <a:latin typeface="+mn-lt"/>
                <a:ea typeface="+mn-ea"/>
                <a:cs typeface="+mn-cs"/>
              </a:rPr>
              <a:t> </a:t>
            </a:r>
            <a:r>
              <a:rPr lang="en-US" sz="1200" dirty="0" smtClean="0">
                <a:solidFill>
                  <a:schemeClr val="tx1"/>
                </a:solidFill>
                <a:latin typeface="+mn-lt"/>
                <a:ea typeface="+mn-ea"/>
                <a:cs typeface="+mn-cs"/>
              </a:rPr>
              <a:t>spread out a data distribution is. A low standard deviation means that the data observations tend to be very close to the mean, while a high standard deviation indicates that</a:t>
            </a:r>
            <a:r>
              <a:rPr lang="tr-TR" sz="1200" dirty="0" smtClean="0">
                <a:solidFill>
                  <a:schemeClr val="tx1"/>
                </a:solidFill>
                <a:latin typeface="+mn-lt"/>
                <a:ea typeface="+mn-ea"/>
                <a:cs typeface="+mn-cs"/>
              </a:rPr>
              <a:t> </a:t>
            </a:r>
            <a:r>
              <a:rPr lang="en-US" sz="1200" dirty="0" smtClean="0">
                <a:solidFill>
                  <a:schemeClr val="tx1"/>
                </a:solidFill>
                <a:latin typeface="+mn-lt"/>
                <a:ea typeface="+mn-ea"/>
                <a:cs typeface="+mn-cs"/>
              </a:rPr>
              <a:t>the data are spread out over a large range of values. </a:t>
            </a:r>
            <a:endParaRPr lang="tr-TR" sz="1200" dirty="0" smtClean="0">
              <a:solidFill>
                <a:schemeClr val="tx1"/>
              </a:solidFill>
              <a:latin typeface="+mn-lt"/>
              <a:ea typeface="+mn-ea"/>
              <a:cs typeface="+mn-cs"/>
            </a:endParaRPr>
          </a:p>
          <a:p>
            <a:r>
              <a:rPr lang="tr-TR" sz="1200" dirty="0" smtClean="0">
                <a:solidFill>
                  <a:schemeClr val="tx1"/>
                </a:solidFill>
                <a:latin typeface="+mn-lt"/>
                <a:ea typeface="+mn-ea"/>
                <a:cs typeface="+mn-cs"/>
              </a:rPr>
              <a:t>(</a:t>
            </a:r>
            <a:r>
              <a:rPr lang="tr-TR" sz="1200" dirty="0" err="1" smtClean="0">
                <a:solidFill>
                  <a:schemeClr val="tx1"/>
                </a:solidFill>
                <a:latin typeface="+mn-lt"/>
                <a:ea typeface="+mn-ea"/>
                <a:cs typeface="+mn-cs"/>
              </a:rPr>
              <a:t>For</a:t>
            </a:r>
            <a:r>
              <a:rPr lang="tr-TR" sz="1200" dirty="0" smtClean="0">
                <a:solidFill>
                  <a:schemeClr val="tx1"/>
                </a:solidFill>
                <a:latin typeface="+mn-lt"/>
                <a:ea typeface="+mn-ea"/>
                <a:cs typeface="+mn-cs"/>
              </a:rPr>
              <a:t> </a:t>
            </a:r>
            <a:r>
              <a:rPr lang="tr-TR" sz="1200" dirty="0" err="1" smtClean="0">
                <a:solidFill>
                  <a:schemeClr val="tx1"/>
                </a:solidFill>
                <a:latin typeface="+mn-lt"/>
                <a:ea typeface="+mn-ea"/>
                <a:cs typeface="+mn-cs"/>
              </a:rPr>
              <a:t>salary</a:t>
            </a:r>
            <a:r>
              <a:rPr lang="tr-TR" sz="1200" dirty="0" smtClean="0">
                <a:solidFill>
                  <a:schemeClr val="tx1"/>
                </a:solidFill>
                <a:latin typeface="+mn-lt"/>
                <a:ea typeface="+mn-ea"/>
                <a:cs typeface="+mn-cs"/>
              </a:rPr>
              <a:t> </a:t>
            </a:r>
            <a:r>
              <a:rPr lang="tr-TR" sz="1200" dirty="0" err="1" smtClean="0">
                <a:solidFill>
                  <a:schemeClr val="tx1"/>
                </a:solidFill>
                <a:latin typeface="+mn-lt"/>
                <a:ea typeface="+mn-ea"/>
                <a:cs typeface="+mn-cs"/>
              </a:rPr>
              <a:t>attribute</a:t>
            </a:r>
            <a:r>
              <a:rPr lang="tr-TR" sz="1200" dirty="0" smtClean="0">
                <a:solidFill>
                  <a:schemeClr val="tx1"/>
                </a:solidFill>
                <a:latin typeface="+mn-lt"/>
                <a:ea typeface="+mn-ea"/>
                <a:cs typeface="+mn-cs"/>
              </a:rPr>
              <a:t>: 30, 36, 47, 50, 52, 52, 56, 60, 63, 70, 70, 110 )</a:t>
            </a:r>
          </a:p>
          <a:p>
            <a:endParaRPr lang="tr-TR" sz="1800" dirty="0" smtClean="0"/>
          </a:p>
          <a:p>
            <a:endParaRPr lang="tr-TR" sz="1800" dirty="0" smtClean="0">
              <a:solidFill>
                <a:schemeClr val="tx1"/>
              </a:solidFill>
              <a:latin typeface="+mn-lt"/>
              <a:ea typeface="+mn-ea"/>
              <a:cs typeface="+mn-cs"/>
            </a:endParaRPr>
          </a:p>
          <a:p>
            <a:endParaRPr lang="tr-TR" sz="1800" dirty="0" smtClean="0"/>
          </a:p>
          <a:p>
            <a:endParaRPr lang="tr-TR" sz="1800" dirty="0" smtClean="0">
              <a:solidFill>
                <a:schemeClr val="tx1"/>
              </a:solidFill>
              <a:latin typeface="+mn-lt"/>
              <a:ea typeface="+mn-ea"/>
              <a:cs typeface="+mn-cs"/>
            </a:endParaRPr>
          </a:p>
          <a:p>
            <a:endParaRPr lang="tr-TR" sz="1800" dirty="0" smtClean="0"/>
          </a:p>
          <a:p>
            <a:r>
              <a:rPr lang="en-US" sz="1800" dirty="0" smtClean="0">
                <a:solidFill>
                  <a:schemeClr val="tx1"/>
                </a:solidFill>
                <a:latin typeface="+mn-lt"/>
                <a:ea typeface="+mn-ea"/>
                <a:cs typeface="+mn-cs"/>
              </a:rPr>
              <a:t/>
            </a:r>
            <a:br>
              <a:rPr lang="en-US" sz="1800" dirty="0" smtClean="0">
                <a:solidFill>
                  <a:schemeClr val="tx1"/>
                </a:solidFill>
                <a:latin typeface="+mn-lt"/>
                <a:ea typeface="+mn-ea"/>
                <a:cs typeface="+mn-cs"/>
              </a:rPr>
            </a:br>
            <a:r>
              <a:rPr lang="en-US" sz="1800" dirty="0" smtClean="0">
                <a:solidFill>
                  <a:schemeClr val="tx1"/>
                </a:solidFill>
                <a:latin typeface="+mn-lt"/>
                <a:ea typeface="+mn-ea"/>
                <a:cs typeface="+mn-cs"/>
              </a:rPr>
              <a:t/>
            </a:r>
            <a:br>
              <a:rPr lang="en-US" sz="1800" dirty="0" smtClean="0">
                <a:solidFill>
                  <a:schemeClr val="tx1"/>
                </a:solidFill>
                <a:latin typeface="+mn-lt"/>
                <a:ea typeface="+mn-ea"/>
                <a:cs typeface="+mn-cs"/>
              </a:rPr>
            </a:br>
            <a:endParaRPr lang="tr-TR" sz="1800" dirty="0"/>
          </a:p>
        </p:txBody>
      </p:sp>
      <p:sp>
        <p:nvSpPr>
          <p:cNvPr id="5" name="4 Veri Yer Tutucusu"/>
          <p:cNvSpPr>
            <a:spLocks noGrp="1"/>
          </p:cNvSpPr>
          <p:nvPr>
            <p:ph type="dt" sz="half" idx="10"/>
          </p:nvPr>
        </p:nvSpPr>
        <p:spPr/>
        <p:txBody>
          <a:bodyPr/>
          <a:lstStyle/>
          <a:p>
            <a:pPr>
              <a:defRPr/>
            </a:pPr>
            <a:fld id="{08A658BB-8DBD-4ECA-8C1A-8E1F0D4A06A9}" type="datetime4">
              <a:rPr lang="en-US" smtClean="0"/>
              <a:pPr>
                <a:defRPr/>
              </a:pPr>
              <a:t>October 19, 2020</a:t>
            </a:fld>
            <a:endParaRPr lang="en-US"/>
          </a:p>
        </p:txBody>
      </p:sp>
      <p:sp>
        <p:nvSpPr>
          <p:cNvPr id="6" name="5 Altbilgi Yer Tutucusu"/>
          <p:cNvSpPr>
            <a:spLocks noGrp="1"/>
          </p:cNvSpPr>
          <p:nvPr>
            <p:ph type="ftr" sz="quarter" idx="11"/>
          </p:nvPr>
        </p:nvSpPr>
        <p:spPr/>
        <p:txBody>
          <a:bodyPr/>
          <a:lstStyle/>
          <a:p>
            <a:pPr>
              <a:defRPr/>
            </a:pPr>
            <a:r>
              <a:rPr lang="en-US" smtClean="0"/>
              <a:t>Data Mining: Concepts and Techniques</a:t>
            </a:r>
            <a:endParaRPr lang="en-US"/>
          </a:p>
        </p:txBody>
      </p:sp>
      <p:sp>
        <p:nvSpPr>
          <p:cNvPr id="7" name="6 Slayt Numarası Yer Tutucusu"/>
          <p:cNvSpPr>
            <a:spLocks noGrp="1"/>
          </p:cNvSpPr>
          <p:nvPr>
            <p:ph type="sldNum" sz="quarter" idx="12"/>
          </p:nvPr>
        </p:nvSpPr>
        <p:spPr/>
        <p:txBody>
          <a:bodyPr/>
          <a:lstStyle/>
          <a:p>
            <a:pPr>
              <a:defRPr/>
            </a:pPr>
            <a:fld id="{C3839FE0-C439-418A-92BA-80DD41FF01FF}" type="slidenum">
              <a:rPr lang="en-US" smtClean="0"/>
              <a:pPr>
                <a:defRPr/>
              </a:pPr>
              <a:t>15</a:t>
            </a:fld>
            <a:endParaRPr lang="en-US" dirty="0"/>
          </a:p>
        </p:txBody>
      </p:sp>
      <p:pic>
        <p:nvPicPr>
          <p:cNvPr id="106498" name="Picture 2"/>
          <p:cNvPicPr>
            <a:picLocks noChangeAspect="1" noChangeArrowheads="1"/>
          </p:cNvPicPr>
          <p:nvPr/>
        </p:nvPicPr>
        <p:blipFill>
          <a:blip r:embed="rId2" cstate="print"/>
          <a:srcRect/>
          <a:stretch>
            <a:fillRect/>
          </a:stretch>
        </p:blipFill>
        <p:spPr bwMode="auto">
          <a:xfrm>
            <a:off x="1905000" y="2286000"/>
            <a:ext cx="5597400" cy="1447800"/>
          </a:xfrm>
          <a:prstGeom prst="rect">
            <a:avLst/>
          </a:prstGeom>
          <a:noFill/>
          <a:ln w="9525" cap="flat" cmpd="sng">
            <a:noFill/>
            <a:prstDash val="solid"/>
            <a:miter lim="800000"/>
            <a:headEnd type="none" w="med" len="med"/>
            <a:tailEnd type="none" w="med" len="med"/>
          </a:ln>
        </p:spPr>
      </p:pic>
      <p:pic>
        <p:nvPicPr>
          <p:cNvPr id="106499" name="Picture 3"/>
          <p:cNvPicPr>
            <a:picLocks noChangeAspect="1" noChangeArrowheads="1"/>
          </p:cNvPicPr>
          <p:nvPr/>
        </p:nvPicPr>
        <p:blipFill>
          <a:blip r:embed="rId3" cstate="print"/>
          <a:srcRect/>
          <a:stretch>
            <a:fillRect/>
          </a:stretch>
        </p:blipFill>
        <p:spPr bwMode="auto">
          <a:xfrm>
            <a:off x="2057400" y="3802958"/>
            <a:ext cx="5410200" cy="3055042"/>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Veri Yer Tutucusu"/>
          <p:cNvSpPr>
            <a:spLocks noGrp="1"/>
          </p:cNvSpPr>
          <p:nvPr>
            <p:ph type="dt" sz="quarter" idx="10"/>
          </p:nvPr>
        </p:nvSpPr>
        <p:spPr>
          <a:noFill/>
        </p:spPr>
        <p:txBody>
          <a:bodyPr/>
          <a:lstStyle/>
          <a:p>
            <a:fld id="{D5D2A517-46B3-46D0-9EE8-0C76CF57570B}" type="datetime4">
              <a:rPr lang="en-US"/>
              <a:pPr/>
              <a:t>October 19, 2020</a:t>
            </a:fld>
            <a:endParaRPr lang="en-US"/>
          </a:p>
        </p:txBody>
      </p:sp>
      <p:sp>
        <p:nvSpPr>
          <p:cNvPr id="23555" name="6 Altbilgi Yer Tutucusu"/>
          <p:cNvSpPr>
            <a:spLocks noGrp="1"/>
          </p:cNvSpPr>
          <p:nvPr>
            <p:ph type="ftr" sz="quarter" idx="11"/>
          </p:nvPr>
        </p:nvSpPr>
        <p:spPr>
          <a:noFill/>
        </p:spPr>
        <p:txBody>
          <a:bodyPr/>
          <a:lstStyle/>
          <a:p>
            <a:r>
              <a:rPr lang="en-US"/>
              <a:t>Data Mining: Concepts and Techniques</a:t>
            </a:r>
          </a:p>
        </p:txBody>
      </p:sp>
      <p:sp>
        <p:nvSpPr>
          <p:cNvPr id="23556" name="7 Slayt Numarası Yer Tutucusu"/>
          <p:cNvSpPr>
            <a:spLocks noGrp="1"/>
          </p:cNvSpPr>
          <p:nvPr>
            <p:ph type="sldNum" sz="quarter" idx="12"/>
          </p:nvPr>
        </p:nvSpPr>
        <p:spPr>
          <a:noFill/>
        </p:spPr>
        <p:txBody>
          <a:bodyPr/>
          <a:lstStyle/>
          <a:p>
            <a:fld id="{AC392782-E735-4C5E-B06A-444473515C03}" type="slidenum">
              <a:rPr lang="en-US"/>
              <a:pPr/>
              <a:t>16</a:t>
            </a:fld>
            <a:endParaRPr lang="en-US"/>
          </a:p>
        </p:txBody>
      </p:sp>
      <p:sp>
        <p:nvSpPr>
          <p:cNvPr id="23557" name="Rectangle 2"/>
          <p:cNvSpPr>
            <a:spLocks noGrp="1" noChangeArrowheads="1"/>
          </p:cNvSpPr>
          <p:nvPr>
            <p:ph type="title"/>
          </p:nvPr>
        </p:nvSpPr>
        <p:spPr>
          <a:xfrm>
            <a:off x="457200" y="381000"/>
            <a:ext cx="8153400" cy="609600"/>
          </a:xfrm>
        </p:spPr>
        <p:txBody>
          <a:bodyPr/>
          <a:lstStyle/>
          <a:p>
            <a:pPr eaLnBrk="1" hangingPunct="1"/>
            <a:r>
              <a:rPr lang="en-US" smtClean="0"/>
              <a:t>Properties of Normal Distribution Curve</a:t>
            </a:r>
          </a:p>
        </p:txBody>
      </p:sp>
      <p:sp>
        <p:nvSpPr>
          <p:cNvPr id="23558" name="Rectangle 3"/>
          <p:cNvSpPr>
            <a:spLocks noGrp="1" noChangeArrowheads="1"/>
          </p:cNvSpPr>
          <p:nvPr>
            <p:ph type="body" sz="half" idx="1"/>
          </p:nvPr>
        </p:nvSpPr>
        <p:spPr>
          <a:xfrm>
            <a:off x="304800" y="1447800"/>
            <a:ext cx="8686800" cy="2514600"/>
          </a:xfrm>
        </p:spPr>
        <p:txBody>
          <a:bodyPr/>
          <a:lstStyle/>
          <a:p>
            <a:pPr eaLnBrk="1" hangingPunct="1"/>
            <a:r>
              <a:rPr lang="en-US" sz="2400" smtClean="0">
                <a:solidFill>
                  <a:schemeClr val="tx2"/>
                </a:solidFill>
              </a:rPr>
              <a:t>The normal (distribution) curve</a:t>
            </a:r>
          </a:p>
          <a:p>
            <a:pPr lvl="1" eaLnBrk="1" hangingPunct="1"/>
            <a:r>
              <a:rPr lang="en-US" sz="2400" smtClean="0">
                <a:solidFill>
                  <a:schemeClr val="tx2"/>
                </a:solidFill>
              </a:rPr>
              <a:t>From </a:t>
            </a:r>
            <a:r>
              <a:rPr lang="el-GR" sz="2400" smtClean="0">
                <a:solidFill>
                  <a:schemeClr val="tx2"/>
                </a:solidFill>
              </a:rPr>
              <a:t>μ</a:t>
            </a:r>
            <a:r>
              <a:rPr lang="en-US" sz="2400" smtClean="0">
                <a:solidFill>
                  <a:schemeClr val="tx2"/>
                </a:solidFill>
              </a:rPr>
              <a:t>–</a:t>
            </a:r>
            <a:r>
              <a:rPr lang="el-GR" sz="2400" smtClean="0">
                <a:solidFill>
                  <a:schemeClr val="tx2"/>
                </a:solidFill>
              </a:rPr>
              <a:t>σ</a:t>
            </a:r>
            <a:r>
              <a:rPr lang="en-US" sz="2400" smtClean="0">
                <a:solidFill>
                  <a:schemeClr val="tx2"/>
                </a:solidFill>
              </a:rPr>
              <a:t> to </a:t>
            </a:r>
            <a:r>
              <a:rPr lang="el-GR" sz="2400" smtClean="0">
                <a:solidFill>
                  <a:schemeClr val="tx2"/>
                </a:solidFill>
              </a:rPr>
              <a:t>μ</a:t>
            </a:r>
            <a:r>
              <a:rPr lang="en-US" sz="2400" smtClean="0">
                <a:solidFill>
                  <a:schemeClr val="tx2"/>
                </a:solidFill>
              </a:rPr>
              <a:t>+</a:t>
            </a:r>
            <a:r>
              <a:rPr lang="el-GR" sz="2400" smtClean="0">
                <a:solidFill>
                  <a:schemeClr val="tx2"/>
                </a:solidFill>
              </a:rPr>
              <a:t>σ</a:t>
            </a:r>
            <a:r>
              <a:rPr lang="en-US" sz="2400" smtClean="0">
                <a:solidFill>
                  <a:schemeClr val="tx2"/>
                </a:solidFill>
              </a:rPr>
              <a:t>: contains about 68% of the measurements  (</a:t>
            </a:r>
            <a:r>
              <a:rPr lang="el-GR" sz="2400" smtClean="0">
                <a:solidFill>
                  <a:schemeClr val="tx2"/>
                </a:solidFill>
              </a:rPr>
              <a:t>μ</a:t>
            </a:r>
            <a:r>
              <a:rPr lang="en-US" sz="2400" smtClean="0">
                <a:solidFill>
                  <a:schemeClr val="tx2"/>
                </a:solidFill>
              </a:rPr>
              <a:t>: mean, </a:t>
            </a:r>
            <a:r>
              <a:rPr lang="el-GR" sz="2400" smtClean="0">
                <a:solidFill>
                  <a:schemeClr val="tx2"/>
                </a:solidFill>
              </a:rPr>
              <a:t>σ</a:t>
            </a:r>
            <a:r>
              <a:rPr lang="en-US" sz="2400" smtClean="0">
                <a:solidFill>
                  <a:schemeClr val="tx2"/>
                </a:solidFill>
              </a:rPr>
              <a:t>: standard deviation)</a:t>
            </a:r>
          </a:p>
          <a:p>
            <a:pPr lvl="1" eaLnBrk="1" hangingPunct="1"/>
            <a:r>
              <a:rPr lang="en-US" sz="2400" smtClean="0">
                <a:solidFill>
                  <a:schemeClr val="tx2"/>
                </a:solidFill>
              </a:rPr>
              <a:t> From </a:t>
            </a:r>
            <a:r>
              <a:rPr lang="el-GR" sz="2400" smtClean="0">
                <a:solidFill>
                  <a:schemeClr val="tx2"/>
                </a:solidFill>
              </a:rPr>
              <a:t>μ</a:t>
            </a:r>
            <a:r>
              <a:rPr lang="en-US" sz="2400" smtClean="0">
                <a:solidFill>
                  <a:schemeClr val="tx2"/>
                </a:solidFill>
              </a:rPr>
              <a:t>–2</a:t>
            </a:r>
            <a:r>
              <a:rPr lang="el-GR" sz="2400" smtClean="0">
                <a:solidFill>
                  <a:schemeClr val="tx2"/>
                </a:solidFill>
              </a:rPr>
              <a:t>σ</a:t>
            </a:r>
            <a:r>
              <a:rPr lang="en-US" sz="2400" smtClean="0">
                <a:solidFill>
                  <a:schemeClr val="tx2"/>
                </a:solidFill>
              </a:rPr>
              <a:t> to </a:t>
            </a:r>
            <a:r>
              <a:rPr lang="el-GR" sz="2400" smtClean="0">
                <a:solidFill>
                  <a:schemeClr val="tx2"/>
                </a:solidFill>
              </a:rPr>
              <a:t>μ</a:t>
            </a:r>
            <a:r>
              <a:rPr lang="en-US" sz="2400" smtClean="0">
                <a:solidFill>
                  <a:schemeClr val="tx2"/>
                </a:solidFill>
              </a:rPr>
              <a:t>+2</a:t>
            </a:r>
            <a:r>
              <a:rPr lang="el-GR" sz="2400" smtClean="0">
                <a:solidFill>
                  <a:schemeClr val="tx2"/>
                </a:solidFill>
              </a:rPr>
              <a:t>σ</a:t>
            </a:r>
            <a:r>
              <a:rPr lang="en-US" sz="2400" smtClean="0">
                <a:solidFill>
                  <a:schemeClr val="tx2"/>
                </a:solidFill>
              </a:rPr>
              <a:t>: contains about 95% of it</a:t>
            </a:r>
          </a:p>
          <a:p>
            <a:pPr lvl="1" eaLnBrk="1" hangingPunct="1"/>
            <a:r>
              <a:rPr lang="en-US" sz="2400" smtClean="0">
                <a:solidFill>
                  <a:schemeClr val="tx2"/>
                </a:solidFill>
              </a:rPr>
              <a:t>From </a:t>
            </a:r>
            <a:r>
              <a:rPr lang="el-GR" sz="2400" smtClean="0">
                <a:solidFill>
                  <a:schemeClr val="tx2"/>
                </a:solidFill>
              </a:rPr>
              <a:t>μ</a:t>
            </a:r>
            <a:r>
              <a:rPr lang="en-US" sz="2400" smtClean="0">
                <a:solidFill>
                  <a:schemeClr val="tx2"/>
                </a:solidFill>
              </a:rPr>
              <a:t>–3</a:t>
            </a:r>
            <a:r>
              <a:rPr lang="el-GR" sz="2400" smtClean="0">
                <a:solidFill>
                  <a:schemeClr val="tx2"/>
                </a:solidFill>
              </a:rPr>
              <a:t>σ</a:t>
            </a:r>
            <a:r>
              <a:rPr lang="en-US" sz="2400" smtClean="0">
                <a:solidFill>
                  <a:schemeClr val="tx2"/>
                </a:solidFill>
              </a:rPr>
              <a:t> to </a:t>
            </a:r>
            <a:r>
              <a:rPr lang="el-GR" sz="2400" smtClean="0">
                <a:solidFill>
                  <a:schemeClr val="tx2"/>
                </a:solidFill>
              </a:rPr>
              <a:t>μ</a:t>
            </a:r>
            <a:r>
              <a:rPr lang="en-US" sz="2400" smtClean="0">
                <a:solidFill>
                  <a:schemeClr val="tx2"/>
                </a:solidFill>
              </a:rPr>
              <a:t>+3</a:t>
            </a:r>
            <a:r>
              <a:rPr lang="el-GR" sz="2400" smtClean="0">
                <a:solidFill>
                  <a:schemeClr val="tx2"/>
                </a:solidFill>
              </a:rPr>
              <a:t>σ</a:t>
            </a:r>
            <a:r>
              <a:rPr lang="en-US" sz="2400" smtClean="0">
                <a:solidFill>
                  <a:schemeClr val="tx2"/>
                </a:solidFill>
              </a:rPr>
              <a:t>: contains about 99.7% of it</a:t>
            </a:r>
          </a:p>
          <a:p>
            <a:pPr lvl="1" eaLnBrk="1" hangingPunct="1"/>
            <a:endParaRPr lang="en-US" sz="2400" smtClean="0">
              <a:solidFill>
                <a:schemeClr val="tx2"/>
              </a:solidFill>
            </a:endParaRPr>
          </a:p>
          <a:p>
            <a:pPr eaLnBrk="1" hangingPunct="1">
              <a:buFont typeface="Wingdings" pitchFamily="2" charset="2"/>
              <a:buNone/>
            </a:pPr>
            <a:endParaRPr lang="en-US" sz="2000" smtClean="0">
              <a:solidFill>
                <a:schemeClr val="hlink"/>
              </a:solidFill>
            </a:endParaRPr>
          </a:p>
          <a:p>
            <a:pPr eaLnBrk="1" hangingPunct="1">
              <a:buFont typeface="Wingdings" pitchFamily="2" charset="2"/>
              <a:buNone/>
            </a:pPr>
            <a:endParaRPr lang="en-US" sz="2000" smtClean="0"/>
          </a:p>
        </p:txBody>
      </p:sp>
      <p:pic>
        <p:nvPicPr>
          <p:cNvPr id="23559" name="Picture 5" descr="normal1-95"/>
          <p:cNvPicPr>
            <a:picLocks noGrp="1" noChangeAspect="1" noChangeArrowheads="1"/>
          </p:cNvPicPr>
          <p:nvPr>
            <p:ph sz="quarter" idx="2"/>
          </p:nvPr>
        </p:nvPicPr>
        <p:blipFill>
          <a:blip r:embed="rId2" cstate="print"/>
          <a:srcRect/>
          <a:stretch>
            <a:fillRect/>
          </a:stretch>
        </p:blipFill>
        <p:spPr>
          <a:xfrm>
            <a:off x="3124200" y="3810000"/>
            <a:ext cx="2895600" cy="2514600"/>
          </a:xfrm>
          <a:noFill/>
        </p:spPr>
      </p:pic>
      <p:pic>
        <p:nvPicPr>
          <p:cNvPr id="23560" name="Picture 7" descr="normal1-68"/>
          <p:cNvPicPr>
            <a:picLocks noGrp="1" noChangeAspect="1" noChangeArrowheads="1"/>
          </p:cNvPicPr>
          <p:nvPr>
            <p:ph sz="quarter" idx="3"/>
          </p:nvPr>
        </p:nvPicPr>
        <p:blipFill>
          <a:blip r:embed="rId3" cstate="print"/>
          <a:srcRect/>
          <a:stretch>
            <a:fillRect/>
          </a:stretch>
        </p:blipFill>
        <p:spPr>
          <a:xfrm>
            <a:off x="0" y="3886200"/>
            <a:ext cx="2986088" cy="2438400"/>
          </a:xfrm>
          <a:noFill/>
        </p:spPr>
      </p:pic>
      <p:pic>
        <p:nvPicPr>
          <p:cNvPr id="23561" name="Picture 9" descr="normal1-99"/>
          <p:cNvPicPr>
            <a:picLocks noChangeAspect="1" noChangeArrowheads="1"/>
          </p:cNvPicPr>
          <p:nvPr/>
        </p:nvPicPr>
        <p:blipFill>
          <a:blip r:embed="rId4" cstate="print"/>
          <a:srcRect/>
          <a:stretch>
            <a:fillRect/>
          </a:stretch>
        </p:blipFill>
        <p:spPr bwMode="auto">
          <a:xfrm>
            <a:off x="6157913" y="3810000"/>
            <a:ext cx="2986087" cy="2514600"/>
          </a:xfrm>
          <a:prstGeom prst="rect">
            <a:avLst/>
          </a:prstGeom>
          <a:noFill/>
          <a:ln w="9525">
            <a:noFill/>
            <a:miter lim="800000"/>
            <a:headEnd/>
            <a:tailEnd/>
          </a:ln>
        </p:spPr>
      </p:pic>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Veri Yer Tutucusu"/>
          <p:cNvSpPr>
            <a:spLocks noGrp="1"/>
          </p:cNvSpPr>
          <p:nvPr>
            <p:ph type="dt" sz="quarter" idx="10"/>
          </p:nvPr>
        </p:nvSpPr>
        <p:spPr>
          <a:noFill/>
        </p:spPr>
        <p:txBody>
          <a:bodyPr/>
          <a:lstStyle/>
          <a:p>
            <a:fld id="{AF154F94-CB10-4C71-A1B2-CC68349FB409}" type="datetime4">
              <a:rPr lang="en-US"/>
              <a:pPr/>
              <a:t>October 19, 2020</a:t>
            </a:fld>
            <a:endParaRPr lang="en-US"/>
          </a:p>
        </p:txBody>
      </p:sp>
      <p:sp>
        <p:nvSpPr>
          <p:cNvPr id="26627" name="4 Altbilgi Yer Tutucusu"/>
          <p:cNvSpPr>
            <a:spLocks noGrp="1"/>
          </p:cNvSpPr>
          <p:nvPr>
            <p:ph type="ftr" sz="quarter" idx="11"/>
          </p:nvPr>
        </p:nvSpPr>
        <p:spPr>
          <a:noFill/>
        </p:spPr>
        <p:txBody>
          <a:bodyPr/>
          <a:lstStyle/>
          <a:p>
            <a:r>
              <a:rPr lang="en-US"/>
              <a:t>Data Mining: Concepts and Techniques</a:t>
            </a:r>
          </a:p>
        </p:txBody>
      </p:sp>
      <p:sp>
        <p:nvSpPr>
          <p:cNvPr id="26628" name="5 Slayt Numarası Yer Tutucusu"/>
          <p:cNvSpPr>
            <a:spLocks noGrp="1"/>
          </p:cNvSpPr>
          <p:nvPr>
            <p:ph type="sldNum" sz="quarter" idx="12"/>
          </p:nvPr>
        </p:nvSpPr>
        <p:spPr>
          <a:noFill/>
        </p:spPr>
        <p:txBody>
          <a:bodyPr/>
          <a:lstStyle/>
          <a:p>
            <a:fld id="{A05CAAFE-DD30-41FA-A174-180911E2AB31}" type="slidenum">
              <a:rPr lang="en-US"/>
              <a:pPr/>
              <a:t>17</a:t>
            </a:fld>
            <a:endParaRPr lang="en-US"/>
          </a:p>
        </p:txBody>
      </p:sp>
      <p:sp>
        <p:nvSpPr>
          <p:cNvPr id="26629" name="Rectangle 1026"/>
          <p:cNvSpPr>
            <a:spLocks noGrp="1" noChangeArrowheads="1"/>
          </p:cNvSpPr>
          <p:nvPr>
            <p:ph type="title"/>
          </p:nvPr>
        </p:nvSpPr>
        <p:spPr>
          <a:xfrm>
            <a:off x="1676400" y="304800"/>
            <a:ext cx="5430838" cy="609600"/>
          </a:xfrm>
        </p:spPr>
        <p:txBody>
          <a:bodyPr/>
          <a:lstStyle/>
          <a:p>
            <a:pPr eaLnBrk="1" hangingPunct="1"/>
            <a:r>
              <a:rPr lang="en-US" smtClean="0"/>
              <a:t>Histogram Analysis</a:t>
            </a:r>
          </a:p>
        </p:txBody>
      </p:sp>
      <p:sp>
        <p:nvSpPr>
          <p:cNvPr id="26630" name="Rectangle 1027"/>
          <p:cNvSpPr>
            <a:spLocks noGrp="1" noChangeArrowheads="1"/>
          </p:cNvSpPr>
          <p:nvPr>
            <p:ph type="body" idx="1"/>
          </p:nvPr>
        </p:nvSpPr>
        <p:spPr>
          <a:xfrm>
            <a:off x="381000" y="1522413"/>
            <a:ext cx="8153400" cy="2478087"/>
          </a:xfrm>
        </p:spPr>
        <p:txBody>
          <a:bodyPr/>
          <a:lstStyle/>
          <a:p>
            <a:pPr eaLnBrk="1" hangingPunct="1"/>
            <a:r>
              <a:rPr lang="en-US" sz="2400" smtClean="0"/>
              <a:t>Graph displays of basic statistical class descriptions</a:t>
            </a:r>
          </a:p>
          <a:p>
            <a:pPr lvl="1" eaLnBrk="1" hangingPunct="1"/>
            <a:r>
              <a:rPr lang="en-US" sz="2400" smtClean="0"/>
              <a:t>Frequency histograms </a:t>
            </a:r>
          </a:p>
          <a:p>
            <a:pPr lvl="2" eaLnBrk="1" hangingPunct="1"/>
            <a:r>
              <a:rPr lang="en-US" sz="2000" smtClean="0"/>
              <a:t>A univariate graphical method</a:t>
            </a:r>
          </a:p>
          <a:p>
            <a:pPr lvl="2" eaLnBrk="1" hangingPunct="1"/>
            <a:r>
              <a:rPr lang="en-US" sz="2000" smtClean="0"/>
              <a:t>Consists of a set of rectangles that reflect the counts or frequencies of the classes present in the given data</a:t>
            </a:r>
          </a:p>
        </p:txBody>
      </p:sp>
      <p:pic>
        <p:nvPicPr>
          <p:cNvPr id="26631" name="Picture 1028"/>
          <p:cNvPicPr>
            <a:picLocks noChangeAspect="1" noChangeArrowheads="1"/>
          </p:cNvPicPr>
          <p:nvPr/>
        </p:nvPicPr>
        <p:blipFill>
          <a:blip r:embed="rId2" cstate="print"/>
          <a:srcRect/>
          <a:stretch>
            <a:fillRect/>
          </a:stretch>
        </p:blipFill>
        <p:spPr bwMode="auto">
          <a:xfrm>
            <a:off x="2209800" y="3810000"/>
            <a:ext cx="4724400" cy="2819400"/>
          </a:xfrm>
          <a:prstGeom prst="rect">
            <a:avLst/>
          </a:prstGeom>
          <a:noFill/>
          <a:ln w="9525">
            <a:noFill/>
            <a:miter lim="800000"/>
            <a:headEnd/>
            <a:tailEnd/>
          </a:ln>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Veri Yer Tutucusu"/>
          <p:cNvSpPr>
            <a:spLocks noGrp="1"/>
          </p:cNvSpPr>
          <p:nvPr>
            <p:ph type="dt" sz="quarter" idx="10"/>
          </p:nvPr>
        </p:nvSpPr>
        <p:spPr>
          <a:noFill/>
        </p:spPr>
        <p:txBody>
          <a:bodyPr/>
          <a:lstStyle/>
          <a:p>
            <a:fld id="{BAEBB5B4-5D53-486D-BF85-2C02D175EB63}" type="datetime4">
              <a:rPr lang="en-US"/>
              <a:pPr/>
              <a:t>October 19, 2020</a:t>
            </a:fld>
            <a:endParaRPr lang="en-US"/>
          </a:p>
        </p:txBody>
      </p:sp>
      <p:sp>
        <p:nvSpPr>
          <p:cNvPr id="27651" name="4 Altbilgi Yer Tutucusu"/>
          <p:cNvSpPr>
            <a:spLocks noGrp="1"/>
          </p:cNvSpPr>
          <p:nvPr>
            <p:ph type="ftr" sz="quarter" idx="11"/>
          </p:nvPr>
        </p:nvSpPr>
        <p:spPr>
          <a:noFill/>
        </p:spPr>
        <p:txBody>
          <a:bodyPr/>
          <a:lstStyle/>
          <a:p>
            <a:r>
              <a:rPr lang="en-US"/>
              <a:t>Data Mining: Concepts and Techniques</a:t>
            </a:r>
          </a:p>
        </p:txBody>
      </p:sp>
      <p:sp>
        <p:nvSpPr>
          <p:cNvPr id="27652" name="5 Slayt Numarası Yer Tutucusu"/>
          <p:cNvSpPr>
            <a:spLocks noGrp="1"/>
          </p:cNvSpPr>
          <p:nvPr>
            <p:ph type="sldNum" sz="quarter" idx="12"/>
          </p:nvPr>
        </p:nvSpPr>
        <p:spPr>
          <a:noFill/>
        </p:spPr>
        <p:txBody>
          <a:bodyPr/>
          <a:lstStyle/>
          <a:p>
            <a:fld id="{7A5073E4-E5F0-4D68-91B1-49F6A25673EF}" type="slidenum">
              <a:rPr lang="en-US"/>
              <a:pPr/>
              <a:t>18</a:t>
            </a:fld>
            <a:endParaRPr lang="en-US"/>
          </a:p>
        </p:txBody>
      </p:sp>
      <p:sp>
        <p:nvSpPr>
          <p:cNvPr id="27653" name="Rectangle 1026"/>
          <p:cNvSpPr>
            <a:spLocks noGrp="1" noChangeArrowheads="1"/>
          </p:cNvSpPr>
          <p:nvPr>
            <p:ph type="title"/>
          </p:nvPr>
        </p:nvSpPr>
        <p:spPr/>
        <p:txBody>
          <a:bodyPr/>
          <a:lstStyle/>
          <a:p>
            <a:pPr eaLnBrk="1" hangingPunct="1"/>
            <a:r>
              <a:rPr lang="en-US" smtClean="0"/>
              <a:t>Quantile Plot</a:t>
            </a:r>
          </a:p>
        </p:txBody>
      </p:sp>
      <p:sp>
        <p:nvSpPr>
          <p:cNvPr id="27654" name="Rectangle 1027"/>
          <p:cNvSpPr>
            <a:spLocks noGrp="1" noChangeArrowheads="1"/>
          </p:cNvSpPr>
          <p:nvPr>
            <p:ph type="body" idx="1"/>
          </p:nvPr>
        </p:nvSpPr>
        <p:spPr>
          <a:xfrm>
            <a:off x="304800" y="1331913"/>
            <a:ext cx="8382000" cy="2478087"/>
          </a:xfrm>
        </p:spPr>
        <p:txBody>
          <a:bodyPr/>
          <a:lstStyle/>
          <a:p>
            <a:pPr eaLnBrk="1" hangingPunct="1">
              <a:lnSpc>
                <a:spcPct val="90000"/>
              </a:lnSpc>
            </a:pPr>
            <a:r>
              <a:rPr lang="en-US" sz="2400" smtClean="0"/>
              <a:t>Displays all of the data (allowing the user to assess both the overall behavior and unusual occurrences)</a:t>
            </a:r>
          </a:p>
          <a:p>
            <a:pPr eaLnBrk="1" hangingPunct="1">
              <a:lnSpc>
                <a:spcPct val="90000"/>
              </a:lnSpc>
            </a:pPr>
            <a:r>
              <a:rPr lang="en-US" sz="2400" smtClean="0"/>
              <a:t>Plots </a:t>
            </a:r>
            <a:r>
              <a:rPr lang="en-US" sz="2400" smtClean="0">
                <a:solidFill>
                  <a:schemeClr val="hlink"/>
                </a:solidFill>
              </a:rPr>
              <a:t>quantile</a:t>
            </a:r>
            <a:r>
              <a:rPr lang="en-US" sz="2400" smtClean="0"/>
              <a:t> information</a:t>
            </a:r>
          </a:p>
          <a:p>
            <a:pPr lvl="1" eaLnBrk="1" hangingPunct="1">
              <a:lnSpc>
                <a:spcPct val="90000"/>
              </a:lnSpc>
            </a:pPr>
            <a:r>
              <a:rPr lang="en-US" sz="2400" smtClean="0"/>
              <a:t>For a data </a:t>
            </a:r>
            <a:r>
              <a:rPr lang="en-US" sz="2400" i="1" smtClean="0"/>
              <a:t>x</a:t>
            </a:r>
            <a:r>
              <a:rPr lang="en-US" sz="2400" i="1" baseline="-25000" smtClean="0"/>
              <a:t>i</a:t>
            </a:r>
            <a:r>
              <a:rPr lang="en-US" sz="2400" i="1" smtClean="0"/>
              <a:t> </a:t>
            </a:r>
            <a:r>
              <a:rPr lang="en-US" sz="2400" smtClean="0"/>
              <a:t>data sorted in increasing order, </a:t>
            </a:r>
            <a:r>
              <a:rPr lang="en-US" sz="2400" i="1" smtClean="0"/>
              <a:t>f</a:t>
            </a:r>
            <a:r>
              <a:rPr lang="en-US" sz="2400" i="1" baseline="-25000" smtClean="0"/>
              <a:t>i</a:t>
            </a:r>
            <a:r>
              <a:rPr lang="en-US" sz="2400" i="1" smtClean="0"/>
              <a:t> </a:t>
            </a:r>
            <a:r>
              <a:rPr lang="en-US" sz="2400" smtClean="0"/>
              <a:t>indicates that approximately 100 </a:t>
            </a:r>
            <a:r>
              <a:rPr lang="en-US" sz="2400" i="1" smtClean="0"/>
              <a:t>f</a:t>
            </a:r>
            <a:r>
              <a:rPr lang="en-US" sz="2400" i="1" baseline="-25000" smtClean="0"/>
              <a:t>i</a:t>
            </a:r>
            <a:r>
              <a:rPr lang="en-US" sz="2400" smtClean="0"/>
              <a:t>% of the data are below or equal to the value </a:t>
            </a:r>
            <a:r>
              <a:rPr lang="en-US" sz="2400" i="1" smtClean="0"/>
              <a:t>x</a:t>
            </a:r>
            <a:r>
              <a:rPr lang="en-US" sz="2400" i="1" baseline="-25000" smtClean="0"/>
              <a:t>i</a:t>
            </a:r>
          </a:p>
        </p:txBody>
      </p:sp>
      <p:pic>
        <p:nvPicPr>
          <p:cNvPr id="8" name="Picture 8"/>
          <p:cNvPicPr>
            <a:picLocks noChangeAspect="1" noChangeArrowheads="1"/>
          </p:cNvPicPr>
          <p:nvPr/>
        </p:nvPicPr>
        <p:blipFill>
          <a:blip r:embed="rId2" cstate="print"/>
          <a:srcRect/>
          <a:stretch>
            <a:fillRect/>
          </a:stretch>
        </p:blipFill>
        <p:spPr bwMode="auto">
          <a:xfrm>
            <a:off x="1981200" y="3810000"/>
            <a:ext cx="4851968" cy="2433637"/>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Veri Yer Tutucusu"/>
          <p:cNvSpPr>
            <a:spLocks noGrp="1"/>
          </p:cNvSpPr>
          <p:nvPr>
            <p:ph type="dt" sz="quarter" idx="10"/>
          </p:nvPr>
        </p:nvSpPr>
        <p:spPr>
          <a:noFill/>
        </p:spPr>
        <p:txBody>
          <a:bodyPr/>
          <a:lstStyle/>
          <a:p>
            <a:fld id="{5B331959-0AAB-483F-9A5E-016269A5EC21}" type="datetime4">
              <a:rPr lang="en-US"/>
              <a:pPr/>
              <a:t>October 19, 2020</a:t>
            </a:fld>
            <a:endParaRPr lang="en-US"/>
          </a:p>
        </p:txBody>
      </p:sp>
      <p:sp>
        <p:nvSpPr>
          <p:cNvPr id="29699" name="4 Altbilgi Yer Tutucusu"/>
          <p:cNvSpPr>
            <a:spLocks noGrp="1"/>
          </p:cNvSpPr>
          <p:nvPr>
            <p:ph type="ftr" sz="quarter" idx="11"/>
          </p:nvPr>
        </p:nvSpPr>
        <p:spPr>
          <a:noFill/>
        </p:spPr>
        <p:txBody>
          <a:bodyPr/>
          <a:lstStyle/>
          <a:p>
            <a:r>
              <a:rPr lang="en-US"/>
              <a:t>Data Mining: Concepts and Techniques</a:t>
            </a:r>
          </a:p>
        </p:txBody>
      </p:sp>
      <p:sp>
        <p:nvSpPr>
          <p:cNvPr id="29700" name="5 Slayt Numarası Yer Tutucusu"/>
          <p:cNvSpPr>
            <a:spLocks noGrp="1"/>
          </p:cNvSpPr>
          <p:nvPr>
            <p:ph type="sldNum" sz="quarter" idx="12"/>
          </p:nvPr>
        </p:nvSpPr>
        <p:spPr>
          <a:noFill/>
        </p:spPr>
        <p:txBody>
          <a:bodyPr/>
          <a:lstStyle/>
          <a:p>
            <a:fld id="{567D702F-C8FA-4EE1-BDAA-4D541739BEB3}" type="slidenum">
              <a:rPr lang="en-US"/>
              <a:pPr/>
              <a:t>19</a:t>
            </a:fld>
            <a:endParaRPr lang="en-US"/>
          </a:p>
        </p:txBody>
      </p:sp>
      <p:sp>
        <p:nvSpPr>
          <p:cNvPr id="29701" name="Rectangle 1026"/>
          <p:cNvSpPr>
            <a:spLocks noGrp="1" noChangeArrowheads="1"/>
          </p:cNvSpPr>
          <p:nvPr>
            <p:ph type="title"/>
          </p:nvPr>
        </p:nvSpPr>
        <p:spPr/>
        <p:txBody>
          <a:bodyPr/>
          <a:lstStyle/>
          <a:p>
            <a:pPr eaLnBrk="1" hangingPunct="1"/>
            <a:r>
              <a:rPr lang="en-US" smtClean="0"/>
              <a:t>Scatter plot</a:t>
            </a:r>
          </a:p>
        </p:txBody>
      </p:sp>
      <p:sp>
        <p:nvSpPr>
          <p:cNvPr id="29702" name="Rectangle 1027"/>
          <p:cNvSpPr>
            <a:spLocks noGrp="1" noChangeArrowheads="1"/>
          </p:cNvSpPr>
          <p:nvPr>
            <p:ph type="body" idx="1"/>
          </p:nvPr>
        </p:nvSpPr>
        <p:spPr>
          <a:xfrm>
            <a:off x="304800" y="1447800"/>
            <a:ext cx="8382000" cy="1727200"/>
          </a:xfrm>
        </p:spPr>
        <p:txBody>
          <a:bodyPr/>
          <a:lstStyle/>
          <a:p>
            <a:pPr eaLnBrk="1" hangingPunct="1"/>
            <a:r>
              <a:rPr lang="en-US" sz="2400" smtClean="0"/>
              <a:t>Provides a first look at bivariate data to see clusters of points, outliers, etc</a:t>
            </a:r>
          </a:p>
          <a:p>
            <a:pPr eaLnBrk="1" hangingPunct="1"/>
            <a:r>
              <a:rPr lang="en-US" sz="2400" smtClean="0"/>
              <a:t>Each pair of values is treated as a pair of coordinates and plotted as points in the plane</a:t>
            </a:r>
          </a:p>
        </p:txBody>
      </p:sp>
      <p:pic>
        <p:nvPicPr>
          <p:cNvPr id="29704" name="Picture 8"/>
          <p:cNvPicPr>
            <a:picLocks noChangeAspect="1" noChangeArrowheads="1"/>
          </p:cNvPicPr>
          <p:nvPr/>
        </p:nvPicPr>
        <p:blipFill>
          <a:blip r:embed="rId2" cstate="print"/>
          <a:srcRect/>
          <a:stretch>
            <a:fillRect/>
          </a:stretch>
        </p:blipFill>
        <p:spPr bwMode="auto">
          <a:xfrm>
            <a:off x="381000" y="3429000"/>
            <a:ext cx="3952875" cy="2038350"/>
          </a:xfrm>
          <a:prstGeom prst="rect">
            <a:avLst/>
          </a:prstGeom>
          <a:noFill/>
          <a:ln w="9525" cap="flat" cmpd="sng">
            <a:noFill/>
            <a:prstDash val="solid"/>
            <a:miter lim="800000"/>
            <a:headEnd type="none" w="med" len="med"/>
            <a:tailEnd type="none" w="med" len="med"/>
          </a:ln>
        </p:spPr>
      </p:pic>
      <p:pic>
        <p:nvPicPr>
          <p:cNvPr id="29705" name="Picture 9"/>
          <p:cNvPicPr>
            <a:picLocks noChangeAspect="1" noChangeArrowheads="1"/>
          </p:cNvPicPr>
          <p:nvPr/>
        </p:nvPicPr>
        <p:blipFill>
          <a:blip r:embed="rId3" cstate="print"/>
          <a:srcRect/>
          <a:stretch>
            <a:fillRect/>
          </a:stretch>
        </p:blipFill>
        <p:spPr bwMode="auto">
          <a:xfrm>
            <a:off x="4724400" y="3505200"/>
            <a:ext cx="3941379" cy="1828800"/>
          </a:xfrm>
          <a:prstGeom prst="rect">
            <a:avLst/>
          </a:prstGeom>
          <a:noFill/>
          <a:ln w="9525" cap="flat" cmpd="sng">
            <a:noFill/>
            <a:prstDash val="solid"/>
            <a:miter lim="800000"/>
            <a:headEnd type="none" w="med" len="med"/>
            <a:tailEnd type="none" w="med" len="med"/>
          </a:ln>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Veri Yer Tutucusu"/>
          <p:cNvSpPr>
            <a:spLocks noGrp="1"/>
          </p:cNvSpPr>
          <p:nvPr>
            <p:ph type="dt" sz="quarter" idx="10"/>
          </p:nvPr>
        </p:nvSpPr>
        <p:spPr>
          <a:noFill/>
        </p:spPr>
        <p:txBody>
          <a:bodyPr/>
          <a:lstStyle/>
          <a:p>
            <a:fld id="{4E7C4B2F-8881-414F-B17F-3B1AE69CA03F}" type="datetime4">
              <a:rPr lang="en-US"/>
              <a:pPr/>
              <a:t>October 19, 2020</a:t>
            </a:fld>
            <a:endParaRPr lang="en-US"/>
          </a:p>
        </p:txBody>
      </p:sp>
      <p:sp>
        <p:nvSpPr>
          <p:cNvPr id="13315" name="4 Altbilgi Yer Tutucusu"/>
          <p:cNvSpPr>
            <a:spLocks noGrp="1"/>
          </p:cNvSpPr>
          <p:nvPr>
            <p:ph type="ftr" sz="quarter" idx="11"/>
          </p:nvPr>
        </p:nvSpPr>
        <p:spPr>
          <a:noFill/>
        </p:spPr>
        <p:txBody>
          <a:bodyPr/>
          <a:lstStyle/>
          <a:p>
            <a:r>
              <a:rPr lang="en-US"/>
              <a:t>Data Mining: Concepts and Techniques</a:t>
            </a:r>
          </a:p>
        </p:txBody>
      </p:sp>
      <p:sp>
        <p:nvSpPr>
          <p:cNvPr id="13316" name="5 Slayt Numarası Yer Tutucusu"/>
          <p:cNvSpPr>
            <a:spLocks noGrp="1"/>
          </p:cNvSpPr>
          <p:nvPr>
            <p:ph type="sldNum" sz="quarter" idx="12"/>
          </p:nvPr>
        </p:nvSpPr>
        <p:spPr>
          <a:noFill/>
        </p:spPr>
        <p:txBody>
          <a:bodyPr/>
          <a:lstStyle/>
          <a:p>
            <a:fld id="{F124157F-B79A-4CA2-9FB6-8FB030752668}" type="slidenum">
              <a:rPr lang="en-US"/>
              <a:pPr/>
              <a:t>2</a:t>
            </a:fld>
            <a:endParaRPr lang="en-US"/>
          </a:p>
        </p:txBody>
      </p:sp>
      <p:sp>
        <p:nvSpPr>
          <p:cNvPr id="13317" name="Rectangle 2"/>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smtClean="0"/>
              <a:t>Chapter 2: Data Preprocessing</a:t>
            </a:r>
          </a:p>
        </p:txBody>
      </p:sp>
      <p:sp>
        <p:nvSpPr>
          <p:cNvPr id="13318" name="Rectangle 3"/>
          <p:cNvSpPr>
            <a:spLocks noGrp="1" noChangeArrowheads="1"/>
          </p:cNvSpPr>
          <p:nvPr>
            <p:ph type="body" idx="1"/>
          </p:nvPr>
        </p:nvSpPr>
        <p:spPr>
          <a:xfrm>
            <a:off x="533400" y="1600200"/>
            <a:ext cx="8229600" cy="4724400"/>
          </a:xfrm>
          <a:noFill/>
        </p:spPr>
        <p:txBody>
          <a:bodyPr lIns="92075" tIns="46038" rIns="92075" bIns="46038"/>
          <a:lstStyle/>
          <a:p>
            <a:pPr eaLnBrk="1" hangingPunct="1">
              <a:lnSpc>
                <a:spcPct val="140000"/>
              </a:lnSpc>
            </a:pPr>
            <a:r>
              <a:rPr lang="en-US" smtClean="0">
                <a:solidFill>
                  <a:schemeClr val="hlink"/>
                </a:solidFill>
              </a:rPr>
              <a:t>Why preprocess the data?</a:t>
            </a:r>
            <a:endParaRPr lang="en-US" smtClean="0"/>
          </a:p>
          <a:p>
            <a:pPr eaLnBrk="1" hangingPunct="1">
              <a:lnSpc>
                <a:spcPct val="140000"/>
              </a:lnSpc>
            </a:pPr>
            <a:r>
              <a:rPr lang="en-US" smtClean="0"/>
              <a:t>Descriptive data summarization</a:t>
            </a:r>
          </a:p>
          <a:p>
            <a:pPr eaLnBrk="1" hangingPunct="1">
              <a:lnSpc>
                <a:spcPct val="140000"/>
              </a:lnSpc>
            </a:pPr>
            <a:r>
              <a:rPr lang="en-US" smtClean="0"/>
              <a:t>Data cleaning </a:t>
            </a:r>
          </a:p>
          <a:p>
            <a:pPr eaLnBrk="1" hangingPunct="1">
              <a:lnSpc>
                <a:spcPct val="140000"/>
              </a:lnSpc>
            </a:pPr>
            <a:r>
              <a:rPr lang="en-US" smtClean="0"/>
              <a:t>Data integration and transformation</a:t>
            </a:r>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t>Discretization and concept hierarchy generation</a:t>
            </a:r>
          </a:p>
          <a:p>
            <a:pPr eaLnBrk="1" hangingPunct="1">
              <a:lnSpc>
                <a:spcPct val="140000"/>
              </a:lnSpc>
            </a:pPr>
            <a:r>
              <a:rPr lang="en-US" smtClean="0"/>
              <a:t>Summary</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6 Veri Yer Tutucusu"/>
          <p:cNvSpPr>
            <a:spLocks noGrp="1"/>
          </p:cNvSpPr>
          <p:nvPr>
            <p:ph type="dt" sz="quarter" idx="10"/>
          </p:nvPr>
        </p:nvSpPr>
        <p:spPr>
          <a:noFill/>
        </p:spPr>
        <p:txBody>
          <a:bodyPr/>
          <a:lstStyle/>
          <a:p>
            <a:fld id="{71086862-2B48-4BEF-979A-66CCF7F67E46}" type="datetime4">
              <a:rPr lang="en-US"/>
              <a:pPr/>
              <a:t>October 19, 2020</a:t>
            </a:fld>
            <a:endParaRPr lang="en-US"/>
          </a:p>
        </p:txBody>
      </p:sp>
      <p:sp>
        <p:nvSpPr>
          <p:cNvPr id="31747" name="7 Altbilgi Yer Tutucusu"/>
          <p:cNvSpPr>
            <a:spLocks noGrp="1"/>
          </p:cNvSpPr>
          <p:nvPr>
            <p:ph type="ftr" sz="quarter" idx="11"/>
          </p:nvPr>
        </p:nvSpPr>
        <p:spPr>
          <a:noFill/>
        </p:spPr>
        <p:txBody>
          <a:bodyPr/>
          <a:lstStyle/>
          <a:p>
            <a:r>
              <a:rPr lang="en-US"/>
              <a:t>Data Mining: Concepts and Techniques</a:t>
            </a:r>
          </a:p>
        </p:txBody>
      </p:sp>
      <p:sp>
        <p:nvSpPr>
          <p:cNvPr id="31748" name="8 Slayt Numarası Yer Tutucusu"/>
          <p:cNvSpPr>
            <a:spLocks noGrp="1"/>
          </p:cNvSpPr>
          <p:nvPr>
            <p:ph type="sldNum" sz="quarter" idx="12"/>
          </p:nvPr>
        </p:nvSpPr>
        <p:spPr>
          <a:noFill/>
        </p:spPr>
        <p:txBody>
          <a:bodyPr/>
          <a:lstStyle/>
          <a:p>
            <a:fld id="{0A3D5077-EE22-4FFF-A090-C1CF45785C6D}" type="slidenum">
              <a:rPr lang="en-US"/>
              <a:pPr/>
              <a:t>20</a:t>
            </a:fld>
            <a:endParaRPr lang="en-US"/>
          </a:p>
        </p:txBody>
      </p:sp>
      <p:sp>
        <p:nvSpPr>
          <p:cNvPr id="31749" name="Rectangle 2"/>
          <p:cNvSpPr>
            <a:spLocks noGrp="1" noChangeArrowheads="1"/>
          </p:cNvSpPr>
          <p:nvPr>
            <p:ph type="title" sz="quarter"/>
          </p:nvPr>
        </p:nvSpPr>
        <p:spPr/>
        <p:txBody>
          <a:bodyPr/>
          <a:lstStyle/>
          <a:p>
            <a:pPr eaLnBrk="1" hangingPunct="1"/>
            <a:r>
              <a:rPr lang="en-US" sz="3200" smtClean="0"/>
              <a:t>Positively and Negatively Correlated Data</a:t>
            </a:r>
          </a:p>
        </p:txBody>
      </p:sp>
      <p:pic>
        <p:nvPicPr>
          <p:cNvPr id="31750" name="Picture 22" descr="fig46"/>
          <p:cNvPicPr>
            <a:picLocks noGrp="1" noChangeAspect="1" noChangeArrowheads="1"/>
          </p:cNvPicPr>
          <p:nvPr>
            <p:ph sz="quarter" idx="4"/>
          </p:nvPr>
        </p:nvPicPr>
        <p:blipFill>
          <a:blip r:embed="rId2" cstate="print"/>
          <a:srcRect/>
          <a:stretch>
            <a:fillRect/>
          </a:stretch>
        </p:blipFill>
        <p:spPr>
          <a:xfrm>
            <a:off x="2971800" y="4114800"/>
            <a:ext cx="3505200" cy="2438400"/>
          </a:xfrm>
          <a:noFill/>
        </p:spPr>
      </p:pic>
      <p:pic>
        <p:nvPicPr>
          <p:cNvPr id="31751" name="Picture 24" descr="ha02correl1"/>
          <p:cNvPicPr>
            <a:picLocks noChangeAspect="1" noChangeArrowheads="1"/>
          </p:cNvPicPr>
          <p:nvPr/>
        </p:nvPicPr>
        <p:blipFill>
          <a:blip r:embed="rId3" cstate="print"/>
          <a:srcRect/>
          <a:stretch>
            <a:fillRect/>
          </a:stretch>
        </p:blipFill>
        <p:spPr bwMode="auto">
          <a:xfrm>
            <a:off x="685800" y="1371600"/>
            <a:ext cx="3365500" cy="2768600"/>
          </a:xfrm>
          <a:prstGeom prst="rect">
            <a:avLst/>
          </a:prstGeom>
          <a:noFill/>
          <a:ln w="9525">
            <a:noFill/>
            <a:miter lim="800000"/>
            <a:headEnd/>
            <a:tailEnd/>
          </a:ln>
        </p:spPr>
      </p:pic>
      <p:pic>
        <p:nvPicPr>
          <p:cNvPr id="31752" name="Picture 26" descr="ha02correl2"/>
          <p:cNvPicPr>
            <a:picLocks noGrp="1" noChangeAspect="1" noChangeArrowheads="1"/>
          </p:cNvPicPr>
          <p:nvPr>
            <p:ph sz="quarter" idx="1"/>
          </p:nvPr>
        </p:nvPicPr>
        <p:blipFill>
          <a:blip r:embed="rId4" cstate="print"/>
          <a:srcRect/>
          <a:stretch>
            <a:fillRect/>
          </a:stretch>
        </p:blipFill>
        <p:spPr>
          <a:xfrm>
            <a:off x="5105400" y="1295400"/>
            <a:ext cx="3810000" cy="2895600"/>
          </a:xfrm>
          <a:noFill/>
        </p:spPr>
      </p:pic>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6 Veri Yer Tutucusu"/>
          <p:cNvSpPr>
            <a:spLocks noGrp="1"/>
          </p:cNvSpPr>
          <p:nvPr>
            <p:ph type="dt" sz="quarter" idx="10"/>
          </p:nvPr>
        </p:nvSpPr>
        <p:spPr>
          <a:noFill/>
        </p:spPr>
        <p:txBody>
          <a:bodyPr/>
          <a:lstStyle/>
          <a:p>
            <a:fld id="{4B0290B4-23B8-49A2-9512-E2503ECAFBA8}" type="datetime4">
              <a:rPr lang="en-US"/>
              <a:pPr/>
              <a:t>October 19, 2020</a:t>
            </a:fld>
            <a:endParaRPr lang="en-US"/>
          </a:p>
        </p:txBody>
      </p:sp>
      <p:sp>
        <p:nvSpPr>
          <p:cNvPr id="32771" name="7 Altbilgi Yer Tutucusu"/>
          <p:cNvSpPr>
            <a:spLocks noGrp="1"/>
          </p:cNvSpPr>
          <p:nvPr>
            <p:ph type="ftr" sz="quarter" idx="11"/>
          </p:nvPr>
        </p:nvSpPr>
        <p:spPr>
          <a:noFill/>
        </p:spPr>
        <p:txBody>
          <a:bodyPr/>
          <a:lstStyle/>
          <a:p>
            <a:r>
              <a:rPr lang="en-US"/>
              <a:t>Data Mining: Concepts and Techniques</a:t>
            </a:r>
          </a:p>
        </p:txBody>
      </p:sp>
      <p:sp>
        <p:nvSpPr>
          <p:cNvPr id="32772" name="8 Slayt Numarası Yer Tutucusu"/>
          <p:cNvSpPr>
            <a:spLocks noGrp="1"/>
          </p:cNvSpPr>
          <p:nvPr>
            <p:ph type="sldNum" sz="quarter" idx="12"/>
          </p:nvPr>
        </p:nvSpPr>
        <p:spPr>
          <a:noFill/>
        </p:spPr>
        <p:txBody>
          <a:bodyPr/>
          <a:lstStyle/>
          <a:p>
            <a:fld id="{2B2A0EB5-F42E-44A5-9B97-DF8497EA22EA}" type="slidenum">
              <a:rPr lang="en-US"/>
              <a:pPr/>
              <a:t>21</a:t>
            </a:fld>
            <a:endParaRPr lang="en-US"/>
          </a:p>
        </p:txBody>
      </p:sp>
      <p:pic>
        <p:nvPicPr>
          <p:cNvPr id="32773" name="Picture 3" descr="fig18-1"/>
          <p:cNvPicPr>
            <a:picLocks noGrp="1" noChangeAspect="1" noChangeArrowheads="1"/>
          </p:cNvPicPr>
          <p:nvPr>
            <p:ph sz="quarter" idx="4"/>
          </p:nvPr>
        </p:nvPicPr>
        <p:blipFill>
          <a:blip r:embed="rId2" cstate="print"/>
          <a:srcRect/>
          <a:stretch>
            <a:fillRect/>
          </a:stretch>
        </p:blipFill>
        <p:spPr>
          <a:xfrm>
            <a:off x="4800600" y="0"/>
            <a:ext cx="4038600" cy="3733800"/>
          </a:xfrm>
          <a:noFill/>
        </p:spPr>
      </p:pic>
      <p:pic>
        <p:nvPicPr>
          <p:cNvPr id="32774" name="Picture 4" descr="fig18-2"/>
          <p:cNvPicPr>
            <a:picLocks noGrp="1" noChangeAspect="1" noChangeArrowheads="1"/>
          </p:cNvPicPr>
          <p:nvPr>
            <p:ph sz="quarter" idx="1"/>
          </p:nvPr>
        </p:nvPicPr>
        <p:blipFill>
          <a:blip r:embed="rId3" cstate="print"/>
          <a:srcRect/>
          <a:stretch>
            <a:fillRect/>
          </a:stretch>
        </p:blipFill>
        <p:spPr>
          <a:xfrm>
            <a:off x="4800600" y="3352800"/>
            <a:ext cx="4191000" cy="3505200"/>
          </a:xfrm>
          <a:noFill/>
        </p:spPr>
      </p:pic>
      <p:pic>
        <p:nvPicPr>
          <p:cNvPr id="32775" name="Picture 5" descr="fig18-3"/>
          <p:cNvPicPr>
            <a:picLocks noGrp="1" noChangeAspect="1" noChangeArrowheads="1"/>
          </p:cNvPicPr>
          <p:nvPr>
            <p:ph sz="quarter" idx="2"/>
          </p:nvPr>
        </p:nvPicPr>
        <p:blipFill>
          <a:blip r:embed="rId4" cstate="print"/>
          <a:srcRect/>
          <a:stretch>
            <a:fillRect/>
          </a:stretch>
        </p:blipFill>
        <p:spPr>
          <a:xfrm>
            <a:off x="533400" y="2133600"/>
            <a:ext cx="4267200" cy="3500438"/>
          </a:xfrm>
          <a:noFill/>
        </p:spPr>
      </p:pic>
      <p:sp>
        <p:nvSpPr>
          <p:cNvPr id="32776" name="Rectangle 2"/>
          <p:cNvSpPr>
            <a:spLocks noGrp="1" noChangeArrowheads="1"/>
          </p:cNvSpPr>
          <p:nvPr>
            <p:ph type="title" sz="quarter"/>
          </p:nvPr>
        </p:nvSpPr>
        <p:spPr/>
        <p:txBody>
          <a:bodyPr/>
          <a:lstStyle/>
          <a:p>
            <a:pPr eaLnBrk="1" hangingPunct="1"/>
            <a:r>
              <a:rPr lang="en-US" sz="3200" smtClean="0"/>
              <a:t> Not Correlated Data</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Veri Yer Tutucusu"/>
          <p:cNvSpPr>
            <a:spLocks noGrp="1"/>
          </p:cNvSpPr>
          <p:nvPr>
            <p:ph type="dt" sz="quarter" idx="10"/>
          </p:nvPr>
        </p:nvSpPr>
        <p:spPr>
          <a:noFill/>
        </p:spPr>
        <p:txBody>
          <a:bodyPr/>
          <a:lstStyle/>
          <a:p>
            <a:fld id="{4F753A4D-40CD-4382-82A5-D9D7DDF8E833}" type="datetime4">
              <a:rPr lang="en-US"/>
              <a:pPr/>
              <a:t>October 19, 2020</a:t>
            </a:fld>
            <a:endParaRPr lang="en-US"/>
          </a:p>
        </p:txBody>
      </p:sp>
      <p:sp>
        <p:nvSpPr>
          <p:cNvPr id="33795" name="4 Altbilgi Yer Tutucusu"/>
          <p:cNvSpPr>
            <a:spLocks noGrp="1"/>
          </p:cNvSpPr>
          <p:nvPr>
            <p:ph type="ftr" sz="quarter" idx="11"/>
          </p:nvPr>
        </p:nvSpPr>
        <p:spPr>
          <a:noFill/>
        </p:spPr>
        <p:txBody>
          <a:bodyPr/>
          <a:lstStyle/>
          <a:p>
            <a:r>
              <a:rPr lang="en-US"/>
              <a:t>Data Mining: Concepts and Techniques</a:t>
            </a:r>
          </a:p>
        </p:txBody>
      </p:sp>
      <p:sp>
        <p:nvSpPr>
          <p:cNvPr id="33796" name="5 Slayt Numarası Yer Tutucusu"/>
          <p:cNvSpPr>
            <a:spLocks noGrp="1"/>
          </p:cNvSpPr>
          <p:nvPr>
            <p:ph type="sldNum" sz="quarter" idx="12"/>
          </p:nvPr>
        </p:nvSpPr>
        <p:spPr>
          <a:noFill/>
        </p:spPr>
        <p:txBody>
          <a:bodyPr/>
          <a:lstStyle/>
          <a:p>
            <a:fld id="{BB2BAB32-7EF0-4169-BF7E-707F6F443310}" type="slidenum">
              <a:rPr lang="en-US"/>
              <a:pPr/>
              <a:t>22</a:t>
            </a:fld>
            <a:endParaRPr lang="en-US"/>
          </a:p>
        </p:txBody>
      </p:sp>
      <p:sp>
        <p:nvSpPr>
          <p:cNvPr id="33797" name="Rectangle 2050"/>
          <p:cNvSpPr>
            <a:spLocks noGrp="1" noChangeArrowheads="1"/>
          </p:cNvSpPr>
          <p:nvPr>
            <p:ph type="title"/>
          </p:nvPr>
        </p:nvSpPr>
        <p:spPr>
          <a:xfrm>
            <a:off x="228600" y="228600"/>
            <a:ext cx="8915400" cy="762000"/>
          </a:xfrm>
        </p:spPr>
        <p:txBody>
          <a:bodyPr/>
          <a:lstStyle/>
          <a:p>
            <a:pPr eaLnBrk="1" hangingPunct="1"/>
            <a:r>
              <a:rPr lang="en-US" sz="3200" smtClean="0"/>
              <a:t>Graphic Displays of Basic Statistical Descriptions</a:t>
            </a:r>
          </a:p>
        </p:txBody>
      </p:sp>
      <p:sp>
        <p:nvSpPr>
          <p:cNvPr id="33798" name="Rectangle 2051"/>
          <p:cNvSpPr>
            <a:spLocks noGrp="1" noChangeArrowheads="1"/>
          </p:cNvSpPr>
          <p:nvPr>
            <p:ph type="body" idx="1"/>
          </p:nvPr>
        </p:nvSpPr>
        <p:spPr/>
        <p:txBody>
          <a:bodyPr/>
          <a:lstStyle/>
          <a:p>
            <a:pPr eaLnBrk="1" hangingPunct="1">
              <a:buSzPct val="80000"/>
            </a:pPr>
            <a:r>
              <a:rPr lang="en-US" sz="2400" dirty="0" smtClean="0"/>
              <a:t>Histogram: (shown before)</a:t>
            </a:r>
          </a:p>
          <a:p>
            <a:pPr eaLnBrk="1" hangingPunct="1">
              <a:buSzPct val="80000"/>
            </a:pPr>
            <a:r>
              <a:rPr lang="en-US" sz="2400" dirty="0" err="1" smtClean="0"/>
              <a:t>Quantile</a:t>
            </a:r>
            <a:r>
              <a:rPr lang="en-US" sz="2400" dirty="0" smtClean="0"/>
              <a:t> plot:  each value </a:t>
            </a:r>
            <a:r>
              <a:rPr lang="en-US" sz="2400" i="1" dirty="0" smtClean="0"/>
              <a:t>x</a:t>
            </a:r>
            <a:r>
              <a:rPr lang="en-US" sz="2400" i="1" baseline="-25000" dirty="0" smtClean="0"/>
              <a:t>i</a:t>
            </a:r>
            <a:r>
              <a:rPr lang="en-US" sz="2400" baseline="-25000" dirty="0" smtClean="0"/>
              <a:t>  </a:t>
            </a:r>
            <a:r>
              <a:rPr lang="en-US" sz="2400" dirty="0" smtClean="0"/>
              <a:t>is paired with </a:t>
            </a:r>
            <a:r>
              <a:rPr lang="en-US" sz="2400" i="1" dirty="0" err="1" smtClean="0"/>
              <a:t>f</a:t>
            </a:r>
            <a:r>
              <a:rPr lang="en-US" sz="2400" i="1" baseline="-25000" dirty="0" err="1" smtClean="0"/>
              <a:t>i</a:t>
            </a:r>
            <a:r>
              <a:rPr lang="en-US" sz="2400" i="1" baseline="-25000" dirty="0" smtClean="0"/>
              <a:t> </a:t>
            </a:r>
            <a:r>
              <a:rPr lang="en-US" sz="2400" dirty="0" smtClean="0"/>
              <a:t> indicating that approximately 100 </a:t>
            </a:r>
            <a:r>
              <a:rPr lang="en-US" sz="2400" i="1" dirty="0" err="1" smtClean="0"/>
              <a:t>f</a:t>
            </a:r>
            <a:r>
              <a:rPr lang="en-US" sz="2400" i="1" baseline="-25000" dirty="0" err="1" smtClean="0"/>
              <a:t>i</a:t>
            </a:r>
            <a:r>
              <a:rPr lang="en-US" sz="2400" i="1" baseline="-25000" dirty="0" smtClean="0"/>
              <a:t> </a:t>
            </a:r>
            <a:r>
              <a:rPr lang="en-US" sz="2400" dirty="0" smtClean="0"/>
              <a:t>% of data  are </a:t>
            </a:r>
            <a:r>
              <a:rPr lang="en-US" sz="2400" dirty="0" smtClean="0">
                <a:sym typeface="Symbol" pitchFamily="18" charset="2"/>
              </a:rPr>
              <a:t></a:t>
            </a:r>
            <a:r>
              <a:rPr lang="en-US" sz="2400" dirty="0" smtClean="0"/>
              <a:t> </a:t>
            </a:r>
            <a:r>
              <a:rPr lang="en-US" sz="2400" i="1" dirty="0" smtClean="0"/>
              <a:t>x</a:t>
            </a:r>
            <a:r>
              <a:rPr lang="en-US" sz="2400" i="1" baseline="-25000" dirty="0" smtClean="0"/>
              <a:t>i</a:t>
            </a:r>
            <a:r>
              <a:rPr lang="en-US" sz="2400" baseline="-25000" dirty="0" smtClean="0"/>
              <a:t> </a:t>
            </a:r>
            <a:endParaRPr lang="en-US" sz="2400" dirty="0" smtClean="0"/>
          </a:p>
          <a:p>
            <a:pPr eaLnBrk="1" hangingPunct="1">
              <a:buSzPct val="80000"/>
            </a:pPr>
            <a:r>
              <a:rPr lang="en-US" sz="2400" dirty="0" err="1" smtClean="0"/>
              <a:t>Quantile-quantile</a:t>
            </a:r>
            <a:r>
              <a:rPr lang="en-US" sz="2400" dirty="0" smtClean="0"/>
              <a:t> (q-q) plot: graphs the </a:t>
            </a:r>
            <a:r>
              <a:rPr lang="en-US" sz="2400" dirty="0" err="1" smtClean="0"/>
              <a:t>quantiles</a:t>
            </a:r>
            <a:r>
              <a:rPr lang="en-US" sz="2400" dirty="0" smtClean="0"/>
              <a:t> of one </a:t>
            </a:r>
            <a:r>
              <a:rPr lang="en-US" sz="2400" dirty="0" err="1" smtClean="0"/>
              <a:t>univariant</a:t>
            </a:r>
            <a:r>
              <a:rPr lang="en-US" sz="2400" dirty="0" smtClean="0"/>
              <a:t> distribution against the corresponding </a:t>
            </a:r>
            <a:r>
              <a:rPr lang="en-US" sz="2400" dirty="0" err="1" smtClean="0"/>
              <a:t>quantiles</a:t>
            </a:r>
            <a:r>
              <a:rPr lang="en-US" sz="2400" dirty="0" smtClean="0"/>
              <a:t> of another</a:t>
            </a:r>
          </a:p>
          <a:p>
            <a:pPr eaLnBrk="1" hangingPunct="1">
              <a:buSzPct val="80000"/>
            </a:pPr>
            <a:r>
              <a:rPr lang="en-US" sz="2400" dirty="0" smtClean="0"/>
              <a:t>Scatter plot: each pair of values is a pair of coordinates and plotted as points in the plane</a:t>
            </a:r>
          </a:p>
          <a:p>
            <a:pPr eaLnBrk="1" hangingPunct="1">
              <a:buSzPct val="80000"/>
            </a:pPr>
            <a:r>
              <a:rPr lang="en-US" sz="2400" dirty="0" smtClean="0"/>
              <a:t>Loess (local regression) curve: add a smooth curve to a scatter plot to provide better perception of the pattern of dependence</a:t>
            </a:r>
            <a:endParaRPr lang="en-US" sz="2400" i="1" dirty="0" smtClean="0"/>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Veri Yer Tutucusu"/>
          <p:cNvSpPr>
            <a:spLocks noGrp="1"/>
          </p:cNvSpPr>
          <p:nvPr>
            <p:ph type="dt" sz="quarter" idx="10"/>
          </p:nvPr>
        </p:nvSpPr>
        <p:spPr>
          <a:noFill/>
        </p:spPr>
        <p:txBody>
          <a:bodyPr/>
          <a:lstStyle/>
          <a:p>
            <a:fld id="{3CD444CD-8864-4DC6-9962-E4CBE6477F14}" type="datetime4">
              <a:rPr lang="en-US"/>
              <a:pPr/>
              <a:t>October 19, 2020</a:t>
            </a:fld>
            <a:endParaRPr lang="en-US"/>
          </a:p>
        </p:txBody>
      </p:sp>
      <p:sp>
        <p:nvSpPr>
          <p:cNvPr id="34819" name="4 Altbilgi Yer Tutucusu"/>
          <p:cNvSpPr>
            <a:spLocks noGrp="1"/>
          </p:cNvSpPr>
          <p:nvPr>
            <p:ph type="ftr" sz="quarter" idx="11"/>
          </p:nvPr>
        </p:nvSpPr>
        <p:spPr>
          <a:noFill/>
        </p:spPr>
        <p:txBody>
          <a:bodyPr/>
          <a:lstStyle/>
          <a:p>
            <a:r>
              <a:rPr lang="en-US"/>
              <a:t>Data Mining: Concepts and Techniques</a:t>
            </a:r>
          </a:p>
        </p:txBody>
      </p:sp>
      <p:sp>
        <p:nvSpPr>
          <p:cNvPr id="34820" name="5 Slayt Numarası Yer Tutucusu"/>
          <p:cNvSpPr>
            <a:spLocks noGrp="1"/>
          </p:cNvSpPr>
          <p:nvPr>
            <p:ph type="sldNum" sz="quarter" idx="12"/>
          </p:nvPr>
        </p:nvSpPr>
        <p:spPr>
          <a:noFill/>
        </p:spPr>
        <p:txBody>
          <a:bodyPr/>
          <a:lstStyle/>
          <a:p>
            <a:fld id="{694A86F3-7BC0-4A35-B964-D601BD786387}" type="slidenum">
              <a:rPr lang="en-US"/>
              <a:pPr/>
              <a:t>23</a:t>
            </a:fld>
            <a:endParaRPr lang="en-US"/>
          </a:p>
        </p:txBody>
      </p:sp>
      <p:sp>
        <p:nvSpPr>
          <p:cNvPr id="34821" name="Rectangle 1026"/>
          <p:cNvSpPr>
            <a:spLocks noGrp="1" noChangeArrowheads="1"/>
          </p:cNvSpPr>
          <p:nvPr>
            <p:ph type="title"/>
          </p:nvPr>
        </p:nvSpPr>
        <p:spPr>
          <a:xfrm>
            <a:off x="762000" y="228600"/>
            <a:ext cx="7467600" cy="914400"/>
          </a:xfrm>
          <a:noFill/>
        </p:spPr>
        <p:txBody>
          <a:bodyPr lIns="92075" tIns="46038" rIns="92075" bIns="46038" anchor="ctr"/>
          <a:lstStyle/>
          <a:p>
            <a:pPr eaLnBrk="1" hangingPunct="1"/>
            <a:r>
              <a:rPr lang="en-US" smtClean="0"/>
              <a:t>Chapter 2: Data Preprocessing</a:t>
            </a:r>
          </a:p>
        </p:txBody>
      </p:sp>
      <p:sp>
        <p:nvSpPr>
          <p:cNvPr id="34822" name="Rectangle 1027"/>
          <p:cNvSpPr>
            <a:spLocks noGrp="1" noChangeArrowheads="1"/>
          </p:cNvSpPr>
          <p:nvPr>
            <p:ph type="body" idx="1"/>
          </p:nvPr>
        </p:nvSpPr>
        <p:spPr>
          <a:xfrm>
            <a:off x="533400" y="1600200"/>
            <a:ext cx="8229600" cy="47244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t>Descriptive data summarization</a:t>
            </a:r>
          </a:p>
          <a:p>
            <a:pPr eaLnBrk="1" hangingPunct="1">
              <a:lnSpc>
                <a:spcPct val="140000"/>
              </a:lnSpc>
            </a:pPr>
            <a:r>
              <a:rPr lang="en-US" smtClean="0">
                <a:solidFill>
                  <a:schemeClr val="hlink"/>
                </a:solidFill>
              </a:rPr>
              <a:t>Data cleaning </a:t>
            </a:r>
          </a:p>
          <a:p>
            <a:pPr eaLnBrk="1" hangingPunct="1">
              <a:lnSpc>
                <a:spcPct val="140000"/>
              </a:lnSpc>
            </a:pPr>
            <a:r>
              <a:rPr lang="en-US" smtClean="0"/>
              <a:t>Data integration and transformation</a:t>
            </a:r>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t>Discretization and concept hierarchy generation</a:t>
            </a:r>
          </a:p>
          <a:p>
            <a:pPr eaLnBrk="1" hangingPunct="1">
              <a:lnSpc>
                <a:spcPct val="140000"/>
              </a:lnSpc>
            </a:pPr>
            <a:r>
              <a:rPr lang="en-US" smtClean="0"/>
              <a:t>Summary</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Veri Yer Tutucusu"/>
          <p:cNvSpPr>
            <a:spLocks noGrp="1"/>
          </p:cNvSpPr>
          <p:nvPr>
            <p:ph type="dt" sz="quarter" idx="10"/>
          </p:nvPr>
        </p:nvSpPr>
        <p:spPr>
          <a:noFill/>
        </p:spPr>
        <p:txBody>
          <a:bodyPr/>
          <a:lstStyle/>
          <a:p>
            <a:fld id="{61F07257-0668-4D96-997E-207D3A5B6ED1}" type="datetime4">
              <a:rPr lang="en-US"/>
              <a:pPr/>
              <a:t>October 19, 2020</a:t>
            </a:fld>
            <a:endParaRPr lang="en-US"/>
          </a:p>
        </p:txBody>
      </p:sp>
      <p:sp>
        <p:nvSpPr>
          <p:cNvPr id="35843" name="4 Altbilgi Yer Tutucusu"/>
          <p:cNvSpPr>
            <a:spLocks noGrp="1"/>
          </p:cNvSpPr>
          <p:nvPr>
            <p:ph type="ftr" sz="quarter" idx="11"/>
          </p:nvPr>
        </p:nvSpPr>
        <p:spPr>
          <a:noFill/>
        </p:spPr>
        <p:txBody>
          <a:bodyPr/>
          <a:lstStyle/>
          <a:p>
            <a:r>
              <a:rPr lang="en-US"/>
              <a:t>Data Mining: Concepts and Techniques</a:t>
            </a:r>
          </a:p>
        </p:txBody>
      </p:sp>
      <p:sp>
        <p:nvSpPr>
          <p:cNvPr id="35844" name="5 Slayt Numarası Yer Tutucusu"/>
          <p:cNvSpPr>
            <a:spLocks noGrp="1"/>
          </p:cNvSpPr>
          <p:nvPr>
            <p:ph type="sldNum" sz="quarter" idx="12"/>
          </p:nvPr>
        </p:nvSpPr>
        <p:spPr>
          <a:noFill/>
        </p:spPr>
        <p:txBody>
          <a:bodyPr/>
          <a:lstStyle/>
          <a:p>
            <a:fld id="{4CE7E83C-6F83-435F-92A2-C36648C574A2}" type="slidenum">
              <a:rPr lang="en-US"/>
              <a:pPr/>
              <a:t>24</a:t>
            </a:fld>
            <a:endParaRPr lang="en-US"/>
          </a:p>
        </p:txBody>
      </p:sp>
      <p:sp>
        <p:nvSpPr>
          <p:cNvPr id="35845" name="Rectangle 2"/>
          <p:cNvSpPr>
            <a:spLocks noGrp="1" noChangeArrowheads="1"/>
          </p:cNvSpPr>
          <p:nvPr>
            <p:ph type="title"/>
          </p:nvPr>
        </p:nvSpPr>
        <p:spPr>
          <a:xfrm>
            <a:off x="914400" y="304800"/>
            <a:ext cx="7315200" cy="762000"/>
          </a:xfrm>
          <a:noFill/>
        </p:spPr>
        <p:txBody>
          <a:bodyPr lIns="92075" tIns="46038" rIns="92075" bIns="46038" anchor="ctr"/>
          <a:lstStyle/>
          <a:p>
            <a:pPr eaLnBrk="1" hangingPunct="1"/>
            <a:r>
              <a:rPr lang="en-US" smtClean="0"/>
              <a:t>Data Cleaning</a:t>
            </a:r>
          </a:p>
        </p:txBody>
      </p:sp>
      <p:sp>
        <p:nvSpPr>
          <p:cNvPr id="35846" name="Rectangle 3"/>
          <p:cNvSpPr>
            <a:spLocks noGrp="1" noChangeArrowheads="1"/>
          </p:cNvSpPr>
          <p:nvPr>
            <p:ph type="body" idx="1"/>
          </p:nvPr>
        </p:nvSpPr>
        <p:spPr>
          <a:xfrm>
            <a:off x="381000" y="1524000"/>
            <a:ext cx="8001000" cy="4800600"/>
          </a:xfrm>
          <a:noFill/>
        </p:spPr>
        <p:txBody>
          <a:bodyPr lIns="92075" tIns="46038" rIns="92075" bIns="46038"/>
          <a:lstStyle/>
          <a:p>
            <a:pPr eaLnBrk="1" hangingPunct="1">
              <a:lnSpc>
                <a:spcPct val="90000"/>
              </a:lnSpc>
            </a:pPr>
            <a:r>
              <a:rPr lang="en-US" sz="2400" dirty="0" smtClean="0"/>
              <a:t>Importance</a:t>
            </a:r>
          </a:p>
          <a:p>
            <a:pPr lvl="1" eaLnBrk="1" hangingPunct="1">
              <a:lnSpc>
                <a:spcPct val="90000"/>
              </a:lnSpc>
            </a:pPr>
            <a:r>
              <a:rPr lang="en-US" sz="2400" dirty="0" smtClean="0"/>
              <a:t>“Data cleaning is one of the three biggest problems in data warehousing”—Ralph Kimball</a:t>
            </a:r>
          </a:p>
          <a:p>
            <a:pPr lvl="1" eaLnBrk="1" hangingPunct="1">
              <a:lnSpc>
                <a:spcPct val="90000"/>
              </a:lnSpc>
            </a:pPr>
            <a:r>
              <a:rPr lang="en-US" sz="2400" dirty="0" smtClean="0"/>
              <a:t>“Data cleaning is the number one problem in data warehousing”—DCI survey</a:t>
            </a:r>
          </a:p>
          <a:p>
            <a:pPr eaLnBrk="1" hangingPunct="1">
              <a:lnSpc>
                <a:spcPct val="140000"/>
              </a:lnSpc>
            </a:pPr>
            <a:r>
              <a:rPr lang="en-US" sz="2400" dirty="0" smtClean="0"/>
              <a:t>Data cleaning tasks</a:t>
            </a:r>
          </a:p>
          <a:p>
            <a:pPr lvl="1" eaLnBrk="1" hangingPunct="1">
              <a:lnSpc>
                <a:spcPct val="140000"/>
              </a:lnSpc>
            </a:pPr>
            <a:r>
              <a:rPr lang="en-US" sz="2400" dirty="0" smtClean="0"/>
              <a:t>Fill in missing values</a:t>
            </a:r>
          </a:p>
          <a:p>
            <a:pPr lvl="1" eaLnBrk="1" hangingPunct="1">
              <a:lnSpc>
                <a:spcPct val="140000"/>
              </a:lnSpc>
            </a:pPr>
            <a:r>
              <a:rPr lang="en-US" sz="2400" dirty="0" smtClean="0"/>
              <a:t>Identify outliers and smooth out noisy data </a:t>
            </a:r>
          </a:p>
          <a:p>
            <a:pPr lvl="1" eaLnBrk="1" hangingPunct="1">
              <a:lnSpc>
                <a:spcPct val="140000"/>
              </a:lnSpc>
            </a:pPr>
            <a:r>
              <a:rPr lang="en-US" sz="2400" dirty="0" smtClean="0"/>
              <a:t>Correct inconsistent data</a:t>
            </a:r>
          </a:p>
          <a:p>
            <a:pPr lvl="1" eaLnBrk="1" hangingPunct="1">
              <a:lnSpc>
                <a:spcPct val="140000"/>
              </a:lnSpc>
            </a:pPr>
            <a:r>
              <a:rPr lang="en-US" sz="2400" dirty="0" smtClean="0"/>
              <a:t>Resolve redundancy caused by data integration</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Veri Yer Tutucusu"/>
          <p:cNvSpPr>
            <a:spLocks noGrp="1"/>
          </p:cNvSpPr>
          <p:nvPr>
            <p:ph type="dt" sz="quarter" idx="10"/>
          </p:nvPr>
        </p:nvSpPr>
        <p:spPr>
          <a:noFill/>
        </p:spPr>
        <p:txBody>
          <a:bodyPr/>
          <a:lstStyle/>
          <a:p>
            <a:fld id="{3473176B-D7B7-419E-B4E2-BAC119DECFCA}" type="datetime4">
              <a:rPr lang="en-US"/>
              <a:pPr/>
              <a:t>October 19, 2020</a:t>
            </a:fld>
            <a:endParaRPr lang="en-US"/>
          </a:p>
        </p:txBody>
      </p:sp>
      <p:sp>
        <p:nvSpPr>
          <p:cNvPr id="36867" name="4 Altbilgi Yer Tutucusu"/>
          <p:cNvSpPr>
            <a:spLocks noGrp="1"/>
          </p:cNvSpPr>
          <p:nvPr>
            <p:ph type="ftr" sz="quarter" idx="11"/>
          </p:nvPr>
        </p:nvSpPr>
        <p:spPr>
          <a:noFill/>
        </p:spPr>
        <p:txBody>
          <a:bodyPr/>
          <a:lstStyle/>
          <a:p>
            <a:r>
              <a:rPr lang="en-US"/>
              <a:t>Data Mining: Concepts and Techniques</a:t>
            </a:r>
          </a:p>
        </p:txBody>
      </p:sp>
      <p:sp>
        <p:nvSpPr>
          <p:cNvPr id="36868" name="5 Slayt Numarası Yer Tutucusu"/>
          <p:cNvSpPr>
            <a:spLocks noGrp="1"/>
          </p:cNvSpPr>
          <p:nvPr>
            <p:ph type="sldNum" sz="quarter" idx="12"/>
          </p:nvPr>
        </p:nvSpPr>
        <p:spPr>
          <a:noFill/>
        </p:spPr>
        <p:txBody>
          <a:bodyPr/>
          <a:lstStyle/>
          <a:p>
            <a:fld id="{84F13320-7E45-401D-B281-EB0DA3D72DA6}" type="slidenum">
              <a:rPr lang="en-US"/>
              <a:pPr/>
              <a:t>25</a:t>
            </a:fld>
            <a:endParaRPr lang="en-US"/>
          </a:p>
        </p:txBody>
      </p:sp>
      <p:sp>
        <p:nvSpPr>
          <p:cNvPr id="36869" name="Rectangle 2"/>
          <p:cNvSpPr>
            <a:spLocks noGrp="1" noChangeArrowheads="1"/>
          </p:cNvSpPr>
          <p:nvPr>
            <p:ph type="title"/>
          </p:nvPr>
        </p:nvSpPr>
        <p:spPr>
          <a:xfrm>
            <a:off x="1066800" y="304800"/>
            <a:ext cx="6858000" cy="685800"/>
          </a:xfrm>
        </p:spPr>
        <p:txBody>
          <a:bodyPr/>
          <a:lstStyle/>
          <a:p>
            <a:pPr eaLnBrk="1" hangingPunct="1"/>
            <a:r>
              <a:rPr lang="en-US" smtClean="0"/>
              <a:t>Missing Data</a:t>
            </a:r>
          </a:p>
        </p:txBody>
      </p:sp>
      <p:sp>
        <p:nvSpPr>
          <p:cNvPr id="36870" name="Rectangle 3"/>
          <p:cNvSpPr>
            <a:spLocks noGrp="1" noChangeArrowheads="1"/>
          </p:cNvSpPr>
          <p:nvPr>
            <p:ph type="body" idx="1"/>
          </p:nvPr>
        </p:nvSpPr>
        <p:spPr>
          <a:xfrm>
            <a:off x="685800" y="1524000"/>
            <a:ext cx="8001000" cy="5105400"/>
          </a:xfrm>
        </p:spPr>
        <p:txBody>
          <a:bodyPr/>
          <a:lstStyle/>
          <a:p>
            <a:pPr eaLnBrk="1" hangingPunct="1">
              <a:lnSpc>
                <a:spcPct val="120000"/>
              </a:lnSpc>
            </a:pPr>
            <a:r>
              <a:rPr lang="en-US" sz="2000" smtClean="0"/>
              <a:t>Data is not always available</a:t>
            </a:r>
          </a:p>
          <a:p>
            <a:pPr lvl="1" eaLnBrk="1" hangingPunct="1">
              <a:lnSpc>
                <a:spcPct val="120000"/>
              </a:lnSpc>
            </a:pPr>
            <a:r>
              <a:rPr lang="en-US" sz="2000" smtClean="0"/>
              <a:t>E.g., many tuples have no recorded value for several attributes, such as customer income in sales data</a:t>
            </a:r>
          </a:p>
          <a:p>
            <a:pPr eaLnBrk="1" hangingPunct="1">
              <a:lnSpc>
                <a:spcPct val="120000"/>
              </a:lnSpc>
            </a:pPr>
            <a:r>
              <a:rPr lang="en-US" sz="2000" smtClean="0"/>
              <a:t>Missing data may be due to </a:t>
            </a:r>
          </a:p>
          <a:p>
            <a:pPr lvl="1" eaLnBrk="1" hangingPunct="1">
              <a:lnSpc>
                <a:spcPct val="120000"/>
              </a:lnSpc>
            </a:pPr>
            <a:r>
              <a:rPr lang="en-US" sz="2000" smtClean="0"/>
              <a:t>equipment malfunction</a:t>
            </a:r>
          </a:p>
          <a:p>
            <a:pPr lvl="1" eaLnBrk="1" hangingPunct="1">
              <a:lnSpc>
                <a:spcPct val="120000"/>
              </a:lnSpc>
            </a:pPr>
            <a:r>
              <a:rPr lang="en-US" sz="2000" smtClean="0"/>
              <a:t>inconsistent with other recorded data and thus deleted</a:t>
            </a:r>
          </a:p>
          <a:p>
            <a:pPr lvl="1" eaLnBrk="1" hangingPunct="1">
              <a:lnSpc>
                <a:spcPct val="120000"/>
              </a:lnSpc>
            </a:pPr>
            <a:r>
              <a:rPr lang="en-US" sz="2000" smtClean="0"/>
              <a:t>data not entered due to misunderstanding</a:t>
            </a:r>
          </a:p>
          <a:p>
            <a:pPr lvl="1" eaLnBrk="1" hangingPunct="1">
              <a:lnSpc>
                <a:spcPct val="120000"/>
              </a:lnSpc>
            </a:pPr>
            <a:r>
              <a:rPr lang="en-US" sz="2000" smtClean="0"/>
              <a:t>certain data may not be considered important at the time of entry</a:t>
            </a:r>
          </a:p>
          <a:p>
            <a:pPr lvl="1" eaLnBrk="1" hangingPunct="1">
              <a:lnSpc>
                <a:spcPct val="120000"/>
              </a:lnSpc>
            </a:pPr>
            <a:r>
              <a:rPr lang="en-US" sz="2000" smtClean="0"/>
              <a:t>not register history or changes of the data</a:t>
            </a:r>
          </a:p>
          <a:p>
            <a:pPr eaLnBrk="1" hangingPunct="1">
              <a:lnSpc>
                <a:spcPct val="120000"/>
              </a:lnSpc>
            </a:pPr>
            <a:r>
              <a:rPr lang="en-US" sz="2000" smtClean="0"/>
              <a:t>Missing data may need to be inferred.</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Veri Yer Tutucusu"/>
          <p:cNvSpPr>
            <a:spLocks noGrp="1"/>
          </p:cNvSpPr>
          <p:nvPr>
            <p:ph type="dt" sz="quarter" idx="10"/>
          </p:nvPr>
        </p:nvSpPr>
        <p:spPr>
          <a:noFill/>
        </p:spPr>
        <p:txBody>
          <a:bodyPr/>
          <a:lstStyle/>
          <a:p>
            <a:fld id="{98FB201A-0EEE-47DB-ACBD-4883853476EF}" type="datetime4">
              <a:rPr lang="en-US"/>
              <a:pPr/>
              <a:t>October 19, 2020</a:t>
            </a:fld>
            <a:endParaRPr lang="en-US"/>
          </a:p>
        </p:txBody>
      </p:sp>
      <p:sp>
        <p:nvSpPr>
          <p:cNvPr id="37891" name="4 Altbilgi Yer Tutucusu"/>
          <p:cNvSpPr>
            <a:spLocks noGrp="1"/>
          </p:cNvSpPr>
          <p:nvPr>
            <p:ph type="ftr" sz="quarter" idx="11"/>
          </p:nvPr>
        </p:nvSpPr>
        <p:spPr>
          <a:noFill/>
        </p:spPr>
        <p:txBody>
          <a:bodyPr/>
          <a:lstStyle/>
          <a:p>
            <a:r>
              <a:rPr lang="en-US"/>
              <a:t>Data Mining: Concepts and Techniques</a:t>
            </a:r>
          </a:p>
        </p:txBody>
      </p:sp>
      <p:sp>
        <p:nvSpPr>
          <p:cNvPr id="37892" name="5 Slayt Numarası Yer Tutucusu"/>
          <p:cNvSpPr>
            <a:spLocks noGrp="1"/>
          </p:cNvSpPr>
          <p:nvPr>
            <p:ph type="sldNum" sz="quarter" idx="12"/>
          </p:nvPr>
        </p:nvSpPr>
        <p:spPr>
          <a:noFill/>
        </p:spPr>
        <p:txBody>
          <a:bodyPr/>
          <a:lstStyle/>
          <a:p>
            <a:fld id="{ED4E9975-A1B1-499D-B46E-9FB230B19040}" type="slidenum">
              <a:rPr lang="en-US"/>
              <a:pPr/>
              <a:t>26</a:t>
            </a:fld>
            <a:endParaRPr lang="en-US"/>
          </a:p>
        </p:txBody>
      </p:sp>
      <p:sp>
        <p:nvSpPr>
          <p:cNvPr id="37893" name="Rectangle 1026"/>
          <p:cNvSpPr>
            <a:spLocks noGrp="1" noChangeArrowheads="1"/>
          </p:cNvSpPr>
          <p:nvPr>
            <p:ph type="title"/>
          </p:nvPr>
        </p:nvSpPr>
        <p:spPr>
          <a:xfrm>
            <a:off x="762000" y="228600"/>
            <a:ext cx="7543800" cy="762000"/>
          </a:xfrm>
        </p:spPr>
        <p:txBody>
          <a:bodyPr/>
          <a:lstStyle/>
          <a:p>
            <a:pPr eaLnBrk="1" hangingPunct="1"/>
            <a:r>
              <a:rPr lang="en-US" smtClean="0"/>
              <a:t>How to Handle Missing Data?</a:t>
            </a:r>
          </a:p>
        </p:txBody>
      </p:sp>
      <p:sp>
        <p:nvSpPr>
          <p:cNvPr id="37894" name="Rectangle 1027"/>
          <p:cNvSpPr>
            <a:spLocks noGrp="1" noChangeArrowheads="1"/>
          </p:cNvSpPr>
          <p:nvPr>
            <p:ph type="body" idx="1"/>
          </p:nvPr>
        </p:nvSpPr>
        <p:spPr>
          <a:xfrm>
            <a:off x="304800" y="1295400"/>
            <a:ext cx="8305800" cy="5029200"/>
          </a:xfrm>
        </p:spPr>
        <p:txBody>
          <a:bodyPr/>
          <a:lstStyle/>
          <a:p>
            <a:pPr eaLnBrk="1" hangingPunct="1">
              <a:lnSpc>
                <a:spcPct val="140000"/>
              </a:lnSpc>
            </a:pPr>
            <a:r>
              <a:rPr lang="en-US" sz="2000" dirty="0" smtClean="0"/>
              <a:t>Ignore the tuple: usually done when class label is missing (assuming the tasks in classification—not effective when the percentage of missing values per attribute varies considerably.</a:t>
            </a:r>
          </a:p>
          <a:p>
            <a:pPr eaLnBrk="1" hangingPunct="1">
              <a:lnSpc>
                <a:spcPct val="140000"/>
              </a:lnSpc>
            </a:pPr>
            <a:r>
              <a:rPr lang="en-US" sz="2000" dirty="0" smtClean="0"/>
              <a:t>Fill in the missing value manually: tedious + infeasible?</a:t>
            </a:r>
          </a:p>
          <a:p>
            <a:pPr eaLnBrk="1" hangingPunct="1">
              <a:lnSpc>
                <a:spcPct val="140000"/>
              </a:lnSpc>
            </a:pPr>
            <a:r>
              <a:rPr lang="en-US" sz="2000" dirty="0" smtClean="0"/>
              <a:t>Fill in it automatically with</a:t>
            </a:r>
          </a:p>
          <a:p>
            <a:pPr lvl="1" eaLnBrk="1" hangingPunct="1">
              <a:lnSpc>
                <a:spcPct val="140000"/>
              </a:lnSpc>
            </a:pPr>
            <a:r>
              <a:rPr lang="en-US" sz="2000" dirty="0" smtClean="0"/>
              <a:t>a global constant : e.g., “unknown”, a new class?! </a:t>
            </a:r>
          </a:p>
          <a:p>
            <a:pPr lvl="1" eaLnBrk="1" hangingPunct="1">
              <a:lnSpc>
                <a:spcPct val="140000"/>
              </a:lnSpc>
            </a:pPr>
            <a:r>
              <a:rPr lang="en-US" sz="2000" dirty="0" smtClean="0"/>
              <a:t>the attribute </a:t>
            </a:r>
            <a:r>
              <a:rPr lang="en-US" sz="2000" dirty="0" smtClean="0"/>
              <a:t>mean</a:t>
            </a:r>
            <a:r>
              <a:rPr lang="tr-TR" sz="2000" smtClean="0"/>
              <a:t>, meadian</a:t>
            </a:r>
            <a:endParaRPr lang="en-US" sz="2000" smtClean="0"/>
          </a:p>
          <a:p>
            <a:pPr lvl="1" eaLnBrk="1" hangingPunct="1">
              <a:lnSpc>
                <a:spcPct val="140000"/>
              </a:lnSpc>
            </a:pPr>
            <a:r>
              <a:rPr lang="en-US" sz="2000" dirty="0" smtClean="0"/>
              <a:t>the attribute mean for all samples belonging to the same class: smarter</a:t>
            </a:r>
          </a:p>
          <a:p>
            <a:pPr lvl="1" eaLnBrk="1" hangingPunct="1">
              <a:lnSpc>
                <a:spcPct val="140000"/>
              </a:lnSpc>
            </a:pPr>
            <a:r>
              <a:rPr lang="en-US" sz="2000" dirty="0" smtClean="0">
                <a:solidFill>
                  <a:schemeClr val="hlink"/>
                </a:solidFill>
              </a:rPr>
              <a:t>the most probable value: inference-based such as Bayesian formula or decision tree</a:t>
            </a:r>
            <a:endParaRPr lang="en-US" sz="2400" dirty="0" smtClean="0">
              <a:solidFill>
                <a:schemeClr val="hlink"/>
              </a:solidFill>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Veri Yer Tutucusu"/>
          <p:cNvSpPr>
            <a:spLocks noGrp="1"/>
          </p:cNvSpPr>
          <p:nvPr>
            <p:ph type="dt" sz="quarter" idx="10"/>
          </p:nvPr>
        </p:nvSpPr>
        <p:spPr>
          <a:noFill/>
        </p:spPr>
        <p:txBody>
          <a:bodyPr/>
          <a:lstStyle/>
          <a:p>
            <a:fld id="{1EBC3238-DA68-44DD-AEAB-41D2B87FA72D}" type="datetime4">
              <a:rPr lang="en-US"/>
              <a:pPr/>
              <a:t>October 19, 2020</a:t>
            </a:fld>
            <a:endParaRPr lang="en-US"/>
          </a:p>
        </p:txBody>
      </p:sp>
      <p:sp>
        <p:nvSpPr>
          <p:cNvPr id="38915" name="4 Altbilgi Yer Tutucusu"/>
          <p:cNvSpPr>
            <a:spLocks noGrp="1"/>
          </p:cNvSpPr>
          <p:nvPr>
            <p:ph type="ftr" sz="quarter" idx="11"/>
          </p:nvPr>
        </p:nvSpPr>
        <p:spPr>
          <a:noFill/>
        </p:spPr>
        <p:txBody>
          <a:bodyPr/>
          <a:lstStyle/>
          <a:p>
            <a:r>
              <a:rPr lang="en-US"/>
              <a:t>Data Mining: Concepts and Techniques</a:t>
            </a:r>
          </a:p>
        </p:txBody>
      </p:sp>
      <p:sp>
        <p:nvSpPr>
          <p:cNvPr id="38916" name="5 Slayt Numarası Yer Tutucusu"/>
          <p:cNvSpPr>
            <a:spLocks noGrp="1"/>
          </p:cNvSpPr>
          <p:nvPr>
            <p:ph type="sldNum" sz="quarter" idx="12"/>
          </p:nvPr>
        </p:nvSpPr>
        <p:spPr>
          <a:noFill/>
        </p:spPr>
        <p:txBody>
          <a:bodyPr/>
          <a:lstStyle/>
          <a:p>
            <a:fld id="{C21EBDFF-49CC-4382-9406-77E86148CBF5}" type="slidenum">
              <a:rPr lang="en-US"/>
              <a:pPr/>
              <a:t>27</a:t>
            </a:fld>
            <a:endParaRPr lang="en-US"/>
          </a:p>
        </p:txBody>
      </p:sp>
      <p:sp>
        <p:nvSpPr>
          <p:cNvPr id="38917" name="Rectangle 2"/>
          <p:cNvSpPr>
            <a:spLocks noGrp="1" noChangeArrowheads="1"/>
          </p:cNvSpPr>
          <p:nvPr>
            <p:ph type="title"/>
          </p:nvPr>
        </p:nvSpPr>
        <p:spPr>
          <a:xfrm>
            <a:off x="1676400" y="228600"/>
            <a:ext cx="5638800" cy="762000"/>
          </a:xfrm>
        </p:spPr>
        <p:txBody>
          <a:bodyPr/>
          <a:lstStyle/>
          <a:p>
            <a:pPr eaLnBrk="1" hangingPunct="1"/>
            <a:r>
              <a:rPr lang="en-US" smtClean="0"/>
              <a:t>Noisy Data</a:t>
            </a:r>
          </a:p>
        </p:txBody>
      </p:sp>
      <p:sp>
        <p:nvSpPr>
          <p:cNvPr id="38918" name="Rectangle 3"/>
          <p:cNvSpPr>
            <a:spLocks noGrp="1" noChangeArrowheads="1"/>
          </p:cNvSpPr>
          <p:nvPr>
            <p:ph type="body" idx="1"/>
          </p:nvPr>
        </p:nvSpPr>
        <p:spPr>
          <a:xfrm>
            <a:off x="285750" y="1371600"/>
            <a:ext cx="8401050" cy="4953000"/>
          </a:xfrm>
        </p:spPr>
        <p:txBody>
          <a:bodyPr/>
          <a:lstStyle/>
          <a:p>
            <a:pPr eaLnBrk="1" hangingPunct="1"/>
            <a:r>
              <a:rPr lang="en-US" sz="2400" smtClean="0"/>
              <a:t>Noise: random error or variance in a measured variable</a:t>
            </a:r>
          </a:p>
          <a:p>
            <a:pPr eaLnBrk="1" hangingPunct="1"/>
            <a:r>
              <a:rPr lang="en-US" sz="2400" smtClean="0"/>
              <a:t>Incorrect attribute values may due to</a:t>
            </a:r>
          </a:p>
          <a:p>
            <a:pPr lvl="1" eaLnBrk="1" hangingPunct="1"/>
            <a:r>
              <a:rPr lang="en-US" sz="2400" smtClean="0"/>
              <a:t>faulty data collection instruments</a:t>
            </a:r>
          </a:p>
          <a:p>
            <a:pPr lvl="1" eaLnBrk="1" hangingPunct="1"/>
            <a:r>
              <a:rPr lang="en-US" sz="2400" smtClean="0"/>
              <a:t>data entry problems</a:t>
            </a:r>
          </a:p>
          <a:p>
            <a:pPr lvl="1" eaLnBrk="1" hangingPunct="1"/>
            <a:r>
              <a:rPr lang="en-US" sz="2400" smtClean="0"/>
              <a:t>data transmission problems</a:t>
            </a:r>
          </a:p>
          <a:p>
            <a:pPr lvl="1" eaLnBrk="1" hangingPunct="1"/>
            <a:r>
              <a:rPr lang="en-US" sz="2400" smtClean="0"/>
              <a:t>technology limitation</a:t>
            </a:r>
          </a:p>
          <a:p>
            <a:pPr lvl="1" eaLnBrk="1" hangingPunct="1"/>
            <a:r>
              <a:rPr lang="en-US" sz="2400" smtClean="0"/>
              <a:t>inconsistency in naming convention </a:t>
            </a:r>
          </a:p>
          <a:p>
            <a:pPr eaLnBrk="1" hangingPunct="1"/>
            <a:r>
              <a:rPr lang="en-US" sz="2400" smtClean="0"/>
              <a:t>Other data problems which requires data cleaning</a:t>
            </a:r>
          </a:p>
          <a:p>
            <a:pPr lvl="1" eaLnBrk="1" hangingPunct="1"/>
            <a:r>
              <a:rPr lang="en-US" sz="2400" smtClean="0"/>
              <a:t>duplicate records</a:t>
            </a:r>
          </a:p>
          <a:p>
            <a:pPr lvl="1" eaLnBrk="1" hangingPunct="1"/>
            <a:r>
              <a:rPr lang="en-US" sz="2400" smtClean="0"/>
              <a:t>incomplete data</a:t>
            </a:r>
          </a:p>
          <a:p>
            <a:pPr lvl="1" eaLnBrk="1" hangingPunct="1"/>
            <a:r>
              <a:rPr lang="en-US" sz="2400" smtClean="0"/>
              <a:t>inconsistent data</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Veri Yer Tutucusu"/>
          <p:cNvSpPr>
            <a:spLocks noGrp="1"/>
          </p:cNvSpPr>
          <p:nvPr>
            <p:ph type="dt" sz="quarter" idx="10"/>
          </p:nvPr>
        </p:nvSpPr>
        <p:spPr>
          <a:noFill/>
        </p:spPr>
        <p:txBody>
          <a:bodyPr/>
          <a:lstStyle/>
          <a:p>
            <a:fld id="{144D1F8D-67DD-4C07-82AB-E9ED68CF15FB}" type="datetime4">
              <a:rPr lang="en-US"/>
              <a:pPr/>
              <a:t>October 19, 2020</a:t>
            </a:fld>
            <a:endParaRPr lang="en-US"/>
          </a:p>
        </p:txBody>
      </p:sp>
      <p:sp>
        <p:nvSpPr>
          <p:cNvPr id="39939" name="4 Altbilgi Yer Tutucusu"/>
          <p:cNvSpPr>
            <a:spLocks noGrp="1"/>
          </p:cNvSpPr>
          <p:nvPr>
            <p:ph type="ftr" sz="quarter" idx="11"/>
          </p:nvPr>
        </p:nvSpPr>
        <p:spPr>
          <a:noFill/>
        </p:spPr>
        <p:txBody>
          <a:bodyPr/>
          <a:lstStyle/>
          <a:p>
            <a:r>
              <a:rPr lang="en-US"/>
              <a:t>Data Mining: Concepts and Techniques</a:t>
            </a:r>
          </a:p>
        </p:txBody>
      </p:sp>
      <p:sp>
        <p:nvSpPr>
          <p:cNvPr id="39940" name="5 Slayt Numarası Yer Tutucusu"/>
          <p:cNvSpPr>
            <a:spLocks noGrp="1"/>
          </p:cNvSpPr>
          <p:nvPr>
            <p:ph type="sldNum" sz="quarter" idx="12"/>
          </p:nvPr>
        </p:nvSpPr>
        <p:spPr>
          <a:noFill/>
        </p:spPr>
        <p:txBody>
          <a:bodyPr/>
          <a:lstStyle/>
          <a:p>
            <a:fld id="{42E4E16F-7007-4CC2-B564-92A8596E8030}" type="slidenum">
              <a:rPr lang="en-US"/>
              <a:pPr/>
              <a:t>28</a:t>
            </a:fld>
            <a:endParaRPr lang="en-US"/>
          </a:p>
        </p:txBody>
      </p:sp>
      <p:sp>
        <p:nvSpPr>
          <p:cNvPr id="39941" name="Rectangle 2"/>
          <p:cNvSpPr>
            <a:spLocks noGrp="1" noChangeArrowheads="1"/>
          </p:cNvSpPr>
          <p:nvPr>
            <p:ph type="title"/>
          </p:nvPr>
        </p:nvSpPr>
        <p:spPr>
          <a:xfrm>
            <a:off x="762000" y="381000"/>
            <a:ext cx="7640638" cy="609600"/>
          </a:xfrm>
        </p:spPr>
        <p:txBody>
          <a:bodyPr/>
          <a:lstStyle/>
          <a:p>
            <a:pPr eaLnBrk="1" hangingPunct="1"/>
            <a:r>
              <a:rPr lang="en-US" smtClean="0"/>
              <a:t>How to Handle Noisy Data?</a:t>
            </a:r>
          </a:p>
        </p:txBody>
      </p:sp>
      <p:sp>
        <p:nvSpPr>
          <p:cNvPr id="39942" name="Rectangle 3"/>
          <p:cNvSpPr>
            <a:spLocks noGrp="1" noChangeArrowheads="1"/>
          </p:cNvSpPr>
          <p:nvPr>
            <p:ph type="body" idx="1"/>
          </p:nvPr>
        </p:nvSpPr>
        <p:spPr>
          <a:xfrm>
            <a:off x="304800" y="1371600"/>
            <a:ext cx="8401050" cy="5029200"/>
          </a:xfrm>
        </p:spPr>
        <p:txBody>
          <a:bodyPr/>
          <a:lstStyle/>
          <a:p>
            <a:pPr eaLnBrk="1" hangingPunct="1"/>
            <a:r>
              <a:rPr lang="en-US" sz="2400" smtClean="0">
                <a:solidFill>
                  <a:schemeClr val="folHlink"/>
                </a:solidFill>
              </a:rPr>
              <a:t>Binning</a:t>
            </a:r>
          </a:p>
          <a:p>
            <a:pPr lvl="1" eaLnBrk="1" hangingPunct="1"/>
            <a:r>
              <a:rPr lang="en-US" sz="2400" smtClean="0"/>
              <a:t>first sort data and partition into (equal-frequency) bins</a:t>
            </a:r>
          </a:p>
          <a:p>
            <a:pPr lvl="1" eaLnBrk="1" hangingPunct="1"/>
            <a:r>
              <a:rPr lang="en-US" sz="2400" smtClean="0"/>
              <a:t>then one can </a:t>
            </a:r>
            <a:r>
              <a:rPr lang="en-US" sz="2400" smtClean="0">
                <a:solidFill>
                  <a:schemeClr val="hlink"/>
                </a:solidFill>
              </a:rPr>
              <a:t>smooth by bin means,  smooth by bin median, smooth by bin boundaries</a:t>
            </a:r>
            <a:r>
              <a:rPr lang="en-US" sz="2400" smtClean="0"/>
              <a:t>, etc.</a:t>
            </a:r>
          </a:p>
          <a:p>
            <a:pPr eaLnBrk="1" hangingPunct="1"/>
            <a:r>
              <a:rPr lang="en-US" sz="2400" smtClean="0">
                <a:solidFill>
                  <a:schemeClr val="folHlink"/>
                </a:solidFill>
              </a:rPr>
              <a:t>Regression</a:t>
            </a:r>
          </a:p>
          <a:p>
            <a:pPr lvl="1" eaLnBrk="1" hangingPunct="1"/>
            <a:r>
              <a:rPr lang="en-US" sz="2400" smtClean="0"/>
              <a:t>smooth by fitting the data into regression functions</a:t>
            </a:r>
          </a:p>
          <a:p>
            <a:pPr eaLnBrk="1" hangingPunct="1"/>
            <a:r>
              <a:rPr lang="en-US" sz="2400" smtClean="0">
                <a:solidFill>
                  <a:schemeClr val="folHlink"/>
                </a:solidFill>
              </a:rPr>
              <a:t>Clustering</a:t>
            </a:r>
          </a:p>
          <a:p>
            <a:pPr lvl="1" eaLnBrk="1" hangingPunct="1"/>
            <a:r>
              <a:rPr lang="en-US" sz="2400" smtClean="0"/>
              <a:t>detect and remove outliers</a:t>
            </a:r>
          </a:p>
          <a:p>
            <a:pPr eaLnBrk="1" hangingPunct="1"/>
            <a:r>
              <a:rPr lang="en-US" sz="2400" smtClean="0">
                <a:solidFill>
                  <a:schemeClr val="folHlink"/>
                </a:solidFill>
              </a:rPr>
              <a:t>Combined computer and human inspection</a:t>
            </a:r>
          </a:p>
          <a:p>
            <a:pPr lvl="1" eaLnBrk="1" hangingPunct="1"/>
            <a:r>
              <a:rPr lang="en-US" sz="2400" smtClean="0"/>
              <a:t>detect suspicious values and check by human (e.g., deal with possible outliers)</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Veri Yer Tutucusu"/>
          <p:cNvSpPr>
            <a:spLocks noGrp="1"/>
          </p:cNvSpPr>
          <p:nvPr>
            <p:ph type="dt" sz="quarter" idx="10"/>
          </p:nvPr>
        </p:nvSpPr>
        <p:spPr>
          <a:noFill/>
        </p:spPr>
        <p:txBody>
          <a:bodyPr/>
          <a:lstStyle/>
          <a:p>
            <a:fld id="{95590F89-9778-4F04-A1DD-A0FBDD363328}" type="datetime4">
              <a:rPr lang="en-US"/>
              <a:pPr/>
              <a:t>October 19, 2020</a:t>
            </a:fld>
            <a:endParaRPr lang="en-US"/>
          </a:p>
        </p:txBody>
      </p:sp>
      <p:sp>
        <p:nvSpPr>
          <p:cNvPr id="40963" name="4 Altbilgi Yer Tutucusu"/>
          <p:cNvSpPr>
            <a:spLocks noGrp="1"/>
          </p:cNvSpPr>
          <p:nvPr>
            <p:ph type="ftr" sz="quarter" idx="11"/>
          </p:nvPr>
        </p:nvSpPr>
        <p:spPr>
          <a:noFill/>
        </p:spPr>
        <p:txBody>
          <a:bodyPr/>
          <a:lstStyle/>
          <a:p>
            <a:r>
              <a:rPr lang="en-US"/>
              <a:t>Data Mining: Concepts and Techniques</a:t>
            </a:r>
          </a:p>
        </p:txBody>
      </p:sp>
      <p:sp>
        <p:nvSpPr>
          <p:cNvPr id="40964" name="5 Slayt Numarası Yer Tutucusu"/>
          <p:cNvSpPr>
            <a:spLocks noGrp="1"/>
          </p:cNvSpPr>
          <p:nvPr>
            <p:ph type="sldNum" sz="quarter" idx="12"/>
          </p:nvPr>
        </p:nvSpPr>
        <p:spPr>
          <a:noFill/>
        </p:spPr>
        <p:txBody>
          <a:bodyPr/>
          <a:lstStyle/>
          <a:p>
            <a:fld id="{B8B93ABD-D0BB-4255-AE41-C299F86F014E}" type="slidenum">
              <a:rPr lang="en-US"/>
              <a:pPr/>
              <a:t>29</a:t>
            </a:fld>
            <a:endParaRPr lang="en-US"/>
          </a:p>
        </p:txBody>
      </p:sp>
      <p:sp>
        <p:nvSpPr>
          <p:cNvPr id="40965" name="Rectangle 1026"/>
          <p:cNvSpPr>
            <a:spLocks noGrp="1" noChangeArrowheads="1"/>
          </p:cNvSpPr>
          <p:nvPr>
            <p:ph type="title"/>
          </p:nvPr>
        </p:nvSpPr>
        <p:spPr/>
        <p:txBody>
          <a:bodyPr/>
          <a:lstStyle/>
          <a:p>
            <a:pPr eaLnBrk="1" hangingPunct="1"/>
            <a:r>
              <a:rPr lang="en-US" sz="3200" smtClean="0"/>
              <a:t>Simple Discretization Methods: Binning</a:t>
            </a:r>
            <a:endParaRPr lang="en-US" smtClean="0"/>
          </a:p>
        </p:txBody>
      </p:sp>
      <p:sp>
        <p:nvSpPr>
          <p:cNvPr id="40966" name="Rectangle 1027"/>
          <p:cNvSpPr>
            <a:spLocks noGrp="1" noChangeArrowheads="1"/>
          </p:cNvSpPr>
          <p:nvPr>
            <p:ph type="body" idx="1"/>
          </p:nvPr>
        </p:nvSpPr>
        <p:spPr>
          <a:xfrm>
            <a:off x="304800" y="1295400"/>
            <a:ext cx="8458200" cy="5181600"/>
          </a:xfrm>
        </p:spPr>
        <p:txBody>
          <a:bodyPr/>
          <a:lstStyle/>
          <a:p>
            <a:pPr eaLnBrk="1" hangingPunct="1">
              <a:lnSpc>
                <a:spcPct val="150000"/>
              </a:lnSpc>
            </a:pPr>
            <a:r>
              <a:rPr lang="en-US" sz="2000" smtClean="0">
                <a:solidFill>
                  <a:schemeClr val="hlink"/>
                </a:solidFill>
              </a:rPr>
              <a:t>Equal-width</a:t>
            </a:r>
            <a:r>
              <a:rPr lang="en-US" sz="2000" smtClean="0"/>
              <a:t> (distance) partitioning</a:t>
            </a:r>
          </a:p>
          <a:p>
            <a:pPr lvl="1" eaLnBrk="1" hangingPunct="1">
              <a:lnSpc>
                <a:spcPct val="150000"/>
              </a:lnSpc>
              <a:spcBef>
                <a:spcPct val="0"/>
              </a:spcBef>
            </a:pPr>
            <a:r>
              <a:rPr lang="en-US" sz="2000" smtClean="0"/>
              <a:t>Divides the range into </a:t>
            </a:r>
            <a:r>
              <a:rPr lang="en-US" sz="2000" i="1" smtClean="0"/>
              <a:t>N</a:t>
            </a:r>
            <a:r>
              <a:rPr lang="en-US" sz="2000" smtClean="0"/>
              <a:t> intervals of equal size: </a:t>
            </a:r>
            <a:r>
              <a:rPr lang="en-US" sz="2000" smtClean="0">
                <a:solidFill>
                  <a:srgbClr val="39513E"/>
                </a:solidFill>
              </a:rPr>
              <a:t>uniform grid</a:t>
            </a:r>
            <a:endParaRPr lang="en-US" sz="2000" smtClean="0">
              <a:solidFill>
                <a:schemeClr val="hlink"/>
              </a:solidFill>
            </a:endParaRPr>
          </a:p>
          <a:p>
            <a:pPr lvl="1" eaLnBrk="1" hangingPunct="1">
              <a:lnSpc>
                <a:spcPct val="150000"/>
              </a:lnSpc>
              <a:spcBef>
                <a:spcPct val="0"/>
              </a:spcBef>
            </a:pPr>
            <a:r>
              <a:rPr lang="en-US" sz="2000" smtClean="0"/>
              <a:t>if </a:t>
            </a:r>
            <a:r>
              <a:rPr lang="en-US" sz="2000" i="1" smtClean="0"/>
              <a:t>A</a:t>
            </a:r>
            <a:r>
              <a:rPr lang="en-US" sz="2000" smtClean="0"/>
              <a:t> and </a:t>
            </a:r>
            <a:r>
              <a:rPr lang="en-US" sz="2000" i="1" smtClean="0"/>
              <a:t>B</a:t>
            </a:r>
            <a:r>
              <a:rPr lang="en-US" sz="2000" smtClean="0"/>
              <a:t> are the lowest and highest values of the attribute, the width of intervals will be: </a:t>
            </a:r>
            <a:r>
              <a:rPr lang="en-US" sz="2000" i="1" smtClean="0"/>
              <a:t>W </a:t>
            </a:r>
            <a:r>
              <a:rPr lang="en-US" sz="2000" smtClean="0"/>
              <a:t>= (</a:t>
            </a:r>
            <a:r>
              <a:rPr lang="en-US" sz="2000" i="1" smtClean="0"/>
              <a:t>B </a:t>
            </a:r>
            <a:r>
              <a:rPr lang="en-US" sz="2000" smtClean="0"/>
              <a:t>–</a:t>
            </a:r>
            <a:r>
              <a:rPr lang="en-US" sz="2000" i="1" smtClean="0"/>
              <a:t>A</a:t>
            </a:r>
            <a:r>
              <a:rPr lang="en-US" sz="2000" smtClean="0"/>
              <a:t>)/</a:t>
            </a:r>
            <a:r>
              <a:rPr lang="en-US" sz="2000" i="1" smtClean="0"/>
              <a:t>N.</a:t>
            </a:r>
            <a:endParaRPr lang="en-US" sz="2000" smtClean="0"/>
          </a:p>
          <a:p>
            <a:pPr lvl="1" eaLnBrk="1" hangingPunct="1">
              <a:lnSpc>
                <a:spcPct val="150000"/>
              </a:lnSpc>
              <a:spcBef>
                <a:spcPct val="0"/>
              </a:spcBef>
            </a:pPr>
            <a:r>
              <a:rPr lang="en-US" sz="2000" smtClean="0"/>
              <a:t>The most straightforward, but outliers may dominate presentation</a:t>
            </a:r>
          </a:p>
          <a:p>
            <a:pPr lvl="1" eaLnBrk="1" hangingPunct="1">
              <a:lnSpc>
                <a:spcPct val="150000"/>
              </a:lnSpc>
              <a:spcBef>
                <a:spcPct val="0"/>
              </a:spcBef>
            </a:pPr>
            <a:r>
              <a:rPr lang="en-US" sz="2000" smtClean="0"/>
              <a:t>Skewed data is not handled well</a:t>
            </a:r>
            <a:endParaRPr lang="en-US" sz="2000" i="1" smtClean="0"/>
          </a:p>
          <a:p>
            <a:pPr eaLnBrk="1" hangingPunct="1">
              <a:lnSpc>
                <a:spcPct val="150000"/>
              </a:lnSpc>
            </a:pPr>
            <a:r>
              <a:rPr lang="en-US" sz="2000" smtClean="0">
                <a:solidFill>
                  <a:schemeClr val="hlink"/>
                </a:solidFill>
              </a:rPr>
              <a:t>Equal-depth</a:t>
            </a:r>
            <a:r>
              <a:rPr lang="en-US" sz="2000" smtClean="0"/>
              <a:t> (frequency) partitioning</a:t>
            </a:r>
          </a:p>
          <a:p>
            <a:pPr lvl="1" eaLnBrk="1" hangingPunct="1">
              <a:lnSpc>
                <a:spcPct val="150000"/>
              </a:lnSpc>
              <a:spcBef>
                <a:spcPct val="0"/>
              </a:spcBef>
            </a:pPr>
            <a:r>
              <a:rPr lang="en-US" sz="2000" smtClean="0"/>
              <a:t>Divides the range into </a:t>
            </a:r>
            <a:r>
              <a:rPr lang="en-US" sz="2000" i="1" smtClean="0"/>
              <a:t>N</a:t>
            </a:r>
            <a:r>
              <a:rPr lang="en-US" sz="2000" smtClean="0"/>
              <a:t> intervals, each containing approximately same number of samples</a:t>
            </a:r>
          </a:p>
          <a:p>
            <a:pPr lvl="1" eaLnBrk="1" hangingPunct="1">
              <a:lnSpc>
                <a:spcPct val="150000"/>
              </a:lnSpc>
              <a:spcBef>
                <a:spcPct val="0"/>
              </a:spcBef>
            </a:pPr>
            <a:r>
              <a:rPr lang="en-US" sz="2000" smtClean="0"/>
              <a:t>Good data scaling</a:t>
            </a:r>
          </a:p>
          <a:p>
            <a:pPr lvl="1" eaLnBrk="1" hangingPunct="1">
              <a:lnSpc>
                <a:spcPct val="150000"/>
              </a:lnSpc>
              <a:spcBef>
                <a:spcPct val="0"/>
              </a:spcBef>
            </a:pPr>
            <a:r>
              <a:rPr lang="en-US" sz="2000" smtClean="0"/>
              <a:t>Managing categorical attributes can be tricky</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Veri Yer Tutucusu"/>
          <p:cNvSpPr>
            <a:spLocks noGrp="1"/>
          </p:cNvSpPr>
          <p:nvPr>
            <p:ph type="dt" sz="quarter" idx="10"/>
          </p:nvPr>
        </p:nvSpPr>
        <p:spPr>
          <a:noFill/>
        </p:spPr>
        <p:txBody>
          <a:bodyPr/>
          <a:lstStyle/>
          <a:p>
            <a:fld id="{DE14E29F-7447-4161-924C-DE6800DDCACA}" type="datetime4">
              <a:rPr lang="en-US"/>
              <a:pPr/>
              <a:t>October 19, 2020</a:t>
            </a:fld>
            <a:endParaRPr lang="en-US"/>
          </a:p>
        </p:txBody>
      </p:sp>
      <p:sp>
        <p:nvSpPr>
          <p:cNvPr id="14339" name="4 Altbilgi Yer Tutucusu"/>
          <p:cNvSpPr>
            <a:spLocks noGrp="1"/>
          </p:cNvSpPr>
          <p:nvPr>
            <p:ph type="ftr" sz="quarter" idx="11"/>
          </p:nvPr>
        </p:nvSpPr>
        <p:spPr>
          <a:noFill/>
        </p:spPr>
        <p:txBody>
          <a:bodyPr/>
          <a:lstStyle/>
          <a:p>
            <a:r>
              <a:rPr lang="en-US"/>
              <a:t>Data Mining: Concepts and Techniques</a:t>
            </a:r>
          </a:p>
        </p:txBody>
      </p:sp>
      <p:sp>
        <p:nvSpPr>
          <p:cNvPr id="14340" name="5 Slayt Numarası Yer Tutucusu"/>
          <p:cNvSpPr>
            <a:spLocks noGrp="1"/>
          </p:cNvSpPr>
          <p:nvPr>
            <p:ph type="sldNum" sz="quarter" idx="12"/>
          </p:nvPr>
        </p:nvSpPr>
        <p:spPr>
          <a:noFill/>
        </p:spPr>
        <p:txBody>
          <a:bodyPr/>
          <a:lstStyle/>
          <a:p>
            <a:fld id="{9C6A6293-496B-4924-974E-809748EF2989}" type="slidenum">
              <a:rPr lang="en-US"/>
              <a:pPr/>
              <a:t>3</a:t>
            </a:fld>
            <a:endParaRPr lang="en-US"/>
          </a:p>
        </p:txBody>
      </p:sp>
      <p:sp>
        <p:nvSpPr>
          <p:cNvPr id="14341" name="Rectangle 2"/>
          <p:cNvSpPr>
            <a:spLocks noGrp="1" noChangeArrowheads="1"/>
          </p:cNvSpPr>
          <p:nvPr>
            <p:ph type="title"/>
          </p:nvPr>
        </p:nvSpPr>
        <p:spPr>
          <a:xfrm>
            <a:off x="304800" y="304800"/>
            <a:ext cx="8458200" cy="762000"/>
          </a:xfrm>
        </p:spPr>
        <p:txBody>
          <a:bodyPr/>
          <a:lstStyle/>
          <a:p>
            <a:pPr eaLnBrk="1" hangingPunct="1"/>
            <a:r>
              <a:rPr lang="en-US" smtClean="0"/>
              <a:t>Why Data Preprocessing?</a:t>
            </a:r>
          </a:p>
        </p:txBody>
      </p:sp>
      <p:sp>
        <p:nvSpPr>
          <p:cNvPr id="14342" name="Rectangle 3"/>
          <p:cNvSpPr>
            <a:spLocks noGrp="1" noChangeArrowheads="1"/>
          </p:cNvSpPr>
          <p:nvPr>
            <p:ph type="body" idx="1"/>
          </p:nvPr>
        </p:nvSpPr>
        <p:spPr>
          <a:xfrm>
            <a:off x="457200" y="1371600"/>
            <a:ext cx="8305800" cy="5181600"/>
          </a:xfrm>
        </p:spPr>
        <p:txBody>
          <a:bodyPr/>
          <a:lstStyle/>
          <a:p>
            <a:pPr eaLnBrk="1" hangingPunct="1">
              <a:lnSpc>
                <a:spcPct val="90000"/>
              </a:lnSpc>
            </a:pPr>
            <a:r>
              <a:rPr lang="en-US" smtClean="0"/>
              <a:t>Data in the real world is dirty</a:t>
            </a:r>
          </a:p>
          <a:p>
            <a:pPr lvl="1" eaLnBrk="1" hangingPunct="1">
              <a:lnSpc>
                <a:spcPct val="90000"/>
              </a:lnSpc>
            </a:pPr>
            <a:r>
              <a:rPr lang="en-US" smtClean="0">
                <a:solidFill>
                  <a:schemeClr val="hlink"/>
                </a:solidFill>
              </a:rPr>
              <a:t>incomplete</a:t>
            </a:r>
            <a:r>
              <a:rPr lang="en-US" smtClean="0"/>
              <a:t>: lacking attribute values, lacking certain attributes of interest, or containing only aggregate data</a:t>
            </a:r>
          </a:p>
          <a:p>
            <a:pPr lvl="2" eaLnBrk="1" hangingPunct="1">
              <a:lnSpc>
                <a:spcPct val="90000"/>
              </a:lnSpc>
            </a:pPr>
            <a:r>
              <a:rPr lang="en-US" smtClean="0"/>
              <a:t>e.g., occupation=“ ”</a:t>
            </a:r>
          </a:p>
          <a:p>
            <a:pPr lvl="1" eaLnBrk="1" hangingPunct="1">
              <a:lnSpc>
                <a:spcPct val="90000"/>
              </a:lnSpc>
            </a:pPr>
            <a:r>
              <a:rPr lang="en-US" smtClean="0">
                <a:solidFill>
                  <a:schemeClr val="hlink"/>
                </a:solidFill>
              </a:rPr>
              <a:t>noisy</a:t>
            </a:r>
            <a:r>
              <a:rPr lang="en-US" smtClean="0"/>
              <a:t>: containing errors or outliers</a:t>
            </a:r>
          </a:p>
          <a:p>
            <a:pPr lvl="2" eaLnBrk="1" hangingPunct="1">
              <a:lnSpc>
                <a:spcPct val="90000"/>
              </a:lnSpc>
            </a:pPr>
            <a:r>
              <a:rPr lang="en-US" smtClean="0"/>
              <a:t>e.g., Salary=“-10”</a:t>
            </a:r>
          </a:p>
          <a:p>
            <a:pPr lvl="1" eaLnBrk="1" hangingPunct="1">
              <a:lnSpc>
                <a:spcPct val="90000"/>
              </a:lnSpc>
            </a:pPr>
            <a:r>
              <a:rPr lang="en-US" smtClean="0">
                <a:solidFill>
                  <a:schemeClr val="hlink"/>
                </a:solidFill>
              </a:rPr>
              <a:t>inconsistent</a:t>
            </a:r>
            <a:r>
              <a:rPr lang="en-US" smtClean="0"/>
              <a:t>: containing discrepancies in codes or names</a:t>
            </a:r>
          </a:p>
          <a:p>
            <a:pPr lvl="2" eaLnBrk="1" hangingPunct="1">
              <a:lnSpc>
                <a:spcPct val="90000"/>
              </a:lnSpc>
            </a:pPr>
            <a:r>
              <a:rPr lang="en-US" smtClean="0"/>
              <a:t>e.g., Age=“42” Birthday=“03/07/1997”</a:t>
            </a:r>
          </a:p>
          <a:p>
            <a:pPr lvl="2" eaLnBrk="1" hangingPunct="1">
              <a:lnSpc>
                <a:spcPct val="90000"/>
              </a:lnSpc>
            </a:pPr>
            <a:r>
              <a:rPr lang="en-US" smtClean="0"/>
              <a:t>e.g., Was rating “1,2,3”, now rating “A, B, C”</a:t>
            </a:r>
          </a:p>
          <a:p>
            <a:pPr lvl="2" eaLnBrk="1" hangingPunct="1">
              <a:lnSpc>
                <a:spcPct val="90000"/>
              </a:lnSpc>
            </a:pPr>
            <a:r>
              <a:rPr lang="en-US" smtClean="0"/>
              <a:t>e.g., discrepancy between duplicate records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Veri Yer Tutucusu"/>
          <p:cNvSpPr>
            <a:spLocks noGrp="1"/>
          </p:cNvSpPr>
          <p:nvPr>
            <p:ph type="dt" sz="quarter" idx="10"/>
          </p:nvPr>
        </p:nvSpPr>
        <p:spPr>
          <a:noFill/>
        </p:spPr>
        <p:txBody>
          <a:bodyPr/>
          <a:lstStyle/>
          <a:p>
            <a:fld id="{26427A48-7676-4BDE-B27E-D7BDB86B9D7F}" type="datetime4">
              <a:rPr lang="en-US"/>
              <a:pPr/>
              <a:t>October 19, 2020</a:t>
            </a:fld>
            <a:endParaRPr lang="en-US"/>
          </a:p>
        </p:txBody>
      </p:sp>
      <p:sp>
        <p:nvSpPr>
          <p:cNvPr id="41987" name="4 Altbilgi Yer Tutucusu"/>
          <p:cNvSpPr>
            <a:spLocks noGrp="1"/>
          </p:cNvSpPr>
          <p:nvPr>
            <p:ph type="ftr" sz="quarter" idx="11"/>
          </p:nvPr>
        </p:nvSpPr>
        <p:spPr>
          <a:noFill/>
        </p:spPr>
        <p:txBody>
          <a:bodyPr/>
          <a:lstStyle/>
          <a:p>
            <a:r>
              <a:rPr lang="en-US"/>
              <a:t>Data Mining: Concepts and Techniques</a:t>
            </a:r>
          </a:p>
        </p:txBody>
      </p:sp>
      <p:sp>
        <p:nvSpPr>
          <p:cNvPr id="41988" name="5 Slayt Numarası Yer Tutucusu"/>
          <p:cNvSpPr>
            <a:spLocks noGrp="1"/>
          </p:cNvSpPr>
          <p:nvPr>
            <p:ph type="sldNum" sz="quarter" idx="12"/>
          </p:nvPr>
        </p:nvSpPr>
        <p:spPr>
          <a:noFill/>
        </p:spPr>
        <p:txBody>
          <a:bodyPr/>
          <a:lstStyle/>
          <a:p>
            <a:fld id="{9F9D835D-B015-4DD6-9B21-13D7C19CF925}" type="slidenum">
              <a:rPr lang="en-US"/>
              <a:pPr/>
              <a:t>30</a:t>
            </a:fld>
            <a:endParaRPr lang="en-US"/>
          </a:p>
        </p:txBody>
      </p:sp>
      <p:sp>
        <p:nvSpPr>
          <p:cNvPr id="41989" name="Rectangle 2"/>
          <p:cNvSpPr>
            <a:spLocks noGrp="1" noChangeArrowheads="1"/>
          </p:cNvSpPr>
          <p:nvPr>
            <p:ph type="title"/>
          </p:nvPr>
        </p:nvSpPr>
        <p:spPr/>
        <p:txBody>
          <a:bodyPr/>
          <a:lstStyle/>
          <a:p>
            <a:pPr eaLnBrk="1" hangingPunct="1"/>
            <a:r>
              <a:rPr lang="en-US" smtClean="0"/>
              <a:t>Binning Methods for Data Smoothing</a:t>
            </a:r>
          </a:p>
        </p:txBody>
      </p:sp>
      <p:sp>
        <p:nvSpPr>
          <p:cNvPr id="41990" name="Rectangle 3"/>
          <p:cNvSpPr>
            <a:spLocks noGrp="1" noChangeArrowheads="1"/>
          </p:cNvSpPr>
          <p:nvPr>
            <p:ph type="body" idx="1"/>
          </p:nvPr>
        </p:nvSpPr>
        <p:spPr>
          <a:xfrm>
            <a:off x="457200" y="1371600"/>
            <a:ext cx="8077200" cy="5029200"/>
          </a:xfrm>
        </p:spPr>
        <p:txBody>
          <a:bodyPr/>
          <a:lstStyle/>
          <a:p>
            <a:pPr eaLnBrk="1" hangingPunct="1">
              <a:buFont typeface="Wingdings" pitchFamily="2" charset="2"/>
              <a:buChar char="q"/>
            </a:pPr>
            <a:r>
              <a:rPr lang="en-US" sz="2000" smtClean="0"/>
              <a:t>Sorted data for price (in dollars): 4, 8, 9, 15, 21, 21, 24, 25, 26, 28, 29, 34</a:t>
            </a:r>
          </a:p>
          <a:p>
            <a:pPr eaLnBrk="1" hangingPunct="1">
              <a:buFontTx/>
              <a:buNone/>
            </a:pPr>
            <a:r>
              <a:rPr lang="en-US" sz="2000" smtClean="0"/>
              <a:t>*  Partition into equal-frequency (equi-depth) bins:</a:t>
            </a:r>
          </a:p>
          <a:p>
            <a:pPr eaLnBrk="1" hangingPunct="1">
              <a:buFontTx/>
              <a:buNone/>
            </a:pPr>
            <a:r>
              <a:rPr lang="en-US" sz="2000" smtClean="0"/>
              <a:t>      - Bin 1: 4, 8, 9, 15</a:t>
            </a:r>
          </a:p>
          <a:p>
            <a:pPr eaLnBrk="1" hangingPunct="1">
              <a:buFontTx/>
              <a:buNone/>
            </a:pPr>
            <a:r>
              <a:rPr lang="en-US" sz="2000" smtClean="0"/>
              <a:t>      - Bin 2: 21, 21, 24, 25</a:t>
            </a:r>
          </a:p>
          <a:p>
            <a:pPr eaLnBrk="1" hangingPunct="1">
              <a:buFontTx/>
              <a:buNone/>
            </a:pPr>
            <a:r>
              <a:rPr lang="en-US" sz="2000" smtClean="0"/>
              <a:t>      - Bin 3: 26, 28, 29, 34</a:t>
            </a:r>
          </a:p>
          <a:p>
            <a:pPr eaLnBrk="1" hangingPunct="1">
              <a:buFontTx/>
              <a:buNone/>
            </a:pPr>
            <a:r>
              <a:rPr lang="en-US" sz="2000" smtClean="0"/>
              <a:t>*  Smoothing by bin means:</a:t>
            </a:r>
          </a:p>
          <a:p>
            <a:pPr eaLnBrk="1" hangingPunct="1">
              <a:buFontTx/>
              <a:buNone/>
            </a:pPr>
            <a:r>
              <a:rPr lang="en-US" sz="2000" smtClean="0"/>
              <a:t>      - Bin 1: 9, 9, 9, 9</a:t>
            </a:r>
          </a:p>
          <a:p>
            <a:pPr eaLnBrk="1" hangingPunct="1">
              <a:buFontTx/>
              <a:buNone/>
            </a:pPr>
            <a:r>
              <a:rPr lang="en-US" sz="2000" smtClean="0"/>
              <a:t>      - Bin 2: 23, 23, 23, 23</a:t>
            </a:r>
          </a:p>
          <a:p>
            <a:pPr eaLnBrk="1" hangingPunct="1">
              <a:buFontTx/>
              <a:buNone/>
            </a:pPr>
            <a:r>
              <a:rPr lang="en-US" sz="2000" smtClean="0"/>
              <a:t>      - Bin 3: 29, 29, 29, 29</a:t>
            </a:r>
          </a:p>
          <a:p>
            <a:pPr eaLnBrk="1" hangingPunct="1">
              <a:buFontTx/>
              <a:buNone/>
            </a:pPr>
            <a:r>
              <a:rPr lang="en-US" sz="2000" smtClean="0"/>
              <a:t>*  Smoothing by bin boundaries:</a:t>
            </a:r>
          </a:p>
          <a:p>
            <a:pPr eaLnBrk="1" hangingPunct="1">
              <a:buFontTx/>
              <a:buNone/>
            </a:pPr>
            <a:r>
              <a:rPr lang="en-US" sz="2000" smtClean="0"/>
              <a:t>      - Bin 1: 4, 4, 4, 15</a:t>
            </a:r>
          </a:p>
          <a:p>
            <a:pPr eaLnBrk="1" hangingPunct="1">
              <a:buFontTx/>
              <a:buNone/>
            </a:pPr>
            <a:r>
              <a:rPr lang="en-US" sz="2000" smtClean="0"/>
              <a:t>      - Bin 2: 21, 21, 25, 25</a:t>
            </a:r>
          </a:p>
          <a:p>
            <a:pPr eaLnBrk="1" hangingPunct="1">
              <a:buFontTx/>
              <a:buNone/>
            </a:pPr>
            <a:r>
              <a:rPr lang="en-US" sz="2000" smtClean="0"/>
              <a:t>      - Bin 3: 26, 26, 26, 34</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2 Veri Yer Tutucusu"/>
          <p:cNvSpPr>
            <a:spLocks noGrp="1"/>
          </p:cNvSpPr>
          <p:nvPr>
            <p:ph type="dt" sz="quarter" idx="10"/>
          </p:nvPr>
        </p:nvSpPr>
        <p:spPr>
          <a:noFill/>
        </p:spPr>
        <p:txBody>
          <a:bodyPr/>
          <a:lstStyle/>
          <a:p>
            <a:fld id="{97A43B60-DB1D-44FC-A3C8-73EDB535AB09}" type="datetime4">
              <a:rPr lang="en-US"/>
              <a:pPr/>
              <a:t>October 19, 2020</a:t>
            </a:fld>
            <a:endParaRPr lang="en-US"/>
          </a:p>
        </p:txBody>
      </p:sp>
      <p:sp>
        <p:nvSpPr>
          <p:cNvPr id="44035" name="3 Altbilgi Yer Tutucusu"/>
          <p:cNvSpPr>
            <a:spLocks noGrp="1"/>
          </p:cNvSpPr>
          <p:nvPr>
            <p:ph type="ftr" sz="quarter" idx="11"/>
          </p:nvPr>
        </p:nvSpPr>
        <p:spPr>
          <a:noFill/>
        </p:spPr>
        <p:txBody>
          <a:bodyPr/>
          <a:lstStyle/>
          <a:p>
            <a:r>
              <a:rPr lang="en-US"/>
              <a:t>Data Mining: Concepts and Techniques</a:t>
            </a:r>
          </a:p>
        </p:txBody>
      </p:sp>
      <p:sp>
        <p:nvSpPr>
          <p:cNvPr id="44036" name="4 Slayt Numarası Yer Tutucusu"/>
          <p:cNvSpPr>
            <a:spLocks noGrp="1"/>
          </p:cNvSpPr>
          <p:nvPr>
            <p:ph type="sldNum" sz="quarter" idx="12"/>
          </p:nvPr>
        </p:nvSpPr>
        <p:spPr>
          <a:noFill/>
        </p:spPr>
        <p:txBody>
          <a:bodyPr/>
          <a:lstStyle/>
          <a:p>
            <a:fld id="{A40F7271-E669-41AC-ACAB-05A76FD793A2}" type="slidenum">
              <a:rPr lang="en-US"/>
              <a:pPr/>
              <a:t>31</a:t>
            </a:fld>
            <a:endParaRPr lang="en-US"/>
          </a:p>
        </p:txBody>
      </p:sp>
      <p:sp>
        <p:nvSpPr>
          <p:cNvPr id="44037" name="Rectangle 2"/>
          <p:cNvSpPr>
            <a:spLocks noGrp="1" noChangeArrowheads="1"/>
          </p:cNvSpPr>
          <p:nvPr>
            <p:ph type="title"/>
          </p:nvPr>
        </p:nvSpPr>
        <p:spPr>
          <a:xfrm>
            <a:off x="1524000" y="381000"/>
            <a:ext cx="5486400" cy="609600"/>
          </a:xfrm>
        </p:spPr>
        <p:txBody>
          <a:bodyPr/>
          <a:lstStyle/>
          <a:p>
            <a:pPr eaLnBrk="1" hangingPunct="1"/>
            <a:r>
              <a:rPr lang="en-US" smtClean="0"/>
              <a:t>Cluster Analysis</a:t>
            </a:r>
          </a:p>
        </p:txBody>
      </p:sp>
      <p:sp>
        <p:nvSpPr>
          <p:cNvPr id="44038" name="AutoShape 3"/>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39" name="AutoShape 4"/>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40" name="AutoShape 5"/>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p:spPr>
        <p:txBody>
          <a:bodyPr wrap="none" anchor="ctr"/>
          <a:lstStyle/>
          <a:p>
            <a:endParaRPr lang="tr-TR"/>
          </a:p>
        </p:txBody>
      </p:sp>
      <p:grpSp>
        <p:nvGrpSpPr>
          <p:cNvPr id="44041" name="Group 6"/>
          <p:cNvGrpSpPr>
            <a:grpSpLocks/>
          </p:cNvGrpSpPr>
          <p:nvPr/>
        </p:nvGrpSpPr>
        <p:grpSpPr bwMode="auto">
          <a:xfrm>
            <a:off x="4141788" y="4845050"/>
            <a:ext cx="173037" cy="173038"/>
            <a:chOff x="1900" y="3589"/>
            <a:chExt cx="109" cy="109"/>
          </a:xfrm>
        </p:grpSpPr>
        <p:sp>
          <p:nvSpPr>
            <p:cNvPr id="44080" name="Line 7"/>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tr-TR"/>
            </a:p>
          </p:txBody>
        </p:sp>
        <p:sp>
          <p:nvSpPr>
            <p:cNvPr id="44081" name="Line 8"/>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tr-TR"/>
            </a:p>
          </p:txBody>
        </p:sp>
      </p:grpSp>
      <p:grpSp>
        <p:nvGrpSpPr>
          <p:cNvPr id="44042" name="Group 9"/>
          <p:cNvGrpSpPr>
            <a:grpSpLocks/>
          </p:cNvGrpSpPr>
          <p:nvPr/>
        </p:nvGrpSpPr>
        <p:grpSpPr bwMode="auto">
          <a:xfrm>
            <a:off x="5160963" y="3625850"/>
            <a:ext cx="173037" cy="173038"/>
            <a:chOff x="1900" y="3589"/>
            <a:chExt cx="109" cy="109"/>
          </a:xfrm>
        </p:grpSpPr>
        <p:sp>
          <p:nvSpPr>
            <p:cNvPr id="44078" name="Line 10"/>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tr-TR"/>
            </a:p>
          </p:txBody>
        </p:sp>
        <p:sp>
          <p:nvSpPr>
            <p:cNvPr id="44079" name="Line 11"/>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tr-TR"/>
            </a:p>
          </p:txBody>
        </p:sp>
      </p:grpSp>
      <p:grpSp>
        <p:nvGrpSpPr>
          <p:cNvPr id="44043" name="Group 12"/>
          <p:cNvGrpSpPr>
            <a:grpSpLocks/>
          </p:cNvGrpSpPr>
          <p:nvPr/>
        </p:nvGrpSpPr>
        <p:grpSpPr bwMode="auto">
          <a:xfrm>
            <a:off x="2924175" y="3959225"/>
            <a:ext cx="173038" cy="173038"/>
            <a:chOff x="1900" y="3589"/>
            <a:chExt cx="109" cy="109"/>
          </a:xfrm>
        </p:grpSpPr>
        <p:sp>
          <p:nvSpPr>
            <p:cNvPr id="44076" name="Line 13"/>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tr-TR"/>
            </a:p>
          </p:txBody>
        </p:sp>
        <p:sp>
          <p:nvSpPr>
            <p:cNvPr id="44077" name="Line 14"/>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tr-TR"/>
            </a:p>
          </p:txBody>
        </p:sp>
      </p:grpSp>
      <p:grpSp>
        <p:nvGrpSpPr>
          <p:cNvPr id="44044" name="Group 15"/>
          <p:cNvGrpSpPr>
            <a:grpSpLocks/>
          </p:cNvGrpSpPr>
          <p:nvPr/>
        </p:nvGrpSpPr>
        <p:grpSpPr bwMode="auto">
          <a:xfrm>
            <a:off x="1371600" y="1828800"/>
            <a:ext cx="6016625" cy="4113213"/>
            <a:chOff x="1028" y="1418"/>
            <a:chExt cx="3790" cy="2591"/>
          </a:xfrm>
        </p:grpSpPr>
        <p:sp>
          <p:nvSpPr>
            <p:cNvPr id="44045"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46"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47"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48"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49"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0"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1"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2"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3"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4"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5"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6"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7" name="Rectangle 28"/>
            <p:cNvSpPr>
              <a:spLocks noChangeArrowheads="1"/>
            </p:cNvSpPr>
            <p:nvPr/>
          </p:nvSpPr>
          <p:spPr bwMode="auto">
            <a:xfrm>
              <a:off x="1028" y="1418"/>
              <a:ext cx="3790" cy="2591"/>
            </a:xfrm>
            <a:prstGeom prst="rect">
              <a:avLst/>
            </a:prstGeom>
            <a:noFill/>
            <a:ln w="9525">
              <a:solidFill>
                <a:schemeClr val="tx1"/>
              </a:solidFill>
              <a:miter lim="800000"/>
              <a:headEnd/>
              <a:tailEnd/>
            </a:ln>
          </p:spPr>
          <p:txBody>
            <a:bodyPr wrap="none" anchor="ctr"/>
            <a:lstStyle/>
            <a:p>
              <a:endParaRPr lang="tr-TR"/>
            </a:p>
          </p:txBody>
        </p:sp>
        <p:sp>
          <p:nvSpPr>
            <p:cNvPr id="44058"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59"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0"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1"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2"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3"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4"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5"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6"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7"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8"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69"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70"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71"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72"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44073"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tr-TR"/>
            </a:p>
          </p:txBody>
        </p:sp>
        <p:sp>
          <p:nvSpPr>
            <p:cNvPr id="44074"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tr-TR"/>
            </a:p>
          </p:txBody>
        </p:sp>
        <p:sp>
          <p:nvSpPr>
            <p:cNvPr id="44075"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tr-TR"/>
            </a:p>
          </p:txBody>
        </p:sp>
      </p:gr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Veri Yer Tutucusu"/>
          <p:cNvSpPr>
            <a:spLocks noGrp="1"/>
          </p:cNvSpPr>
          <p:nvPr>
            <p:ph type="dt" sz="quarter" idx="10"/>
          </p:nvPr>
        </p:nvSpPr>
        <p:spPr>
          <a:noFill/>
        </p:spPr>
        <p:txBody>
          <a:bodyPr/>
          <a:lstStyle/>
          <a:p>
            <a:fld id="{308B6CEF-AD0A-4CFA-8CD3-247F1D45DFAF}" type="datetime4">
              <a:rPr lang="en-US"/>
              <a:pPr/>
              <a:t>October 19, 2020</a:t>
            </a:fld>
            <a:endParaRPr lang="en-US"/>
          </a:p>
        </p:txBody>
      </p:sp>
      <p:sp>
        <p:nvSpPr>
          <p:cNvPr id="45059" name="4 Altbilgi Yer Tutucusu"/>
          <p:cNvSpPr>
            <a:spLocks noGrp="1"/>
          </p:cNvSpPr>
          <p:nvPr>
            <p:ph type="ftr" sz="quarter" idx="11"/>
          </p:nvPr>
        </p:nvSpPr>
        <p:spPr>
          <a:noFill/>
        </p:spPr>
        <p:txBody>
          <a:bodyPr/>
          <a:lstStyle/>
          <a:p>
            <a:r>
              <a:rPr lang="en-US"/>
              <a:t>Data Mining: Concepts and Techniques</a:t>
            </a:r>
          </a:p>
        </p:txBody>
      </p:sp>
      <p:sp>
        <p:nvSpPr>
          <p:cNvPr id="45060" name="5 Slayt Numarası Yer Tutucusu"/>
          <p:cNvSpPr>
            <a:spLocks noGrp="1"/>
          </p:cNvSpPr>
          <p:nvPr>
            <p:ph type="sldNum" sz="quarter" idx="12"/>
          </p:nvPr>
        </p:nvSpPr>
        <p:spPr>
          <a:noFill/>
        </p:spPr>
        <p:txBody>
          <a:bodyPr/>
          <a:lstStyle/>
          <a:p>
            <a:fld id="{72C7794D-52EE-478F-A61B-6EC7471B9301}" type="slidenum">
              <a:rPr lang="en-US"/>
              <a:pPr/>
              <a:t>32</a:t>
            </a:fld>
            <a:endParaRPr lang="en-US"/>
          </a:p>
        </p:txBody>
      </p:sp>
      <p:sp>
        <p:nvSpPr>
          <p:cNvPr id="45061" name="Rectangle 2"/>
          <p:cNvSpPr>
            <a:spLocks noGrp="1" noChangeArrowheads="1"/>
          </p:cNvSpPr>
          <p:nvPr>
            <p:ph type="title"/>
          </p:nvPr>
        </p:nvSpPr>
        <p:spPr>
          <a:xfrm>
            <a:off x="762000" y="381000"/>
            <a:ext cx="7640638" cy="609600"/>
          </a:xfrm>
        </p:spPr>
        <p:txBody>
          <a:bodyPr/>
          <a:lstStyle/>
          <a:p>
            <a:pPr eaLnBrk="1" hangingPunct="1"/>
            <a:r>
              <a:rPr lang="en-US" smtClean="0"/>
              <a:t>Data Cleaning as a Process</a:t>
            </a:r>
          </a:p>
        </p:txBody>
      </p:sp>
      <p:sp>
        <p:nvSpPr>
          <p:cNvPr id="45062" name="Rectangle 3"/>
          <p:cNvSpPr>
            <a:spLocks noGrp="1" noChangeArrowheads="1"/>
          </p:cNvSpPr>
          <p:nvPr>
            <p:ph type="body" idx="1"/>
          </p:nvPr>
        </p:nvSpPr>
        <p:spPr>
          <a:xfrm>
            <a:off x="304800" y="1295400"/>
            <a:ext cx="8401050" cy="5105400"/>
          </a:xfrm>
        </p:spPr>
        <p:txBody>
          <a:bodyPr/>
          <a:lstStyle/>
          <a:p>
            <a:pPr eaLnBrk="1" hangingPunct="1">
              <a:lnSpc>
                <a:spcPct val="90000"/>
              </a:lnSpc>
            </a:pPr>
            <a:r>
              <a:rPr lang="en-US" sz="2000" smtClean="0"/>
              <a:t>Data discrepancy detection</a:t>
            </a:r>
          </a:p>
          <a:p>
            <a:pPr lvl="1" eaLnBrk="1" hangingPunct="1">
              <a:lnSpc>
                <a:spcPct val="90000"/>
              </a:lnSpc>
            </a:pPr>
            <a:r>
              <a:rPr lang="en-US" sz="2000" smtClean="0"/>
              <a:t>Use metadata (e.g., domain, range, dependency, distribution)</a:t>
            </a:r>
          </a:p>
          <a:p>
            <a:pPr lvl="1" eaLnBrk="1" hangingPunct="1">
              <a:lnSpc>
                <a:spcPct val="90000"/>
              </a:lnSpc>
            </a:pPr>
            <a:r>
              <a:rPr lang="en-US" sz="2000" smtClean="0"/>
              <a:t>Check field overloading </a:t>
            </a:r>
          </a:p>
          <a:p>
            <a:pPr lvl="1" eaLnBrk="1" hangingPunct="1">
              <a:lnSpc>
                <a:spcPct val="90000"/>
              </a:lnSpc>
            </a:pPr>
            <a:r>
              <a:rPr lang="en-US" sz="2000" smtClean="0"/>
              <a:t>Check uniqueness rule, consecutive rule and null rule</a:t>
            </a:r>
          </a:p>
          <a:p>
            <a:pPr lvl="1" eaLnBrk="1" hangingPunct="1">
              <a:lnSpc>
                <a:spcPct val="90000"/>
              </a:lnSpc>
            </a:pPr>
            <a:r>
              <a:rPr lang="en-US" sz="2000" smtClean="0"/>
              <a:t>Use commercial tools</a:t>
            </a:r>
          </a:p>
          <a:p>
            <a:pPr lvl="2" eaLnBrk="1" hangingPunct="1">
              <a:lnSpc>
                <a:spcPct val="90000"/>
              </a:lnSpc>
            </a:pPr>
            <a:r>
              <a:rPr lang="en-US" sz="2000" smtClean="0"/>
              <a:t>Data scrubbing: use simple domain knowledge (e.g., postal code, spell-check) to detect errors and make corrections</a:t>
            </a:r>
          </a:p>
          <a:p>
            <a:pPr lvl="2" eaLnBrk="1" hangingPunct="1">
              <a:lnSpc>
                <a:spcPct val="90000"/>
              </a:lnSpc>
            </a:pPr>
            <a:r>
              <a:rPr lang="en-US" sz="2000" smtClean="0"/>
              <a:t>Data auditing: by analyzing data to discover rules and relationship to detect violators (e.g., correlation and clustering to find outliers)</a:t>
            </a:r>
          </a:p>
          <a:p>
            <a:pPr eaLnBrk="1" hangingPunct="1">
              <a:lnSpc>
                <a:spcPct val="90000"/>
              </a:lnSpc>
            </a:pPr>
            <a:r>
              <a:rPr lang="en-US" sz="2000" smtClean="0"/>
              <a:t>Data migration and integration</a:t>
            </a:r>
          </a:p>
          <a:p>
            <a:pPr lvl="1" eaLnBrk="1" hangingPunct="1">
              <a:lnSpc>
                <a:spcPct val="90000"/>
              </a:lnSpc>
            </a:pPr>
            <a:r>
              <a:rPr lang="en-US" sz="2000" smtClean="0"/>
              <a:t>Data migration tools: allow transformations to be specified</a:t>
            </a:r>
          </a:p>
          <a:p>
            <a:pPr lvl="1" eaLnBrk="1" hangingPunct="1">
              <a:lnSpc>
                <a:spcPct val="90000"/>
              </a:lnSpc>
            </a:pPr>
            <a:r>
              <a:rPr lang="en-US" sz="2000" smtClean="0"/>
              <a:t>ETL (Extraction/Transformation/Loading) tools: allow users to specify transformations through a graphical user interface</a:t>
            </a:r>
          </a:p>
          <a:p>
            <a:pPr eaLnBrk="1" hangingPunct="1">
              <a:lnSpc>
                <a:spcPct val="90000"/>
              </a:lnSpc>
            </a:pPr>
            <a:r>
              <a:rPr lang="en-US" sz="2000" smtClean="0"/>
              <a:t>Integration of the two processes</a:t>
            </a:r>
          </a:p>
          <a:p>
            <a:pPr lvl="1" eaLnBrk="1" hangingPunct="1">
              <a:lnSpc>
                <a:spcPct val="90000"/>
              </a:lnSpc>
            </a:pPr>
            <a:r>
              <a:rPr lang="en-US" sz="2000" smtClean="0"/>
              <a:t>Iterative and interactive (e.g., Potter’s Wheels)</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3 Veri Yer Tutucusu"/>
          <p:cNvSpPr>
            <a:spLocks noGrp="1"/>
          </p:cNvSpPr>
          <p:nvPr>
            <p:ph type="dt" sz="quarter" idx="10"/>
          </p:nvPr>
        </p:nvSpPr>
        <p:spPr>
          <a:noFill/>
        </p:spPr>
        <p:txBody>
          <a:bodyPr/>
          <a:lstStyle/>
          <a:p>
            <a:fld id="{FBDF6D58-7DFF-45E0-801B-8938273A202E}" type="datetime4">
              <a:rPr lang="en-US"/>
              <a:pPr/>
              <a:t>October 19, 2020</a:t>
            </a:fld>
            <a:endParaRPr lang="en-US"/>
          </a:p>
        </p:txBody>
      </p:sp>
      <p:sp>
        <p:nvSpPr>
          <p:cNvPr id="46083" name="4 Altbilgi Yer Tutucusu"/>
          <p:cNvSpPr>
            <a:spLocks noGrp="1"/>
          </p:cNvSpPr>
          <p:nvPr>
            <p:ph type="ftr" sz="quarter" idx="11"/>
          </p:nvPr>
        </p:nvSpPr>
        <p:spPr>
          <a:noFill/>
        </p:spPr>
        <p:txBody>
          <a:bodyPr/>
          <a:lstStyle/>
          <a:p>
            <a:r>
              <a:rPr lang="en-US"/>
              <a:t>Data Mining: Concepts and Techniques</a:t>
            </a:r>
          </a:p>
        </p:txBody>
      </p:sp>
      <p:sp>
        <p:nvSpPr>
          <p:cNvPr id="46084" name="5 Slayt Numarası Yer Tutucusu"/>
          <p:cNvSpPr>
            <a:spLocks noGrp="1"/>
          </p:cNvSpPr>
          <p:nvPr>
            <p:ph type="sldNum" sz="quarter" idx="12"/>
          </p:nvPr>
        </p:nvSpPr>
        <p:spPr>
          <a:noFill/>
        </p:spPr>
        <p:txBody>
          <a:bodyPr/>
          <a:lstStyle/>
          <a:p>
            <a:fld id="{A11E5034-D51A-431C-85C3-240549AB518A}" type="slidenum">
              <a:rPr lang="en-US"/>
              <a:pPr/>
              <a:t>33</a:t>
            </a:fld>
            <a:endParaRPr lang="en-US"/>
          </a:p>
        </p:txBody>
      </p:sp>
      <p:sp>
        <p:nvSpPr>
          <p:cNvPr id="46085" name="Rectangle 1026"/>
          <p:cNvSpPr>
            <a:spLocks noGrp="1" noChangeArrowheads="1"/>
          </p:cNvSpPr>
          <p:nvPr>
            <p:ph type="title"/>
          </p:nvPr>
        </p:nvSpPr>
        <p:spPr>
          <a:xfrm>
            <a:off x="990600" y="228600"/>
            <a:ext cx="7467600" cy="914400"/>
          </a:xfrm>
          <a:noFill/>
        </p:spPr>
        <p:txBody>
          <a:bodyPr lIns="92075" tIns="46038" rIns="92075" bIns="46038" anchor="ctr"/>
          <a:lstStyle/>
          <a:p>
            <a:pPr eaLnBrk="1" hangingPunct="1"/>
            <a:r>
              <a:rPr lang="en-US" smtClean="0"/>
              <a:t>Chapter 2: Data Preprocessing</a:t>
            </a:r>
          </a:p>
        </p:txBody>
      </p:sp>
      <p:sp>
        <p:nvSpPr>
          <p:cNvPr id="46086" name="Rectangle 1027"/>
          <p:cNvSpPr>
            <a:spLocks noGrp="1" noChangeArrowheads="1"/>
          </p:cNvSpPr>
          <p:nvPr>
            <p:ph type="body" idx="1"/>
          </p:nvPr>
        </p:nvSpPr>
        <p:spPr>
          <a:xfrm>
            <a:off x="533400" y="1524000"/>
            <a:ext cx="8077200" cy="44958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t>Data cleaning </a:t>
            </a:r>
          </a:p>
          <a:p>
            <a:pPr eaLnBrk="1" hangingPunct="1">
              <a:lnSpc>
                <a:spcPct val="140000"/>
              </a:lnSpc>
            </a:pPr>
            <a:r>
              <a:rPr lang="en-US" smtClean="0">
                <a:solidFill>
                  <a:schemeClr val="hlink"/>
                </a:solidFill>
              </a:rPr>
              <a:t>Data integration and transformation</a:t>
            </a:r>
            <a:endParaRPr lang="en-US" smtClean="0"/>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t>Discretization and concept hierarchy generation</a:t>
            </a:r>
          </a:p>
          <a:p>
            <a:pPr eaLnBrk="1" hangingPunct="1">
              <a:lnSpc>
                <a:spcPct val="140000"/>
              </a:lnSpc>
            </a:pPr>
            <a:r>
              <a:rPr lang="en-US" smtClean="0"/>
              <a:t>Summary</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3 Veri Yer Tutucusu"/>
          <p:cNvSpPr>
            <a:spLocks noGrp="1"/>
          </p:cNvSpPr>
          <p:nvPr>
            <p:ph type="dt" sz="quarter" idx="10"/>
          </p:nvPr>
        </p:nvSpPr>
        <p:spPr>
          <a:noFill/>
        </p:spPr>
        <p:txBody>
          <a:bodyPr/>
          <a:lstStyle/>
          <a:p>
            <a:fld id="{CA88C609-72F2-41CC-8B51-4DCB11D4F0FD}" type="datetime4">
              <a:rPr lang="en-US"/>
              <a:pPr/>
              <a:t>October 19, 2020</a:t>
            </a:fld>
            <a:endParaRPr lang="en-US"/>
          </a:p>
        </p:txBody>
      </p:sp>
      <p:sp>
        <p:nvSpPr>
          <p:cNvPr id="47107" name="4 Altbilgi Yer Tutucusu"/>
          <p:cNvSpPr>
            <a:spLocks noGrp="1"/>
          </p:cNvSpPr>
          <p:nvPr>
            <p:ph type="ftr" sz="quarter" idx="11"/>
          </p:nvPr>
        </p:nvSpPr>
        <p:spPr>
          <a:noFill/>
        </p:spPr>
        <p:txBody>
          <a:bodyPr/>
          <a:lstStyle/>
          <a:p>
            <a:r>
              <a:rPr lang="en-US"/>
              <a:t>Data Mining: Concepts and Techniques</a:t>
            </a:r>
          </a:p>
        </p:txBody>
      </p:sp>
      <p:sp>
        <p:nvSpPr>
          <p:cNvPr id="47108" name="5 Slayt Numarası Yer Tutucusu"/>
          <p:cNvSpPr>
            <a:spLocks noGrp="1"/>
          </p:cNvSpPr>
          <p:nvPr>
            <p:ph type="sldNum" sz="quarter" idx="12"/>
          </p:nvPr>
        </p:nvSpPr>
        <p:spPr>
          <a:noFill/>
        </p:spPr>
        <p:txBody>
          <a:bodyPr/>
          <a:lstStyle/>
          <a:p>
            <a:fld id="{48BEA4AE-EAEE-4BB2-BE4A-58B6C9AE5B8E}" type="slidenum">
              <a:rPr lang="en-US"/>
              <a:pPr/>
              <a:t>34</a:t>
            </a:fld>
            <a:endParaRPr lang="en-US"/>
          </a:p>
        </p:txBody>
      </p:sp>
      <p:sp>
        <p:nvSpPr>
          <p:cNvPr id="47109" name="Rectangle 2"/>
          <p:cNvSpPr>
            <a:spLocks noGrp="1" noChangeArrowheads="1"/>
          </p:cNvSpPr>
          <p:nvPr>
            <p:ph type="title"/>
          </p:nvPr>
        </p:nvSpPr>
        <p:spPr>
          <a:xfrm>
            <a:off x="1447800" y="381000"/>
            <a:ext cx="5943600" cy="609600"/>
          </a:xfrm>
        </p:spPr>
        <p:txBody>
          <a:bodyPr/>
          <a:lstStyle/>
          <a:p>
            <a:pPr eaLnBrk="1" hangingPunct="1"/>
            <a:r>
              <a:rPr lang="en-US" smtClean="0"/>
              <a:t>Data Integration</a:t>
            </a:r>
          </a:p>
        </p:txBody>
      </p:sp>
      <p:sp>
        <p:nvSpPr>
          <p:cNvPr id="47110" name="Rectangle 3"/>
          <p:cNvSpPr>
            <a:spLocks noGrp="1" noChangeArrowheads="1"/>
          </p:cNvSpPr>
          <p:nvPr>
            <p:ph type="body" idx="1"/>
          </p:nvPr>
        </p:nvSpPr>
        <p:spPr>
          <a:xfrm>
            <a:off x="304800" y="1295400"/>
            <a:ext cx="8534400" cy="4953000"/>
          </a:xfrm>
        </p:spPr>
        <p:txBody>
          <a:bodyPr/>
          <a:lstStyle/>
          <a:p>
            <a:pPr eaLnBrk="1" hangingPunct="1">
              <a:lnSpc>
                <a:spcPct val="90000"/>
              </a:lnSpc>
            </a:pPr>
            <a:r>
              <a:rPr lang="en-US" sz="2400" smtClean="0"/>
              <a:t>Data integration: </a:t>
            </a:r>
          </a:p>
          <a:p>
            <a:pPr lvl="1" eaLnBrk="1" hangingPunct="1">
              <a:lnSpc>
                <a:spcPct val="90000"/>
              </a:lnSpc>
            </a:pPr>
            <a:r>
              <a:rPr lang="en-US" sz="2400" smtClean="0"/>
              <a:t>Combines data from multiple sources into a coherent store</a:t>
            </a:r>
          </a:p>
          <a:p>
            <a:pPr eaLnBrk="1" hangingPunct="1">
              <a:lnSpc>
                <a:spcPct val="90000"/>
              </a:lnSpc>
            </a:pPr>
            <a:r>
              <a:rPr lang="en-US" sz="2400" smtClean="0"/>
              <a:t>Schema integration: e.g., A.cust-id </a:t>
            </a:r>
            <a:r>
              <a:rPr lang="en-US" sz="2400" smtClean="0">
                <a:sym typeface="Symbol" pitchFamily="18" charset="2"/>
              </a:rPr>
              <a:t> B.</a:t>
            </a:r>
            <a:r>
              <a:rPr lang="en-US" sz="2400" smtClean="0"/>
              <a:t>cust-#</a:t>
            </a:r>
          </a:p>
          <a:p>
            <a:pPr lvl="1" eaLnBrk="1" hangingPunct="1">
              <a:lnSpc>
                <a:spcPct val="90000"/>
              </a:lnSpc>
            </a:pPr>
            <a:r>
              <a:rPr lang="en-US" sz="2400" smtClean="0"/>
              <a:t>Integrate metadata from different sources</a:t>
            </a:r>
          </a:p>
          <a:p>
            <a:pPr eaLnBrk="1" hangingPunct="1">
              <a:lnSpc>
                <a:spcPct val="90000"/>
              </a:lnSpc>
            </a:pPr>
            <a:r>
              <a:rPr lang="en-US" sz="2400" smtClean="0">
                <a:solidFill>
                  <a:schemeClr val="hlink"/>
                </a:solidFill>
              </a:rPr>
              <a:t>Entity identification problem</a:t>
            </a:r>
            <a:r>
              <a:rPr lang="en-US" sz="2400" smtClean="0"/>
              <a:t>: </a:t>
            </a:r>
          </a:p>
          <a:p>
            <a:pPr lvl="1" eaLnBrk="1" hangingPunct="1">
              <a:lnSpc>
                <a:spcPct val="90000"/>
              </a:lnSpc>
            </a:pPr>
            <a:r>
              <a:rPr lang="en-US" sz="2400" smtClean="0"/>
              <a:t>Identify real world entities from multiple data sources, e.g., Bill Clinton = William Clinton</a:t>
            </a:r>
          </a:p>
          <a:p>
            <a:pPr eaLnBrk="1" hangingPunct="1">
              <a:lnSpc>
                <a:spcPct val="90000"/>
              </a:lnSpc>
            </a:pPr>
            <a:r>
              <a:rPr lang="en-US" sz="2400" smtClean="0"/>
              <a:t>Detecting and resolving data value conflicts</a:t>
            </a:r>
          </a:p>
          <a:p>
            <a:pPr lvl="1" eaLnBrk="1" hangingPunct="1">
              <a:lnSpc>
                <a:spcPct val="90000"/>
              </a:lnSpc>
            </a:pPr>
            <a:r>
              <a:rPr lang="en-US" sz="2400" smtClean="0"/>
              <a:t>For the same real world entity, attribute values from different sources are different</a:t>
            </a:r>
          </a:p>
          <a:p>
            <a:pPr lvl="1" eaLnBrk="1" hangingPunct="1">
              <a:lnSpc>
                <a:spcPct val="90000"/>
              </a:lnSpc>
            </a:pPr>
            <a:r>
              <a:rPr lang="en-US" sz="2400" smtClean="0"/>
              <a:t>Possible reasons: different representations, different scales, e.g., metric vs. British units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3 Veri Yer Tutucusu"/>
          <p:cNvSpPr>
            <a:spLocks noGrp="1"/>
          </p:cNvSpPr>
          <p:nvPr>
            <p:ph type="dt" sz="quarter" idx="10"/>
          </p:nvPr>
        </p:nvSpPr>
        <p:spPr>
          <a:noFill/>
        </p:spPr>
        <p:txBody>
          <a:bodyPr/>
          <a:lstStyle/>
          <a:p>
            <a:fld id="{4E696DCE-5C21-42A5-992A-371BAD214A65}" type="datetime4">
              <a:rPr lang="en-US"/>
              <a:pPr/>
              <a:t>October 19, 2020</a:t>
            </a:fld>
            <a:endParaRPr lang="en-US"/>
          </a:p>
        </p:txBody>
      </p:sp>
      <p:sp>
        <p:nvSpPr>
          <p:cNvPr id="48131" name="4 Altbilgi Yer Tutucusu"/>
          <p:cNvSpPr>
            <a:spLocks noGrp="1"/>
          </p:cNvSpPr>
          <p:nvPr>
            <p:ph type="ftr" sz="quarter" idx="11"/>
          </p:nvPr>
        </p:nvSpPr>
        <p:spPr>
          <a:noFill/>
        </p:spPr>
        <p:txBody>
          <a:bodyPr/>
          <a:lstStyle/>
          <a:p>
            <a:r>
              <a:rPr lang="en-US"/>
              <a:t>Data Mining: Concepts and Techniques</a:t>
            </a:r>
          </a:p>
        </p:txBody>
      </p:sp>
      <p:sp>
        <p:nvSpPr>
          <p:cNvPr id="48132" name="5 Slayt Numarası Yer Tutucusu"/>
          <p:cNvSpPr>
            <a:spLocks noGrp="1"/>
          </p:cNvSpPr>
          <p:nvPr>
            <p:ph type="sldNum" sz="quarter" idx="12"/>
          </p:nvPr>
        </p:nvSpPr>
        <p:spPr>
          <a:noFill/>
        </p:spPr>
        <p:txBody>
          <a:bodyPr/>
          <a:lstStyle/>
          <a:p>
            <a:fld id="{95187E08-A956-4163-B3A5-E27A38C5FB4C}" type="slidenum">
              <a:rPr lang="en-US"/>
              <a:pPr/>
              <a:t>35</a:t>
            </a:fld>
            <a:endParaRPr lang="en-US"/>
          </a:p>
        </p:txBody>
      </p:sp>
      <p:sp>
        <p:nvSpPr>
          <p:cNvPr id="48133" name="Rectangle 2"/>
          <p:cNvSpPr>
            <a:spLocks noGrp="1" noChangeArrowheads="1"/>
          </p:cNvSpPr>
          <p:nvPr>
            <p:ph type="title"/>
          </p:nvPr>
        </p:nvSpPr>
        <p:spPr>
          <a:xfrm>
            <a:off x="381000" y="152400"/>
            <a:ext cx="8153400" cy="762000"/>
          </a:xfrm>
        </p:spPr>
        <p:txBody>
          <a:bodyPr/>
          <a:lstStyle/>
          <a:p>
            <a:pPr eaLnBrk="1" hangingPunct="1"/>
            <a:r>
              <a:rPr lang="en-US" sz="3200" smtClean="0"/>
              <a:t>Handling Redundancy in Data Integration</a:t>
            </a:r>
          </a:p>
        </p:txBody>
      </p:sp>
      <p:sp>
        <p:nvSpPr>
          <p:cNvPr id="48134" name="Rectangle 3"/>
          <p:cNvSpPr>
            <a:spLocks noGrp="1" noChangeArrowheads="1"/>
          </p:cNvSpPr>
          <p:nvPr>
            <p:ph type="body" idx="1"/>
          </p:nvPr>
        </p:nvSpPr>
        <p:spPr>
          <a:xfrm>
            <a:off x="381000" y="1295400"/>
            <a:ext cx="8305800" cy="5181600"/>
          </a:xfrm>
        </p:spPr>
        <p:txBody>
          <a:bodyPr/>
          <a:lstStyle/>
          <a:p>
            <a:pPr eaLnBrk="1" hangingPunct="1">
              <a:lnSpc>
                <a:spcPct val="110000"/>
              </a:lnSpc>
            </a:pPr>
            <a:r>
              <a:rPr lang="en-US" sz="2400" smtClean="0"/>
              <a:t>Redundant data occur often when integration of multiple databases</a:t>
            </a:r>
          </a:p>
          <a:p>
            <a:pPr lvl="1" eaLnBrk="1" hangingPunct="1">
              <a:lnSpc>
                <a:spcPct val="110000"/>
              </a:lnSpc>
            </a:pPr>
            <a:r>
              <a:rPr lang="en-US" sz="2400" i="1" smtClean="0"/>
              <a:t>Object identification</a:t>
            </a:r>
            <a:r>
              <a:rPr lang="en-US" sz="2400" smtClean="0"/>
              <a:t>:  The same attribute or object may have different names in different databases</a:t>
            </a:r>
          </a:p>
          <a:p>
            <a:pPr lvl="1" eaLnBrk="1" hangingPunct="1">
              <a:lnSpc>
                <a:spcPct val="110000"/>
              </a:lnSpc>
            </a:pPr>
            <a:r>
              <a:rPr lang="en-US" sz="2400" i="1" smtClean="0"/>
              <a:t>Derivable data:</a:t>
            </a:r>
            <a:r>
              <a:rPr lang="en-US" sz="2400" smtClean="0"/>
              <a:t> One attribute may be a “derived” attribute in another table, e.g., annual revenue</a:t>
            </a:r>
          </a:p>
          <a:p>
            <a:pPr eaLnBrk="1" hangingPunct="1">
              <a:lnSpc>
                <a:spcPct val="110000"/>
              </a:lnSpc>
            </a:pPr>
            <a:r>
              <a:rPr lang="en-US" sz="2400" smtClean="0">
                <a:solidFill>
                  <a:schemeClr val="folHlink"/>
                </a:solidFill>
              </a:rPr>
              <a:t>Redundant attributes may be able to be detected by </a:t>
            </a:r>
            <a:r>
              <a:rPr lang="en-US" sz="2400" i="1" smtClean="0">
                <a:solidFill>
                  <a:schemeClr val="folHlink"/>
                </a:solidFill>
              </a:rPr>
              <a:t>correlation analysis</a:t>
            </a:r>
            <a:endParaRPr lang="en-US" sz="2400" smtClean="0"/>
          </a:p>
          <a:p>
            <a:pPr eaLnBrk="1" hangingPunct="1">
              <a:lnSpc>
                <a:spcPct val="110000"/>
              </a:lnSpc>
            </a:pPr>
            <a:r>
              <a:rPr lang="en-US" sz="2400" smtClean="0"/>
              <a:t>Careful integration of the data from multiple sources may help reduce/avoid redundancies and inconsistencies and improve mining speed and quality</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5 Veri Yer Tutucusu"/>
          <p:cNvSpPr>
            <a:spLocks noGrp="1"/>
          </p:cNvSpPr>
          <p:nvPr>
            <p:ph type="dt" sz="quarter" idx="10"/>
          </p:nvPr>
        </p:nvSpPr>
        <p:spPr>
          <a:noFill/>
        </p:spPr>
        <p:txBody>
          <a:bodyPr/>
          <a:lstStyle/>
          <a:p>
            <a:fld id="{5314082B-3064-40E3-8778-F8D019E6F5C4}" type="datetime4">
              <a:rPr lang="en-US"/>
              <a:pPr/>
              <a:t>October 19, 2020</a:t>
            </a:fld>
            <a:endParaRPr lang="en-US"/>
          </a:p>
        </p:txBody>
      </p:sp>
      <p:sp>
        <p:nvSpPr>
          <p:cNvPr id="3078" name="6 Altbilgi Yer Tutucusu"/>
          <p:cNvSpPr>
            <a:spLocks noGrp="1"/>
          </p:cNvSpPr>
          <p:nvPr>
            <p:ph type="ftr" sz="quarter" idx="11"/>
          </p:nvPr>
        </p:nvSpPr>
        <p:spPr>
          <a:noFill/>
        </p:spPr>
        <p:txBody>
          <a:bodyPr/>
          <a:lstStyle/>
          <a:p>
            <a:r>
              <a:rPr lang="en-US"/>
              <a:t>Data Mining: Concepts and Techniques</a:t>
            </a:r>
          </a:p>
        </p:txBody>
      </p:sp>
      <p:sp>
        <p:nvSpPr>
          <p:cNvPr id="3079" name="7 Slayt Numarası Yer Tutucusu"/>
          <p:cNvSpPr>
            <a:spLocks noGrp="1"/>
          </p:cNvSpPr>
          <p:nvPr>
            <p:ph type="sldNum" sz="quarter" idx="12"/>
          </p:nvPr>
        </p:nvSpPr>
        <p:spPr>
          <a:noFill/>
        </p:spPr>
        <p:txBody>
          <a:bodyPr/>
          <a:lstStyle/>
          <a:p>
            <a:fld id="{B24B7AA9-DE27-4954-A34A-34F50339C706}" type="slidenum">
              <a:rPr lang="en-US"/>
              <a:pPr/>
              <a:t>36</a:t>
            </a:fld>
            <a:endParaRPr lang="en-US"/>
          </a:p>
        </p:txBody>
      </p:sp>
      <p:sp>
        <p:nvSpPr>
          <p:cNvPr id="3080" name="Rectangle 2"/>
          <p:cNvSpPr>
            <a:spLocks noGrp="1" noChangeArrowheads="1"/>
          </p:cNvSpPr>
          <p:nvPr>
            <p:ph type="title"/>
          </p:nvPr>
        </p:nvSpPr>
        <p:spPr>
          <a:xfrm>
            <a:off x="609600" y="304800"/>
            <a:ext cx="7793038" cy="609600"/>
          </a:xfrm>
        </p:spPr>
        <p:txBody>
          <a:bodyPr/>
          <a:lstStyle/>
          <a:p>
            <a:pPr eaLnBrk="1" hangingPunct="1"/>
            <a:r>
              <a:rPr lang="en-US" sz="3200" smtClean="0"/>
              <a:t>Correlation Analysis (Numerical Data)</a:t>
            </a:r>
          </a:p>
        </p:txBody>
      </p:sp>
      <p:sp>
        <p:nvSpPr>
          <p:cNvPr id="3081" name="Rectangle 3"/>
          <p:cNvSpPr>
            <a:spLocks noGrp="1" noChangeArrowheads="1"/>
          </p:cNvSpPr>
          <p:nvPr>
            <p:ph type="body" sz="half" idx="1"/>
          </p:nvPr>
        </p:nvSpPr>
        <p:spPr>
          <a:xfrm>
            <a:off x="304800" y="1447800"/>
            <a:ext cx="8534400" cy="5029200"/>
          </a:xfrm>
        </p:spPr>
        <p:txBody>
          <a:bodyPr/>
          <a:lstStyle/>
          <a:p>
            <a:pPr eaLnBrk="1" hangingPunct="1">
              <a:lnSpc>
                <a:spcPct val="110000"/>
              </a:lnSpc>
            </a:pPr>
            <a:r>
              <a:rPr lang="en-US" sz="2400" smtClean="0"/>
              <a:t>Correlation coefficient (also called </a:t>
            </a:r>
            <a:r>
              <a:rPr lang="en-US" sz="2400" smtClean="0">
                <a:solidFill>
                  <a:schemeClr val="folHlink"/>
                </a:solidFill>
              </a:rPr>
              <a:t>Pearson’s product moment coefficient</a:t>
            </a:r>
            <a:r>
              <a:rPr lang="en-US" sz="2400" smtClean="0"/>
              <a:t>)</a:t>
            </a:r>
          </a:p>
          <a:p>
            <a:pPr eaLnBrk="1" hangingPunct="1">
              <a:lnSpc>
                <a:spcPct val="110000"/>
              </a:lnSpc>
            </a:pPr>
            <a:endParaRPr lang="en-US" sz="2400" smtClean="0"/>
          </a:p>
          <a:p>
            <a:pPr eaLnBrk="1" hangingPunct="1">
              <a:lnSpc>
                <a:spcPct val="110000"/>
              </a:lnSpc>
            </a:pPr>
            <a:endParaRPr lang="en-US" sz="2400" smtClean="0"/>
          </a:p>
          <a:p>
            <a:pPr eaLnBrk="1" hangingPunct="1">
              <a:lnSpc>
                <a:spcPct val="110000"/>
              </a:lnSpc>
            </a:pPr>
            <a:endParaRPr lang="en-US" sz="2400" smtClean="0"/>
          </a:p>
          <a:p>
            <a:pPr lvl="1" eaLnBrk="1" hangingPunct="1">
              <a:lnSpc>
                <a:spcPct val="110000"/>
              </a:lnSpc>
              <a:buFont typeface="Wingdings" pitchFamily="2" charset="2"/>
              <a:buNone/>
            </a:pPr>
            <a:r>
              <a:rPr lang="en-US" sz="2000" smtClean="0"/>
              <a:t>where n is the number of tuples,       and      are the respective means of A and B, </a:t>
            </a:r>
            <a:r>
              <a:rPr lang="el-GR" sz="2000" smtClean="0"/>
              <a:t>σ</a:t>
            </a:r>
            <a:r>
              <a:rPr lang="en-US" sz="2000" baseline="-25000" smtClean="0"/>
              <a:t>A </a:t>
            </a:r>
            <a:r>
              <a:rPr lang="en-US" sz="2000" smtClean="0"/>
              <a:t>and </a:t>
            </a:r>
            <a:r>
              <a:rPr lang="el-GR" sz="2000" smtClean="0"/>
              <a:t>σ</a:t>
            </a:r>
            <a:r>
              <a:rPr lang="en-US" sz="2000" baseline="-25000" smtClean="0"/>
              <a:t>B </a:t>
            </a:r>
            <a:r>
              <a:rPr lang="en-US" sz="2000" smtClean="0"/>
              <a:t>are the respective standard deviation of A and B, and </a:t>
            </a:r>
            <a:r>
              <a:rPr lang="el-GR" sz="2000" smtClean="0"/>
              <a:t>Σ</a:t>
            </a:r>
            <a:r>
              <a:rPr lang="en-US" sz="2000" smtClean="0"/>
              <a:t>(AB) is the sum of the AB cross-product.</a:t>
            </a:r>
          </a:p>
          <a:p>
            <a:pPr eaLnBrk="1" hangingPunct="1">
              <a:lnSpc>
                <a:spcPct val="110000"/>
              </a:lnSpc>
            </a:pPr>
            <a:r>
              <a:rPr lang="en-US" sz="2400" smtClean="0"/>
              <a:t>If r</a:t>
            </a:r>
            <a:r>
              <a:rPr lang="en-US" sz="2400" baseline="-25000" smtClean="0"/>
              <a:t>A,B</a:t>
            </a:r>
            <a:r>
              <a:rPr lang="en-US" sz="2400" smtClean="0"/>
              <a:t> &gt; 0, A and B are positively correlated (A’s values increase as B’s).  The higher, the stronger correlation.</a:t>
            </a:r>
          </a:p>
          <a:p>
            <a:pPr eaLnBrk="1" hangingPunct="1">
              <a:lnSpc>
                <a:spcPct val="110000"/>
              </a:lnSpc>
            </a:pPr>
            <a:r>
              <a:rPr lang="en-US" sz="2400" smtClean="0"/>
              <a:t>r</a:t>
            </a:r>
            <a:r>
              <a:rPr lang="en-US" sz="2400" baseline="-25000" smtClean="0"/>
              <a:t>A,B</a:t>
            </a:r>
            <a:r>
              <a:rPr lang="en-US" sz="2400" smtClean="0"/>
              <a:t> = 0: independent;  r</a:t>
            </a:r>
            <a:r>
              <a:rPr lang="en-US" sz="2400" baseline="-25000" smtClean="0"/>
              <a:t>A,B</a:t>
            </a:r>
            <a:r>
              <a:rPr lang="en-US" sz="2400" smtClean="0"/>
              <a:t> &lt; 0: negatively correlated</a:t>
            </a:r>
          </a:p>
        </p:txBody>
      </p:sp>
      <p:graphicFrame>
        <p:nvGraphicFramePr>
          <p:cNvPr id="3074" name="Object 4"/>
          <p:cNvGraphicFramePr>
            <a:graphicFrameLocks noGrp="1" noChangeAspect="1"/>
          </p:cNvGraphicFramePr>
          <p:nvPr>
            <p:ph sz="quarter" idx="2"/>
          </p:nvPr>
        </p:nvGraphicFramePr>
        <p:xfrm>
          <a:off x="1295400" y="2438400"/>
          <a:ext cx="6324600" cy="981075"/>
        </p:xfrm>
        <a:graphic>
          <a:graphicData uri="http://schemas.openxmlformats.org/presentationml/2006/ole">
            <mc:AlternateContent xmlns:mc="http://schemas.openxmlformats.org/markup-compatibility/2006">
              <mc:Choice xmlns:v="urn:schemas-microsoft-com:vml" Requires="v">
                <p:oleObj spid="_x0000_s3077" name="Equation" r:id="rId3" imgW="2590560" imgH="469800" progId="Equation.3">
                  <p:embed/>
                </p:oleObj>
              </mc:Choice>
              <mc:Fallback>
                <p:oleObj name="Equation" r:id="rId3" imgW="259056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63246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6"/>
          <p:cNvGraphicFramePr>
            <a:graphicFrameLocks noGrp="1" noChangeAspect="1"/>
          </p:cNvGraphicFramePr>
          <p:nvPr>
            <p:ph sz="quarter" idx="3"/>
          </p:nvPr>
        </p:nvGraphicFramePr>
        <p:xfrm>
          <a:off x="4633913" y="3733800"/>
          <a:ext cx="319087" cy="393700"/>
        </p:xfrm>
        <a:graphic>
          <a:graphicData uri="http://schemas.openxmlformats.org/presentationml/2006/ole">
            <mc:AlternateContent xmlns:mc="http://schemas.openxmlformats.org/markup-compatibility/2006">
              <mc:Choice xmlns:v="urn:schemas-microsoft-com:vml" Requires="v">
                <p:oleObj spid="_x0000_s3078" name="Equation" r:id="rId5" imgW="152280" imgH="203040" progId="Equation.3">
                  <p:embed/>
                </p:oleObj>
              </mc:Choice>
              <mc:Fallback>
                <p:oleObj name="Equation" r:id="rId5" imgW="1522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913" y="3733800"/>
                        <a:ext cx="3190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8"/>
          <p:cNvGraphicFramePr>
            <a:graphicFrameLocks noChangeAspect="1"/>
          </p:cNvGraphicFramePr>
          <p:nvPr/>
        </p:nvGraphicFramePr>
        <p:xfrm>
          <a:off x="5562600" y="3721100"/>
          <a:ext cx="295275" cy="393700"/>
        </p:xfrm>
        <a:graphic>
          <a:graphicData uri="http://schemas.openxmlformats.org/presentationml/2006/ole">
            <mc:AlternateContent xmlns:mc="http://schemas.openxmlformats.org/markup-compatibility/2006">
              <mc:Choice xmlns:v="urn:schemas-microsoft-com:vml" Requires="v">
                <p:oleObj spid="_x0000_s3079" name="Equation" r:id="rId7" imgW="152280" imgH="203040" progId="Equation.3">
                  <p:embed/>
                </p:oleObj>
              </mc:Choice>
              <mc:Fallback>
                <p:oleObj name="Equation" r:id="rId7" imgW="15228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721100"/>
                        <a:ext cx="2952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5 Veri Yer Tutucusu"/>
          <p:cNvSpPr>
            <a:spLocks noGrp="1"/>
          </p:cNvSpPr>
          <p:nvPr>
            <p:ph type="dt" sz="quarter" idx="10"/>
          </p:nvPr>
        </p:nvSpPr>
        <p:spPr>
          <a:noFill/>
        </p:spPr>
        <p:txBody>
          <a:bodyPr/>
          <a:lstStyle/>
          <a:p>
            <a:fld id="{537A2B38-B4FB-49FA-B8DB-2EE995FDBF29}" type="datetime4">
              <a:rPr lang="en-US"/>
              <a:pPr/>
              <a:t>October 19, 2020</a:t>
            </a:fld>
            <a:endParaRPr lang="en-US"/>
          </a:p>
        </p:txBody>
      </p:sp>
      <p:sp>
        <p:nvSpPr>
          <p:cNvPr id="4100" name="6 Altbilgi Yer Tutucusu"/>
          <p:cNvSpPr>
            <a:spLocks noGrp="1"/>
          </p:cNvSpPr>
          <p:nvPr>
            <p:ph type="ftr" sz="quarter" idx="11"/>
          </p:nvPr>
        </p:nvSpPr>
        <p:spPr>
          <a:noFill/>
        </p:spPr>
        <p:txBody>
          <a:bodyPr/>
          <a:lstStyle/>
          <a:p>
            <a:r>
              <a:rPr lang="en-US"/>
              <a:t>Data Mining: Concepts and Techniques</a:t>
            </a:r>
          </a:p>
        </p:txBody>
      </p:sp>
      <p:sp>
        <p:nvSpPr>
          <p:cNvPr id="4101" name="7 Slayt Numarası Yer Tutucusu"/>
          <p:cNvSpPr>
            <a:spLocks noGrp="1"/>
          </p:cNvSpPr>
          <p:nvPr>
            <p:ph type="sldNum" sz="quarter" idx="12"/>
          </p:nvPr>
        </p:nvSpPr>
        <p:spPr>
          <a:noFill/>
        </p:spPr>
        <p:txBody>
          <a:bodyPr/>
          <a:lstStyle/>
          <a:p>
            <a:fld id="{24FEA778-D55B-4C27-99A3-3E9BD75D7774}" type="slidenum">
              <a:rPr lang="en-US"/>
              <a:pPr/>
              <a:t>37</a:t>
            </a:fld>
            <a:endParaRPr lang="en-US"/>
          </a:p>
        </p:txBody>
      </p:sp>
      <p:sp>
        <p:nvSpPr>
          <p:cNvPr id="4102" name="Rectangle 2"/>
          <p:cNvSpPr>
            <a:spLocks noGrp="1" noChangeArrowheads="1"/>
          </p:cNvSpPr>
          <p:nvPr>
            <p:ph type="title"/>
          </p:nvPr>
        </p:nvSpPr>
        <p:spPr/>
        <p:txBody>
          <a:bodyPr/>
          <a:lstStyle/>
          <a:p>
            <a:pPr eaLnBrk="1" hangingPunct="1"/>
            <a:r>
              <a:rPr lang="en-US" sz="3200" smtClean="0"/>
              <a:t>Correlation Analysis (Categorical Data)</a:t>
            </a:r>
          </a:p>
        </p:txBody>
      </p:sp>
      <p:sp>
        <p:nvSpPr>
          <p:cNvPr id="4103" name="Rectangle 3"/>
          <p:cNvSpPr>
            <a:spLocks noGrp="1" noChangeArrowheads="1"/>
          </p:cNvSpPr>
          <p:nvPr>
            <p:ph type="body" sz="half" idx="1"/>
          </p:nvPr>
        </p:nvSpPr>
        <p:spPr>
          <a:xfrm>
            <a:off x="304800" y="1447800"/>
            <a:ext cx="8382000" cy="5029200"/>
          </a:xfrm>
        </p:spPr>
        <p:txBody>
          <a:bodyPr/>
          <a:lstStyle/>
          <a:p>
            <a:pPr eaLnBrk="1" hangingPunct="1">
              <a:lnSpc>
                <a:spcPct val="110000"/>
              </a:lnSpc>
            </a:pPr>
            <a:r>
              <a:rPr lang="el-GR" sz="2400" smtClean="0"/>
              <a:t>Χ</a:t>
            </a:r>
            <a:r>
              <a:rPr lang="en-US" sz="2400" baseline="30000" smtClean="0"/>
              <a:t>2</a:t>
            </a:r>
            <a:r>
              <a:rPr lang="en-US" sz="2400" smtClean="0"/>
              <a:t> (chi-square) test</a:t>
            </a:r>
            <a:endParaRPr lang="el-GR" sz="2400" smtClean="0"/>
          </a:p>
          <a:p>
            <a:pPr eaLnBrk="1" hangingPunct="1">
              <a:lnSpc>
                <a:spcPct val="110000"/>
              </a:lnSpc>
            </a:pPr>
            <a:endParaRPr lang="en-US" sz="2400" smtClean="0"/>
          </a:p>
          <a:p>
            <a:pPr eaLnBrk="1" hangingPunct="1">
              <a:lnSpc>
                <a:spcPct val="110000"/>
              </a:lnSpc>
            </a:pPr>
            <a:endParaRPr lang="en-US" sz="2400" smtClean="0"/>
          </a:p>
          <a:p>
            <a:pPr eaLnBrk="1" hangingPunct="1">
              <a:lnSpc>
                <a:spcPct val="110000"/>
              </a:lnSpc>
            </a:pPr>
            <a:r>
              <a:rPr lang="en-US" sz="2400" smtClean="0"/>
              <a:t>The larger the </a:t>
            </a:r>
            <a:r>
              <a:rPr lang="el-GR" sz="2400" smtClean="0"/>
              <a:t>Χ</a:t>
            </a:r>
            <a:r>
              <a:rPr lang="en-US" sz="2400" baseline="30000" smtClean="0"/>
              <a:t>2</a:t>
            </a:r>
            <a:r>
              <a:rPr lang="en-US" sz="2400" smtClean="0"/>
              <a:t> value, the more likely the variables are related</a:t>
            </a:r>
          </a:p>
          <a:p>
            <a:pPr eaLnBrk="1" hangingPunct="1">
              <a:lnSpc>
                <a:spcPct val="110000"/>
              </a:lnSpc>
            </a:pPr>
            <a:r>
              <a:rPr lang="en-US" sz="2400" smtClean="0"/>
              <a:t>The cells that contribute the most to the </a:t>
            </a:r>
            <a:r>
              <a:rPr lang="el-GR" sz="2400" smtClean="0"/>
              <a:t>Χ</a:t>
            </a:r>
            <a:r>
              <a:rPr lang="en-US" sz="2400" baseline="30000" smtClean="0"/>
              <a:t>2</a:t>
            </a:r>
            <a:r>
              <a:rPr lang="en-US" sz="2400" smtClean="0"/>
              <a:t> value are those whose actual count is very different from the expected count</a:t>
            </a:r>
          </a:p>
          <a:p>
            <a:pPr eaLnBrk="1" hangingPunct="1">
              <a:lnSpc>
                <a:spcPct val="110000"/>
              </a:lnSpc>
            </a:pPr>
            <a:r>
              <a:rPr lang="en-US" sz="2400" smtClean="0"/>
              <a:t>Correlation does not imply causality</a:t>
            </a:r>
          </a:p>
          <a:p>
            <a:pPr lvl="1" eaLnBrk="1" hangingPunct="1">
              <a:lnSpc>
                <a:spcPct val="110000"/>
              </a:lnSpc>
            </a:pPr>
            <a:r>
              <a:rPr lang="en-US" sz="2000" smtClean="0"/>
              <a:t># of hospitals and # of car-theft in a city are correlated</a:t>
            </a:r>
          </a:p>
          <a:p>
            <a:pPr lvl="1" eaLnBrk="1" hangingPunct="1">
              <a:lnSpc>
                <a:spcPct val="110000"/>
              </a:lnSpc>
            </a:pPr>
            <a:r>
              <a:rPr lang="en-US" sz="2000" smtClean="0"/>
              <a:t>Both are causally linked to the third variable: population</a:t>
            </a:r>
          </a:p>
        </p:txBody>
      </p:sp>
      <p:graphicFrame>
        <p:nvGraphicFramePr>
          <p:cNvPr id="4098" name="Object 4"/>
          <p:cNvGraphicFramePr>
            <a:graphicFrameLocks noGrp="1" noChangeAspect="1"/>
          </p:cNvGraphicFramePr>
          <p:nvPr>
            <p:ph sz="quarter" idx="2"/>
          </p:nvPr>
        </p:nvGraphicFramePr>
        <p:xfrm>
          <a:off x="2187575" y="1981200"/>
          <a:ext cx="4540250" cy="981075"/>
        </p:xfrm>
        <a:graphic>
          <a:graphicData uri="http://schemas.openxmlformats.org/presentationml/2006/ole">
            <mc:AlternateContent xmlns:mc="http://schemas.openxmlformats.org/markup-compatibility/2006">
              <mc:Choice xmlns:v="urn:schemas-microsoft-com:vml" Requires="v">
                <p:oleObj spid="_x0000_s4099" name="Equation" r:id="rId3" imgW="2057400" imgH="444240" progId="Equation.3">
                  <p:embed/>
                </p:oleObj>
              </mc:Choice>
              <mc:Fallback>
                <p:oleObj name="Equation" r:id="rId3" imgW="205740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1981200"/>
                        <a:ext cx="45402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5 Veri Yer Tutucusu"/>
          <p:cNvSpPr>
            <a:spLocks noGrp="1"/>
          </p:cNvSpPr>
          <p:nvPr>
            <p:ph type="dt" sz="quarter" idx="10"/>
          </p:nvPr>
        </p:nvSpPr>
        <p:spPr>
          <a:noFill/>
        </p:spPr>
        <p:txBody>
          <a:bodyPr/>
          <a:lstStyle/>
          <a:p>
            <a:fld id="{3A49D45E-DC24-4E4A-80D3-0D9E7719DD5F}" type="datetime4">
              <a:rPr lang="en-US"/>
              <a:pPr/>
              <a:t>October 19, 2020</a:t>
            </a:fld>
            <a:endParaRPr lang="en-US"/>
          </a:p>
        </p:txBody>
      </p:sp>
      <p:sp>
        <p:nvSpPr>
          <p:cNvPr id="5124" name="6 Altbilgi Yer Tutucusu"/>
          <p:cNvSpPr>
            <a:spLocks noGrp="1"/>
          </p:cNvSpPr>
          <p:nvPr>
            <p:ph type="ftr" sz="quarter" idx="11"/>
          </p:nvPr>
        </p:nvSpPr>
        <p:spPr>
          <a:noFill/>
        </p:spPr>
        <p:txBody>
          <a:bodyPr/>
          <a:lstStyle/>
          <a:p>
            <a:r>
              <a:rPr lang="en-US"/>
              <a:t>Data Mining: Concepts and Techniques</a:t>
            </a:r>
          </a:p>
        </p:txBody>
      </p:sp>
      <p:sp>
        <p:nvSpPr>
          <p:cNvPr id="5125" name="7 Slayt Numarası Yer Tutucusu"/>
          <p:cNvSpPr>
            <a:spLocks noGrp="1"/>
          </p:cNvSpPr>
          <p:nvPr>
            <p:ph type="sldNum" sz="quarter" idx="12"/>
          </p:nvPr>
        </p:nvSpPr>
        <p:spPr>
          <a:noFill/>
        </p:spPr>
        <p:txBody>
          <a:bodyPr/>
          <a:lstStyle/>
          <a:p>
            <a:fld id="{39C40381-DE30-4600-886B-7EA06E4FD6BD}" type="slidenum">
              <a:rPr lang="en-US"/>
              <a:pPr/>
              <a:t>38</a:t>
            </a:fld>
            <a:endParaRPr lang="en-US" dirty="0"/>
          </a:p>
        </p:txBody>
      </p:sp>
      <p:sp>
        <p:nvSpPr>
          <p:cNvPr id="5126" name="Rectangle 2"/>
          <p:cNvSpPr>
            <a:spLocks noGrp="1" noChangeArrowheads="1"/>
          </p:cNvSpPr>
          <p:nvPr>
            <p:ph type="title"/>
          </p:nvPr>
        </p:nvSpPr>
        <p:spPr>
          <a:xfrm>
            <a:off x="685800" y="304800"/>
            <a:ext cx="7793038" cy="609600"/>
          </a:xfrm>
        </p:spPr>
        <p:txBody>
          <a:bodyPr/>
          <a:lstStyle/>
          <a:p>
            <a:pPr eaLnBrk="1" hangingPunct="1"/>
            <a:r>
              <a:rPr lang="en-US" sz="3200" smtClean="0"/>
              <a:t>Chi-Square Calculation: An Example</a:t>
            </a:r>
          </a:p>
        </p:txBody>
      </p:sp>
      <p:sp>
        <p:nvSpPr>
          <p:cNvPr id="5127" name="Rectangle 3"/>
          <p:cNvSpPr>
            <a:spLocks noGrp="1" noChangeArrowheads="1"/>
          </p:cNvSpPr>
          <p:nvPr>
            <p:ph type="body" sz="half" idx="1"/>
          </p:nvPr>
        </p:nvSpPr>
        <p:spPr>
          <a:xfrm>
            <a:off x="304800" y="1447800"/>
            <a:ext cx="8534400" cy="5029200"/>
          </a:xfrm>
        </p:spPr>
        <p:txBody>
          <a:bodyPr/>
          <a:lstStyle/>
          <a:p>
            <a:pPr eaLnBrk="1" hangingPunct="1">
              <a:lnSpc>
                <a:spcPct val="110000"/>
              </a:lnSpc>
            </a:pPr>
            <a:endParaRPr lang="en-US" sz="1800" dirty="0" smtClean="0"/>
          </a:p>
          <a:p>
            <a:pPr eaLnBrk="1" hangingPunct="1">
              <a:lnSpc>
                <a:spcPct val="110000"/>
              </a:lnSpc>
            </a:pPr>
            <a:endParaRPr lang="en-US" sz="1800" dirty="0" smtClean="0"/>
          </a:p>
          <a:p>
            <a:pPr eaLnBrk="1" hangingPunct="1">
              <a:lnSpc>
                <a:spcPct val="110000"/>
              </a:lnSpc>
            </a:pPr>
            <a:endParaRPr lang="en-US" sz="1800" dirty="0" smtClean="0"/>
          </a:p>
          <a:p>
            <a:pPr eaLnBrk="1" hangingPunct="1">
              <a:lnSpc>
                <a:spcPct val="110000"/>
              </a:lnSpc>
            </a:pPr>
            <a:endParaRPr lang="en-US" sz="1800" dirty="0" smtClean="0"/>
          </a:p>
          <a:p>
            <a:pPr eaLnBrk="1" hangingPunct="1">
              <a:lnSpc>
                <a:spcPct val="110000"/>
              </a:lnSpc>
            </a:pPr>
            <a:endParaRPr lang="tr-TR" sz="1800" dirty="0" smtClean="0"/>
          </a:p>
          <a:p>
            <a:pPr eaLnBrk="1" hangingPunct="1">
              <a:lnSpc>
                <a:spcPct val="110000"/>
              </a:lnSpc>
            </a:pPr>
            <a:r>
              <a:rPr lang="el-GR" sz="1800" dirty="0" smtClean="0"/>
              <a:t>Χ</a:t>
            </a:r>
            <a:r>
              <a:rPr lang="en-US" sz="1800" baseline="30000" dirty="0" smtClean="0"/>
              <a:t>2</a:t>
            </a:r>
            <a:r>
              <a:rPr lang="en-US" sz="1800" dirty="0" smtClean="0"/>
              <a:t> (chi-square) calculation (numbers in parenthesis are expected counts calculated based on the data distribution in the two categories)</a:t>
            </a:r>
            <a:endParaRPr lang="el-GR" sz="1800" dirty="0" smtClean="0"/>
          </a:p>
          <a:p>
            <a:pPr eaLnBrk="1" hangingPunct="1">
              <a:lnSpc>
                <a:spcPct val="110000"/>
              </a:lnSpc>
            </a:pPr>
            <a:endParaRPr lang="en-US" sz="1800" dirty="0" smtClean="0"/>
          </a:p>
          <a:p>
            <a:pPr eaLnBrk="1" hangingPunct="1">
              <a:lnSpc>
                <a:spcPct val="110000"/>
              </a:lnSpc>
            </a:pPr>
            <a:endParaRPr lang="en-US" sz="1800" dirty="0" smtClean="0"/>
          </a:p>
          <a:p>
            <a:pPr eaLnBrk="1" hangingPunct="1">
              <a:lnSpc>
                <a:spcPct val="110000"/>
              </a:lnSpc>
            </a:pPr>
            <a:endParaRPr lang="tr-TR" sz="1800" dirty="0" smtClean="0"/>
          </a:p>
          <a:p>
            <a:pPr eaLnBrk="1" hangingPunct="1">
              <a:lnSpc>
                <a:spcPct val="110000"/>
              </a:lnSpc>
            </a:pPr>
            <a:endParaRPr lang="tr-TR" sz="1800" dirty="0" smtClean="0"/>
          </a:p>
          <a:p>
            <a:pPr eaLnBrk="1" hangingPunct="1">
              <a:lnSpc>
                <a:spcPct val="110000"/>
              </a:lnSpc>
            </a:pPr>
            <a:endParaRPr lang="tr-TR" sz="1800" dirty="0" smtClean="0"/>
          </a:p>
          <a:p>
            <a:pPr eaLnBrk="1" hangingPunct="1">
              <a:lnSpc>
                <a:spcPct val="110000"/>
              </a:lnSpc>
            </a:pPr>
            <a:r>
              <a:rPr lang="en-US" sz="1800" dirty="0" smtClean="0"/>
              <a:t>It shows that </a:t>
            </a:r>
            <a:r>
              <a:rPr lang="en-US" sz="1800" dirty="0" err="1" smtClean="0"/>
              <a:t>like_science_fiction</a:t>
            </a:r>
            <a:r>
              <a:rPr lang="en-US" sz="1800" dirty="0" smtClean="0"/>
              <a:t> and </a:t>
            </a:r>
            <a:r>
              <a:rPr lang="en-US" sz="1800" dirty="0" err="1" smtClean="0"/>
              <a:t>play_chess</a:t>
            </a:r>
            <a:r>
              <a:rPr lang="en-US" sz="1800" dirty="0" smtClean="0"/>
              <a:t> are correlated in the group</a:t>
            </a:r>
          </a:p>
        </p:txBody>
      </p:sp>
      <p:graphicFrame>
        <p:nvGraphicFramePr>
          <p:cNvPr id="5122" name="Object 4"/>
          <p:cNvGraphicFramePr>
            <a:graphicFrameLocks noGrp="1" noChangeAspect="1"/>
          </p:cNvGraphicFramePr>
          <p:nvPr>
            <p:ph sz="quarter" idx="2"/>
          </p:nvPr>
        </p:nvGraphicFramePr>
        <p:xfrm>
          <a:off x="762000" y="4800600"/>
          <a:ext cx="7772400" cy="722313"/>
        </p:xfrm>
        <a:graphic>
          <a:graphicData uri="http://schemas.openxmlformats.org/presentationml/2006/ole">
            <mc:AlternateContent xmlns:mc="http://schemas.openxmlformats.org/markup-compatibility/2006">
              <mc:Choice xmlns:v="urn:schemas-microsoft-com:vml" Requires="v">
                <p:oleObj spid="_x0000_s5123" name="Equation" r:id="rId3" imgW="4381200" imgH="419040" progId="Equation.3">
                  <p:embed/>
                </p:oleObj>
              </mc:Choice>
              <mc:Fallback>
                <p:oleObj name="Equation" r:id="rId3" imgW="438120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77724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2175" name="Group 47"/>
          <p:cNvGraphicFramePr>
            <a:graphicFrameLocks noGrp="1"/>
          </p:cNvGraphicFramePr>
          <p:nvPr/>
        </p:nvGraphicFramePr>
        <p:xfrm>
          <a:off x="1371600" y="1447800"/>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tr-TR" sz="1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2" name="Picture 3"/>
          <p:cNvPicPr>
            <a:picLocks noChangeAspect="1" noChangeArrowheads="1"/>
          </p:cNvPicPr>
          <p:nvPr/>
        </p:nvPicPr>
        <p:blipFill>
          <a:blip r:embed="rId5" cstate="print"/>
          <a:srcRect/>
          <a:stretch>
            <a:fillRect/>
          </a:stretch>
        </p:blipFill>
        <p:spPr bwMode="auto">
          <a:xfrm>
            <a:off x="2209800" y="3962400"/>
            <a:ext cx="4838700" cy="704850"/>
          </a:xfrm>
          <a:prstGeom prst="rect">
            <a:avLst/>
          </a:prstGeom>
          <a:noFill/>
          <a:ln w="9525">
            <a:noFill/>
            <a:miter lim="800000"/>
            <a:headEnd/>
            <a:tailEnd/>
          </a:ln>
        </p:spPr>
      </p:pic>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Covariance</a:t>
            </a:r>
            <a:r>
              <a:rPr lang="tr-TR" b="1" dirty="0" smtClean="0"/>
              <a:t> of </a:t>
            </a:r>
            <a:r>
              <a:rPr lang="tr-TR" b="1" dirty="0" err="1" smtClean="0"/>
              <a:t>Numeric</a:t>
            </a:r>
            <a:r>
              <a:rPr lang="tr-TR" b="1" dirty="0" smtClean="0"/>
              <a:t> Data</a:t>
            </a:r>
            <a:endParaRPr lang="tr-TR" dirty="0"/>
          </a:p>
        </p:txBody>
      </p:sp>
      <p:sp>
        <p:nvSpPr>
          <p:cNvPr id="3" name="2 Metin Yer Tutucusu"/>
          <p:cNvSpPr>
            <a:spLocks noGrp="1"/>
          </p:cNvSpPr>
          <p:nvPr>
            <p:ph type="body" sz="half" idx="1"/>
          </p:nvPr>
        </p:nvSpPr>
        <p:spPr>
          <a:xfrm>
            <a:off x="304800" y="1447800"/>
            <a:ext cx="8458200" cy="5029200"/>
          </a:xfrm>
        </p:spPr>
        <p:txBody>
          <a:bodyPr/>
          <a:lstStyle/>
          <a:p>
            <a:r>
              <a:rPr lang="tr-TR" dirty="0" smtClean="0"/>
              <a:t> </a:t>
            </a:r>
            <a:endParaRPr lang="tr-TR" dirty="0"/>
          </a:p>
        </p:txBody>
      </p:sp>
      <p:sp>
        <p:nvSpPr>
          <p:cNvPr id="6" name="5 Veri Yer Tutucusu"/>
          <p:cNvSpPr>
            <a:spLocks noGrp="1"/>
          </p:cNvSpPr>
          <p:nvPr>
            <p:ph type="dt" sz="half" idx="10"/>
          </p:nvPr>
        </p:nvSpPr>
        <p:spPr/>
        <p:txBody>
          <a:bodyPr/>
          <a:lstStyle/>
          <a:p>
            <a:pPr>
              <a:defRPr/>
            </a:pPr>
            <a:fld id="{1A7ACC92-9780-4F40-B23C-72B0C7A4CEB8}" type="datetime4">
              <a:rPr lang="en-US" smtClean="0"/>
              <a:pPr>
                <a:defRPr/>
              </a:pPr>
              <a:t>October 19, 2020</a:t>
            </a:fld>
            <a:endParaRPr lang="en-US"/>
          </a:p>
        </p:txBody>
      </p:sp>
      <p:sp>
        <p:nvSpPr>
          <p:cNvPr id="7" name="6 Altbilgi Yer Tutucusu"/>
          <p:cNvSpPr>
            <a:spLocks noGrp="1"/>
          </p:cNvSpPr>
          <p:nvPr>
            <p:ph type="ftr" sz="quarter" idx="11"/>
          </p:nvPr>
        </p:nvSpPr>
        <p:spPr/>
        <p:txBody>
          <a:bodyPr/>
          <a:lstStyle/>
          <a:p>
            <a:pPr>
              <a:defRPr/>
            </a:pPr>
            <a:r>
              <a:rPr lang="en-US" smtClean="0"/>
              <a:t>Data Mining: Concepts and Techniques</a:t>
            </a:r>
            <a:endParaRPr lang="en-US"/>
          </a:p>
        </p:txBody>
      </p:sp>
      <p:sp>
        <p:nvSpPr>
          <p:cNvPr id="8" name="7 Slayt Numarası Yer Tutucusu"/>
          <p:cNvSpPr>
            <a:spLocks noGrp="1"/>
          </p:cNvSpPr>
          <p:nvPr>
            <p:ph type="sldNum" sz="quarter" idx="12"/>
          </p:nvPr>
        </p:nvSpPr>
        <p:spPr/>
        <p:txBody>
          <a:bodyPr/>
          <a:lstStyle/>
          <a:p>
            <a:pPr>
              <a:defRPr/>
            </a:pPr>
            <a:fld id="{41DD2DCA-EA22-4F32-A572-05C8B52D0976}" type="slidenum">
              <a:rPr lang="en-US" smtClean="0"/>
              <a:pPr>
                <a:defRPr/>
              </a:pPr>
              <a:t>39</a:t>
            </a:fld>
            <a:endParaRPr lang="en-US"/>
          </a:p>
        </p:txBody>
      </p:sp>
      <p:pic>
        <p:nvPicPr>
          <p:cNvPr id="151554" name="Picture 2"/>
          <p:cNvPicPr>
            <a:picLocks noChangeAspect="1" noChangeArrowheads="1"/>
          </p:cNvPicPr>
          <p:nvPr/>
        </p:nvPicPr>
        <p:blipFill>
          <a:blip r:embed="rId2" cstate="print"/>
          <a:srcRect/>
          <a:stretch>
            <a:fillRect/>
          </a:stretch>
        </p:blipFill>
        <p:spPr bwMode="auto">
          <a:xfrm>
            <a:off x="1295400" y="1371600"/>
            <a:ext cx="6586537" cy="5298041"/>
          </a:xfrm>
          <a:prstGeom prst="rect">
            <a:avLst/>
          </a:prstGeom>
          <a:noFill/>
          <a:ln w="9525">
            <a:noFill/>
            <a:miter lim="800000"/>
            <a:headEnd/>
            <a:tailEnd/>
          </a:ln>
        </p:spPr>
      </p:pic>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Veri Yer Tutucusu"/>
          <p:cNvSpPr>
            <a:spLocks noGrp="1"/>
          </p:cNvSpPr>
          <p:nvPr>
            <p:ph type="dt" sz="quarter" idx="10"/>
          </p:nvPr>
        </p:nvSpPr>
        <p:spPr>
          <a:noFill/>
        </p:spPr>
        <p:txBody>
          <a:bodyPr/>
          <a:lstStyle/>
          <a:p>
            <a:fld id="{A3EDB84A-3942-4BC2-B3BD-6F904EC979B0}" type="datetime4">
              <a:rPr lang="en-US"/>
              <a:pPr/>
              <a:t>October 19, 2020</a:t>
            </a:fld>
            <a:endParaRPr lang="en-US"/>
          </a:p>
        </p:txBody>
      </p:sp>
      <p:sp>
        <p:nvSpPr>
          <p:cNvPr id="15363" name="4 Altbilgi Yer Tutucusu"/>
          <p:cNvSpPr>
            <a:spLocks noGrp="1"/>
          </p:cNvSpPr>
          <p:nvPr>
            <p:ph type="ftr" sz="quarter" idx="11"/>
          </p:nvPr>
        </p:nvSpPr>
        <p:spPr>
          <a:noFill/>
        </p:spPr>
        <p:txBody>
          <a:bodyPr/>
          <a:lstStyle/>
          <a:p>
            <a:r>
              <a:rPr lang="en-US"/>
              <a:t>Data Mining: Concepts and Techniques</a:t>
            </a:r>
          </a:p>
        </p:txBody>
      </p:sp>
      <p:sp>
        <p:nvSpPr>
          <p:cNvPr id="15364" name="5 Slayt Numarası Yer Tutucusu"/>
          <p:cNvSpPr>
            <a:spLocks noGrp="1"/>
          </p:cNvSpPr>
          <p:nvPr>
            <p:ph type="sldNum" sz="quarter" idx="12"/>
          </p:nvPr>
        </p:nvSpPr>
        <p:spPr>
          <a:noFill/>
        </p:spPr>
        <p:txBody>
          <a:bodyPr/>
          <a:lstStyle/>
          <a:p>
            <a:fld id="{C780BF26-372F-499A-B47D-00B44837BF0A}" type="slidenum">
              <a:rPr lang="en-US"/>
              <a:pPr/>
              <a:t>4</a:t>
            </a:fld>
            <a:endParaRPr lang="en-US"/>
          </a:p>
        </p:txBody>
      </p:sp>
      <p:sp>
        <p:nvSpPr>
          <p:cNvPr id="15365" name="Rectangle 2"/>
          <p:cNvSpPr>
            <a:spLocks noGrp="1" noChangeArrowheads="1"/>
          </p:cNvSpPr>
          <p:nvPr>
            <p:ph type="title"/>
          </p:nvPr>
        </p:nvSpPr>
        <p:spPr>
          <a:xfrm>
            <a:off x="381000" y="381000"/>
            <a:ext cx="8402638" cy="609600"/>
          </a:xfrm>
        </p:spPr>
        <p:txBody>
          <a:bodyPr/>
          <a:lstStyle/>
          <a:p>
            <a:pPr eaLnBrk="1" hangingPunct="1"/>
            <a:r>
              <a:rPr lang="en-US" smtClean="0"/>
              <a:t>Why Is Data Dirty?</a:t>
            </a:r>
          </a:p>
        </p:txBody>
      </p:sp>
      <p:sp>
        <p:nvSpPr>
          <p:cNvPr id="15366" name="Rectangle 3"/>
          <p:cNvSpPr>
            <a:spLocks noGrp="1" noChangeArrowheads="1"/>
          </p:cNvSpPr>
          <p:nvPr>
            <p:ph type="body" idx="1"/>
          </p:nvPr>
        </p:nvSpPr>
        <p:spPr>
          <a:xfrm>
            <a:off x="381000" y="1371600"/>
            <a:ext cx="8382000" cy="5105400"/>
          </a:xfrm>
        </p:spPr>
        <p:txBody>
          <a:bodyPr/>
          <a:lstStyle/>
          <a:p>
            <a:pPr eaLnBrk="1" hangingPunct="1"/>
            <a:r>
              <a:rPr lang="en-US" sz="2400" smtClean="0"/>
              <a:t>Incomplete data may come from</a:t>
            </a:r>
          </a:p>
          <a:p>
            <a:pPr lvl="1" eaLnBrk="1" hangingPunct="1"/>
            <a:r>
              <a:rPr lang="en-US" sz="2000" smtClean="0"/>
              <a:t>“Not applicable” data value when collected</a:t>
            </a:r>
          </a:p>
          <a:p>
            <a:pPr lvl="1" eaLnBrk="1" hangingPunct="1"/>
            <a:r>
              <a:rPr lang="en-US" sz="2000" smtClean="0"/>
              <a:t>Different considerations between the time when the data was collected and when it is analyzed.</a:t>
            </a:r>
          </a:p>
          <a:p>
            <a:pPr lvl="1" eaLnBrk="1" hangingPunct="1"/>
            <a:r>
              <a:rPr lang="en-US" sz="2000" smtClean="0"/>
              <a:t>Human/hardware/software problems</a:t>
            </a:r>
          </a:p>
          <a:p>
            <a:pPr eaLnBrk="1" hangingPunct="1"/>
            <a:r>
              <a:rPr lang="en-US" sz="2400" smtClean="0"/>
              <a:t>Noisy data (incorrect values) may come from</a:t>
            </a:r>
          </a:p>
          <a:p>
            <a:pPr lvl="1" eaLnBrk="1" hangingPunct="1"/>
            <a:r>
              <a:rPr lang="en-US" sz="2000" smtClean="0"/>
              <a:t>Faulty data collection instruments</a:t>
            </a:r>
          </a:p>
          <a:p>
            <a:pPr lvl="1" eaLnBrk="1" hangingPunct="1"/>
            <a:r>
              <a:rPr lang="en-US" sz="2000" smtClean="0"/>
              <a:t>Human or computer error at data entry</a:t>
            </a:r>
          </a:p>
          <a:p>
            <a:pPr lvl="1" eaLnBrk="1" hangingPunct="1"/>
            <a:r>
              <a:rPr lang="en-US" sz="2000" smtClean="0"/>
              <a:t>Errors in data transmission</a:t>
            </a:r>
          </a:p>
          <a:p>
            <a:pPr eaLnBrk="1" hangingPunct="1"/>
            <a:r>
              <a:rPr lang="en-US" sz="2400" smtClean="0"/>
              <a:t>Inconsistent data may come from</a:t>
            </a:r>
          </a:p>
          <a:p>
            <a:pPr lvl="1" eaLnBrk="1" hangingPunct="1"/>
            <a:r>
              <a:rPr lang="en-US" sz="2000" smtClean="0"/>
              <a:t>Different data sources</a:t>
            </a:r>
          </a:p>
          <a:p>
            <a:pPr lvl="1" eaLnBrk="1" hangingPunct="1"/>
            <a:r>
              <a:rPr lang="en-US" sz="2000" smtClean="0"/>
              <a:t>Functional dependency violation (e.g., modify some linked data)</a:t>
            </a:r>
          </a:p>
          <a:p>
            <a:pPr eaLnBrk="1" hangingPunct="1"/>
            <a:r>
              <a:rPr lang="en-US" sz="2400" smtClean="0"/>
              <a:t>Duplicate records also need data cleaning</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Covariance</a:t>
            </a:r>
            <a:r>
              <a:rPr lang="tr-TR" b="1" dirty="0" smtClean="0"/>
              <a:t> of </a:t>
            </a:r>
            <a:r>
              <a:rPr lang="tr-TR" b="1" dirty="0" err="1" smtClean="0"/>
              <a:t>Numeric</a:t>
            </a:r>
            <a:r>
              <a:rPr lang="tr-TR" b="1" dirty="0" smtClean="0"/>
              <a:t> Data</a:t>
            </a:r>
            <a:endParaRPr lang="tr-TR" dirty="0"/>
          </a:p>
        </p:txBody>
      </p:sp>
      <p:sp>
        <p:nvSpPr>
          <p:cNvPr id="3" name="2 Metin Yer Tutucusu"/>
          <p:cNvSpPr>
            <a:spLocks noGrp="1"/>
          </p:cNvSpPr>
          <p:nvPr>
            <p:ph type="body" sz="half" idx="1"/>
          </p:nvPr>
        </p:nvSpPr>
        <p:spPr>
          <a:xfrm>
            <a:off x="304800" y="1447800"/>
            <a:ext cx="8382000" cy="5029200"/>
          </a:xfrm>
        </p:spPr>
        <p:txBody>
          <a:bodyPr/>
          <a:lstStyle/>
          <a:p>
            <a:r>
              <a:rPr lang="tr-TR" dirty="0" smtClean="0"/>
              <a:t> </a:t>
            </a:r>
            <a:endParaRPr lang="tr-TR" dirty="0"/>
          </a:p>
        </p:txBody>
      </p:sp>
      <p:sp>
        <p:nvSpPr>
          <p:cNvPr id="6" name="5 Veri Yer Tutucusu"/>
          <p:cNvSpPr>
            <a:spLocks noGrp="1"/>
          </p:cNvSpPr>
          <p:nvPr>
            <p:ph type="dt" sz="half" idx="10"/>
          </p:nvPr>
        </p:nvSpPr>
        <p:spPr/>
        <p:txBody>
          <a:bodyPr/>
          <a:lstStyle/>
          <a:p>
            <a:pPr>
              <a:defRPr/>
            </a:pPr>
            <a:fld id="{1A7ACC92-9780-4F40-B23C-72B0C7A4CEB8}" type="datetime4">
              <a:rPr lang="en-US" smtClean="0"/>
              <a:pPr>
                <a:defRPr/>
              </a:pPr>
              <a:t>October 19, 2020</a:t>
            </a:fld>
            <a:endParaRPr lang="en-US"/>
          </a:p>
        </p:txBody>
      </p:sp>
      <p:sp>
        <p:nvSpPr>
          <p:cNvPr id="7" name="6 Altbilgi Yer Tutucusu"/>
          <p:cNvSpPr>
            <a:spLocks noGrp="1"/>
          </p:cNvSpPr>
          <p:nvPr>
            <p:ph type="ftr" sz="quarter" idx="11"/>
          </p:nvPr>
        </p:nvSpPr>
        <p:spPr/>
        <p:txBody>
          <a:bodyPr/>
          <a:lstStyle/>
          <a:p>
            <a:pPr>
              <a:defRPr/>
            </a:pPr>
            <a:r>
              <a:rPr lang="en-US" smtClean="0"/>
              <a:t>Data Mining: Concepts and Techniques</a:t>
            </a:r>
            <a:endParaRPr lang="en-US"/>
          </a:p>
        </p:txBody>
      </p:sp>
      <p:sp>
        <p:nvSpPr>
          <p:cNvPr id="8" name="7 Slayt Numarası Yer Tutucusu"/>
          <p:cNvSpPr>
            <a:spLocks noGrp="1"/>
          </p:cNvSpPr>
          <p:nvPr>
            <p:ph type="sldNum" sz="quarter" idx="12"/>
          </p:nvPr>
        </p:nvSpPr>
        <p:spPr/>
        <p:txBody>
          <a:bodyPr/>
          <a:lstStyle/>
          <a:p>
            <a:pPr>
              <a:defRPr/>
            </a:pPr>
            <a:fld id="{41DD2DCA-EA22-4F32-A572-05C8B52D0976}" type="slidenum">
              <a:rPr lang="en-US" smtClean="0"/>
              <a:pPr>
                <a:defRPr/>
              </a:pPr>
              <a:t>40</a:t>
            </a:fld>
            <a:endParaRPr lang="en-US"/>
          </a:p>
        </p:txBody>
      </p:sp>
      <p:pic>
        <p:nvPicPr>
          <p:cNvPr id="152578" name="Picture 2"/>
          <p:cNvPicPr>
            <a:picLocks noChangeAspect="1" noChangeArrowheads="1"/>
          </p:cNvPicPr>
          <p:nvPr/>
        </p:nvPicPr>
        <p:blipFill>
          <a:blip r:embed="rId2" cstate="print"/>
          <a:srcRect/>
          <a:stretch>
            <a:fillRect/>
          </a:stretch>
        </p:blipFill>
        <p:spPr bwMode="auto">
          <a:xfrm>
            <a:off x="2590800" y="1524000"/>
            <a:ext cx="3867150" cy="2305050"/>
          </a:xfrm>
          <a:prstGeom prst="rect">
            <a:avLst/>
          </a:prstGeom>
          <a:noFill/>
          <a:ln w="9525">
            <a:noFill/>
            <a:miter lim="800000"/>
            <a:headEnd/>
            <a:tailEnd/>
          </a:ln>
        </p:spPr>
      </p:pic>
      <p:pic>
        <p:nvPicPr>
          <p:cNvPr id="152579" name="Picture 3"/>
          <p:cNvPicPr>
            <a:picLocks noChangeAspect="1" noChangeArrowheads="1"/>
          </p:cNvPicPr>
          <p:nvPr/>
        </p:nvPicPr>
        <p:blipFill>
          <a:blip r:embed="rId3" cstate="print"/>
          <a:srcRect/>
          <a:stretch>
            <a:fillRect/>
          </a:stretch>
        </p:blipFill>
        <p:spPr bwMode="auto">
          <a:xfrm>
            <a:off x="304800" y="3886200"/>
            <a:ext cx="4657725" cy="561975"/>
          </a:xfrm>
          <a:prstGeom prst="rect">
            <a:avLst/>
          </a:prstGeom>
          <a:noFill/>
          <a:ln w="9525">
            <a:noFill/>
            <a:miter lim="800000"/>
            <a:headEnd/>
            <a:tailEnd/>
          </a:ln>
        </p:spPr>
      </p:pic>
      <p:pic>
        <p:nvPicPr>
          <p:cNvPr id="152581" name="Picture 5"/>
          <p:cNvPicPr>
            <a:picLocks noChangeAspect="1" noChangeArrowheads="1"/>
          </p:cNvPicPr>
          <p:nvPr/>
        </p:nvPicPr>
        <p:blipFill>
          <a:blip r:embed="rId4" cstate="print"/>
          <a:srcRect/>
          <a:stretch>
            <a:fillRect/>
          </a:stretch>
        </p:blipFill>
        <p:spPr bwMode="auto">
          <a:xfrm>
            <a:off x="457200" y="4343400"/>
            <a:ext cx="4676775" cy="723900"/>
          </a:xfrm>
          <a:prstGeom prst="rect">
            <a:avLst/>
          </a:prstGeom>
          <a:noFill/>
          <a:ln w="9525">
            <a:noFill/>
            <a:miter lim="800000"/>
            <a:headEnd/>
            <a:tailEnd/>
          </a:ln>
        </p:spPr>
      </p:pic>
      <p:pic>
        <p:nvPicPr>
          <p:cNvPr id="152582" name="Picture 6"/>
          <p:cNvPicPr>
            <a:picLocks noChangeAspect="1" noChangeArrowheads="1"/>
          </p:cNvPicPr>
          <p:nvPr/>
        </p:nvPicPr>
        <p:blipFill>
          <a:blip r:embed="rId5" cstate="print"/>
          <a:srcRect/>
          <a:stretch>
            <a:fillRect/>
          </a:stretch>
        </p:blipFill>
        <p:spPr bwMode="auto">
          <a:xfrm>
            <a:off x="609600" y="5410200"/>
            <a:ext cx="7391400" cy="847725"/>
          </a:xfrm>
          <a:prstGeom prst="rect">
            <a:avLst/>
          </a:prstGeom>
          <a:noFill/>
          <a:ln w="9525">
            <a:noFill/>
            <a:miter lim="800000"/>
            <a:headEnd/>
            <a:tailEnd/>
          </a:ln>
        </p:spPr>
      </p:pic>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3 Veri Yer Tutucusu"/>
          <p:cNvSpPr>
            <a:spLocks noGrp="1"/>
          </p:cNvSpPr>
          <p:nvPr>
            <p:ph type="dt" sz="quarter" idx="10"/>
          </p:nvPr>
        </p:nvSpPr>
        <p:spPr>
          <a:noFill/>
        </p:spPr>
        <p:txBody>
          <a:bodyPr/>
          <a:lstStyle/>
          <a:p>
            <a:fld id="{0876B3C6-5297-4699-A948-A26EACE1F9ED}" type="datetime4">
              <a:rPr lang="en-US"/>
              <a:pPr/>
              <a:t>October 19, 2020</a:t>
            </a:fld>
            <a:endParaRPr lang="en-US"/>
          </a:p>
        </p:txBody>
      </p:sp>
      <p:sp>
        <p:nvSpPr>
          <p:cNvPr id="49155" name="4 Altbilgi Yer Tutucusu"/>
          <p:cNvSpPr>
            <a:spLocks noGrp="1"/>
          </p:cNvSpPr>
          <p:nvPr>
            <p:ph type="ftr" sz="quarter" idx="11"/>
          </p:nvPr>
        </p:nvSpPr>
        <p:spPr>
          <a:noFill/>
        </p:spPr>
        <p:txBody>
          <a:bodyPr/>
          <a:lstStyle/>
          <a:p>
            <a:r>
              <a:rPr lang="en-US"/>
              <a:t>Data Mining: Concepts and Techniques</a:t>
            </a:r>
          </a:p>
        </p:txBody>
      </p:sp>
      <p:sp>
        <p:nvSpPr>
          <p:cNvPr id="49156" name="5 Slayt Numarası Yer Tutucusu"/>
          <p:cNvSpPr>
            <a:spLocks noGrp="1"/>
          </p:cNvSpPr>
          <p:nvPr>
            <p:ph type="sldNum" sz="quarter" idx="12"/>
          </p:nvPr>
        </p:nvSpPr>
        <p:spPr>
          <a:noFill/>
        </p:spPr>
        <p:txBody>
          <a:bodyPr/>
          <a:lstStyle/>
          <a:p>
            <a:fld id="{A52F169C-96A4-4177-A2A2-1C7385CF6759}" type="slidenum">
              <a:rPr lang="en-US"/>
              <a:pPr/>
              <a:t>41</a:t>
            </a:fld>
            <a:endParaRPr lang="en-US"/>
          </a:p>
        </p:txBody>
      </p:sp>
      <p:sp>
        <p:nvSpPr>
          <p:cNvPr id="49157" name="Rectangle 2"/>
          <p:cNvSpPr>
            <a:spLocks noGrp="1" noChangeArrowheads="1"/>
          </p:cNvSpPr>
          <p:nvPr>
            <p:ph type="title"/>
          </p:nvPr>
        </p:nvSpPr>
        <p:spPr>
          <a:xfrm>
            <a:off x="914400" y="381000"/>
            <a:ext cx="7162800" cy="609600"/>
          </a:xfrm>
        </p:spPr>
        <p:txBody>
          <a:bodyPr/>
          <a:lstStyle/>
          <a:p>
            <a:pPr eaLnBrk="1" hangingPunct="1"/>
            <a:r>
              <a:rPr lang="en-US" smtClean="0"/>
              <a:t>Data Transformation</a:t>
            </a:r>
          </a:p>
        </p:txBody>
      </p:sp>
      <p:sp>
        <p:nvSpPr>
          <p:cNvPr id="49158" name="Rectangle 3"/>
          <p:cNvSpPr>
            <a:spLocks noGrp="1" noChangeArrowheads="1"/>
          </p:cNvSpPr>
          <p:nvPr>
            <p:ph type="body" idx="1"/>
          </p:nvPr>
        </p:nvSpPr>
        <p:spPr>
          <a:xfrm>
            <a:off x="457200" y="1524000"/>
            <a:ext cx="8229600" cy="4800600"/>
          </a:xfrm>
        </p:spPr>
        <p:txBody>
          <a:bodyPr/>
          <a:lstStyle/>
          <a:p>
            <a:pPr eaLnBrk="1" hangingPunct="1">
              <a:lnSpc>
                <a:spcPct val="110000"/>
              </a:lnSpc>
            </a:pPr>
            <a:r>
              <a:rPr lang="en-US" sz="2400" smtClean="0"/>
              <a:t>Smoothing: remove noise from data</a:t>
            </a:r>
          </a:p>
          <a:p>
            <a:pPr eaLnBrk="1" hangingPunct="1">
              <a:lnSpc>
                <a:spcPct val="110000"/>
              </a:lnSpc>
            </a:pPr>
            <a:r>
              <a:rPr lang="en-US" sz="2400" smtClean="0"/>
              <a:t>Aggregation: summarization, data cube construction</a:t>
            </a:r>
          </a:p>
          <a:p>
            <a:pPr eaLnBrk="1" hangingPunct="1">
              <a:lnSpc>
                <a:spcPct val="110000"/>
              </a:lnSpc>
            </a:pPr>
            <a:r>
              <a:rPr lang="en-US" sz="2400" smtClean="0"/>
              <a:t>Generalization: concept hierarchy climbing</a:t>
            </a:r>
          </a:p>
          <a:p>
            <a:pPr eaLnBrk="1" hangingPunct="1">
              <a:lnSpc>
                <a:spcPct val="110000"/>
              </a:lnSpc>
            </a:pPr>
            <a:r>
              <a:rPr lang="en-US" sz="2400" smtClean="0"/>
              <a:t>Normalization: scaled to fall within a small, specified range</a:t>
            </a:r>
          </a:p>
          <a:p>
            <a:pPr lvl="1" eaLnBrk="1" hangingPunct="1">
              <a:lnSpc>
                <a:spcPct val="110000"/>
              </a:lnSpc>
            </a:pPr>
            <a:r>
              <a:rPr lang="en-US" sz="2400" smtClean="0"/>
              <a:t>min-max normalization</a:t>
            </a:r>
          </a:p>
          <a:p>
            <a:pPr lvl="1" eaLnBrk="1" hangingPunct="1">
              <a:lnSpc>
                <a:spcPct val="110000"/>
              </a:lnSpc>
            </a:pPr>
            <a:r>
              <a:rPr lang="en-US" sz="2400" smtClean="0"/>
              <a:t>z-score normalization</a:t>
            </a:r>
          </a:p>
          <a:p>
            <a:pPr lvl="1" eaLnBrk="1" hangingPunct="1">
              <a:lnSpc>
                <a:spcPct val="110000"/>
              </a:lnSpc>
            </a:pPr>
            <a:r>
              <a:rPr lang="en-US" sz="2400" smtClean="0"/>
              <a:t>normalization by decimal scaling</a:t>
            </a:r>
          </a:p>
          <a:p>
            <a:pPr eaLnBrk="1" hangingPunct="1">
              <a:lnSpc>
                <a:spcPct val="110000"/>
              </a:lnSpc>
            </a:pPr>
            <a:r>
              <a:rPr lang="en-US" sz="2400" smtClean="0"/>
              <a:t>Attribute/feature construction</a:t>
            </a:r>
          </a:p>
          <a:p>
            <a:pPr lvl="1" eaLnBrk="1" hangingPunct="1">
              <a:lnSpc>
                <a:spcPct val="110000"/>
              </a:lnSpc>
            </a:pPr>
            <a:r>
              <a:rPr lang="en-US" sz="2400" smtClean="0"/>
              <a:t>New attributes constructed from the given ones</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5 Veri Yer Tutucusu"/>
          <p:cNvSpPr>
            <a:spLocks noGrp="1"/>
          </p:cNvSpPr>
          <p:nvPr>
            <p:ph type="dt" sz="quarter" idx="10"/>
          </p:nvPr>
        </p:nvSpPr>
        <p:spPr>
          <a:noFill/>
        </p:spPr>
        <p:txBody>
          <a:bodyPr/>
          <a:lstStyle/>
          <a:p>
            <a:fld id="{EC85F5C8-35A4-455B-97C2-079E6A183F6D}" type="datetime4">
              <a:rPr lang="en-US"/>
              <a:pPr/>
              <a:t>October 19, 2020</a:t>
            </a:fld>
            <a:endParaRPr lang="en-US"/>
          </a:p>
        </p:txBody>
      </p:sp>
      <p:sp>
        <p:nvSpPr>
          <p:cNvPr id="6153" name="6 Altbilgi Yer Tutucusu"/>
          <p:cNvSpPr>
            <a:spLocks noGrp="1"/>
          </p:cNvSpPr>
          <p:nvPr>
            <p:ph type="ftr" sz="quarter" idx="11"/>
          </p:nvPr>
        </p:nvSpPr>
        <p:spPr>
          <a:noFill/>
        </p:spPr>
        <p:txBody>
          <a:bodyPr/>
          <a:lstStyle/>
          <a:p>
            <a:r>
              <a:rPr lang="en-US"/>
              <a:t>Data Mining: Concepts and Techniques</a:t>
            </a:r>
          </a:p>
        </p:txBody>
      </p:sp>
      <p:sp>
        <p:nvSpPr>
          <p:cNvPr id="6154" name="7 Slayt Numarası Yer Tutucusu"/>
          <p:cNvSpPr>
            <a:spLocks noGrp="1"/>
          </p:cNvSpPr>
          <p:nvPr>
            <p:ph type="sldNum" sz="quarter" idx="12"/>
          </p:nvPr>
        </p:nvSpPr>
        <p:spPr>
          <a:noFill/>
        </p:spPr>
        <p:txBody>
          <a:bodyPr/>
          <a:lstStyle/>
          <a:p>
            <a:fld id="{46B24446-1BC6-4DE7-B9F3-1065A7682B5C}" type="slidenum">
              <a:rPr lang="en-US"/>
              <a:pPr/>
              <a:t>42</a:t>
            </a:fld>
            <a:endParaRPr lang="en-US"/>
          </a:p>
        </p:txBody>
      </p:sp>
      <p:sp>
        <p:nvSpPr>
          <p:cNvPr id="6155" name="Rectangle 2"/>
          <p:cNvSpPr>
            <a:spLocks noGrp="1" noChangeArrowheads="1"/>
          </p:cNvSpPr>
          <p:nvPr>
            <p:ph type="title"/>
          </p:nvPr>
        </p:nvSpPr>
        <p:spPr/>
        <p:txBody>
          <a:bodyPr/>
          <a:lstStyle/>
          <a:p>
            <a:pPr eaLnBrk="1" hangingPunct="1"/>
            <a:r>
              <a:rPr lang="en-US" smtClean="0"/>
              <a:t>Data Transformation: Normalization</a:t>
            </a:r>
          </a:p>
        </p:txBody>
      </p:sp>
      <p:sp>
        <p:nvSpPr>
          <p:cNvPr id="6156" name="Rectangle 3"/>
          <p:cNvSpPr>
            <a:spLocks noGrp="1" noChangeArrowheads="1"/>
          </p:cNvSpPr>
          <p:nvPr>
            <p:ph type="body" sz="half" idx="1"/>
          </p:nvPr>
        </p:nvSpPr>
        <p:spPr>
          <a:xfrm>
            <a:off x="304800" y="1295400"/>
            <a:ext cx="8305800" cy="5029200"/>
          </a:xfrm>
        </p:spPr>
        <p:txBody>
          <a:bodyPr/>
          <a:lstStyle/>
          <a:p>
            <a:pPr eaLnBrk="1" hangingPunct="1">
              <a:lnSpc>
                <a:spcPct val="120000"/>
              </a:lnSpc>
            </a:pPr>
            <a:r>
              <a:rPr lang="en-US" sz="2000" smtClean="0"/>
              <a:t>min-max normalizasyon: to [new_min</a:t>
            </a:r>
            <a:r>
              <a:rPr lang="en-US" sz="2000" baseline="-25000" smtClean="0"/>
              <a:t>A</a:t>
            </a:r>
            <a:r>
              <a:rPr lang="en-US" sz="2000" smtClean="0"/>
              <a:t>, new_max</a:t>
            </a:r>
            <a:r>
              <a:rPr lang="en-US" sz="2000" baseline="-25000" smtClean="0"/>
              <a:t>A</a:t>
            </a:r>
            <a:r>
              <a:rPr lang="en-US" sz="2000" smtClean="0"/>
              <a:t>]</a:t>
            </a:r>
          </a:p>
          <a:p>
            <a:pPr lvl="1" eaLnBrk="1" hangingPunct="1">
              <a:lnSpc>
                <a:spcPct val="120000"/>
              </a:lnSpc>
            </a:pPr>
            <a:endParaRPr lang="en-US" sz="2000" smtClean="0"/>
          </a:p>
          <a:p>
            <a:pPr lvl="1" eaLnBrk="1" hangingPunct="1">
              <a:lnSpc>
                <a:spcPct val="120000"/>
              </a:lnSpc>
            </a:pPr>
            <a:endParaRPr lang="en-US" sz="2000" smtClean="0"/>
          </a:p>
          <a:p>
            <a:pPr lvl="1" eaLnBrk="1" hangingPunct="1">
              <a:lnSpc>
                <a:spcPct val="120000"/>
              </a:lnSpc>
            </a:pPr>
            <a:r>
              <a:rPr lang="tr-TR" sz="2000" smtClean="0"/>
              <a:t>Örn. Maas aralığı</a:t>
            </a:r>
            <a:r>
              <a:rPr lang="en-US" sz="2000" smtClean="0"/>
              <a:t> $12,000 </a:t>
            </a:r>
            <a:r>
              <a:rPr lang="tr-TR" sz="2000" smtClean="0"/>
              <a:t>-</a:t>
            </a:r>
            <a:r>
              <a:rPr lang="en-US" sz="2000" smtClean="0"/>
              <a:t> $98,000 [0.0, 1.0]</a:t>
            </a:r>
            <a:r>
              <a:rPr lang="tr-TR" sz="2000" smtClean="0"/>
              <a:t> aralığına normalize edilsin</a:t>
            </a:r>
            <a:r>
              <a:rPr lang="en-US" sz="2000" smtClean="0"/>
              <a:t>.  </a:t>
            </a:r>
            <a:r>
              <a:rPr lang="tr-TR" sz="2000" smtClean="0"/>
              <a:t>O halde </a:t>
            </a:r>
            <a:r>
              <a:rPr lang="en-US" sz="2000" smtClean="0"/>
              <a:t>$73,000</a:t>
            </a:r>
            <a:r>
              <a:rPr lang="tr-TR" sz="2000" smtClean="0"/>
              <a:t> normalizasyonu:</a:t>
            </a:r>
            <a:r>
              <a:rPr lang="en-US" sz="2000" smtClean="0"/>
              <a:t>  </a:t>
            </a:r>
            <a:endParaRPr lang="tr-TR" sz="2000" smtClean="0"/>
          </a:p>
          <a:p>
            <a:pPr lvl="1" eaLnBrk="1" hangingPunct="1">
              <a:lnSpc>
                <a:spcPct val="120000"/>
              </a:lnSpc>
            </a:pPr>
            <a:endParaRPr lang="en-US" sz="2000" smtClean="0"/>
          </a:p>
          <a:p>
            <a:pPr eaLnBrk="1" hangingPunct="1">
              <a:lnSpc>
                <a:spcPct val="120000"/>
              </a:lnSpc>
            </a:pPr>
            <a:r>
              <a:rPr lang="en-US" sz="2000" smtClean="0"/>
              <a:t>Z-score normalization (</a:t>
            </a:r>
            <a:r>
              <a:rPr lang="el-GR" sz="2000" smtClean="0"/>
              <a:t>μ</a:t>
            </a:r>
            <a:r>
              <a:rPr lang="en-US" sz="2000" smtClean="0"/>
              <a:t>: mean, </a:t>
            </a:r>
            <a:r>
              <a:rPr lang="el-GR" sz="2000" smtClean="0"/>
              <a:t>σ</a:t>
            </a:r>
            <a:r>
              <a:rPr lang="en-US" sz="2000" smtClean="0"/>
              <a:t>: standard deviation):</a:t>
            </a:r>
          </a:p>
          <a:p>
            <a:pPr lvl="1" eaLnBrk="1" hangingPunct="1">
              <a:lnSpc>
                <a:spcPct val="120000"/>
              </a:lnSpc>
            </a:pPr>
            <a:r>
              <a:rPr lang="en-US" sz="2000" smtClean="0"/>
              <a:t>Ex. Let </a:t>
            </a:r>
            <a:r>
              <a:rPr lang="el-GR" sz="2000" smtClean="0"/>
              <a:t>μ</a:t>
            </a:r>
            <a:r>
              <a:rPr lang="en-US" sz="2000" smtClean="0"/>
              <a:t> = 54,000, </a:t>
            </a:r>
            <a:r>
              <a:rPr lang="el-GR" sz="2000" smtClean="0"/>
              <a:t>σ</a:t>
            </a:r>
            <a:r>
              <a:rPr lang="en-US" sz="2000" smtClean="0"/>
              <a:t> = 16,000.  Then</a:t>
            </a:r>
            <a:endParaRPr lang="tr-TR" sz="2000" smtClean="0"/>
          </a:p>
          <a:p>
            <a:pPr lvl="1" eaLnBrk="1" hangingPunct="1">
              <a:lnSpc>
                <a:spcPct val="120000"/>
              </a:lnSpc>
            </a:pPr>
            <a:endParaRPr lang="el-GR" sz="2000" smtClean="0"/>
          </a:p>
          <a:p>
            <a:pPr eaLnBrk="1" hangingPunct="1">
              <a:lnSpc>
                <a:spcPct val="120000"/>
              </a:lnSpc>
            </a:pPr>
            <a:endParaRPr lang="tr-TR" sz="2000" smtClean="0"/>
          </a:p>
          <a:p>
            <a:pPr eaLnBrk="1" hangingPunct="1">
              <a:lnSpc>
                <a:spcPct val="120000"/>
              </a:lnSpc>
            </a:pPr>
            <a:r>
              <a:rPr lang="en-US" sz="2000" smtClean="0"/>
              <a:t>Normalization by decimal scaling</a:t>
            </a:r>
            <a:endParaRPr lang="tr-TR" sz="2000" smtClean="0"/>
          </a:p>
          <a:p>
            <a:pPr eaLnBrk="1" hangingPunct="1">
              <a:lnSpc>
                <a:spcPct val="120000"/>
              </a:lnSpc>
            </a:pPr>
            <a:endParaRPr lang="tr-TR" sz="2000" smtClean="0"/>
          </a:p>
          <a:p>
            <a:pPr eaLnBrk="1" hangingPunct="1">
              <a:lnSpc>
                <a:spcPct val="120000"/>
              </a:lnSpc>
            </a:pPr>
            <a:endParaRPr lang="en-US" sz="2000" smtClean="0"/>
          </a:p>
        </p:txBody>
      </p:sp>
      <p:graphicFrame>
        <p:nvGraphicFramePr>
          <p:cNvPr id="6146" name="Object 1024"/>
          <p:cNvGraphicFramePr>
            <a:graphicFrameLocks noGrp="1" noChangeAspect="1"/>
          </p:cNvGraphicFramePr>
          <p:nvPr>
            <p:ph sz="quarter" idx="2"/>
          </p:nvPr>
        </p:nvGraphicFramePr>
        <p:xfrm>
          <a:off x="2286000" y="3352800"/>
          <a:ext cx="2514600" cy="474663"/>
        </p:xfrm>
        <a:graphic>
          <a:graphicData uri="http://schemas.openxmlformats.org/presentationml/2006/ole">
            <mc:AlternateContent xmlns:mc="http://schemas.openxmlformats.org/markup-compatibility/2006">
              <mc:Choice xmlns:v="urn:schemas-microsoft-com:vml" Requires="v">
                <p:oleObj spid="_x0000_s6152" name="Equation" r:id="rId3" imgW="2222280" imgH="419040" progId="Equation.3">
                  <p:embed/>
                </p:oleObj>
              </mc:Choice>
              <mc:Fallback>
                <p:oleObj name="Equation" r:id="rId3" imgW="222228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52800"/>
                        <a:ext cx="25146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025"/>
          <p:cNvGraphicFramePr>
            <a:graphicFrameLocks noChangeAspect="1"/>
          </p:cNvGraphicFramePr>
          <p:nvPr/>
        </p:nvGraphicFramePr>
        <p:xfrm>
          <a:off x="1828800" y="1828800"/>
          <a:ext cx="5943600" cy="709613"/>
        </p:xfrm>
        <a:graphic>
          <a:graphicData uri="http://schemas.openxmlformats.org/presentationml/2006/ole">
            <mc:AlternateContent xmlns:mc="http://schemas.openxmlformats.org/markup-compatibility/2006">
              <mc:Choice xmlns:v="urn:schemas-microsoft-com:vml" Requires="v">
                <p:oleObj spid="_x0000_s6153" name="Equation" r:id="rId5" imgW="3340080" imgH="393480" progId="Equation.3">
                  <p:embed/>
                </p:oleObj>
              </mc:Choice>
              <mc:Fallback>
                <p:oleObj name="Equation" r:id="rId5" imgW="3340080" imgH="393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828800"/>
                        <a:ext cx="59436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026"/>
          <p:cNvGraphicFramePr>
            <a:graphicFrameLocks noChangeAspect="1"/>
          </p:cNvGraphicFramePr>
          <p:nvPr/>
        </p:nvGraphicFramePr>
        <p:xfrm>
          <a:off x="2209800" y="4648200"/>
          <a:ext cx="1447800" cy="679450"/>
        </p:xfrm>
        <a:graphic>
          <a:graphicData uri="http://schemas.openxmlformats.org/presentationml/2006/ole">
            <mc:AlternateContent xmlns:mc="http://schemas.openxmlformats.org/markup-compatibility/2006">
              <mc:Choice xmlns:v="urn:schemas-microsoft-com:vml" Requires="v">
                <p:oleObj spid="_x0000_s6154" name="Equation" r:id="rId7" imgW="634680" imgH="393480" progId="Equation.3">
                  <p:embed/>
                </p:oleObj>
              </mc:Choice>
              <mc:Fallback>
                <p:oleObj name="Equation" r:id="rId7" imgW="634680" imgH="3934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648200"/>
                        <a:ext cx="14478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1027"/>
          <p:cNvGraphicFramePr>
            <a:graphicFrameLocks noChangeAspect="1"/>
          </p:cNvGraphicFramePr>
          <p:nvPr/>
        </p:nvGraphicFramePr>
        <p:xfrm>
          <a:off x="1219200" y="5791200"/>
          <a:ext cx="1066800" cy="847725"/>
        </p:xfrm>
        <a:graphic>
          <a:graphicData uri="http://schemas.openxmlformats.org/presentationml/2006/ole">
            <mc:AlternateContent xmlns:mc="http://schemas.openxmlformats.org/markup-compatibility/2006">
              <mc:Choice xmlns:v="urn:schemas-microsoft-com:vml" Requires="v">
                <p:oleObj spid="_x0000_s6155" name="Equation" r:id="rId9" imgW="495000" imgH="393480" progId="Equation.3">
                  <p:embed/>
                </p:oleObj>
              </mc:Choice>
              <mc:Fallback>
                <p:oleObj name="Equation" r:id="rId9" imgW="495000" imgH="39348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791200"/>
                        <a:ext cx="1066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102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156" name="Equation" r:id="rId11" imgW="114120" imgH="215640" progId="Equation.3">
                  <p:embed/>
                </p:oleObj>
              </mc:Choice>
              <mc:Fallback>
                <p:oleObj name="Equation" r:id="rId11" imgW="114120" imgH="21564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Text Box 8"/>
          <p:cNvSpPr txBox="1">
            <a:spLocks noChangeArrowheads="1"/>
          </p:cNvSpPr>
          <p:nvPr/>
        </p:nvSpPr>
        <p:spPr bwMode="auto">
          <a:xfrm>
            <a:off x="2590800" y="6019800"/>
            <a:ext cx="6126163" cy="400050"/>
          </a:xfrm>
          <a:prstGeom prst="rect">
            <a:avLst/>
          </a:prstGeom>
          <a:noFill/>
          <a:ln w="9525">
            <a:noFill/>
            <a:miter lim="800000"/>
            <a:headEnd/>
            <a:tailEnd/>
          </a:ln>
        </p:spPr>
        <p:txBody>
          <a:bodyPr>
            <a:spAutoFit/>
          </a:bodyPr>
          <a:lstStyle/>
          <a:p>
            <a:pPr eaLnBrk="0" hangingPunct="0"/>
            <a:r>
              <a:rPr lang="tr-TR" sz="2000">
                <a:latin typeface="Times New Roman" pitchFamily="18" charset="0"/>
              </a:rPr>
              <a:t>J:</a:t>
            </a:r>
            <a:r>
              <a:rPr lang="en-US" sz="2000">
                <a:latin typeface="Times New Roman" pitchFamily="18" charset="0"/>
              </a:rPr>
              <a:t>Max(|</a:t>
            </a:r>
            <a:r>
              <a:rPr lang="el-GR" sz="2000">
                <a:latin typeface="Times New Roman" pitchFamily="18" charset="0"/>
                <a:cs typeface="Times New Roman" pitchFamily="18" charset="0"/>
              </a:rPr>
              <a:t>ν</a:t>
            </a:r>
            <a:r>
              <a:rPr lang="en-US" sz="2000">
                <a:latin typeface="Times New Roman" pitchFamily="18" charset="0"/>
                <a:cs typeface="Times New Roman" pitchFamily="18" charset="0"/>
              </a:rPr>
              <a:t>’</a:t>
            </a:r>
            <a:r>
              <a:rPr lang="en-US" sz="2000">
                <a:latin typeface="Times New Roman" pitchFamily="18" charset="0"/>
              </a:rPr>
              <a:t>|) &lt; 1</a:t>
            </a:r>
            <a:r>
              <a:rPr lang="tr-TR" sz="2000">
                <a:latin typeface="Times New Roman" pitchFamily="18" charset="0"/>
              </a:rPr>
              <a:t> olacak şekilde en küçük tamsayı</a:t>
            </a:r>
            <a:endParaRPr lang="en-US">
              <a:latin typeface="Times New Roman" pitchFamily="18" charset="0"/>
            </a:endParaRPr>
          </a:p>
        </p:txBody>
      </p:sp>
      <p:graphicFrame>
        <p:nvGraphicFramePr>
          <p:cNvPr id="6151" name="Object 1029"/>
          <p:cNvGraphicFramePr>
            <a:graphicFrameLocks noGrp="1" noChangeAspect="1"/>
          </p:cNvGraphicFramePr>
          <p:nvPr>
            <p:ph sz="quarter" idx="3"/>
          </p:nvPr>
        </p:nvGraphicFramePr>
        <p:xfrm>
          <a:off x="3886200" y="4724400"/>
          <a:ext cx="1952625" cy="546100"/>
        </p:xfrm>
        <a:graphic>
          <a:graphicData uri="http://schemas.openxmlformats.org/presentationml/2006/ole">
            <mc:AlternateContent xmlns:mc="http://schemas.openxmlformats.org/markup-compatibility/2006">
              <mc:Choice xmlns:v="urn:schemas-microsoft-com:vml" Requires="v">
                <p:oleObj spid="_x0000_s6157" name="Equation" r:id="rId13" imgW="1498320" imgH="419040" progId="Equation.3">
                  <p:embed/>
                </p:oleObj>
              </mc:Choice>
              <mc:Fallback>
                <p:oleObj name="Equation" r:id="rId13" imgW="1498320" imgH="41904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4724400"/>
                        <a:ext cx="19526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0"/>
          </p:nvPr>
        </p:nvSpPr>
        <p:spPr>
          <a:noFill/>
        </p:spPr>
        <p:txBody>
          <a:bodyPr/>
          <a:lstStyle/>
          <a:p>
            <a:fld id="{85DE4EEC-C8FB-4365-B5F9-8EA611B1A97A}" type="slidenum">
              <a:rPr lang="en-US" smtClean="0"/>
              <a:pPr/>
              <a:t>43</a:t>
            </a:fld>
            <a:endParaRPr lang="en-US" smtClean="0"/>
          </a:p>
        </p:txBody>
      </p:sp>
      <p:sp>
        <p:nvSpPr>
          <p:cNvPr id="53251" name="Rectangle 2"/>
          <p:cNvSpPr>
            <a:spLocks noGrp="1" noChangeArrowheads="1"/>
          </p:cNvSpPr>
          <p:nvPr>
            <p:ph type="title"/>
          </p:nvPr>
        </p:nvSpPr>
        <p:spPr/>
        <p:txBody>
          <a:bodyPr/>
          <a:lstStyle/>
          <a:p>
            <a:pPr eaLnBrk="1" hangingPunct="1"/>
            <a:r>
              <a:rPr lang="en-US" dirty="0" smtClean="0">
                <a:solidFill>
                  <a:srgbClr val="170981"/>
                </a:solidFill>
              </a:rPr>
              <a:t>Similarity and Dissimilarity</a:t>
            </a:r>
          </a:p>
        </p:txBody>
      </p:sp>
      <p:sp>
        <p:nvSpPr>
          <p:cNvPr id="53252" name="Rectangle 3"/>
          <p:cNvSpPr>
            <a:spLocks noGrp="1" noChangeArrowheads="1"/>
          </p:cNvSpPr>
          <p:nvPr>
            <p:ph type="body" idx="1"/>
          </p:nvPr>
        </p:nvSpPr>
        <p:spPr>
          <a:xfrm>
            <a:off x="304800" y="1295400"/>
            <a:ext cx="8534400" cy="5181600"/>
          </a:xfrm>
        </p:spPr>
        <p:txBody>
          <a:bodyPr/>
          <a:lstStyle/>
          <a:p>
            <a:pPr eaLnBrk="1" hangingPunct="1"/>
            <a:r>
              <a:rPr lang="en-US" sz="2400" b="1" smtClean="0"/>
              <a:t>Similarity</a:t>
            </a:r>
          </a:p>
          <a:p>
            <a:pPr lvl="1" eaLnBrk="1" hangingPunct="1"/>
            <a:r>
              <a:rPr lang="en-US" sz="2400" smtClean="0"/>
              <a:t>Numerical measure of how alike two data objects are</a:t>
            </a:r>
          </a:p>
          <a:p>
            <a:pPr lvl="1" eaLnBrk="1" hangingPunct="1"/>
            <a:r>
              <a:rPr lang="en-US" sz="2400" smtClean="0"/>
              <a:t>Value is higher when objects are more alike</a:t>
            </a:r>
          </a:p>
          <a:p>
            <a:pPr lvl="1" eaLnBrk="1" hangingPunct="1"/>
            <a:r>
              <a:rPr lang="en-US" sz="2400" smtClean="0"/>
              <a:t>Often falls in the range [0,1]</a:t>
            </a:r>
          </a:p>
          <a:p>
            <a:pPr eaLnBrk="1" hangingPunct="1"/>
            <a:r>
              <a:rPr lang="en-US" sz="2400" b="1" smtClean="0"/>
              <a:t>Dissimilarity</a:t>
            </a:r>
            <a:r>
              <a:rPr lang="en-US" sz="2400" smtClean="0"/>
              <a:t> (e.g., distance)</a:t>
            </a:r>
          </a:p>
          <a:p>
            <a:pPr lvl="1" eaLnBrk="1" hangingPunct="1"/>
            <a:r>
              <a:rPr lang="en-US" sz="2400" smtClean="0"/>
              <a:t>Numerical measure of how different two data objects are</a:t>
            </a:r>
          </a:p>
          <a:p>
            <a:pPr lvl="1" eaLnBrk="1" hangingPunct="1"/>
            <a:r>
              <a:rPr lang="en-US" sz="2400" smtClean="0"/>
              <a:t>Lower when objects are more alike</a:t>
            </a:r>
          </a:p>
          <a:p>
            <a:pPr lvl="1" eaLnBrk="1" hangingPunct="1"/>
            <a:r>
              <a:rPr lang="en-US" sz="2400" smtClean="0"/>
              <a:t>Minimum dissimilarity is often 0</a:t>
            </a:r>
          </a:p>
          <a:p>
            <a:pPr lvl="1" eaLnBrk="1" hangingPunct="1"/>
            <a:r>
              <a:rPr lang="en-US" sz="2400" smtClean="0"/>
              <a:t>Upper limit varies</a:t>
            </a:r>
          </a:p>
          <a:p>
            <a:pPr eaLnBrk="1" hangingPunct="1"/>
            <a:r>
              <a:rPr lang="en-US" sz="2400" b="1" smtClean="0"/>
              <a:t>Proximity</a:t>
            </a:r>
            <a:r>
              <a:rPr lang="en-US" sz="2400" smtClean="0"/>
              <a:t> refers to a similarity or dissimilarity</a:t>
            </a: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0"/>
          </p:nvPr>
        </p:nvSpPr>
        <p:spPr>
          <a:noFill/>
        </p:spPr>
        <p:txBody>
          <a:bodyPr/>
          <a:lstStyle/>
          <a:p>
            <a:fld id="{0BEBFD1B-BD7B-4750-A97D-FD8D9E6A92CC}" type="slidenum">
              <a:rPr lang="en-US" smtClean="0"/>
              <a:pPr/>
              <a:t>44</a:t>
            </a:fld>
            <a:endParaRPr lang="en-US" smtClean="0"/>
          </a:p>
        </p:txBody>
      </p:sp>
      <p:sp>
        <p:nvSpPr>
          <p:cNvPr id="54275" name="Rectangle 2"/>
          <p:cNvSpPr>
            <a:spLocks noGrp="1" noChangeArrowheads="1"/>
          </p:cNvSpPr>
          <p:nvPr>
            <p:ph type="title"/>
          </p:nvPr>
        </p:nvSpPr>
        <p:spPr>
          <a:xfrm>
            <a:off x="457200" y="304800"/>
            <a:ext cx="8001000" cy="609600"/>
          </a:xfrm>
        </p:spPr>
        <p:txBody>
          <a:bodyPr/>
          <a:lstStyle/>
          <a:p>
            <a:pPr eaLnBrk="1" hangingPunct="1"/>
            <a:r>
              <a:rPr lang="en-US" smtClean="0"/>
              <a:t>Data Matrix and Dissimilarity Matrix</a:t>
            </a:r>
          </a:p>
        </p:txBody>
      </p:sp>
      <p:sp>
        <p:nvSpPr>
          <p:cNvPr id="54276" name="Rectangle 3"/>
          <p:cNvSpPr>
            <a:spLocks noGrp="1" noChangeArrowheads="1"/>
          </p:cNvSpPr>
          <p:nvPr>
            <p:ph type="body" idx="1"/>
          </p:nvPr>
        </p:nvSpPr>
        <p:spPr>
          <a:xfrm>
            <a:off x="304800" y="1295400"/>
            <a:ext cx="3962400" cy="5181600"/>
          </a:xfrm>
        </p:spPr>
        <p:txBody>
          <a:bodyPr/>
          <a:lstStyle/>
          <a:p>
            <a:pPr eaLnBrk="1" hangingPunct="1"/>
            <a:r>
              <a:rPr lang="en-US" sz="2400" smtClean="0">
                <a:solidFill>
                  <a:schemeClr val="hlink"/>
                </a:solidFill>
              </a:rPr>
              <a:t>Data matrix</a:t>
            </a:r>
          </a:p>
          <a:p>
            <a:pPr lvl="1" eaLnBrk="1" hangingPunct="1"/>
            <a:r>
              <a:rPr lang="en-US" sz="2400" smtClean="0"/>
              <a:t>n data points with p dimensions</a:t>
            </a:r>
          </a:p>
          <a:p>
            <a:pPr lvl="1" eaLnBrk="1" hangingPunct="1"/>
            <a:r>
              <a:rPr lang="en-US" sz="2400" smtClean="0"/>
              <a:t>Two modes</a:t>
            </a:r>
          </a:p>
          <a:p>
            <a:pPr eaLnBrk="1" hangingPunct="1"/>
            <a:endParaRPr lang="en-US" sz="2400" smtClean="0"/>
          </a:p>
          <a:p>
            <a:pPr eaLnBrk="1" hangingPunct="1"/>
            <a:endParaRPr lang="en-US" sz="2400" smtClean="0"/>
          </a:p>
          <a:p>
            <a:pPr eaLnBrk="1" hangingPunct="1"/>
            <a:r>
              <a:rPr lang="en-US" sz="2400" smtClean="0">
                <a:solidFill>
                  <a:schemeClr val="hlink"/>
                </a:solidFill>
              </a:rPr>
              <a:t>Dissimilarity matrix</a:t>
            </a:r>
          </a:p>
          <a:p>
            <a:pPr lvl="1" eaLnBrk="1" hangingPunct="1"/>
            <a:r>
              <a:rPr lang="en-US" sz="2400" smtClean="0"/>
              <a:t>n data points, but registers only the distance </a:t>
            </a:r>
          </a:p>
          <a:p>
            <a:pPr lvl="1" eaLnBrk="1" hangingPunct="1"/>
            <a:r>
              <a:rPr lang="en-US" sz="2400" smtClean="0"/>
              <a:t>A triangular matrix</a:t>
            </a:r>
          </a:p>
          <a:p>
            <a:pPr lvl="1" eaLnBrk="1" hangingPunct="1"/>
            <a:r>
              <a:rPr lang="en-US" sz="2400" smtClean="0"/>
              <a:t>Single mode</a:t>
            </a:r>
          </a:p>
        </p:txBody>
      </p:sp>
      <p:graphicFrame>
        <p:nvGraphicFramePr>
          <p:cNvPr id="54277" name="Object 4"/>
          <p:cNvGraphicFramePr>
            <a:graphicFrameLocks noChangeAspect="1"/>
          </p:cNvGraphicFramePr>
          <p:nvPr/>
        </p:nvGraphicFramePr>
        <p:xfrm>
          <a:off x="4419600" y="1752600"/>
          <a:ext cx="3124200" cy="2058988"/>
        </p:xfrm>
        <a:graphic>
          <a:graphicData uri="http://schemas.openxmlformats.org/presentationml/2006/ole">
            <mc:AlternateContent xmlns:mc="http://schemas.openxmlformats.org/markup-compatibility/2006">
              <mc:Choice xmlns:v="urn:schemas-microsoft-com:vml" Requires="v">
                <p:oleObj spid="_x0000_s107524" name="Equation" r:id="rId4" imgW="1778000" imgH="1244600" progId="Equation.3">
                  <p:embed/>
                </p:oleObj>
              </mc:Choice>
              <mc:Fallback>
                <p:oleObj name="Equation" r:id="rId4" imgW="1778000" imgH="1244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52600"/>
                        <a:ext cx="3124200" cy="205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5"/>
          <p:cNvGraphicFramePr>
            <a:graphicFrameLocks noChangeAspect="1"/>
          </p:cNvGraphicFramePr>
          <p:nvPr/>
        </p:nvGraphicFramePr>
        <p:xfrm>
          <a:off x="4419600" y="4191000"/>
          <a:ext cx="3429000" cy="1970088"/>
        </p:xfrm>
        <a:graphic>
          <a:graphicData uri="http://schemas.openxmlformats.org/presentationml/2006/ole">
            <mc:AlternateContent xmlns:mc="http://schemas.openxmlformats.org/markup-compatibility/2006">
              <mc:Choice xmlns:v="urn:schemas-microsoft-com:vml" Requires="v">
                <p:oleObj spid="_x0000_s107525" name="Equation" r:id="rId6" imgW="1828800" imgH="1143000" progId="Equation.3">
                  <p:embed/>
                </p:oleObj>
              </mc:Choice>
              <mc:Fallback>
                <p:oleObj name="Equation" r:id="rId6" imgW="1828800" imgH="1143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191000"/>
                        <a:ext cx="3429000"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0"/>
          </p:nvPr>
        </p:nvSpPr>
        <p:spPr>
          <a:noFill/>
        </p:spPr>
        <p:txBody>
          <a:bodyPr/>
          <a:lstStyle/>
          <a:p>
            <a:fld id="{1BEA53EB-983D-4C62-9C63-521CBE7CDFB9}" type="slidenum">
              <a:rPr lang="en-US" smtClean="0"/>
              <a:pPr/>
              <a:t>45</a:t>
            </a:fld>
            <a:endParaRPr lang="en-US" smtClean="0"/>
          </a:p>
        </p:txBody>
      </p:sp>
      <p:sp>
        <p:nvSpPr>
          <p:cNvPr id="58371" name="Rectangle 2"/>
          <p:cNvSpPr>
            <a:spLocks noGrp="1" noChangeArrowheads="1"/>
          </p:cNvSpPr>
          <p:nvPr>
            <p:ph type="title"/>
          </p:nvPr>
        </p:nvSpPr>
        <p:spPr>
          <a:xfrm>
            <a:off x="152400" y="304800"/>
            <a:ext cx="8763000" cy="762000"/>
          </a:xfrm>
        </p:spPr>
        <p:txBody>
          <a:bodyPr/>
          <a:lstStyle/>
          <a:p>
            <a:pPr eaLnBrk="1" hangingPunct="1"/>
            <a:r>
              <a:rPr lang="en-US" sz="3200" smtClean="0"/>
              <a:t>Example: </a:t>
            </a:r>
            <a:br>
              <a:rPr lang="en-US" sz="3200" smtClean="0"/>
            </a:br>
            <a:r>
              <a:rPr lang="en-US" sz="3200" smtClean="0"/>
              <a:t>Data Matrix and Dissimilarity Matrix</a:t>
            </a:r>
          </a:p>
        </p:txBody>
      </p:sp>
      <p:graphicFrame>
        <p:nvGraphicFramePr>
          <p:cNvPr id="58372" name="Object 4"/>
          <p:cNvGraphicFramePr>
            <a:graphicFrameLocks noChangeAspect="1"/>
          </p:cNvGraphicFramePr>
          <p:nvPr/>
        </p:nvGraphicFramePr>
        <p:xfrm>
          <a:off x="4824413" y="1981200"/>
          <a:ext cx="2947987" cy="1581150"/>
        </p:xfrm>
        <a:graphic>
          <a:graphicData uri="http://schemas.openxmlformats.org/presentationml/2006/ole">
            <mc:AlternateContent xmlns:mc="http://schemas.openxmlformats.org/markup-compatibility/2006">
              <mc:Choice xmlns:v="urn:schemas-microsoft-com:vml" Requires="v">
                <p:oleObj spid="_x0000_s108549" name="Worksheet" r:id="rId4" imgW="1838249" imgH="857402" progId="Excel.Sheet.8">
                  <p:embed/>
                </p:oleObj>
              </mc:Choice>
              <mc:Fallback>
                <p:oleObj name="Worksheet" r:id="rId4" imgW="1838249" imgH="857402"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1981200"/>
                        <a:ext cx="29479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Text Box 5"/>
          <p:cNvSpPr txBox="1">
            <a:spLocks noChangeArrowheads="1"/>
          </p:cNvSpPr>
          <p:nvPr/>
        </p:nvSpPr>
        <p:spPr bwMode="auto">
          <a:xfrm>
            <a:off x="3886200" y="3962400"/>
            <a:ext cx="4800600" cy="854075"/>
          </a:xfrm>
          <a:prstGeom prst="rect">
            <a:avLst/>
          </a:prstGeom>
          <a:noFill/>
          <a:ln w="12700">
            <a:noFill/>
            <a:miter lim="800000"/>
            <a:headEnd/>
            <a:tailEnd/>
          </a:ln>
        </p:spPr>
        <p:txBody>
          <a:bodyPr>
            <a:spAutoFit/>
          </a:bodyPr>
          <a:lstStyle/>
          <a:p>
            <a:pPr algn="ctr" eaLnBrk="0" hangingPunct="0">
              <a:spcBef>
                <a:spcPct val="50000"/>
              </a:spcBef>
            </a:pPr>
            <a:r>
              <a:rPr lang="en-US" sz="2000" b="1"/>
              <a:t>Dissimilarity Matrix </a:t>
            </a:r>
          </a:p>
          <a:p>
            <a:pPr algn="ctr" eaLnBrk="0" hangingPunct="0">
              <a:spcBef>
                <a:spcPct val="50000"/>
              </a:spcBef>
            </a:pPr>
            <a:r>
              <a:rPr lang="en-US" sz="2000" b="1"/>
              <a:t>(with </a:t>
            </a:r>
            <a:r>
              <a:rPr lang="en-US" sz="2000" b="1">
                <a:solidFill>
                  <a:schemeClr val="tx2"/>
                </a:solidFill>
              </a:rPr>
              <a:t>Euclidean Distance)</a:t>
            </a:r>
          </a:p>
        </p:txBody>
      </p:sp>
      <p:graphicFrame>
        <p:nvGraphicFramePr>
          <p:cNvPr id="58374" name="Object 6"/>
          <p:cNvGraphicFramePr>
            <a:graphicFrameLocks noChangeAspect="1"/>
          </p:cNvGraphicFramePr>
          <p:nvPr/>
        </p:nvGraphicFramePr>
        <p:xfrm>
          <a:off x="4008438" y="5029200"/>
          <a:ext cx="4906962" cy="1365250"/>
        </p:xfrm>
        <a:graphic>
          <a:graphicData uri="http://schemas.openxmlformats.org/presentationml/2006/ole">
            <mc:AlternateContent xmlns:mc="http://schemas.openxmlformats.org/markup-compatibility/2006">
              <mc:Choice xmlns:v="urn:schemas-microsoft-com:vml" Requires="v">
                <p:oleObj spid="_x0000_s108550" name="Worksheet" r:id="rId6" imgW="3057449" imgH="866851" progId="Excel.Sheet.8">
                  <p:embed/>
                </p:oleObj>
              </mc:Choice>
              <mc:Fallback>
                <p:oleObj name="Worksheet" r:id="rId6" imgW="3057449" imgH="866851" progId="Excel.Shee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8" y="5029200"/>
                        <a:ext cx="490696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4648200" y="1447800"/>
            <a:ext cx="3276600" cy="396875"/>
          </a:xfrm>
          <a:prstGeom prst="rect">
            <a:avLst/>
          </a:prstGeom>
          <a:noFill/>
          <a:ln w="12700">
            <a:noFill/>
            <a:miter lim="800000"/>
            <a:headEnd/>
            <a:tailEnd/>
          </a:ln>
        </p:spPr>
        <p:txBody>
          <a:bodyPr>
            <a:spAutoFit/>
          </a:bodyPr>
          <a:lstStyle/>
          <a:p>
            <a:pPr algn="ctr" eaLnBrk="0" hangingPunct="0">
              <a:spcBef>
                <a:spcPct val="50000"/>
              </a:spcBef>
            </a:pPr>
            <a:r>
              <a:rPr lang="en-US" sz="2000" b="1">
                <a:latin typeface="Arial" charset="0"/>
              </a:rPr>
              <a:t>Data Matrix</a:t>
            </a:r>
          </a:p>
        </p:txBody>
      </p:sp>
      <p:graphicFrame>
        <p:nvGraphicFramePr>
          <p:cNvPr id="58376" name="Object 12"/>
          <p:cNvGraphicFramePr>
            <a:graphicFrameLocks noChangeAspect="1"/>
          </p:cNvGraphicFramePr>
          <p:nvPr/>
        </p:nvGraphicFramePr>
        <p:xfrm>
          <a:off x="427038" y="1219200"/>
          <a:ext cx="3306762" cy="4191000"/>
        </p:xfrm>
        <a:graphic>
          <a:graphicData uri="http://schemas.openxmlformats.org/presentationml/2006/ole">
            <mc:AlternateContent xmlns:mc="http://schemas.openxmlformats.org/markup-compatibility/2006">
              <mc:Choice xmlns:v="urn:schemas-microsoft-com:vml" Requires="v">
                <p:oleObj spid="_x0000_s108551" name="SmartDraw" r:id="rId8" imgW="4379976" imgH="5551932" progId="Equation.3">
                  <p:embed/>
                </p:oleObj>
              </mc:Choice>
              <mc:Fallback>
                <p:oleObj name="SmartDraw" r:id="rId8" imgW="4379976" imgH="555193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038" y="1219200"/>
                        <a:ext cx="330676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0"/>
          </p:nvPr>
        </p:nvSpPr>
        <p:spPr>
          <a:noFill/>
        </p:spPr>
        <p:txBody>
          <a:bodyPr/>
          <a:lstStyle/>
          <a:p>
            <a:fld id="{5A8E8677-E92A-4DCB-8067-5868A08CDFAA}" type="slidenum">
              <a:rPr lang="en-US" smtClean="0"/>
              <a:pPr/>
              <a:t>46</a:t>
            </a:fld>
            <a:endParaRPr lang="en-US" smtClean="0"/>
          </a:p>
        </p:txBody>
      </p:sp>
      <p:sp>
        <p:nvSpPr>
          <p:cNvPr id="59395" name="Rectangle 2"/>
          <p:cNvSpPr>
            <a:spLocks noGrp="1" noChangeArrowheads="1"/>
          </p:cNvSpPr>
          <p:nvPr>
            <p:ph type="title"/>
          </p:nvPr>
        </p:nvSpPr>
        <p:spPr>
          <a:xfrm>
            <a:off x="0" y="228600"/>
            <a:ext cx="9144000" cy="685800"/>
          </a:xfrm>
        </p:spPr>
        <p:txBody>
          <a:bodyPr/>
          <a:lstStyle/>
          <a:p>
            <a:pPr eaLnBrk="1" hangingPunct="1"/>
            <a:r>
              <a:rPr lang="en-US" sz="3200" smtClean="0"/>
              <a:t>Distance on Numeric Data: Minkowski Distance</a:t>
            </a:r>
          </a:p>
        </p:txBody>
      </p:sp>
      <p:sp>
        <p:nvSpPr>
          <p:cNvPr id="59396" name="Rectangle 3"/>
          <p:cNvSpPr>
            <a:spLocks noGrp="1" noChangeArrowheads="1"/>
          </p:cNvSpPr>
          <p:nvPr>
            <p:ph type="body" idx="1"/>
          </p:nvPr>
        </p:nvSpPr>
        <p:spPr>
          <a:xfrm>
            <a:off x="304800" y="1219200"/>
            <a:ext cx="8458200" cy="5029200"/>
          </a:xfrm>
        </p:spPr>
        <p:txBody>
          <a:bodyPr/>
          <a:lstStyle/>
          <a:p>
            <a:pPr marL="381000" indent="-381000" eaLnBrk="1" hangingPunct="1">
              <a:spcBef>
                <a:spcPts val="600"/>
              </a:spcBef>
              <a:spcAft>
                <a:spcPts val="600"/>
              </a:spcAft>
            </a:pPr>
            <a:r>
              <a:rPr lang="en-US" sz="2400" i="1" smtClean="0">
                <a:solidFill>
                  <a:schemeClr val="hlink"/>
                </a:solidFill>
              </a:rPr>
              <a:t>Minkowski distance</a:t>
            </a:r>
            <a:r>
              <a:rPr lang="en-US" sz="2400" smtClean="0"/>
              <a:t>: A popular distance measure</a:t>
            </a:r>
          </a:p>
          <a:p>
            <a:pPr marL="381000" indent="-381000" eaLnBrk="1" hangingPunct="1">
              <a:spcBef>
                <a:spcPts val="600"/>
              </a:spcBef>
              <a:spcAft>
                <a:spcPts val="600"/>
              </a:spcAft>
            </a:pPr>
            <a:endParaRPr lang="en-US" sz="2400" smtClean="0"/>
          </a:p>
          <a:p>
            <a:pPr marL="838200" lvl="1" indent="-381000" eaLnBrk="1" hangingPunct="1">
              <a:spcBef>
                <a:spcPts val="600"/>
              </a:spcBef>
              <a:spcAft>
                <a:spcPts val="600"/>
              </a:spcAft>
              <a:buFont typeface="Wingdings" pitchFamily="2" charset="2"/>
              <a:buNone/>
            </a:pPr>
            <a:endParaRPr lang="en-US" sz="2400" smtClean="0"/>
          </a:p>
          <a:p>
            <a:pPr marL="838200" lvl="1" indent="-381000" eaLnBrk="1" hangingPunct="1">
              <a:spcBef>
                <a:spcPts val="600"/>
              </a:spcBef>
              <a:spcAft>
                <a:spcPts val="600"/>
              </a:spcAft>
              <a:buFont typeface="Wingdings" pitchFamily="2" charset="2"/>
              <a:buNone/>
            </a:pPr>
            <a:r>
              <a:rPr lang="en-US" sz="2400" smtClean="0"/>
              <a:t>where  </a:t>
            </a:r>
            <a:r>
              <a:rPr lang="en-US" sz="2400" i="1" smtClean="0"/>
              <a:t>i</a:t>
            </a:r>
            <a:r>
              <a:rPr lang="en-US" sz="2400" smtClean="0"/>
              <a:t> = (</a:t>
            </a:r>
            <a:r>
              <a:rPr lang="en-US" sz="2400" i="1" smtClean="0"/>
              <a:t>x</a:t>
            </a:r>
            <a:r>
              <a:rPr lang="en-US" sz="2400" baseline="-25000" smtClean="0"/>
              <a:t>i1</a:t>
            </a:r>
            <a:r>
              <a:rPr lang="en-US" sz="2400" smtClean="0"/>
              <a:t>, </a:t>
            </a:r>
            <a:r>
              <a:rPr lang="en-US" sz="2400" i="1" smtClean="0"/>
              <a:t>x</a:t>
            </a:r>
            <a:r>
              <a:rPr lang="en-US" sz="2400" baseline="-25000" smtClean="0"/>
              <a:t>i2</a:t>
            </a:r>
            <a:r>
              <a:rPr lang="en-US" sz="2400" smtClean="0"/>
              <a:t>, …, </a:t>
            </a:r>
            <a:r>
              <a:rPr lang="en-US" sz="2400" i="1" smtClean="0"/>
              <a:t>x</a:t>
            </a:r>
            <a:r>
              <a:rPr lang="en-US" sz="2400" baseline="-25000" smtClean="0"/>
              <a:t>ip</a:t>
            </a:r>
            <a:r>
              <a:rPr lang="en-US" sz="2400" smtClean="0"/>
              <a:t>) and</a:t>
            </a:r>
            <a:r>
              <a:rPr lang="en-US" sz="2400" i="1" smtClean="0"/>
              <a:t> j</a:t>
            </a:r>
            <a:r>
              <a:rPr lang="en-US" sz="2400" smtClean="0"/>
              <a:t> = (</a:t>
            </a:r>
            <a:r>
              <a:rPr lang="en-US" sz="2400" i="1" smtClean="0"/>
              <a:t>x</a:t>
            </a:r>
            <a:r>
              <a:rPr lang="en-US" sz="2400" baseline="-25000" smtClean="0"/>
              <a:t>j1</a:t>
            </a:r>
            <a:r>
              <a:rPr lang="en-US" sz="2400" smtClean="0"/>
              <a:t>, </a:t>
            </a:r>
            <a:r>
              <a:rPr lang="en-US" sz="2400" i="1" smtClean="0"/>
              <a:t>x</a:t>
            </a:r>
            <a:r>
              <a:rPr lang="en-US" sz="2400" baseline="-25000" smtClean="0"/>
              <a:t>j2</a:t>
            </a:r>
            <a:r>
              <a:rPr lang="en-US" sz="2400" smtClean="0"/>
              <a:t>, …, </a:t>
            </a:r>
            <a:r>
              <a:rPr lang="en-US" sz="2400" i="1" smtClean="0"/>
              <a:t>x</a:t>
            </a:r>
            <a:r>
              <a:rPr lang="en-US" sz="2400" baseline="-25000" smtClean="0"/>
              <a:t>jp</a:t>
            </a:r>
            <a:r>
              <a:rPr lang="en-US" sz="2400" smtClean="0"/>
              <a:t>) are two </a:t>
            </a:r>
            <a:r>
              <a:rPr lang="en-US" sz="2400" i="1" smtClean="0"/>
              <a:t>p</a:t>
            </a:r>
            <a:r>
              <a:rPr lang="en-US" sz="2400" smtClean="0"/>
              <a:t>-dimensional data objects, and </a:t>
            </a:r>
            <a:r>
              <a:rPr lang="en-US" sz="2400" i="1" smtClean="0"/>
              <a:t>h</a:t>
            </a:r>
            <a:r>
              <a:rPr lang="en-US" sz="2400" smtClean="0"/>
              <a:t> is the order (the distance so defined is also called L-</a:t>
            </a:r>
            <a:r>
              <a:rPr lang="en-US" sz="2400" i="1" smtClean="0"/>
              <a:t>h</a:t>
            </a:r>
            <a:r>
              <a:rPr lang="en-US" sz="2400" smtClean="0"/>
              <a:t> norm)</a:t>
            </a:r>
          </a:p>
          <a:p>
            <a:pPr marL="381000" indent="-381000" eaLnBrk="1" hangingPunct="1">
              <a:spcBef>
                <a:spcPts val="600"/>
              </a:spcBef>
              <a:spcAft>
                <a:spcPts val="600"/>
              </a:spcAft>
            </a:pPr>
            <a:r>
              <a:rPr lang="en-US" sz="2400" smtClean="0"/>
              <a:t>Properties</a:t>
            </a:r>
          </a:p>
          <a:p>
            <a:pPr marL="838200" lvl="1" indent="-381000" eaLnBrk="1" hangingPunct="1">
              <a:spcBef>
                <a:spcPts val="600"/>
              </a:spcBef>
              <a:spcAft>
                <a:spcPts val="600"/>
              </a:spcAft>
            </a:pPr>
            <a:r>
              <a:rPr lang="en-US" sz="2400" smtClean="0"/>
              <a:t>d(i, j) </a:t>
            </a:r>
            <a:r>
              <a:rPr lang="en-US" sz="2400" smtClean="0">
                <a:sym typeface="Symbol" pitchFamily="18" charset="2"/>
              </a:rPr>
              <a:t>&gt; 0 if i </a:t>
            </a:r>
            <a:r>
              <a:rPr lang="en-US" sz="2400" smtClean="0">
                <a:cs typeface="Tahoma" pitchFamily="34" charset="0"/>
                <a:sym typeface="Symbol" pitchFamily="18" charset="2"/>
              </a:rPr>
              <a:t>≠ j</a:t>
            </a:r>
            <a:r>
              <a:rPr lang="en-US" sz="2400" smtClean="0">
                <a:cs typeface="Tahoma" pitchFamily="34" charset="0"/>
              </a:rPr>
              <a:t>, and </a:t>
            </a:r>
            <a:r>
              <a:rPr lang="en-US" sz="2400" smtClean="0"/>
              <a:t>d(i, i) </a:t>
            </a:r>
            <a:r>
              <a:rPr lang="en-US" sz="2400" smtClean="0">
                <a:sym typeface="Symbol" pitchFamily="18" charset="2"/>
              </a:rPr>
              <a:t>= 0 </a:t>
            </a:r>
            <a:r>
              <a:rPr lang="en-US" sz="2400" smtClean="0"/>
              <a:t>(Positive definiteness)</a:t>
            </a:r>
          </a:p>
          <a:p>
            <a:pPr marL="838200" lvl="1" indent="-381000" eaLnBrk="1" hangingPunct="1">
              <a:spcBef>
                <a:spcPts val="600"/>
              </a:spcBef>
              <a:spcAft>
                <a:spcPts val="600"/>
              </a:spcAft>
            </a:pPr>
            <a:r>
              <a:rPr lang="en-US" sz="2400" smtClean="0"/>
              <a:t>d(i, j) </a:t>
            </a:r>
            <a:r>
              <a:rPr lang="en-US" sz="2400" smtClean="0">
                <a:sym typeface="Symbol" pitchFamily="18" charset="2"/>
              </a:rPr>
              <a:t>= </a:t>
            </a:r>
            <a:r>
              <a:rPr lang="en-US" sz="2400" smtClean="0"/>
              <a:t>d(j, i)</a:t>
            </a:r>
            <a:r>
              <a:rPr lang="en-US" sz="2400" i="1" smtClean="0"/>
              <a:t>  </a:t>
            </a:r>
            <a:r>
              <a:rPr lang="en-US" sz="2400" smtClean="0"/>
              <a:t>(Symmetry)</a:t>
            </a:r>
          </a:p>
          <a:p>
            <a:pPr marL="838200" lvl="1" indent="-381000" eaLnBrk="1" hangingPunct="1">
              <a:spcBef>
                <a:spcPts val="600"/>
              </a:spcBef>
              <a:spcAft>
                <a:spcPts val="600"/>
              </a:spcAft>
            </a:pPr>
            <a:r>
              <a:rPr lang="en-US" sz="2400" smtClean="0"/>
              <a:t>d(i, j) </a:t>
            </a:r>
            <a:r>
              <a:rPr lang="en-US" sz="2400" smtClean="0">
                <a:sym typeface="Symbol" pitchFamily="18" charset="2"/>
              </a:rPr>
              <a:t> </a:t>
            </a:r>
            <a:r>
              <a:rPr lang="en-US" sz="2400" smtClean="0"/>
              <a:t>d(i, k) </a:t>
            </a:r>
            <a:r>
              <a:rPr lang="en-US" sz="2400" smtClean="0">
                <a:sym typeface="Symbol" pitchFamily="18" charset="2"/>
              </a:rPr>
              <a:t>+ </a:t>
            </a:r>
            <a:r>
              <a:rPr lang="en-US" sz="2400" smtClean="0"/>
              <a:t>d(k, j)</a:t>
            </a:r>
            <a:r>
              <a:rPr lang="en-US" sz="2400" i="1" smtClean="0"/>
              <a:t>  </a:t>
            </a:r>
            <a:r>
              <a:rPr lang="en-US" sz="2400" smtClean="0"/>
              <a:t>(Triangle Inequality)</a:t>
            </a:r>
            <a:endParaRPr lang="en-US" sz="2400" i="1" smtClean="0"/>
          </a:p>
          <a:p>
            <a:pPr marL="381000" indent="-381000" eaLnBrk="1" hangingPunct="1">
              <a:spcBef>
                <a:spcPts val="600"/>
              </a:spcBef>
              <a:spcAft>
                <a:spcPts val="600"/>
              </a:spcAft>
            </a:pPr>
            <a:r>
              <a:rPr lang="en-US" sz="2400" smtClean="0"/>
              <a:t>A distance that satisfies these properties is a </a:t>
            </a:r>
            <a:r>
              <a:rPr lang="en-US" sz="2400" smtClean="0">
                <a:solidFill>
                  <a:srgbClr val="FF0000"/>
                </a:solidFill>
              </a:rPr>
              <a:t>metric</a:t>
            </a:r>
          </a:p>
        </p:txBody>
      </p:sp>
      <p:pic>
        <p:nvPicPr>
          <p:cNvPr id="59397" name="Picture 7" descr="eqminkowski"/>
          <p:cNvPicPr>
            <a:picLocks noChangeAspect="1" noChangeArrowheads="1"/>
          </p:cNvPicPr>
          <p:nvPr/>
        </p:nvPicPr>
        <p:blipFill>
          <a:blip r:embed="rId3" cstate="print"/>
          <a:srcRect/>
          <a:stretch>
            <a:fillRect/>
          </a:stretch>
        </p:blipFill>
        <p:spPr bwMode="auto">
          <a:xfrm>
            <a:off x="990600" y="1828800"/>
            <a:ext cx="6400800" cy="9144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a:spLocks noGrp="1"/>
          </p:cNvSpPr>
          <p:nvPr>
            <p:ph type="sldNum" sz="quarter" idx="10"/>
          </p:nvPr>
        </p:nvSpPr>
        <p:spPr>
          <a:noFill/>
        </p:spPr>
        <p:txBody>
          <a:bodyPr/>
          <a:lstStyle/>
          <a:p>
            <a:fld id="{22861552-C372-46C1-870F-AEC1F7D67068}" type="slidenum">
              <a:rPr lang="en-US" smtClean="0"/>
              <a:pPr/>
              <a:t>47</a:t>
            </a:fld>
            <a:endParaRPr lang="en-US" smtClean="0"/>
          </a:p>
        </p:txBody>
      </p:sp>
      <p:sp>
        <p:nvSpPr>
          <p:cNvPr id="60419" name="Rectangle 2"/>
          <p:cNvSpPr>
            <a:spLocks noGrp="1" noChangeArrowheads="1"/>
          </p:cNvSpPr>
          <p:nvPr>
            <p:ph type="title"/>
          </p:nvPr>
        </p:nvSpPr>
        <p:spPr/>
        <p:txBody>
          <a:bodyPr/>
          <a:lstStyle/>
          <a:p>
            <a:pPr eaLnBrk="1" hangingPunct="1"/>
            <a:r>
              <a:rPr lang="en-US" sz="3200" smtClean="0"/>
              <a:t>Special Cases of Minkowski Distance</a:t>
            </a:r>
            <a:endParaRPr lang="en-US" smtClean="0"/>
          </a:p>
        </p:txBody>
      </p:sp>
      <p:sp>
        <p:nvSpPr>
          <p:cNvPr id="60420" name="Rectangle 3"/>
          <p:cNvSpPr>
            <a:spLocks noGrp="1" noChangeArrowheads="1"/>
          </p:cNvSpPr>
          <p:nvPr>
            <p:ph type="body" sz="half" idx="1"/>
          </p:nvPr>
        </p:nvSpPr>
        <p:spPr>
          <a:xfrm>
            <a:off x="304800" y="1295400"/>
            <a:ext cx="8077200" cy="5181600"/>
          </a:xfrm>
        </p:spPr>
        <p:txBody>
          <a:bodyPr/>
          <a:lstStyle/>
          <a:p>
            <a:pPr eaLnBrk="1" hangingPunct="1"/>
            <a:r>
              <a:rPr lang="en-US" sz="2000" i="1" dirty="0" smtClean="0">
                <a:latin typeface="Arial" charset="0"/>
                <a:cs typeface="Times New Roman" pitchFamily="18" charset="0"/>
              </a:rPr>
              <a:t>h</a:t>
            </a:r>
            <a:r>
              <a:rPr lang="en-US" sz="2000" dirty="0" smtClean="0">
                <a:latin typeface="Arial" charset="0"/>
                <a:cs typeface="Times New Roman" pitchFamily="18" charset="0"/>
              </a:rPr>
              <a:t> = 1:  </a:t>
            </a:r>
            <a:r>
              <a:rPr lang="en-US" sz="2000" dirty="0" smtClean="0">
                <a:solidFill>
                  <a:schemeClr val="hlink"/>
                </a:solidFill>
                <a:latin typeface="Arial" charset="0"/>
                <a:cs typeface="Times New Roman" pitchFamily="18" charset="0"/>
              </a:rPr>
              <a:t>Manhattan</a:t>
            </a:r>
            <a:r>
              <a:rPr lang="en-US" sz="2000" dirty="0" smtClean="0">
                <a:latin typeface="Arial" charset="0"/>
                <a:cs typeface="Times New Roman" pitchFamily="18" charset="0"/>
              </a:rPr>
              <a:t> (city block, L</a:t>
            </a:r>
            <a:r>
              <a:rPr lang="en-US" sz="2000" baseline="-30000" dirty="0" smtClean="0">
                <a:latin typeface="Arial" charset="0"/>
                <a:cs typeface="Times New Roman" pitchFamily="18" charset="0"/>
              </a:rPr>
              <a:t>1</a:t>
            </a:r>
            <a:r>
              <a:rPr lang="en-US" sz="2000" dirty="0" smtClean="0">
                <a:latin typeface="Arial" charset="0"/>
                <a:cs typeface="Times New Roman" pitchFamily="18" charset="0"/>
              </a:rPr>
              <a:t> norm)</a:t>
            </a:r>
            <a:r>
              <a:rPr lang="en-US" sz="2000" dirty="0" smtClean="0">
                <a:solidFill>
                  <a:schemeClr val="hlink"/>
                </a:solidFill>
                <a:latin typeface="Arial" charset="0"/>
                <a:cs typeface="Times New Roman" pitchFamily="18" charset="0"/>
              </a:rPr>
              <a:t> distance</a:t>
            </a:r>
            <a:r>
              <a:rPr lang="en-US" sz="2000" dirty="0" smtClean="0">
                <a:latin typeface="Arial" charset="0"/>
                <a:cs typeface="Times New Roman" pitchFamily="18" charset="0"/>
              </a:rPr>
              <a:t> </a:t>
            </a:r>
          </a:p>
          <a:p>
            <a:pPr lvl="1" eaLnBrk="1" hangingPunct="1"/>
            <a:r>
              <a:rPr lang="en-US" sz="2000" dirty="0" smtClean="0">
                <a:latin typeface="Arial" charset="0"/>
                <a:cs typeface="Times New Roman" pitchFamily="18" charset="0"/>
              </a:rPr>
              <a:t>E.g., the Hamming distance: the number of bits that are different between two binary vectors</a:t>
            </a:r>
          </a:p>
          <a:p>
            <a:pPr lvl="1" eaLnBrk="1" hangingPunct="1"/>
            <a:endParaRPr lang="en-US" sz="2000" b="1" dirty="0" smtClean="0">
              <a:latin typeface="Arial" charset="0"/>
              <a:cs typeface="Times New Roman" pitchFamily="18" charset="0"/>
            </a:endParaRPr>
          </a:p>
          <a:p>
            <a:pPr eaLnBrk="1" hangingPunct="1"/>
            <a:endParaRPr lang="en-US" sz="2000" i="1" dirty="0" smtClean="0">
              <a:latin typeface="Arial" charset="0"/>
              <a:cs typeface="Times New Roman" pitchFamily="18" charset="0"/>
            </a:endParaRPr>
          </a:p>
          <a:p>
            <a:pPr eaLnBrk="1" hangingPunct="1"/>
            <a:r>
              <a:rPr lang="en-US" sz="2000" i="1" dirty="0" smtClean="0">
                <a:latin typeface="Arial" charset="0"/>
                <a:cs typeface="Times New Roman" pitchFamily="18" charset="0"/>
              </a:rPr>
              <a:t>h </a:t>
            </a:r>
            <a:r>
              <a:rPr lang="en-US" sz="2000" dirty="0" smtClean="0">
                <a:latin typeface="Arial" charset="0"/>
                <a:cs typeface="Times New Roman" pitchFamily="18" charset="0"/>
              </a:rPr>
              <a:t>= 2:  (L</a:t>
            </a:r>
            <a:r>
              <a:rPr lang="en-US" sz="2000" baseline="-25000" dirty="0" smtClean="0">
                <a:latin typeface="Arial" charset="0"/>
                <a:cs typeface="Times New Roman" pitchFamily="18" charset="0"/>
              </a:rPr>
              <a:t>2</a:t>
            </a:r>
            <a:r>
              <a:rPr lang="en-US" sz="2000" dirty="0" smtClean="0">
                <a:latin typeface="Arial" charset="0"/>
                <a:cs typeface="Times New Roman" pitchFamily="18" charset="0"/>
              </a:rPr>
              <a:t> norm) </a:t>
            </a:r>
            <a:r>
              <a:rPr lang="en-US" sz="2000" dirty="0" smtClean="0">
                <a:solidFill>
                  <a:schemeClr val="hlink"/>
                </a:solidFill>
                <a:latin typeface="Arial" charset="0"/>
                <a:cs typeface="Times New Roman" pitchFamily="18" charset="0"/>
              </a:rPr>
              <a:t>Euclidean</a:t>
            </a:r>
            <a:r>
              <a:rPr lang="en-US" sz="2000" dirty="0" smtClean="0">
                <a:latin typeface="Arial" charset="0"/>
                <a:cs typeface="Times New Roman" pitchFamily="18" charset="0"/>
              </a:rPr>
              <a:t> distance</a:t>
            </a:r>
          </a:p>
          <a:p>
            <a:pPr lvl="4" eaLnBrk="1" hangingPunct="1"/>
            <a:endParaRPr lang="en-US" dirty="0" smtClean="0">
              <a:latin typeface="Arial" charset="0"/>
              <a:cs typeface="Times New Roman" pitchFamily="18" charset="0"/>
            </a:endParaRPr>
          </a:p>
          <a:p>
            <a:pPr eaLnBrk="1" hangingPunct="1"/>
            <a:endParaRPr lang="en-US" sz="2000" i="1" dirty="0" smtClean="0">
              <a:latin typeface="Arial" charset="0"/>
              <a:cs typeface="Times New Roman" pitchFamily="18" charset="0"/>
            </a:endParaRPr>
          </a:p>
        </p:txBody>
      </p:sp>
      <p:graphicFrame>
        <p:nvGraphicFramePr>
          <p:cNvPr id="60421" name="Object 4"/>
          <p:cNvGraphicFramePr>
            <a:graphicFrameLocks noChangeAspect="1"/>
          </p:cNvGraphicFramePr>
          <p:nvPr/>
        </p:nvGraphicFramePr>
        <p:xfrm>
          <a:off x="2063750" y="3455988"/>
          <a:ext cx="5005388" cy="582612"/>
        </p:xfrm>
        <a:graphic>
          <a:graphicData uri="http://schemas.openxmlformats.org/presentationml/2006/ole">
            <mc:AlternateContent xmlns:mc="http://schemas.openxmlformats.org/markup-compatibility/2006">
              <mc:Choice xmlns:v="urn:schemas-microsoft-com:vml" Requires="v">
                <p:oleObj spid="_x0000_s109572" name="Equation" r:id="rId4" imgW="5003800" imgH="584200" progId="Equation.3">
                  <p:embed/>
                </p:oleObj>
              </mc:Choice>
              <mc:Fallback>
                <p:oleObj name="Equation" r:id="rId4" imgW="5003800" imgH="584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3455988"/>
                        <a:ext cx="5005388"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5"/>
          <p:cNvGraphicFramePr>
            <a:graphicFrameLocks noGrp="1" noChangeAspect="1"/>
          </p:cNvGraphicFramePr>
          <p:nvPr>
            <p:ph sz="half" idx="2"/>
          </p:nvPr>
        </p:nvGraphicFramePr>
        <p:xfrm>
          <a:off x="2438400" y="2514600"/>
          <a:ext cx="4114800" cy="414338"/>
        </p:xfrm>
        <a:graphic>
          <a:graphicData uri="http://schemas.openxmlformats.org/presentationml/2006/ole">
            <mc:AlternateContent xmlns:mc="http://schemas.openxmlformats.org/markup-compatibility/2006">
              <mc:Choice xmlns:v="urn:schemas-microsoft-com:vml" Requires="v">
                <p:oleObj spid="_x0000_s109573" name="Microsoft Equation 3.0" r:id="rId6" imgW="4292600" imgH="431800" progId="Equation.3">
                  <p:embed/>
                </p:oleObj>
              </mc:Choice>
              <mc:Fallback>
                <p:oleObj name="Microsoft Equation 3.0" r:id="rId6" imgW="42926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514600"/>
                        <a:ext cx="41148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0"/>
          </p:nvPr>
        </p:nvSpPr>
        <p:spPr>
          <a:noFill/>
        </p:spPr>
        <p:txBody>
          <a:bodyPr/>
          <a:lstStyle/>
          <a:p>
            <a:fld id="{5CA77B06-1BC3-4FC0-8FE4-B08E82DE0AFA}" type="slidenum">
              <a:rPr lang="en-US" smtClean="0"/>
              <a:pPr/>
              <a:t>48</a:t>
            </a:fld>
            <a:endParaRPr lang="en-US" smtClean="0"/>
          </a:p>
        </p:txBody>
      </p:sp>
      <p:sp>
        <p:nvSpPr>
          <p:cNvPr id="61443" name="Rectangle 2"/>
          <p:cNvSpPr>
            <a:spLocks noGrp="1" noChangeArrowheads="1"/>
          </p:cNvSpPr>
          <p:nvPr>
            <p:ph type="title"/>
          </p:nvPr>
        </p:nvSpPr>
        <p:spPr/>
        <p:txBody>
          <a:bodyPr/>
          <a:lstStyle/>
          <a:p>
            <a:pPr eaLnBrk="1" hangingPunct="1"/>
            <a:r>
              <a:rPr lang="en-US" smtClean="0"/>
              <a:t>Example: Minkowski Distance</a:t>
            </a:r>
          </a:p>
        </p:txBody>
      </p:sp>
      <p:sp>
        <p:nvSpPr>
          <p:cNvPr id="61444" name="Text Box 3"/>
          <p:cNvSpPr txBox="1">
            <a:spLocks noChangeArrowheads="1"/>
          </p:cNvSpPr>
          <p:nvPr/>
        </p:nvSpPr>
        <p:spPr bwMode="auto">
          <a:xfrm>
            <a:off x="5334000" y="838200"/>
            <a:ext cx="2895600" cy="396875"/>
          </a:xfrm>
          <a:prstGeom prst="rect">
            <a:avLst/>
          </a:prstGeom>
          <a:noFill/>
          <a:ln w="12700">
            <a:noFill/>
            <a:miter lim="800000"/>
            <a:headEnd/>
            <a:tailEnd/>
          </a:ln>
        </p:spPr>
        <p:txBody>
          <a:bodyPr>
            <a:spAutoFit/>
          </a:bodyPr>
          <a:lstStyle/>
          <a:p>
            <a:pPr eaLnBrk="0" hangingPunct="0">
              <a:spcBef>
                <a:spcPct val="50000"/>
              </a:spcBef>
            </a:pPr>
            <a:r>
              <a:rPr lang="en-US" sz="2000" b="1">
                <a:latin typeface="Arial" charset="0"/>
              </a:rPr>
              <a:t>Dissimilarity Matrices</a:t>
            </a:r>
          </a:p>
        </p:txBody>
      </p:sp>
      <p:graphicFrame>
        <p:nvGraphicFramePr>
          <p:cNvPr id="61445" name="Object 4"/>
          <p:cNvGraphicFramePr>
            <a:graphicFrameLocks noChangeAspect="1"/>
          </p:cNvGraphicFramePr>
          <p:nvPr/>
        </p:nvGraphicFramePr>
        <p:xfrm>
          <a:off x="304800" y="1219200"/>
          <a:ext cx="2962275" cy="1363663"/>
        </p:xfrm>
        <a:graphic>
          <a:graphicData uri="http://schemas.openxmlformats.org/presentationml/2006/ole">
            <mc:AlternateContent xmlns:mc="http://schemas.openxmlformats.org/markup-compatibility/2006">
              <mc:Choice xmlns:v="urn:schemas-microsoft-com:vml" Requires="v">
                <p:oleObj spid="_x0000_s110599" name="Worksheet" r:id="rId4" imgW="1838249" imgH="819302" progId="Excel.Sheet.8">
                  <p:embed/>
                </p:oleObj>
              </mc:Choice>
              <mc:Fallback>
                <p:oleObj name="Worksheet" r:id="rId4" imgW="1838249" imgH="819302"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19200"/>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5"/>
          <p:cNvGraphicFramePr>
            <a:graphicFrameLocks noChangeAspect="1"/>
          </p:cNvGraphicFramePr>
          <p:nvPr/>
        </p:nvGraphicFramePr>
        <p:xfrm>
          <a:off x="3810000" y="1600200"/>
          <a:ext cx="4948238" cy="1320800"/>
        </p:xfrm>
        <a:graphic>
          <a:graphicData uri="http://schemas.openxmlformats.org/presentationml/2006/ole">
            <mc:AlternateContent xmlns:mc="http://schemas.openxmlformats.org/markup-compatibility/2006">
              <mc:Choice xmlns:v="urn:schemas-microsoft-com:vml" Requires="v">
                <p:oleObj spid="_x0000_s110600" name="Worksheet" r:id="rId6" imgW="3057449" imgH="819302" progId="Excel.Sheet.8">
                  <p:embed/>
                </p:oleObj>
              </mc:Choice>
              <mc:Fallback>
                <p:oleObj name="Worksheet" r:id="rId6" imgW="3057449" imgH="819302"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6002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7" name="Object 6"/>
          <p:cNvGraphicFramePr>
            <a:graphicFrameLocks noChangeAspect="1"/>
          </p:cNvGraphicFramePr>
          <p:nvPr/>
        </p:nvGraphicFramePr>
        <p:xfrm>
          <a:off x="3810000" y="3429000"/>
          <a:ext cx="4948238" cy="1320800"/>
        </p:xfrm>
        <a:graphic>
          <a:graphicData uri="http://schemas.openxmlformats.org/presentationml/2006/ole">
            <mc:AlternateContent xmlns:mc="http://schemas.openxmlformats.org/markup-compatibility/2006">
              <mc:Choice xmlns:v="urn:schemas-microsoft-com:vml" Requires="v">
                <p:oleObj spid="_x0000_s110601" name="Worksheet" r:id="rId8" imgW="3057449" imgH="819302" progId="Excel.Sheet.8">
                  <p:embed/>
                </p:oleObj>
              </mc:Choice>
              <mc:Fallback>
                <p:oleObj name="Worksheet" r:id="rId8" imgW="3057449" imgH="819302" progId="Excel.Shee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4290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9" name="Rectangle 16"/>
          <p:cNvSpPr>
            <a:spLocks noChangeArrowheads="1"/>
          </p:cNvSpPr>
          <p:nvPr/>
        </p:nvSpPr>
        <p:spPr bwMode="auto">
          <a:xfrm>
            <a:off x="3595688" y="1066800"/>
            <a:ext cx="2576512" cy="457200"/>
          </a:xfrm>
          <a:prstGeom prst="rect">
            <a:avLst/>
          </a:prstGeom>
          <a:noFill/>
          <a:ln w="9525">
            <a:noFill/>
            <a:miter lim="800000"/>
            <a:headEnd/>
            <a:tailEnd/>
          </a:ln>
        </p:spPr>
        <p:txBody>
          <a:bodyPr>
            <a:spAutoFit/>
          </a:bodyPr>
          <a:lstStyle/>
          <a:p>
            <a:r>
              <a:rPr lang="en-US" b="1"/>
              <a:t>Manhattan (L</a:t>
            </a:r>
            <a:r>
              <a:rPr lang="en-US" b="1" baseline="-25000"/>
              <a:t>1</a:t>
            </a:r>
            <a:r>
              <a:rPr lang="en-US" b="1"/>
              <a:t>)</a:t>
            </a:r>
          </a:p>
        </p:txBody>
      </p:sp>
      <p:sp>
        <p:nvSpPr>
          <p:cNvPr id="61450" name="Rectangle 17"/>
          <p:cNvSpPr>
            <a:spLocks noChangeArrowheads="1"/>
          </p:cNvSpPr>
          <p:nvPr/>
        </p:nvSpPr>
        <p:spPr bwMode="auto">
          <a:xfrm>
            <a:off x="3581400" y="2895600"/>
            <a:ext cx="2332038" cy="457200"/>
          </a:xfrm>
          <a:prstGeom prst="rect">
            <a:avLst/>
          </a:prstGeom>
          <a:noFill/>
          <a:ln w="9525">
            <a:noFill/>
            <a:miter lim="800000"/>
            <a:headEnd/>
            <a:tailEnd/>
          </a:ln>
        </p:spPr>
        <p:txBody>
          <a:bodyPr wrap="none">
            <a:spAutoFit/>
          </a:bodyPr>
          <a:lstStyle/>
          <a:p>
            <a:r>
              <a:rPr lang="en-US" b="1"/>
              <a:t>Euclidean (L</a:t>
            </a:r>
            <a:r>
              <a:rPr lang="en-US" b="1" baseline="-25000"/>
              <a:t>2</a:t>
            </a:r>
            <a:r>
              <a:rPr lang="en-US" b="1"/>
              <a:t>)</a:t>
            </a:r>
          </a:p>
        </p:txBody>
      </p:sp>
      <p:graphicFrame>
        <p:nvGraphicFramePr>
          <p:cNvPr id="61452" name="Object 19"/>
          <p:cNvGraphicFramePr>
            <a:graphicFrameLocks noChangeAspect="1"/>
          </p:cNvGraphicFramePr>
          <p:nvPr/>
        </p:nvGraphicFramePr>
        <p:xfrm>
          <a:off x="265113" y="2819400"/>
          <a:ext cx="3006725" cy="3810000"/>
        </p:xfrm>
        <a:graphic>
          <a:graphicData uri="http://schemas.openxmlformats.org/presentationml/2006/ole">
            <mc:AlternateContent xmlns:mc="http://schemas.openxmlformats.org/markup-compatibility/2006">
              <mc:Choice xmlns:v="urn:schemas-microsoft-com:vml" Requires="v">
                <p:oleObj spid="_x0000_s110602" name="SmartDraw" r:id="rId10" imgW="4379976" imgH="5551932" progId="">
                  <p:embed/>
                </p:oleObj>
              </mc:Choice>
              <mc:Fallback>
                <p:oleObj name="SmartDraw" r:id="rId10" imgW="4379976" imgH="5551932" progId="">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113" y="2819400"/>
                        <a:ext cx="30067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0"/>
          </p:nvPr>
        </p:nvSpPr>
        <p:spPr>
          <a:noFill/>
        </p:spPr>
        <p:txBody>
          <a:bodyPr/>
          <a:lstStyle/>
          <a:p>
            <a:fld id="{06BEE8AB-471D-4A2F-A8A6-038D61196149}" type="slidenum">
              <a:rPr lang="en-US" smtClean="0"/>
              <a:pPr/>
              <a:t>49</a:t>
            </a:fld>
            <a:endParaRPr lang="en-US" smtClean="0"/>
          </a:p>
        </p:txBody>
      </p:sp>
      <p:sp>
        <p:nvSpPr>
          <p:cNvPr id="64515" name="Rectangle 2"/>
          <p:cNvSpPr>
            <a:spLocks noGrp="1" noChangeArrowheads="1"/>
          </p:cNvSpPr>
          <p:nvPr>
            <p:ph type="title"/>
          </p:nvPr>
        </p:nvSpPr>
        <p:spPr>
          <a:xfrm>
            <a:off x="752475" y="304800"/>
            <a:ext cx="7626350" cy="609600"/>
          </a:xfrm>
          <a:noFill/>
        </p:spPr>
        <p:txBody>
          <a:bodyPr lIns="92075" tIns="46038" rIns="92075" bIns="46038" anchor="ctr"/>
          <a:lstStyle/>
          <a:p>
            <a:pPr eaLnBrk="1" hangingPunct="1"/>
            <a:r>
              <a:rPr lang="en-US" smtClean="0">
                <a:solidFill>
                  <a:srgbClr val="170981"/>
                </a:solidFill>
              </a:rPr>
              <a:t> Cosine Similarity</a:t>
            </a:r>
          </a:p>
        </p:txBody>
      </p:sp>
      <p:sp>
        <p:nvSpPr>
          <p:cNvPr id="64516" name="Rectangle 3"/>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sz="2000" smtClean="0"/>
          </a:p>
          <a:p>
            <a:pPr eaLnBrk="1" hangingPunct="1">
              <a:lnSpc>
                <a:spcPct val="90000"/>
              </a:lnSpc>
            </a:pPr>
            <a:r>
              <a:rPr lang="en-US" sz="2000" smtClean="0"/>
              <a:t>A </a:t>
            </a:r>
            <a:r>
              <a:rPr lang="en-US" sz="2000" b="1" smtClean="0"/>
              <a:t>document</a:t>
            </a:r>
            <a:r>
              <a:rPr lang="en-US" sz="2000" smtClean="0"/>
              <a:t> can be represented by thousands of attributes, each recording the </a:t>
            </a:r>
            <a:r>
              <a:rPr lang="en-US" sz="2000" i="1" smtClean="0"/>
              <a:t>frequency</a:t>
            </a:r>
            <a:r>
              <a:rPr lang="en-US" sz="2000" smtClean="0"/>
              <a:t> of a particular word (such as keywords) or phrase in the document.</a:t>
            </a:r>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r>
              <a:rPr lang="en-US" sz="2000" smtClean="0"/>
              <a:t>Other vector objects: gene features in micro-arrays, …</a:t>
            </a:r>
          </a:p>
          <a:p>
            <a:pPr eaLnBrk="1" hangingPunct="1">
              <a:lnSpc>
                <a:spcPct val="90000"/>
              </a:lnSpc>
            </a:pPr>
            <a:r>
              <a:rPr lang="en-US" sz="2000" smtClean="0"/>
              <a:t>Applications: information retrieval, biologic taxonomy, gene feature mapping, ...</a:t>
            </a:r>
          </a:p>
          <a:p>
            <a:pPr eaLnBrk="1" hangingPunct="1">
              <a:lnSpc>
                <a:spcPct val="90000"/>
              </a:lnSpc>
            </a:pPr>
            <a:r>
              <a:rPr lang="en-US" sz="2000" smtClean="0"/>
              <a:t>Cosine measure: </a:t>
            </a:r>
            <a:r>
              <a:rPr lang="en-US" sz="2000" smtClean="0">
                <a:cs typeface="Times New Roman" pitchFamily="18" charset="0"/>
              </a:rPr>
              <a:t>If </a:t>
            </a:r>
            <a:r>
              <a:rPr lang="en-US" sz="2000" i="1" smtClean="0">
                <a:cs typeface="Times New Roman" pitchFamily="18" charset="0"/>
              </a:rPr>
              <a:t>d</a:t>
            </a:r>
            <a:r>
              <a:rPr lang="en-US" sz="2000" i="1" baseline="-30000" smtClean="0">
                <a:cs typeface="Times New Roman" pitchFamily="18" charset="0"/>
              </a:rPr>
              <a:t>1</a:t>
            </a:r>
            <a:r>
              <a:rPr lang="en-US" sz="2000" smtClean="0">
                <a:cs typeface="Times New Roman" pitchFamily="18" charset="0"/>
              </a:rPr>
              <a:t> and </a:t>
            </a:r>
            <a:r>
              <a:rPr lang="en-US" sz="2000" i="1" smtClean="0">
                <a:cs typeface="Times New Roman" pitchFamily="18" charset="0"/>
              </a:rPr>
              <a:t>d</a:t>
            </a:r>
            <a:r>
              <a:rPr lang="en-US" sz="2000" i="1" baseline="-30000" smtClean="0">
                <a:cs typeface="Times New Roman" pitchFamily="18" charset="0"/>
              </a:rPr>
              <a:t>2</a:t>
            </a:r>
            <a:r>
              <a:rPr lang="en-US" sz="2000" smtClean="0">
                <a:cs typeface="Times New Roman" pitchFamily="18" charset="0"/>
              </a:rPr>
              <a:t> are two vectors (e.g., term-frequency vectors), then</a:t>
            </a:r>
          </a:p>
          <a:p>
            <a:pPr algn="just" eaLnBrk="1" hangingPunct="1">
              <a:lnSpc>
                <a:spcPct val="90000"/>
              </a:lnSpc>
              <a:buFont typeface="Wingdings" pitchFamily="2" charset="2"/>
              <a:buNone/>
            </a:pPr>
            <a:r>
              <a:rPr lang="en-US" sz="2000" smtClean="0">
                <a:cs typeface="Times New Roman" pitchFamily="18" charset="0"/>
              </a:rPr>
              <a:t>             cos(</a:t>
            </a:r>
            <a:r>
              <a:rPr lang="en-US" sz="2000" i="1" smtClean="0">
                <a:cs typeface="Times New Roman" pitchFamily="18" charset="0"/>
              </a:rPr>
              <a:t>d</a:t>
            </a:r>
            <a:r>
              <a:rPr lang="en-US" sz="2000" i="1" baseline="-30000" smtClean="0">
                <a:cs typeface="Times New Roman" pitchFamily="18" charset="0"/>
              </a:rPr>
              <a:t>1</a:t>
            </a:r>
            <a:r>
              <a:rPr lang="en-US" sz="2000" i="1" smtClean="0">
                <a:cs typeface="Times New Roman" pitchFamily="18" charset="0"/>
              </a:rPr>
              <a:t>, d</a:t>
            </a:r>
            <a:r>
              <a:rPr lang="en-US" sz="2000" i="1" baseline="-30000" smtClean="0">
                <a:cs typeface="Times New Roman" pitchFamily="18" charset="0"/>
              </a:rPr>
              <a:t>2</a:t>
            </a:r>
            <a:r>
              <a:rPr lang="en-US" sz="2000" smtClean="0">
                <a:cs typeface="Times New Roman" pitchFamily="18" charset="0"/>
              </a:rPr>
              <a:t>) =  (</a:t>
            </a:r>
            <a:r>
              <a:rPr lang="en-US" sz="2000" i="1" smtClean="0">
                <a:cs typeface="Times New Roman" pitchFamily="18" charset="0"/>
              </a:rPr>
              <a:t>d</a:t>
            </a:r>
            <a:r>
              <a:rPr lang="en-US" sz="2000" i="1" baseline="-30000" smtClean="0">
                <a:cs typeface="Times New Roman" pitchFamily="18" charset="0"/>
              </a:rPr>
              <a:t>1</a:t>
            </a:r>
            <a:r>
              <a:rPr lang="en-US" sz="2000" smtClean="0">
                <a:cs typeface="Times New Roman" pitchFamily="18" charset="0"/>
              </a:rPr>
              <a:t> </a:t>
            </a:r>
            <a:r>
              <a:rPr lang="en-US" sz="2000" smtClean="0">
                <a:cs typeface="Times New Roman" pitchFamily="18" charset="0"/>
                <a:sym typeface="Symbol" pitchFamily="18" charset="2"/>
              </a:rPr>
              <a:t></a:t>
            </a:r>
            <a:r>
              <a:rPr lang="en-US" sz="2000" smtClean="0">
                <a:cs typeface="Times New Roman" pitchFamily="18" charset="0"/>
              </a:rPr>
              <a:t> </a:t>
            </a:r>
            <a:r>
              <a:rPr lang="en-US" sz="2000" i="1" smtClean="0">
                <a:cs typeface="Times New Roman" pitchFamily="18" charset="0"/>
              </a:rPr>
              <a:t>d</a:t>
            </a:r>
            <a:r>
              <a:rPr lang="en-US" sz="2000" i="1" baseline="-30000" smtClean="0">
                <a:cs typeface="Times New Roman" pitchFamily="18" charset="0"/>
              </a:rPr>
              <a:t>2</a:t>
            </a:r>
            <a:r>
              <a:rPr lang="en-US" sz="2000" smtClean="0">
                <a:cs typeface="Times New Roman" pitchFamily="18" charset="0"/>
              </a:rPr>
              <a:t>) /||</a:t>
            </a:r>
            <a:r>
              <a:rPr lang="en-US" sz="2000" i="1" smtClean="0">
                <a:cs typeface="Times New Roman" pitchFamily="18" charset="0"/>
              </a:rPr>
              <a:t>d</a:t>
            </a:r>
            <a:r>
              <a:rPr lang="en-US" sz="2000" i="1" baseline="-30000" smtClean="0">
                <a:cs typeface="Times New Roman" pitchFamily="18" charset="0"/>
              </a:rPr>
              <a:t>1</a:t>
            </a:r>
            <a:r>
              <a:rPr lang="en-US" sz="2000" smtClean="0">
                <a:cs typeface="Times New Roman" pitchFamily="18" charset="0"/>
              </a:rPr>
              <a:t>|| ||</a:t>
            </a:r>
            <a:r>
              <a:rPr lang="en-US" sz="2000" i="1" smtClean="0">
                <a:cs typeface="Times New Roman" pitchFamily="18" charset="0"/>
              </a:rPr>
              <a:t>d</a:t>
            </a:r>
            <a:r>
              <a:rPr lang="en-US" sz="2000" i="1" baseline="-30000" smtClean="0">
                <a:cs typeface="Times New Roman" pitchFamily="18" charset="0"/>
              </a:rPr>
              <a:t>2</a:t>
            </a:r>
            <a:r>
              <a:rPr lang="en-US" sz="2000" smtClean="0">
                <a:cs typeface="Times New Roman" pitchFamily="18" charset="0"/>
              </a:rPr>
              <a:t>|| , </a:t>
            </a:r>
          </a:p>
          <a:p>
            <a:pPr lvl="1" algn="just" eaLnBrk="1" hangingPunct="1">
              <a:lnSpc>
                <a:spcPct val="90000"/>
              </a:lnSpc>
              <a:buFont typeface="Wingdings" pitchFamily="2" charset="2"/>
              <a:buNone/>
            </a:pPr>
            <a:r>
              <a:rPr lang="en-US" sz="2000" smtClean="0">
                <a:cs typeface="Times New Roman" pitchFamily="18" charset="0"/>
              </a:rPr>
              <a:t>   where </a:t>
            </a:r>
            <a:r>
              <a:rPr lang="en-US" sz="2000" smtClean="0">
                <a:cs typeface="Times New Roman" pitchFamily="18" charset="0"/>
                <a:sym typeface="Symbol" pitchFamily="18" charset="2"/>
              </a:rPr>
              <a:t></a:t>
            </a:r>
            <a:r>
              <a:rPr lang="en-US" sz="2000" smtClean="0">
                <a:cs typeface="Times New Roman" pitchFamily="18" charset="0"/>
              </a:rPr>
              <a:t> indicates vector dot product, ||</a:t>
            </a:r>
            <a:r>
              <a:rPr lang="en-US" sz="2000" i="1" smtClean="0">
                <a:cs typeface="Times New Roman" pitchFamily="18" charset="0"/>
              </a:rPr>
              <a:t>d</a:t>
            </a:r>
            <a:r>
              <a:rPr lang="en-US" sz="2000" smtClean="0">
                <a:cs typeface="Times New Roman" pitchFamily="18" charset="0"/>
              </a:rPr>
              <a:t>||: the length of vector </a:t>
            </a:r>
            <a:r>
              <a:rPr lang="en-US" sz="2000" i="1" smtClean="0">
                <a:cs typeface="Times New Roman" pitchFamily="18" charset="0"/>
              </a:rPr>
              <a:t>d</a:t>
            </a:r>
          </a:p>
        </p:txBody>
      </p:sp>
      <p:pic>
        <p:nvPicPr>
          <p:cNvPr id="64517" name="Picture 4" descr="eqtable"/>
          <p:cNvPicPr>
            <a:picLocks noChangeAspect="1" noChangeArrowheads="1"/>
          </p:cNvPicPr>
          <p:nvPr/>
        </p:nvPicPr>
        <p:blipFill>
          <a:blip r:embed="rId3" cstate="print"/>
          <a:srcRect/>
          <a:stretch>
            <a:fillRect/>
          </a:stretch>
        </p:blipFill>
        <p:spPr bwMode="auto">
          <a:xfrm>
            <a:off x="381000" y="2362200"/>
            <a:ext cx="8229600" cy="1447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Veri Yer Tutucusu"/>
          <p:cNvSpPr>
            <a:spLocks noGrp="1"/>
          </p:cNvSpPr>
          <p:nvPr>
            <p:ph type="dt" sz="quarter" idx="10"/>
          </p:nvPr>
        </p:nvSpPr>
        <p:spPr>
          <a:noFill/>
        </p:spPr>
        <p:txBody>
          <a:bodyPr/>
          <a:lstStyle/>
          <a:p>
            <a:fld id="{55A0F0BD-2634-428B-8D2D-5CDE82AF0686}" type="datetime4">
              <a:rPr lang="en-US"/>
              <a:pPr/>
              <a:t>October 19, 2020</a:t>
            </a:fld>
            <a:endParaRPr lang="en-US"/>
          </a:p>
        </p:txBody>
      </p:sp>
      <p:sp>
        <p:nvSpPr>
          <p:cNvPr id="16387" name="4 Altbilgi Yer Tutucusu"/>
          <p:cNvSpPr>
            <a:spLocks noGrp="1"/>
          </p:cNvSpPr>
          <p:nvPr>
            <p:ph type="ftr" sz="quarter" idx="11"/>
          </p:nvPr>
        </p:nvSpPr>
        <p:spPr>
          <a:noFill/>
        </p:spPr>
        <p:txBody>
          <a:bodyPr/>
          <a:lstStyle/>
          <a:p>
            <a:r>
              <a:rPr lang="en-US"/>
              <a:t>Data Mining: Concepts and Techniques</a:t>
            </a:r>
          </a:p>
        </p:txBody>
      </p:sp>
      <p:sp>
        <p:nvSpPr>
          <p:cNvPr id="16388" name="5 Slayt Numarası Yer Tutucusu"/>
          <p:cNvSpPr>
            <a:spLocks noGrp="1"/>
          </p:cNvSpPr>
          <p:nvPr>
            <p:ph type="sldNum" sz="quarter" idx="12"/>
          </p:nvPr>
        </p:nvSpPr>
        <p:spPr>
          <a:noFill/>
        </p:spPr>
        <p:txBody>
          <a:bodyPr/>
          <a:lstStyle/>
          <a:p>
            <a:fld id="{2C6AC4B3-1417-4079-A4F3-7382A6297753}" type="slidenum">
              <a:rPr lang="en-US"/>
              <a:pPr/>
              <a:t>5</a:t>
            </a:fld>
            <a:endParaRPr lang="en-US"/>
          </a:p>
        </p:txBody>
      </p:sp>
      <p:sp>
        <p:nvSpPr>
          <p:cNvPr id="16389" name="Rectangle 1026"/>
          <p:cNvSpPr>
            <a:spLocks noGrp="1" noChangeArrowheads="1"/>
          </p:cNvSpPr>
          <p:nvPr>
            <p:ph type="title"/>
          </p:nvPr>
        </p:nvSpPr>
        <p:spPr>
          <a:xfrm>
            <a:off x="762000" y="304800"/>
            <a:ext cx="7793038" cy="609600"/>
          </a:xfrm>
        </p:spPr>
        <p:txBody>
          <a:bodyPr/>
          <a:lstStyle/>
          <a:p>
            <a:pPr eaLnBrk="1" hangingPunct="1"/>
            <a:r>
              <a:rPr lang="en-US" sz="3400" smtClean="0"/>
              <a:t>Why Is Data Preprocessing Important?</a:t>
            </a:r>
            <a:endParaRPr lang="en-US" smtClean="0"/>
          </a:p>
        </p:txBody>
      </p:sp>
      <p:sp>
        <p:nvSpPr>
          <p:cNvPr id="16390" name="Rectangle 1027"/>
          <p:cNvSpPr>
            <a:spLocks noGrp="1" noChangeArrowheads="1"/>
          </p:cNvSpPr>
          <p:nvPr>
            <p:ph type="body" idx="1"/>
          </p:nvPr>
        </p:nvSpPr>
        <p:spPr>
          <a:xfrm>
            <a:off x="381000" y="1524000"/>
            <a:ext cx="8382000" cy="4800600"/>
          </a:xfrm>
        </p:spPr>
        <p:txBody>
          <a:bodyPr/>
          <a:lstStyle/>
          <a:p>
            <a:pPr eaLnBrk="1" hangingPunct="1">
              <a:lnSpc>
                <a:spcPct val="110000"/>
              </a:lnSpc>
            </a:pPr>
            <a:r>
              <a:rPr lang="en-US" sz="2400" smtClean="0"/>
              <a:t>No quality data, no quality mining results!</a:t>
            </a:r>
          </a:p>
          <a:p>
            <a:pPr lvl="1" eaLnBrk="1" hangingPunct="1">
              <a:lnSpc>
                <a:spcPct val="110000"/>
              </a:lnSpc>
            </a:pPr>
            <a:r>
              <a:rPr lang="en-US" sz="2400" smtClean="0"/>
              <a:t>Quality decisions must be based on quality data</a:t>
            </a:r>
          </a:p>
          <a:p>
            <a:pPr lvl="2" eaLnBrk="1" hangingPunct="1">
              <a:lnSpc>
                <a:spcPct val="110000"/>
              </a:lnSpc>
            </a:pPr>
            <a:r>
              <a:rPr lang="en-US" sz="2000" smtClean="0"/>
              <a:t>e.g., duplicate or missing data may cause incorrect or even misleading statistics.</a:t>
            </a:r>
          </a:p>
          <a:p>
            <a:pPr lvl="1" eaLnBrk="1" hangingPunct="1">
              <a:lnSpc>
                <a:spcPct val="110000"/>
              </a:lnSpc>
            </a:pPr>
            <a:r>
              <a:rPr lang="en-US" sz="2400" smtClean="0"/>
              <a:t>Data warehouse needs consistent integration of quality data</a:t>
            </a:r>
          </a:p>
          <a:p>
            <a:pPr eaLnBrk="1" hangingPunct="1">
              <a:lnSpc>
                <a:spcPct val="110000"/>
              </a:lnSpc>
            </a:pPr>
            <a:r>
              <a:rPr lang="en-US" sz="2400" smtClean="0"/>
              <a:t>Data extraction, cleaning, and transformation comprises the majority of the work of building a data warehouse</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0"/>
          </p:nvPr>
        </p:nvSpPr>
        <p:spPr>
          <a:noFill/>
        </p:spPr>
        <p:txBody>
          <a:bodyPr/>
          <a:lstStyle/>
          <a:p>
            <a:fld id="{C7605C02-FE42-46C8-AAA2-DB780932D21B}" type="slidenum">
              <a:rPr lang="en-US" smtClean="0"/>
              <a:pPr/>
              <a:t>50</a:t>
            </a:fld>
            <a:endParaRPr lang="en-US" smtClean="0"/>
          </a:p>
        </p:txBody>
      </p:sp>
      <p:sp>
        <p:nvSpPr>
          <p:cNvPr id="65539" name="Rectangle 2"/>
          <p:cNvSpPr>
            <a:spLocks noGrp="1" noChangeArrowheads="1"/>
          </p:cNvSpPr>
          <p:nvPr>
            <p:ph type="title"/>
          </p:nvPr>
        </p:nvSpPr>
        <p:spPr>
          <a:xfrm>
            <a:off x="752475" y="304800"/>
            <a:ext cx="7626350" cy="609600"/>
          </a:xfrm>
          <a:noFill/>
        </p:spPr>
        <p:txBody>
          <a:bodyPr lIns="92075" tIns="46038" rIns="92075" bIns="46038" anchor="ctr"/>
          <a:lstStyle/>
          <a:p>
            <a:pPr eaLnBrk="1" hangingPunct="1"/>
            <a:r>
              <a:rPr lang="en-US" smtClean="0">
                <a:solidFill>
                  <a:srgbClr val="170981"/>
                </a:solidFill>
              </a:rPr>
              <a:t> Example: Cosine Similarity</a:t>
            </a:r>
          </a:p>
        </p:txBody>
      </p:sp>
      <p:sp>
        <p:nvSpPr>
          <p:cNvPr id="65540" name="Rectangle 3"/>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sz="2000" dirty="0" smtClean="0">
              <a:cs typeface="Times New Roman" pitchFamily="18" charset="0"/>
            </a:endParaRPr>
          </a:p>
          <a:p>
            <a:pPr eaLnBrk="1" hangingPunct="1">
              <a:lnSpc>
                <a:spcPct val="90000"/>
              </a:lnSpc>
            </a:pPr>
            <a:r>
              <a:rPr lang="en-US" sz="2000" dirty="0" err="1" smtClean="0">
                <a:cs typeface="Times New Roman" pitchFamily="18" charset="0"/>
              </a:rPr>
              <a:t>cos</a:t>
            </a:r>
            <a:r>
              <a:rPr lang="en-US" sz="2000" dirty="0" smtClean="0">
                <a:cs typeface="Times New Roman" pitchFamily="18" charset="0"/>
              </a:rPr>
              <a:t>(</a:t>
            </a:r>
            <a:r>
              <a:rPr lang="en-US" sz="2000" i="1" dirty="0" smtClean="0">
                <a:cs typeface="Times New Roman" pitchFamily="18" charset="0"/>
              </a:rPr>
              <a:t>d</a:t>
            </a:r>
            <a:r>
              <a:rPr lang="en-US" sz="2000" i="1" baseline="-30000" dirty="0" smtClean="0">
                <a:cs typeface="Times New Roman" pitchFamily="18" charset="0"/>
              </a:rPr>
              <a:t>1</a:t>
            </a:r>
            <a:r>
              <a:rPr lang="en-US" sz="2000" i="1" dirty="0" smtClean="0">
                <a:cs typeface="Times New Roman" pitchFamily="18" charset="0"/>
              </a:rPr>
              <a:t>, d</a:t>
            </a:r>
            <a:r>
              <a:rPr lang="en-US" sz="2000" i="1" baseline="-30000" dirty="0" smtClean="0">
                <a:cs typeface="Times New Roman" pitchFamily="18" charset="0"/>
              </a:rPr>
              <a:t>2</a:t>
            </a:r>
            <a:r>
              <a:rPr lang="en-US" sz="2000" dirty="0" smtClean="0">
                <a:cs typeface="Times New Roman" pitchFamily="18" charset="0"/>
              </a:rPr>
              <a:t>) =  (</a:t>
            </a:r>
            <a:r>
              <a:rPr lang="en-US" sz="2000" i="1" dirty="0" smtClean="0">
                <a:cs typeface="Times New Roman" pitchFamily="18" charset="0"/>
              </a:rPr>
              <a:t>d</a:t>
            </a:r>
            <a:r>
              <a:rPr lang="en-US" sz="2000" i="1" baseline="-30000" dirty="0" smtClean="0">
                <a:cs typeface="Times New Roman" pitchFamily="18" charset="0"/>
              </a:rPr>
              <a:t>1</a:t>
            </a:r>
            <a:r>
              <a:rPr lang="en-US" sz="2000" dirty="0" smtClean="0">
                <a:cs typeface="Times New Roman" pitchFamily="18" charset="0"/>
              </a:rPr>
              <a:t> </a:t>
            </a:r>
            <a:r>
              <a:rPr lang="en-US" sz="2000" dirty="0" smtClean="0">
                <a:cs typeface="Times New Roman" pitchFamily="18" charset="0"/>
                <a:sym typeface="Symbol" pitchFamily="18" charset="2"/>
              </a:rPr>
              <a:t></a:t>
            </a:r>
            <a:r>
              <a:rPr lang="en-US" sz="2000" dirty="0" smtClean="0">
                <a:cs typeface="Times New Roman" pitchFamily="18" charset="0"/>
              </a:rPr>
              <a:t> </a:t>
            </a:r>
            <a:r>
              <a:rPr lang="en-US" sz="2000" i="1" dirty="0" smtClean="0">
                <a:cs typeface="Times New Roman" pitchFamily="18" charset="0"/>
              </a:rPr>
              <a:t>d</a:t>
            </a:r>
            <a:r>
              <a:rPr lang="en-US" sz="2000" i="1" baseline="-30000" dirty="0" smtClean="0">
                <a:cs typeface="Times New Roman" pitchFamily="18" charset="0"/>
              </a:rPr>
              <a:t>2</a:t>
            </a:r>
            <a:r>
              <a:rPr lang="en-US" sz="2000" dirty="0" smtClean="0">
                <a:cs typeface="Times New Roman" pitchFamily="18" charset="0"/>
              </a:rPr>
              <a:t>) /||</a:t>
            </a:r>
            <a:r>
              <a:rPr lang="en-US" sz="2000" i="1" dirty="0" smtClean="0">
                <a:cs typeface="Times New Roman" pitchFamily="18" charset="0"/>
              </a:rPr>
              <a:t>d</a:t>
            </a:r>
            <a:r>
              <a:rPr lang="en-US" sz="2000" i="1" baseline="-30000" dirty="0" smtClean="0">
                <a:cs typeface="Times New Roman" pitchFamily="18" charset="0"/>
              </a:rPr>
              <a:t>1</a:t>
            </a:r>
            <a:r>
              <a:rPr lang="en-US" sz="2000" dirty="0" smtClean="0">
                <a:cs typeface="Times New Roman" pitchFamily="18" charset="0"/>
              </a:rPr>
              <a:t>|| ||</a:t>
            </a:r>
            <a:r>
              <a:rPr lang="en-US" sz="2000" i="1" dirty="0" smtClean="0">
                <a:cs typeface="Times New Roman" pitchFamily="18" charset="0"/>
              </a:rPr>
              <a:t>d</a:t>
            </a:r>
            <a:r>
              <a:rPr lang="en-US" sz="2000" i="1" baseline="-30000" dirty="0" smtClean="0">
                <a:cs typeface="Times New Roman" pitchFamily="18" charset="0"/>
              </a:rPr>
              <a:t>2</a:t>
            </a:r>
            <a:r>
              <a:rPr lang="en-US" sz="2000" dirty="0" smtClean="0">
                <a:cs typeface="Times New Roman" pitchFamily="18" charset="0"/>
              </a:rPr>
              <a:t>|| , </a:t>
            </a:r>
          </a:p>
          <a:p>
            <a:pPr lvl="1" algn="just" eaLnBrk="1" hangingPunct="1">
              <a:lnSpc>
                <a:spcPct val="90000"/>
              </a:lnSpc>
              <a:buFont typeface="Wingdings" pitchFamily="2" charset="2"/>
              <a:buNone/>
            </a:pPr>
            <a:r>
              <a:rPr lang="en-US" sz="2000" dirty="0" smtClean="0">
                <a:cs typeface="Times New Roman" pitchFamily="18" charset="0"/>
              </a:rPr>
              <a:t>   where </a:t>
            </a:r>
            <a:r>
              <a:rPr lang="en-US" sz="2000" dirty="0" smtClean="0">
                <a:cs typeface="Times New Roman" pitchFamily="18" charset="0"/>
                <a:sym typeface="Symbol" pitchFamily="18" charset="2"/>
              </a:rPr>
              <a:t></a:t>
            </a:r>
            <a:r>
              <a:rPr lang="en-US" sz="2000" dirty="0" smtClean="0">
                <a:cs typeface="Times New Roman" pitchFamily="18" charset="0"/>
              </a:rPr>
              <a:t> indicates vector dot product, ||</a:t>
            </a:r>
            <a:r>
              <a:rPr lang="en-US" sz="2000" i="1" dirty="0" smtClean="0">
                <a:cs typeface="Times New Roman" pitchFamily="18" charset="0"/>
              </a:rPr>
              <a:t>d</a:t>
            </a:r>
            <a:r>
              <a:rPr lang="en-US" sz="2000" dirty="0" smtClean="0">
                <a:cs typeface="Times New Roman" pitchFamily="18" charset="0"/>
              </a:rPr>
              <a:t>|: the length of vector </a:t>
            </a:r>
            <a:r>
              <a:rPr lang="en-US" sz="2000" i="1" dirty="0" smtClean="0">
                <a:cs typeface="Times New Roman" pitchFamily="18" charset="0"/>
              </a:rPr>
              <a:t>d</a:t>
            </a:r>
          </a:p>
          <a:p>
            <a:pPr lvl="1" algn="just" eaLnBrk="1" hangingPunct="1">
              <a:lnSpc>
                <a:spcPct val="90000"/>
              </a:lnSpc>
              <a:buFont typeface="Wingdings" pitchFamily="2" charset="2"/>
              <a:buNone/>
            </a:pPr>
            <a:endParaRPr lang="en-US" sz="2000" i="1" dirty="0" smtClean="0">
              <a:cs typeface="Times New Roman" pitchFamily="18" charset="0"/>
            </a:endParaRPr>
          </a:p>
          <a:p>
            <a:pPr algn="just" eaLnBrk="1" hangingPunct="1">
              <a:lnSpc>
                <a:spcPct val="90000"/>
              </a:lnSpc>
            </a:pPr>
            <a:r>
              <a:rPr lang="en-US" sz="2000" dirty="0" smtClean="0">
                <a:cs typeface="Times New Roman" pitchFamily="18" charset="0"/>
              </a:rPr>
              <a:t>Ex: Find the </a:t>
            </a:r>
            <a:r>
              <a:rPr lang="en-US" sz="2000" b="1" dirty="0" smtClean="0">
                <a:cs typeface="Times New Roman" pitchFamily="18" charset="0"/>
              </a:rPr>
              <a:t>similarity</a:t>
            </a:r>
            <a:r>
              <a:rPr lang="en-US" sz="2000" dirty="0" smtClean="0">
                <a:cs typeface="Times New Roman" pitchFamily="18" charset="0"/>
              </a:rPr>
              <a:t> between documents 1 and 2.</a:t>
            </a:r>
          </a:p>
          <a:p>
            <a:pPr algn="just" eaLnBrk="1" hangingPunct="1">
              <a:lnSpc>
                <a:spcPct val="90000"/>
              </a:lnSpc>
            </a:pPr>
            <a:endParaRPr lang="en-US" sz="2000" dirty="0" smtClean="0">
              <a:cs typeface="Times New Roman" pitchFamily="18" charset="0"/>
            </a:endParaRPr>
          </a:p>
          <a:p>
            <a:pPr lvl="1" algn="just" eaLnBrk="1" hangingPunct="1">
              <a:lnSpc>
                <a:spcPct val="90000"/>
              </a:lnSpc>
              <a:buFont typeface="Wingdings" pitchFamily="2" charset="2"/>
              <a:buNone/>
            </a:pPr>
            <a:r>
              <a:rPr lang="en-US" sz="2000" i="1" dirty="0" smtClean="0">
                <a:cs typeface="Times New Roman" pitchFamily="18" charset="0"/>
              </a:rPr>
              <a:t>d</a:t>
            </a:r>
            <a:r>
              <a:rPr lang="en-US" sz="2000" i="1" baseline="-30000" dirty="0" smtClean="0">
                <a:cs typeface="Times New Roman" pitchFamily="18" charset="0"/>
              </a:rPr>
              <a:t>1</a:t>
            </a:r>
            <a:r>
              <a:rPr lang="en-US" sz="2000" i="1" dirty="0" smtClean="0">
                <a:cs typeface="Times New Roman" pitchFamily="18" charset="0"/>
              </a:rPr>
              <a:t> </a:t>
            </a:r>
            <a:r>
              <a:rPr lang="en-US" sz="2000" b="1" dirty="0" smtClean="0">
                <a:cs typeface="Times New Roman" pitchFamily="18" charset="0"/>
              </a:rPr>
              <a:t>=  </a:t>
            </a:r>
            <a:r>
              <a:rPr lang="en-US" sz="2000" dirty="0" smtClean="0">
                <a:cs typeface="Times New Roman" pitchFamily="18" charset="0"/>
              </a:rPr>
              <a:t>(5, 0, 3, 0, 2, 0, 0, 2, 0, 0)</a:t>
            </a:r>
          </a:p>
          <a:p>
            <a:pPr lvl="1" algn="just" eaLnBrk="1" hangingPunct="1">
              <a:lnSpc>
                <a:spcPct val="90000"/>
              </a:lnSpc>
              <a:buFont typeface="Wingdings" pitchFamily="2" charset="2"/>
              <a:buNone/>
            </a:pPr>
            <a:r>
              <a:rPr lang="en-US" sz="2000" i="1" dirty="0" smtClean="0">
                <a:cs typeface="Times New Roman" pitchFamily="18" charset="0"/>
              </a:rPr>
              <a:t>d</a:t>
            </a:r>
            <a:r>
              <a:rPr lang="en-US" sz="2000" i="1" baseline="-30000" dirty="0" smtClean="0">
                <a:cs typeface="Times New Roman" pitchFamily="18" charset="0"/>
              </a:rPr>
              <a:t>2</a:t>
            </a:r>
            <a:r>
              <a:rPr lang="en-US" sz="2000" b="1" dirty="0" smtClean="0">
                <a:cs typeface="Times New Roman" pitchFamily="18" charset="0"/>
              </a:rPr>
              <a:t> =  </a:t>
            </a:r>
            <a:r>
              <a:rPr lang="en-US" sz="2000" dirty="0" smtClean="0">
                <a:cs typeface="Times New Roman" pitchFamily="18" charset="0"/>
              </a:rPr>
              <a:t>(3, 0, 2, 0, 1, 1, 0, 1, 0, 1)</a:t>
            </a:r>
          </a:p>
          <a:p>
            <a:pPr lvl="1" algn="just" eaLnBrk="1" hangingPunct="1">
              <a:lnSpc>
                <a:spcPct val="90000"/>
              </a:lnSpc>
              <a:buFont typeface="Wingdings" pitchFamily="2" charset="2"/>
              <a:buNone/>
            </a:pPr>
            <a:endParaRPr lang="en-US" sz="2000" dirty="0" smtClean="0">
              <a:cs typeface="Times New Roman" pitchFamily="18" charset="0"/>
            </a:endParaRPr>
          </a:p>
          <a:p>
            <a:pPr lvl="1" algn="just" eaLnBrk="1" hangingPunct="1">
              <a:lnSpc>
                <a:spcPct val="90000"/>
              </a:lnSpc>
              <a:buFont typeface="Wingdings" pitchFamily="2" charset="2"/>
              <a:buNone/>
            </a:pPr>
            <a:r>
              <a:rPr lang="en-US" sz="2000" i="1" dirty="0" smtClean="0">
                <a:cs typeface="Times New Roman" pitchFamily="18" charset="0"/>
              </a:rPr>
              <a:t>d</a:t>
            </a:r>
            <a:r>
              <a:rPr lang="en-US" sz="2000" i="1" baseline="-30000" dirty="0" smtClean="0">
                <a:cs typeface="Times New Roman" pitchFamily="18" charset="0"/>
              </a:rPr>
              <a:t>1</a:t>
            </a:r>
            <a:r>
              <a:rPr lang="en-US" sz="2000" dirty="0" smtClean="0">
                <a:cs typeface="Times New Roman" pitchFamily="18" charset="0"/>
                <a:sym typeface="Symbol" pitchFamily="18" charset="2"/>
              </a:rPr>
              <a:t></a:t>
            </a:r>
            <a:r>
              <a:rPr lang="en-US" sz="2000" i="1" dirty="0" smtClean="0">
                <a:cs typeface="Times New Roman" pitchFamily="18" charset="0"/>
              </a:rPr>
              <a:t>d</a:t>
            </a:r>
            <a:r>
              <a:rPr lang="en-US" sz="2000" i="1" baseline="-30000" dirty="0" smtClean="0">
                <a:cs typeface="Times New Roman" pitchFamily="18" charset="0"/>
              </a:rPr>
              <a:t>2 </a:t>
            </a:r>
            <a:r>
              <a:rPr lang="en-US" sz="2000" dirty="0" smtClean="0">
                <a:cs typeface="Times New Roman" pitchFamily="18" charset="0"/>
              </a:rPr>
              <a:t>= 5*3+0*0+3*2+0*0+2*1+0*1+0*1+2*1+0*0+0*1 = 25</a:t>
            </a:r>
          </a:p>
          <a:p>
            <a:pPr lvl="1" algn="just" eaLnBrk="1" hangingPunct="1">
              <a:lnSpc>
                <a:spcPct val="90000"/>
              </a:lnSpc>
              <a:buFont typeface="Wingdings" pitchFamily="2" charset="2"/>
              <a:buNone/>
            </a:pPr>
            <a:r>
              <a:rPr lang="en-US" sz="2000" dirty="0" smtClean="0">
                <a:cs typeface="Times New Roman" pitchFamily="18" charset="0"/>
              </a:rPr>
              <a:t>||</a:t>
            </a:r>
            <a:r>
              <a:rPr lang="en-US" sz="2000" i="1" dirty="0" smtClean="0">
                <a:cs typeface="Times New Roman" pitchFamily="18" charset="0"/>
              </a:rPr>
              <a:t>d</a:t>
            </a:r>
            <a:r>
              <a:rPr lang="en-US" sz="2000" i="1" baseline="-30000" dirty="0" smtClean="0">
                <a:cs typeface="Times New Roman" pitchFamily="18" charset="0"/>
              </a:rPr>
              <a:t>1</a:t>
            </a:r>
            <a:r>
              <a:rPr lang="en-US" sz="2000" dirty="0" smtClean="0">
                <a:cs typeface="Times New Roman" pitchFamily="18" charset="0"/>
              </a:rPr>
              <a:t>||= (5*5+0*0+3*3+0*0+2*2+0*0+0*0+2*2+0*0+0*0)</a:t>
            </a:r>
            <a:r>
              <a:rPr lang="en-US" sz="2000" b="1" baseline="30000" dirty="0" smtClean="0">
                <a:cs typeface="Times New Roman" pitchFamily="18" charset="0"/>
              </a:rPr>
              <a:t>0.5</a:t>
            </a:r>
            <a:r>
              <a:rPr lang="en-US" sz="2000" dirty="0" smtClean="0">
                <a:cs typeface="Times New Roman" pitchFamily="18" charset="0"/>
              </a:rPr>
              <a:t>=(42)</a:t>
            </a:r>
            <a:r>
              <a:rPr lang="en-US" sz="2000" b="1" baseline="30000" dirty="0" smtClean="0">
                <a:cs typeface="Times New Roman" pitchFamily="18" charset="0"/>
              </a:rPr>
              <a:t>0.5</a:t>
            </a:r>
            <a:r>
              <a:rPr lang="en-US" sz="2000" dirty="0" smtClean="0">
                <a:cs typeface="Times New Roman" pitchFamily="18" charset="0"/>
              </a:rPr>
              <a:t>  = 6.481</a:t>
            </a:r>
          </a:p>
          <a:p>
            <a:pPr lvl="1" algn="just" eaLnBrk="1" hangingPunct="1">
              <a:lnSpc>
                <a:spcPct val="90000"/>
              </a:lnSpc>
              <a:buFont typeface="Wingdings" pitchFamily="2" charset="2"/>
              <a:buNone/>
            </a:pPr>
            <a:r>
              <a:rPr lang="en-US" sz="2000" dirty="0" smtClean="0">
                <a:cs typeface="Times New Roman" pitchFamily="18" charset="0"/>
              </a:rPr>
              <a:t>||</a:t>
            </a:r>
            <a:r>
              <a:rPr lang="en-US" sz="2000" i="1" dirty="0" smtClean="0">
                <a:cs typeface="Times New Roman" pitchFamily="18" charset="0"/>
              </a:rPr>
              <a:t>d</a:t>
            </a:r>
            <a:r>
              <a:rPr lang="en-US" sz="2000" i="1" baseline="-30000" dirty="0" smtClean="0">
                <a:cs typeface="Times New Roman" pitchFamily="18" charset="0"/>
              </a:rPr>
              <a:t>2</a:t>
            </a:r>
            <a:r>
              <a:rPr lang="en-US" sz="2000" dirty="0" smtClean="0">
                <a:cs typeface="Times New Roman" pitchFamily="18" charset="0"/>
              </a:rPr>
              <a:t>||= (3*3+0*0+2*2+0*0+1*1+1*1+0*0+1*1+0*0+1*1)</a:t>
            </a:r>
            <a:r>
              <a:rPr lang="en-US" sz="2000" b="1" baseline="30000" dirty="0" smtClean="0">
                <a:cs typeface="Times New Roman" pitchFamily="18" charset="0"/>
              </a:rPr>
              <a:t>0.5</a:t>
            </a:r>
            <a:r>
              <a:rPr lang="en-US" sz="2000" dirty="0" smtClean="0">
                <a:cs typeface="Times New Roman" pitchFamily="18" charset="0"/>
              </a:rPr>
              <a:t>=(17)</a:t>
            </a:r>
            <a:r>
              <a:rPr lang="en-US" sz="2000" b="1" baseline="30000" dirty="0" smtClean="0">
                <a:cs typeface="Times New Roman" pitchFamily="18" charset="0"/>
              </a:rPr>
              <a:t>0.5</a:t>
            </a:r>
            <a:r>
              <a:rPr lang="en-US" sz="2000" dirty="0" smtClean="0">
                <a:cs typeface="Times New Roman" pitchFamily="18" charset="0"/>
              </a:rPr>
              <a:t>       = 4.12</a:t>
            </a:r>
          </a:p>
          <a:p>
            <a:pPr lvl="1" algn="just" eaLnBrk="1" hangingPunct="1">
              <a:lnSpc>
                <a:spcPct val="90000"/>
              </a:lnSpc>
              <a:buFont typeface="Wingdings" pitchFamily="2" charset="2"/>
              <a:buNone/>
            </a:pPr>
            <a:r>
              <a:rPr lang="en-US" sz="2000" dirty="0" err="1" smtClean="0">
                <a:cs typeface="Times New Roman" pitchFamily="18" charset="0"/>
              </a:rPr>
              <a:t>cos</a:t>
            </a:r>
            <a:r>
              <a:rPr lang="en-US" sz="2000" dirty="0" smtClean="0">
                <a:cs typeface="Times New Roman" pitchFamily="18" charset="0"/>
              </a:rPr>
              <a:t>(</a:t>
            </a:r>
            <a:r>
              <a:rPr lang="en-US" sz="2000" i="1" dirty="0" smtClean="0">
                <a:cs typeface="Times New Roman" pitchFamily="18" charset="0"/>
              </a:rPr>
              <a:t>d</a:t>
            </a:r>
            <a:r>
              <a:rPr lang="en-US" sz="2000" i="1" baseline="-30000" dirty="0" smtClean="0">
                <a:cs typeface="Times New Roman" pitchFamily="18" charset="0"/>
              </a:rPr>
              <a:t>1</a:t>
            </a:r>
            <a:r>
              <a:rPr lang="en-US" sz="2000" i="1" dirty="0" smtClean="0">
                <a:cs typeface="Times New Roman" pitchFamily="18" charset="0"/>
              </a:rPr>
              <a:t>, d</a:t>
            </a:r>
            <a:r>
              <a:rPr lang="en-US" sz="2000" i="1" baseline="-30000" dirty="0" smtClean="0">
                <a:cs typeface="Times New Roman" pitchFamily="18" charset="0"/>
              </a:rPr>
              <a:t>2</a:t>
            </a:r>
            <a:r>
              <a:rPr lang="en-US" sz="2000" dirty="0" smtClean="0">
                <a:cs typeface="Times New Roman" pitchFamily="18" charset="0"/>
              </a:rPr>
              <a:t> ) = 0.94</a:t>
            </a:r>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3 Veri Yer Tutucusu"/>
          <p:cNvSpPr>
            <a:spLocks noGrp="1"/>
          </p:cNvSpPr>
          <p:nvPr>
            <p:ph type="dt" sz="quarter" idx="10"/>
          </p:nvPr>
        </p:nvSpPr>
        <p:spPr>
          <a:noFill/>
        </p:spPr>
        <p:txBody>
          <a:bodyPr/>
          <a:lstStyle/>
          <a:p>
            <a:fld id="{94AF6442-AAAE-4FE9-B1B0-7DFEE9911377}" type="datetime4">
              <a:rPr lang="en-US"/>
              <a:pPr/>
              <a:t>October 19, 2020</a:t>
            </a:fld>
            <a:endParaRPr lang="en-US"/>
          </a:p>
        </p:txBody>
      </p:sp>
      <p:sp>
        <p:nvSpPr>
          <p:cNvPr id="50179" name="4 Altbilgi Yer Tutucusu"/>
          <p:cNvSpPr>
            <a:spLocks noGrp="1"/>
          </p:cNvSpPr>
          <p:nvPr>
            <p:ph type="ftr" sz="quarter" idx="11"/>
          </p:nvPr>
        </p:nvSpPr>
        <p:spPr>
          <a:noFill/>
        </p:spPr>
        <p:txBody>
          <a:bodyPr/>
          <a:lstStyle/>
          <a:p>
            <a:r>
              <a:rPr lang="en-US"/>
              <a:t>Data Mining: Concepts and Techniques</a:t>
            </a:r>
          </a:p>
        </p:txBody>
      </p:sp>
      <p:sp>
        <p:nvSpPr>
          <p:cNvPr id="50180" name="5 Slayt Numarası Yer Tutucusu"/>
          <p:cNvSpPr>
            <a:spLocks noGrp="1"/>
          </p:cNvSpPr>
          <p:nvPr>
            <p:ph type="sldNum" sz="quarter" idx="12"/>
          </p:nvPr>
        </p:nvSpPr>
        <p:spPr>
          <a:noFill/>
        </p:spPr>
        <p:txBody>
          <a:bodyPr/>
          <a:lstStyle/>
          <a:p>
            <a:fld id="{78453486-783D-4654-ADCE-9661DFC90DFA}" type="slidenum">
              <a:rPr lang="en-US"/>
              <a:pPr/>
              <a:t>51</a:t>
            </a:fld>
            <a:endParaRPr lang="en-US"/>
          </a:p>
        </p:txBody>
      </p:sp>
      <p:sp>
        <p:nvSpPr>
          <p:cNvPr id="50181" name="Rectangle 2"/>
          <p:cNvSpPr>
            <a:spLocks noGrp="1" noChangeArrowheads="1"/>
          </p:cNvSpPr>
          <p:nvPr>
            <p:ph type="title"/>
          </p:nvPr>
        </p:nvSpPr>
        <p:spPr>
          <a:xfrm>
            <a:off x="838200" y="228600"/>
            <a:ext cx="7467600" cy="914400"/>
          </a:xfrm>
          <a:noFill/>
        </p:spPr>
        <p:txBody>
          <a:bodyPr lIns="92075" tIns="46038" rIns="92075" bIns="46038" anchor="ctr"/>
          <a:lstStyle/>
          <a:p>
            <a:pPr eaLnBrk="1" hangingPunct="1"/>
            <a:r>
              <a:rPr lang="en-US" smtClean="0"/>
              <a:t>Chapter 2: Data Preprocessing</a:t>
            </a:r>
          </a:p>
        </p:txBody>
      </p:sp>
      <p:sp>
        <p:nvSpPr>
          <p:cNvPr id="50182" name="Rectangle 3"/>
          <p:cNvSpPr>
            <a:spLocks noGrp="1" noChangeArrowheads="1"/>
          </p:cNvSpPr>
          <p:nvPr>
            <p:ph type="body" idx="1"/>
          </p:nvPr>
        </p:nvSpPr>
        <p:spPr>
          <a:xfrm>
            <a:off x="533400" y="1600200"/>
            <a:ext cx="8305800" cy="48768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t>Data cleaning </a:t>
            </a:r>
          </a:p>
          <a:p>
            <a:pPr eaLnBrk="1" hangingPunct="1">
              <a:lnSpc>
                <a:spcPct val="140000"/>
              </a:lnSpc>
            </a:pPr>
            <a:r>
              <a:rPr lang="en-US" smtClean="0"/>
              <a:t>Data integration and transformation</a:t>
            </a:r>
          </a:p>
          <a:p>
            <a:pPr eaLnBrk="1" hangingPunct="1">
              <a:lnSpc>
                <a:spcPct val="140000"/>
              </a:lnSpc>
            </a:pPr>
            <a:r>
              <a:rPr lang="en-US" smtClean="0">
                <a:solidFill>
                  <a:schemeClr val="hlink"/>
                </a:solidFill>
              </a:rPr>
              <a:t>Data reduction</a:t>
            </a:r>
          </a:p>
          <a:p>
            <a:pPr eaLnBrk="1" hangingPunct="1">
              <a:lnSpc>
                <a:spcPct val="140000"/>
              </a:lnSpc>
            </a:pPr>
            <a:r>
              <a:rPr lang="en-US" smtClean="0"/>
              <a:t>Discretization and concept hierarchy generation</a:t>
            </a:r>
          </a:p>
          <a:p>
            <a:pPr eaLnBrk="1" hangingPunct="1">
              <a:lnSpc>
                <a:spcPct val="140000"/>
              </a:lnSpc>
            </a:pPr>
            <a:r>
              <a:rPr lang="en-US" smtClean="0"/>
              <a:t>Summary</a:t>
            </a: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3 Veri Yer Tutucusu"/>
          <p:cNvSpPr>
            <a:spLocks noGrp="1"/>
          </p:cNvSpPr>
          <p:nvPr>
            <p:ph type="dt" sz="quarter" idx="10"/>
          </p:nvPr>
        </p:nvSpPr>
        <p:spPr>
          <a:noFill/>
        </p:spPr>
        <p:txBody>
          <a:bodyPr/>
          <a:lstStyle/>
          <a:p>
            <a:fld id="{A47476C6-4DE3-4E99-923A-C0D37BF1C539}" type="datetime4">
              <a:rPr lang="en-US"/>
              <a:pPr/>
              <a:t>October 19, 2020</a:t>
            </a:fld>
            <a:endParaRPr lang="en-US"/>
          </a:p>
        </p:txBody>
      </p:sp>
      <p:sp>
        <p:nvSpPr>
          <p:cNvPr id="51203" name="4 Altbilgi Yer Tutucusu"/>
          <p:cNvSpPr>
            <a:spLocks noGrp="1"/>
          </p:cNvSpPr>
          <p:nvPr>
            <p:ph type="ftr" sz="quarter" idx="11"/>
          </p:nvPr>
        </p:nvSpPr>
        <p:spPr>
          <a:noFill/>
        </p:spPr>
        <p:txBody>
          <a:bodyPr/>
          <a:lstStyle/>
          <a:p>
            <a:r>
              <a:rPr lang="en-US"/>
              <a:t>Data Mining: Concepts and Techniques</a:t>
            </a:r>
          </a:p>
        </p:txBody>
      </p:sp>
      <p:sp>
        <p:nvSpPr>
          <p:cNvPr id="51204" name="5 Slayt Numarası Yer Tutucusu"/>
          <p:cNvSpPr>
            <a:spLocks noGrp="1"/>
          </p:cNvSpPr>
          <p:nvPr>
            <p:ph type="sldNum" sz="quarter" idx="12"/>
          </p:nvPr>
        </p:nvSpPr>
        <p:spPr>
          <a:noFill/>
        </p:spPr>
        <p:txBody>
          <a:bodyPr/>
          <a:lstStyle/>
          <a:p>
            <a:fld id="{2E007C21-908C-4912-8348-CFE3C740A472}" type="slidenum">
              <a:rPr lang="en-US"/>
              <a:pPr/>
              <a:t>52</a:t>
            </a:fld>
            <a:endParaRPr lang="en-US"/>
          </a:p>
        </p:txBody>
      </p:sp>
      <p:sp>
        <p:nvSpPr>
          <p:cNvPr id="51205" name="Rectangle 1026"/>
          <p:cNvSpPr>
            <a:spLocks noGrp="1" noChangeArrowheads="1"/>
          </p:cNvSpPr>
          <p:nvPr>
            <p:ph type="title"/>
          </p:nvPr>
        </p:nvSpPr>
        <p:spPr>
          <a:xfrm>
            <a:off x="1295400" y="228600"/>
            <a:ext cx="6248400" cy="685800"/>
          </a:xfrm>
        </p:spPr>
        <p:txBody>
          <a:bodyPr/>
          <a:lstStyle/>
          <a:p>
            <a:pPr eaLnBrk="1" hangingPunct="1"/>
            <a:r>
              <a:rPr lang="en-US" sz="3200" smtClean="0"/>
              <a:t>Data Reduction Strategies</a:t>
            </a:r>
            <a:endParaRPr lang="en-US" smtClean="0"/>
          </a:p>
        </p:txBody>
      </p:sp>
      <p:sp>
        <p:nvSpPr>
          <p:cNvPr id="51206" name="Rectangle 1027"/>
          <p:cNvSpPr>
            <a:spLocks noGrp="1" noChangeArrowheads="1"/>
          </p:cNvSpPr>
          <p:nvPr>
            <p:ph type="body" idx="1"/>
          </p:nvPr>
        </p:nvSpPr>
        <p:spPr>
          <a:xfrm>
            <a:off x="304800" y="1371600"/>
            <a:ext cx="8229600" cy="5257800"/>
          </a:xfrm>
        </p:spPr>
        <p:txBody>
          <a:bodyPr/>
          <a:lstStyle/>
          <a:p>
            <a:pPr eaLnBrk="1" hangingPunct="1"/>
            <a:r>
              <a:rPr lang="en-US" sz="2000" dirty="0" smtClean="0"/>
              <a:t>Why data reduction?</a:t>
            </a:r>
          </a:p>
          <a:p>
            <a:pPr lvl="1" eaLnBrk="1" hangingPunct="1"/>
            <a:r>
              <a:rPr lang="en-US" sz="2000" dirty="0" smtClean="0"/>
              <a:t>A database/data warehouse may store terabytes of data</a:t>
            </a:r>
          </a:p>
          <a:p>
            <a:pPr lvl="1" eaLnBrk="1" hangingPunct="1"/>
            <a:r>
              <a:rPr lang="en-US" sz="2000" dirty="0" smtClean="0"/>
              <a:t>Complex data analysis/mining may take a very long time to run on the complete data set</a:t>
            </a:r>
          </a:p>
          <a:p>
            <a:pPr eaLnBrk="1" hangingPunct="1"/>
            <a:r>
              <a:rPr lang="en-US" sz="2000" dirty="0" smtClean="0"/>
              <a:t>Data reduction </a:t>
            </a:r>
          </a:p>
          <a:p>
            <a:pPr lvl="1" eaLnBrk="1" hangingPunct="1"/>
            <a:r>
              <a:rPr lang="en-US" sz="2000" dirty="0" smtClean="0"/>
              <a:t>Obtain a reduced representation of the data set that is much smaller in volume but yet produce the same (or almost the same) analytical results</a:t>
            </a:r>
          </a:p>
          <a:p>
            <a:pPr eaLnBrk="1" hangingPunct="1"/>
            <a:r>
              <a:rPr lang="en-US" sz="2000" dirty="0" smtClean="0">
                <a:solidFill>
                  <a:schemeClr val="hlink"/>
                </a:solidFill>
              </a:rPr>
              <a:t>Data reduction strategies</a:t>
            </a:r>
          </a:p>
          <a:p>
            <a:pPr lvl="1" eaLnBrk="1" hangingPunct="1"/>
            <a:r>
              <a:rPr lang="en-US" sz="2000" dirty="0" smtClean="0">
                <a:solidFill>
                  <a:schemeClr val="folHlink"/>
                </a:solidFill>
              </a:rPr>
              <a:t>Dimensionality reduction — </a:t>
            </a:r>
            <a:r>
              <a:rPr lang="en-US" sz="2000" dirty="0" smtClean="0"/>
              <a:t>e.g.,</a:t>
            </a:r>
            <a:r>
              <a:rPr lang="en-US" sz="2000" dirty="0" smtClean="0">
                <a:solidFill>
                  <a:schemeClr val="folHlink"/>
                </a:solidFill>
              </a:rPr>
              <a:t> </a:t>
            </a:r>
            <a:r>
              <a:rPr lang="en-US" sz="2000" dirty="0" smtClean="0"/>
              <a:t>remove unimportant attributes</a:t>
            </a:r>
            <a:endParaRPr lang="en-US" sz="2000" dirty="0" smtClean="0">
              <a:solidFill>
                <a:schemeClr val="folHlink"/>
              </a:solidFill>
            </a:endParaRPr>
          </a:p>
          <a:p>
            <a:pPr lvl="1" eaLnBrk="1" hangingPunct="1"/>
            <a:r>
              <a:rPr lang="en-US" sz="2000" dirty="0" smtClean="0">
                <a:solidFill>
                  <a:schemeClr val="folHlink"/>
                </a:solidFill>
              </a:rPr>
              <a:t>Data Compression</a:t>
            </a:r>
          </a:p>
          <a:p>
            <a:pPr lvl="1" eaLnBrk="1" hangingPunct="1"/>
            <a:r>
              <a:rPr lang="en-US" sz="2000" dirty="0" err="1" smtClean="0">
                <a:solidFill>
                  <a:schemeClr val="folHlink"/>
                </a:solidFill>
              </a:rPr>
              <a:t>Numerosity</a:t>
            </a:r>
            <a:r>
              <a:rPr lang="en-US" sz="2000" dirty="0" smtClean="0">
                <a:solidFill>
                  <a:schemeClr val="folHlink"/>
                </a:solidFill>
              </a:rPr>
              <a:t> reduction — </a:t>
            </a:r>
            <a:r>
              <a:rPr lang="en-US" sz="2000" dirty="0" smtClean="0"/>
              <a:t>e.g.,</a:t>
            </a:r>
            <a:r>
              <a:rPr lang="en-US" sz="2000" dirty="0" smtClean="0">
                <a:solidFill>
                  <a:schemeClr val="folHlink"/>
                </a:solidFill>
              </a:rPr>
              <a:t> </a:t>
            </a:r>
            <a:r>
              <a:rPr lang="en-US" sz="2000" dirty="0" smtClean="0"/>
              <a:t>fit data into models</a:t>
            </a:r>
            <a:endParaRPr lang="en-US" sz="2000" dirty="0" smtClean="0">
              <a:solidFill>
                <a:schemeClr val="folHlink"/>
              </a:solidFill>
            </a:endParaRPr>
          </a:p>
          <a:p>
            <a:pPr lvl="1" eaLnBrk="1" hangingPunct="1"/>
            <a:r>
              <a:rPr lang="en-US" sz="2000" dirty="0" err="1" smtClean="0">
                <a:solidFill>
                  <a:schemeClr val="folHlink"/>
                </a:solidFill>
              </a:rPr>
              <a:t>Discretization</a:t>
            </a:r>
            <a:r>
              <a:rPr lang="en-US" sz="2000" dirty="0" smtClean="0">
                <a:solidFill>
                  <a:schemeClr val="folHlink"/>
                </a:solidFill>
              </a:rPr>
              <a:t> and concept hierarchy generation</a:t>
            </a: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3 Veri Yer Tutucusu"/>
          <p:cNvSpPr>
            <a:spLocks noGrp="1"/>
          </p:cNvSpPr>
          <p:nvPr>
            <p:ph type="dt" sz="quarter" idx="10"/>
          </p:nvPr>
        </p:nvSpPr>
        <p:spPr>
          <a:noFill/>
        </p:spPr>
        <p:txBody>
          <a:bodyPr/>
          <a:lstStyle/>
          <a:p>
            <a:fld id="{FA95D959-8C04-47E7-9FBD-BEFABDBF679B}" type="datetime4">
              <a:rPr lang="en-US"/>
              <a:pPr/>
              <a:t>October 19, 2020</a:t>
            </a:fld>
            <a:endParaRPr lang="en-US"/>
          </a:p>
        </p:txBody>
      </p:sp>
      <p:sp>
        <p:nvSpPr>
          <p:cNvPr id="53251" name="4 Altbilgi Yer Tutucusu"/>
          <p:cNvSpPr>
            <a:spLocks noGrp="1"/>
          </p:cNvSpPr>
          <p:nvPr>
            <p:ph type="ftr" sz="quarter" idx="11"/>
          </p:nvPr>
        </p:nvSpPr>
        <p:spPr>
          <a:noFill/>
        </p:spPr>
        <p:txBody>
          <a:bodyPr/>
          <a:lstStyle/>
          <a:p>
            <a:r>
              <a:rPr lang="en-US"/>
              <a:t>Data Mining: Concepts and Techniques</a:t>
            </a:r>
          </a:p>
        </p:txBody>
      </p:sp>
      <p:sp>
        <p:nvSpPr>
          <p:cNvPr id="53252" name="5 Slayt Numarası Yer Tutucusu"/>
          <p:cNvSpPr>
            <a:spLocks noGrp="1"/>
          </p:cNvSpPr>
          <p:nvPr>
            <p:ph type="sldNum" sz="quarter" idx="12"/>
          </p:nvPr>
        </p:nvSpPr>
        <p:spPr>
          <a:noFill/>
        </p:spPr>
        <p:txBody>
          <a:bodyPr/>
          <a:lstStyle/>
          <a:p>
            <a:fld id="{B1B34FFC-93FD-44F7-8D8A-4902BEEBAC41}" type="slidenum">
              <a:rPr lang="en-US"/>
              <a:pPr/>
              <a:t>53</a:t>
            </a:fld>
            <a:endParaRPr lang="en-US"/>
          </a:p>
        </p:txBody>
      </p:sp>
      <p:sp>
        <p:nvSpPr>
          <p:cNvPr id="53253" name="Rectangle 2"/>
          <p:cNvSpPr>
            <a:spLocks noGrp="1" noChangeArrowheads="1"/>
          </p:cNvSpPr>
          <p:nvPr>
            <p:ph type="title"/>
          </p:nvPr>
        </p:nvSpPr>
        <p:spPr>
          <a:xfrm>
            <a:off x="609600" y="228600"/>
            <a:ext cx="7772400" cy="685800"/>
          </a:xfrm>
        </p:spPr>
        <p:txBody>
          <a:bodyPr/>
          <a:lstStyle/>
          <a:p>
            <a:pPr eaLnBrk="1" hangingPunct="1"/>
            <a:r>
              <a:rPr lang="en-US" smtClean="0"/>
              <a:t>Attribute Subset Selection</a:t>
            </a:r>
          </a:p>
        </p:txBody>
      </p:sp>
      <p:sp>
        <p:nvSpPr>
          <p:cNvPr id="53254" name="Rectangle 3"/>
          <p:cNvSpPr>
            <a:spLocks noGrp="1" noChangeArrowheads="1"/>
          </p:cNvSpPr>
          <p:nvPr>
            <p:ph type="body" idx="1"/>
          </p:nvPr>
        </p:nvSpPr>
        <p:spPr>
          <a:xfrm>
            <a:off x="304800" y="1371600"/>
            <a:ext cx="8610600" cy="5086350"/>
          </a:xfrm>
        </p:spPr>
        <p:txBody>
          <a:bodyPr/>
          <a:lstStyle/>
          <a:p>
            <a:pPr eaLnBrk="1" hangingPunct="1"/>
            <a:r>
              <a:rPr lang="en-US" sz="2400" smtClean="0"/>
              <a:t>Feature selection (i.e., attribute subset selection):</a:t>
            </a:r>
          </a:p>
          <a:p>
            <a:pPr lvl="1" eaLnBrk="1" hangingPunct="1"/>
            <a:r>
              <a:rPr lang="en-US" sz="2400" smtClean="0"/>
              <a:t>Select a minimum set of features </a:t>
            </a:r>
            <a:r>
              <a:rPr lang="en-US" sz="2400" smtClean="0">
                <a:sym typeface="Symbol" pitchFamily="18" charset="2"/>
              </a:rPr>
              <a:t>such that the probability distribution of different classes given the values for those features is as close as possible to the original distribution given the values of all features</a:t>
            </a:r>
          </a:p>
          <a:p>
            <a:pPr lvl="1" eaLnBrk="1" hangingPunct="1"/>
            <a:r>
              <a:rPr lang="en-US" sz="2400" smtClean="0">
                <a:sym typeface="Symbol" pitchFamily="18" charset="2"/>
              </a:rPr>
              <a:t>reduce # of patterns in the patterns, easier to understand</a:t>
            </a:r>
          </a:p>
          <a:p>
            <a:pPr eaLnBrk="1" hangingPunct="1"/>
            <a:r>
              <a:rPr lang="en-US" sz="2400" smtClean="0">
                <a:sym typeface="Symbol" pitchFamily="18" charset="2"/>
              </a:rPr>
              <a:t>Heuristic methods (due to exponential # of choices):</a:t>
            </a:r>
          </a:p>
          <a:p>
            <a:pPr lvl="1" eaLnBrk="1" hangingPunct="1"/>
            <a:r>
              <a:rPr lang="en-US" sz="2400" smtClean="0">
                <a:sym typeface="Symbol" pitchFamily="18" charset="2"/>
              </a:rPr>
              <a:t>Step-wise forward selection</a:t>
            </a:r>
          </a:p>
          <a:p>
            <a:pPr lvl="1" eaLnBrk="1" hangingPunct="1"/>
            <a:r>
              <a:rPr lang="en-US" sz="2400" smtClean="0">
                <a:sym typeface="Symbol" pitchFamily="18" charset="2"/>
              </a:rPr>
              <a:t>Step-wise backward elimination</a:t>
            </a:r>
          </a:p>
          <a:p>
            <a:pPr lvl="1" eaLnBrk="1" hangingPunct="1"/>
            <a:r>
              <a:rPr lang="en-US" sz="2400" smtClean="0">
                <a:sym typeface="Symbol" pitchFamily="18" charset="2"/>
              </a:rPr>
              <a:t>Combining forward selection and backward elimination</a:t>
            </a:r>
          </a:p>
          <a:p>
            <a:pPr lvl="1" eaLnBrk="1" hangingPunct="1"/>
            <a:r>
              <a:rPr lang="en-US" sz="2400" smtClean="0">
                <a:sym typeface="Symbol" pitchFamily="18" charset="2"/>
              </a:rPr>
              <a:t>Decision-tree induction</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3 Veri Yer Tutucusu"/>
          <p:cNvSpPr>
            <a:spLocks noGrp="1"/>
          </p:cNvSpPr>
          <p:nvPr>
            <p:ph type="dt" sz="quarter" idx="10"/>
          </p:nvPr>
        </p:nvSpPr>
        <p:spPr>
          <a:noFill/>
        </p:spPr>
        <p:txBody>
          <a:bodyPr/>
          <a:lstStyle/>
          <a:p>
            <a:fld id="{70AC0713-2637-455E-BC49-DD311172555E}" type="datetime4">
              <a:rPr lang="en-US"/>
              <a:pPr/>
              <a:t>October 19, 2020</a:t>
            </a:fld>
            <a:endParaRPr lang="en-US"/>
          </a:p>
        </p:txBody>
      </p:sp>
      <p:sp>
        <p:nvSpPr>
          <p:cNvPr id="55299" name="4 Altbilgi Yer Tutucusu"/>
          <p:cNvSpPr>
            <a:spLocks noGrp="1"/>
          </p:cNvSpPr>
          <p:nvPr>
            <p:ph type="ftr" sz="quarter" idx="11"/>
          </p:nvPr>
        </p:nvSpPr>
        <p:spPr>
          <a:noFill/>
        </p:spPr>
        <p:txBody>
          <a:bodyPr/>
          <a:lstStyle/>
          <a:p>
            <a:r>
              <a:rPr lang="en-US"/>
              <a:t>Data Mining: Concepts and Techniques</a:t>
            </a:r>
          </a:p>
        </p:txBody>
      </p:sp>
      <p:sp>
        <p:nvSpPr>
          <p:cNvPr id="55300" name="5 Slayt Numarası Yer Tutucusu"/>
          <p:cNvSpPr>
            <a:spLocks noGrp="1"/>
          </p:cNvSpPr>
          <p:nvPr>
            <p:ph type="sldNum" sz="quarter" idx="12"/>
          </p:nvPr>
        </p:nvSpPr>
        <p:spPr>
          <a:noFill/>
        </p:spPr>
        <p:txBody>
          <a:bodyPr/>
          <a:lstStyle/>
          <a:p>
            <a:fld id="{464AD17F-E3CE-454D-8881-EC6C57616F73}" type="slidenum">
              <a:rPr lang="en-US"/>
              <a:pPr/>
              <a:t>54</a:t>
            </a:fld>
            <a:endParaRPr lang="en-US"/>
          </a:p>
        </p:txBody>
      </p:sp>
      <p:sp>
        <p:nvSpPr>
          <p:cNvPr id="55301" name="Rectangle 2"/>
          <p:cNvSpPr>
            <a:spLocks noGrp="1" noChangeArrowheads="1"/>
          </p:cNvSpPr>
          <p:nvPr>
            <p:ph type="title"/>
          </p:nvPr>
        </p:nvSpPr>
        <p:spPr>
          <a:xfrm>
            <a:off x="685800" y="228600"/>
            <a:ext cx="7696200" cy="762000"/>
          </a:xfrm>
        </p:spPr>
        <p:txBody>
          <a:bodyPr/>
          <a:lstStyle/>
          <a:p>
            <a:pPr eaLnBrk="1" hangingPunct="1"/>
            <a:r>
              <a:rPr lang="en-US" smtClean="0"/>
              <a:t>Heuristic Feature Selection Methods</a:t>
            </a:r>
          </a:p>
        </p:txBody>
      </p:sp>
      <p:sp>
        <p:nvSpPr>
          <p:cNvPr id="55302" name="Rectangle 3"/>
          <p:cNvSpPr>
            <a:spLocks noGrp="1" noChangeArrowheads="1"/>
          </p:cNvSpPr>
          <p:nvPr>
            <p:ph type="body" idx="1"/>
          </p:nvPr>
        </p:nvSpPr>
        <p:spPr>
          <a:xfrm>
            <a:off x="381000" y="1447800"/>
            <a:ext cx="8382000" cy="5162550"/>
          </a:xfrm>
        </p:spPr>
        <p:txBody>
          <a:bodyPr/>
          <a:lstStyle/>
          <a:p>
            <a:pPr eaLnBrk="1" hangingPunct="1">
              <a:lnSpc>
                <a:spcPct val="90000"/>
              </a:lnSpc>
            </a:pPr>
            <a:r>
              <a:rPr lang="en-US" sz="2400" smtClean="0"/>
              <a:t>There are </a:t>
            </a:r>
            <a:r>
              <a:rPr lang="en-US" sz="2400" i="1" smtClean="0"/>
              <a:t>2</a:t>
            </a:r>
            <a:r>
              <a:rPr lang="en-US" sz="2400" i="1" baseline="30000" smtClean="0"/>
              <a:t>d</a:t>
            </a:r>
            <a:r>
              <a:rPr lang="en-US" sz="2400" baseline="30000" smtClean="0"/>
              <a:t> </a:t>
            </a:r>
            <a:r>
              <a:rPr lang="en-US" sz="2400" smtClean="0"/>
              <a:t>possible sub-features of </a:t>
            </a:r>
            <a:r>
              <a:rPr lang="en-US" sz="2400" i="1" smtClean="0"/>
              <a:t>d</a:t>
            </a:r>
            <a:r>
              <a:rPr lang="en-US" sz="2400" smtClean="0"/>
              <a:t> features</a:t>
            </a:r>
          </a:p>
          <a:p>
            <a:pPr eaLnBrk="1" hangingPunct="1">
              <a:lnSpc>
                <a:spcPct val="90000"/>
              </a:lnSpc>
            </a:pPr>
            <a:r>
              <a:rPr lang="en-US" sz="2400" smtClean="0"/>
              <a:t>Several heuristic feature selection methods:</a:t>
            </a:r>
          </a:p>
          <a:p>
            <a:pPr lvl="1" eaLnBrk="1" hangingPunct="1">
              <a:lnSpc>
                <a:spcPct val="90000"/>
              </a:lnSpc>
            </a:pPr>
            <a:r>
              <a:rPr lang="en-US" sz="2400" smtClean="0"/>
              <a:t>Best single features under the feature independence assumption: choose by significance tests</a:t>
            </a:r>
          </a:p>
          <a:p>
            <a:pPr lvl="1" eaLnBrk="1" hangingPunct="1">
              <a:lnSpc>
                <a:spcPct val="90000"/>
              </a:lnSpc>
            </a:pPr>
            <a:r>
              <a:rPr lang="en-US" sz="2400" smtClean="0"/>
              <a:t>Best step-wise feature selection: </a:t>
            </a:r>
          </a:p>
          <a:p>
            <a:pPr lvl="2" eaLnBrk="1" hangingPunct="1">
              <a:lnSpc>
                <a:spcPct val="90000"/>
              </a:lnSpc>
            </a:pPr>
            <a:r>
              <a:rPr lang="en-US" smtClean="0"/>
              <a:t>The best single-feature is picked first</a:t>
            </a:r>
          </a:p>
          <a:p>
            <a:pPr lvl="2" eaLnBrk="1" hangingPunct="1">
              <a:lnSpc>
                <a:spcPct val="90000"/>
              </a:lnSpc>
            </a:pPr>
            <a:r>
              <a:rPr lang="en-US" smtClean="0"/>
              <a:t>Then next best feature condition to the first, ...</a:t>
            </a:r>
          </a:p>
          <a:p>
            <a:pPr lvl="1" eaLnBrk="1" hangingPunct="1">
              <a:lnSpc>
                <a:spcPct val="90000"/>
              </a:lnSpc>
            </a:pPr>
            <a:r>
              <a:rPr lang="en-US" sz="2400" smtClean="0"/>
              <a:t>Step-wise feature elimination:</a:t>
            </a:r>
          </a:p>
          <a:p>
            <a:pPr lvl="2" eaLnBrk="1" hangingPunct="1">
              <a:lnSpc>
                <a:spcPct val="90000"/>
              </a:lnSpc>
            </a:pPr>
            <a:r>
              <a:rPr lang="en-US" smtClean="0"/>
              <a:t>Repeatedly eliminate the worst feature</a:t>
            </a:r>
          </a:p>
          <a:p>
            <a:pPr lvl="1" eaLnBrk="1" hangingPunct="1">
              <a:lnSpc>
                <a:spcPct val="90000"/>
              </a:lnSpc>
            </a:pPr>
            <a:r>
              <a:rPr lang="en-US" sz="2400" smtClean="0"/>
              <a:t>Best combined feature selection and elimination</a:t>
            </a:r>
          </a:p>
          <a:p>
            <a:pPr lvl="1" eaLnBrk="1" hangingPunct="1">
              <a:lnSpc>
                <a:spcPct val="90000"/>
              </a:lnSpc>
            </a:pPr>
            <a:r>
              <a:rPr lang="en-US" sz="2400" smtClean="0"/>
              <a:t>Optimal branch and bound:</a:t>
            </a:r>
          </a:p>
          <a:p>
            <a:pPr lvl="2" eaLnBrk="1" hangingPunct="1">
              <a:lnSpc>
                <a:spcPct val="90000"/>
              </a:lnSpc>
            </a:pPr>
            <a:r>
              <a:rPr lang="en-US" smtClean="0">
                <a:sym typeface="Symbol" pitchFamily="18" charset="2"/>
              </a:rPr>
              <a:t>Use feature elimination and backtracking</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3 Veri Yer Tutucusu"/>
          <p:cNvSpPr>
            <a:spLocks noGrp="1"/>
          </p:cNvSpPr>
          <p:nvPr>
            <p:ph type="dt" sz="quarter" idx="10"/>
          </p:nvPr>
        </p:nvSpPr>
        <p:spPr>
          <a:noFill/>
        </p:spPr>
        <p:txBody>
          <a:bodyPr/>
          <a:lstStyle/>
          <a:p>
            <a:fld id="{D9F6CEAA-9A54-487E-BEE3-B19277961F2F}" type="datetime4">
              <a:rPr lang="en-US"/>
              <a:pPr/>
              <a:t>October 19, 2020</a:t>
            </a:fld>
            <a:endParaRPr lang="en-US"/>
          </a:p>
        </p:txBody>
      </p:sp>
      <p:sp>
        <p:nvSpPr>
          <p:cNvPr id="56323" name="4 Altbilgi Yer Tutucusu"/>
          <p:cNvSpPr>
            <a:spLocks noGrp="1"/>
          </p:cNvSpPr>
          <p:nvPr>
            <p:ph type="ftr" sz="quarter" idx="11"/>
          </p:nvPr>
        </p:nvSpPr>
        <p:spPr>
          <a:noFill/>
        </p:spPr>
        <p:txBody>
          <a:bodyPr/>
          <a:lstStyle/>
          <a:p>
            <a:r>
              <a:rPr lang="en-US"/>
              <a:t>Data Mining: Concepts and Techniques</a:t>
            </a:r>
          </a:p>
        </p:txBody>
      </p:sp>
      <p:sp>
        <p:nvSpPr>
          <p:cNvPr id="56324" name="5 Slayt Numarası Yer Tutucusu"/>
          <p:cNvSpPr>
            <a:spLocks noGrp="1"/>
          </p:cNvSpPr>
          <p:nvPr>
            <p:ph type="sldNum" sz="quarter" idx="12"/>
          </p:nvPr>
        </p:nvSpPr>
        <p:spPr>
          <a:noFill/>
        </p:spPr>
        <p:txBody>
          <a:bodyPr/>
          <a:lstStyle/>
          <a:p>
            <a:fld id="{09481DC0-C317-4F93-95BC-FD93BD016A62}" type="slidenum">
              <a:rPr lang="en-US"/>
              <a:pPr/>
              <a:t>55</a:t>
            </a:fld>
            <a:endParaRPr lang="en-US"/>
          </a:p>
        </p:txBody>
      </p:sp>
      <p:sp>
        <p:nvSpPr>
          <p:cNvPr id="56325" name="Rectangle 2"/>
          <p:cNvSpPr>
            <a:spLocks noGrp="1" noChangeArrowheads="1"/>
          </p:cNvSpPr>
          <p:nvPr>
            <p:ph type="title"/>
          </p:nvPr>
        </p:nvSpPr>
        <p:spPr>
          <a:xfrm>
            <a:off x="1066800" y="152400"/>
            <a:ext cx="6934200" cy="838200"/>
          </a:xfrm>
        </p:spPr>
        <p:txBody>
          <a:bodyPr/>
          <a:lstStyle/>
          <a:p>
            <a:pPr eaLnBrk="1" hangingPunct="1"/>
            <a:r>
              <a:rPr lang="en-US" smtClean="0"/>
              <a:t>Data Compression</a:t>
            </a:r>
          </a:p>
        </p:txBody>
      </p:sp>
      <p:sp>
        <p:nvSpPr>
          <p:cNvPr id="56326" name="Rectangle 3"/>
          <p:cNvSpPr>
            <a:spLocks noGrp="1" noChangeArrowheads="1"/>
          </p:cNvSpPr>
          <p:nvPr>
            <p:ph type="body" idx="1"/>
          </p:nvPr>
        </p:nvSpPr>
        <p:spPr>
          <a:xfrm>
            <a:off x="304800" y="1371600"/>
            <a:ext cx="8534400" cy="5314950"/>
          </a:xfrm>
        </p:spPr>
        <p:txBody>
          <a:bodyPr/>
          <a:lstStyle/>
          <a:p>
            <a:pPr eaLnBrk="1" hangingPunct="1"/>
            <a:r>
              <a:rPr lang="en-US" sz="2400" smtClean="0"/>
              <a:t>String compression</a:t>
            </a:r>
          </a:p>
          <a:p>
            <a:pPr lvl="1" eaLnBrk="1" hangingPunct="1"/>
            <a:r>
              <a:rPr lang="en-US" sz="2400" smtClean="0"/>
              <a:t>There are extensive theories and well-tuned algorithms</a:t>
            </a:r>
          </a:p>
          <a:p>
            <a:pPr lvl="1" eaLnBrk="1" hangingPunct="1"/>
            <a:r>
              <a:rPr lang="en-US" sz="2400" smtClean="0"/>
              <a:t>Typically lossless</a:t>
            </a:r>
          </a:p>
          <a:p>
            <a:pPr lvl="1" eaLnBrk="1" hangingPunct="1"/>
            <a:r>
              <a:rPr lang="en-US" sz="2400" smtClean="0"/>
              <a:t>But only limited manipulation is possible without expansion</a:t>
            </a:r>
            <a:endParaRPr lang="en-US" sz="2400" smtClean="0">
              <a:sym typeface="Symbol" pitchFamily="18" charset="2"/>
            </a:endParaRPr>
          </a:p>
          <a:p>
            <a:pPr eaLnBrk="1" hangingPunct="1"/>
            <a:r>
              <a:rPr lang="en-US" sz="2400" smtClean="0">
                <a:sym typeface="Symbol" pitchFamily="18" charset="2"/>
              </a:rPr>
              <a:t>Audio/video compression</a:t>
            </a:r>
          </a:p>
          <a:p>
            <a:pPr lvl="1" eaLnBrk="1" hangingPunct="1"/>
            <a:r>
              <a:rPr lang="en-US" sz="2400" smtClean="0">
                <a:sym typeface="Symbol" pitchFamily="18" charset="2"/>
              </a:rPr>
              <a:t>Typically lossy compression, with progressive refinement</a:t>
            </a:r>
          </a:p>
          <a:p>
            <a:pPr lvl="1" eaLnBrk="1" hangingPunct="1"/>
            <a:r>
              <a:rPr lang="en-US" sz="2400" smtClean="0">
                <a:sym typeface="Symbol" pitchFamily="18" charset="2"/>
              </a:rPr>
              <a:t>Sometimes small fragments of signal can be reconstructed without reconstructing the whole</a:t>
            </a:r>
          </a:p>
          <a:p>
            <a:pPr eaLnBrk="1" hangingPunct="1"/>
            <a:r>
              <a:rPr lang="en-US" sz="2400" smtClean="0">
                <a:sym typeface="Symbol" pitchFamily="18" charset="2"/>
              </a:rPr>
              <a:t>Time sequence is not audio</a:t>
            </a:r>
          </a:p>
          <a:p>
            <a:pPr lvl="1" eaLnBrk="1" hangingPunct="1"/>
            <a:r>
              <a:rPr lang="en-US" sz="2400" smtClean="0">
                <a:sym typeface="Symbol" pitchFamily="18" charset="2"/>
              </a:rPr>
              <a:t>Typically short and vary slowly with time</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Veri Yer Tutucusu"/>
          <p:cNvSpPr>
            <a:spLocks noGrp="1"/>
          </p:cNvSpPr>
          <p:nvPr>
            <p:ph type="dt" sz="quarter" idx="10"/>
          </p:nvPr>
        </p:nvSpPr>
        <p:spPr>
          <a:noFill/>
        </p:spPr>
        <p:txBody>
          <a:bodyPr/>
          <a:lstStyle/>
          <a:p>
            <a:fld id="{E63DDA89-3AA6-4207-91A9-4FA5ADC43610}" type="datetime4">
              <a:rPr lang="en-US"/>
              <a:pPr/>
              <a:t>October 19, 2020</a:t>
            </a:fld>
            <a:endParaRPr lang="en-US"/>
          </a:p>
        </p:txBody>
      </p:sp>
      <p:sp>
        <p:nvSpPr>
          <p:cNvPr id="57347" name="3 Altbilgi Yer Tutucusu"/>
          <p:cNvSpPr>
            <a:spLocks noGrp="1"/>
          </p:cNvSpPr>
          <p:nvPr>
            <p:ph type="ftr" sz="quarter" idx="11"/>
          </p:nvPr>
        </p:nvSpPr>
        <p:spPr>
          <a:noFill/>
        </p:spPr>
        <p:txBody>
          <a:bodyPr/>
          <a:lstStyle/>
          <a:p>
            <a:r>
              <a:rPr lang="en-US"/>
              <a:t>Data Mining: Concepts and Techniques</a:t>
            </a:r>
          </a:p>
        </p:txBody>
      </p:sp>
      <p:sp>
        <p:nvSpPr>
          <p:cNvPr id="57348" name="4 Slayt Numarası Yer Tutucusu"/>
          <p:cNvSpPr>
            <a:spLocks noGrp="1"/>
          </p:cNvSpPr>
          <p:nvPr>
            <p:ph type="sldNum" sz="quarter" idx="12"/>
          </p:nvPr>
        </p:nvSpPr>
        <p:spPr>
          <a:noFill/>
        </p:spPr>
        <p:txBody>
          <a:bodyPr/>
          <a:lstStyle/>
          <a:p>
            <a:fld id="{2E1B517E-5CAD-431B-8704-2C556155104F}" type="slidenum">
              <a:rPr lang="en-US"/>
              <a:pPr/>
              <a:t>56</a:t>
            </a:fld>
            <a:endParaRPr lang="en-US"/>
          </a:p>
        </p:txBody>
      </p:sp>
      <p:sp>
        <p:nvSpPr>
          <p:cNvPr id="57349" name="Rectangle 2"/>
          <p:cNvSpPr>
            <a:spLocks noGrp="1" noChangeArrowheads="1"/>
          </p:cNvSpPr>
          <p:nvPr>
            <p:ph type="title"/>
          </p:nvPr>
        </p:nvSpPr>
        <p:spPr>
          <a:xfrm>
            <a:off x="1503363" y="381000"/>
            <a:ext cx="5126037" cy="609600"/>
          </a:xfrm>
        </p:spPr>
        <p:txBody>
          <a:bodyPr/>
          <a:lstStyle/>
          <a:p>
            <a:pPr eaLnBrk="1" hangingPunct="1"/>
            <a:r>
              <a:rPr lang="en-US" smtClean="0"/>
              <a:t>Data Compression</a:t>
            </a:r>
          </a:p>
        </p:txBody>
      </p:sp>
      <p:sp>
        <p:nvSpPr>
          <p:cNvPr id="57350"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en-US">
                <a:latin typeface="Times New Roman" pitchFamily="18" charset="0"/>
              </a:rPr>
              <a:t>Original Data</a:t>
            </a:r>
          </a:p>
        </p:txBody>
      </p:sp>
      <p:sp>
        <p:nvSpPr>
          <p:cNvPr id="57351"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p>
            <a:pPr algn="ctr" eaLnBrk="0" hangingPunct="0"/>
            <a:r>
              <a:rPr lang="en-US">
                <a:latin typeface="Times New Roman" pitchFamily="18" charset="0"/>
              </a:rPr>
              <a:t>Compressed </a:t>
            </a:r>
          </a:p>
          <a:p>
            <a:pPr algn="ctr" eaLnBrk="0" hangingPunct="0"/>
            <a:r>
              <a:rPr lang="en-US">
                <a:latin typeface="Times New Roman" pitchFamily="18" charset="0"/>
              </a:rPr>
              <a:t>Data</a:t>
            </a:r>
          </a:p>
        </p:txBody>
      </p:sp>
      <p:sp>
        <p:nvSpPr>
          <p:cNvPr id="57352"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p:spPr>
        <p:txBody>
          <a:bodyPr wrap="none" anchor="ctr"/>
          <a:lstStyle/>
          <a:p>
            <a:endParaRPr lang="tr-TR"/>
          </a:p>
        </p:txBody>
      </p:sp>
      <p:sp>
        <p:nvSpPr>
          <p:cNvPr id="57353"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p:spPr>
        <p:txBody>
          <a:bodyPr wrap="none" anchor="ctr"/>
          <a:lstStyle/>
          <a:p>
            <a:endParaRPr lang="tr-TR"/>
          </a:p>
        </p:txBody>
      </p:sp>
      <p:sp>
        <p:nvSpPr>
          <p:cNvPr id="57354" name="Text Box 7"/>
          <p:cNvSpPr txBox="1">
            <a:spLocks noChangeArrowheads="1"/>
          </p:cNvSpPr>
          <p:nvPr/>
        </p:nvSpPr>
        <p:spPr bwMode="auto">
          <a:xfrm>
            <a:off x="4637088" y="3665538"/>
            <a:ext cx="1116012"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lossless</a:t>
            </a:r>
          </a:p>
        </p:txBody>
      </p:sp>
      <p:sp>
        <p:nvSpPr>
          <p:cNvPr id="57355"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en-US">
                <a:latin typeface="Times New Roman" pitchFamily="18" charset="0"/>
              </a:rPr>
              <a:t>Original Data</a:t>
            </a:r>
          </a:p>
          <a:p>
            <a:pPr algn="ctr" eaLnBrk="0" hangingPunct="0"/>
            <a:r>
              <a:rPr lang="en-US">
                <a:latin typeface="Times New Roman" pitchFamily="18" charset="0"/>
              </a:rPr>
              <a:t>Approximated </a:t>
            </a:r>
          </a:p>
        </p:txBody>
      </p:sp>
      <p:sp>
        <p:nvSpPr>
          <p:cNvPr id="57356"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p:spPr>
        <p:txBody>
          <a:bodyPr wrap="none" anchor="ctr"/>
          <a:lstStyle/>
          <a:p>
            <a:endParaRPr lang="tr-TR"/>
          </a:p>
        </p:txBody>
      </p:sp>
      <p:sp>
        <p:nvSpPr>
          <p:cNvPr id="57357" name="Text Box 10"/>
          <p:cNvSpPr txBox="1">
            <a:spLocks noChangeArrowheads="1"/>
          </p:cNvSpPr>
          <p:nvPr/>
        </p:nvSpPr>
        <p:spPr bwMode="auto">
          <a:xfrm rot="-1797028">
            <a:off x="5227638" y="4783138"/>
            <a:ext cx="811212"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lossy</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3 Veri Yer Tutucusu"/>
          <p:cNvSpPr>
            <a:spLocks noGrp="1"/>
          </p:cNvSpPr>
          <p:nvPr>
            <p:ph type="dt" sz="quarter" idx="10"/>
          </p:nvPr>
        </p:nvSpPr>
        <p:spPr>
          <a:noFill/>
        </p:spPr>
        <p:txBody>
          <a:bodyPr/>
          <a:lstStyle/>
          <a:p>
            <a:fld id="{6475FD8E-51FA-4DBB-9412-755B07769E76}" type="datetime4">
              <a:rPr lang="en-US"/>
              <a:pPr/>
              <a:t>October 19, 2020</a:t>
            </a:fld>
            <a:endParaRPr lang="en-US"/>
          </a:p>
        </p:txBody>
      </p:sp>
      <p:sp>
        <p:nvSpPr>
          <p:cNvPr id="58371" name="4 Altbilgi Yer Tutucusu"/>
          <p:cNvSpPr>
            <a:spLocks noGrp="1"/>
          </p:cNvSpPr>
          <p:nvPr>
            <p:ph type="ftr" sz="quarter" idx="11"/>
          </p:nvPr>
        </p:nvSpPr>
        <p:spPr>
          <a:noFill/>
        </p:spPr>
        <p:txBody>
          <a:bodyPr/>
          <a:lstStyle/>
          <a:p>
            <a:r>
              <a:rPr lang="en-US"/>
              <a:t>Data Mining: Concepts and Techniques</a:t>
            </a:r>
          </a:p>
        </p:txBody>
      </p:sp>
      <p:sp>
        <p:nvSpPr>
          <p:cNvPr id="58372" name="5 Slayt Numarası Yer Tutucusu"/>
          <p:cNvSpPr>
            <a:spLocks noGrp="1"/>
          </p:cNvSpPr>
          <p:nvPr>
            <p:ph type="sldNum" sz="quarter" idx="12"/>
          </p:nvPr>
        </p:nvSpPr>
        <p:spPr>
          <a:noFill/>
        </p:spPr>
        <p:txBody>
          <a:bodyPr/>
          <a:lstStyle/>
          <a:p>
            <a:fld id="{A9E00C13-4F0A-4A0C-B491-249B284D8717}" type="slidenum">
              <a:rPr lang="en-US"/>
              <a:pPr/>
              <a:t>57</a:t>
            </a:fld>
            <a:endParaRPr lang="en-US"/>
          </a:p>
        </p:txBody>
      </p:sp>
      <p:sp>
        <p:nvSpPr>
          <p:cNvPr id="58373" name="Rectangle 2"/>
          <p:cNvSpPr>
            <a:spLocks noGrp="1" noChangeArrowheads="1"/>
          </p:cNvSpPr>
          <p:nvPr>
            <p:ph type="title"/>
          </p:nvPr>
        </p:nvSpPr>
        <p:spPr>
          <a:xfrm>
            <a:off x="228600" y="228600"/>
            <a:ext cx="6934200" cy="838200"/>
          </a:xfrm>
        </p:spPr>
        <p:txBody>
          <a:bodyPr/>
          <a:lstStyle/>
          <a:p>
            <a:pPr eaLnBrk="1" hangingPunct="1"/>
            <a:r>
              <a:rPr lang="en-US" sz="3200" smtClean="0"/>
              <a:t>Dimensionality Reduction:</a:t>
            </a:r>
            <a:br>
              <a:rPr lang="en-US" sz="3200" smtClean="0"/>
            </a:br>
            <a:r>
              <a:rPr lang="en-US" sz="3200" smtClean="0"/>
              <a:t>Wavelet Transformation </a:t>
            </a:r>
          </a:p>
        </p:txBody>
      </p:sp>
      <p:sp>
        <p:nvSpPr>
          <p:cNvPr id="58374" name="Rectangle 3"/>
          <p:cNvSpPr>
            <a:spLocks noGrp="1" noChangeArrowheads="1"/>
          </p:cNvSpPr>
          <p:nvPr>
            <p:ph type="body" idx="1"/>
          </p:nvPr>
        </p:nvSpPr>
        <p:spPr>
          <a:xfrm>
            <a:off x="304800" y="1447800"/>
            <a:ext cx="8458200" cy="4933950"/>
          </a:xfrm>
        </p:spPr>
        <p:txBody>
          <a:bodyPr/>
          <a:lstStyle/>
          <a:p>
            <a:pPr eaLnBrk="1" hangingPunct="1">
              <a:lnSpc>
                <a:spcPct val="110000"/>
              </a:lnSpc>
            </a:pPr>
            <a:r>
              <a:rPr lang="en-US" sz="2400" smtClean="0"/>
              <a:t>Discrete wavelet transform (DWT): linear signal processing, multi-resolutional analysis</a:t>
            </a:r>
          </a:p>
          <a:p>
            <a:pPr eaLnBrk="1" hangingPunct="1">
              <a:lnSpc>
                <a:spcPct val="110000"/>
              </a:lnSpc>
            </a:pPr>
            <a:r>
              <a:rPr lang="en-US" sz="2400" smtClean="0"/>
              <a:t>Compressed approximation: store only a small fraction of the strongest of the wavelet coefficients</a:t>
            </a:r>
          </a:p>
          <a:p>
            <a:pPr eaLnBrk="1" hangingPunct="1">
              <a:lnSpc>
                <a:spcPct val="110000"/>
              </a:lnSpc>
            </a:pPr>
            <a:r>
              <a:rPr lang="en-US" sz="2400" smtClean="0"/>
              <a:t>Similar to discrete Fourier transform (DFT), but better lossy compression, localized in space</a:t>
            </a:r>
          </a:p>
          <a:p>
            <a:pPr eaLnBrk="1" hangingPunct="1">
              <a:lnSpc>
                <a:spcPct val="110000"/>
              </a:lnSpc>
            </a:pPr>
            <a:r>
              <a:rPr lang="en-US" sz="2400" smtClean="0"/>
              <a:t>Method:</a:t>
            </a:r>
          </a:p>
          <a:p>
            <a:pPr lvl="1" eaLnBrk="1" hangingPunct="1">
              <a:lnSpc>
                <a:spcPct val="110000"/>
              </a:lnSpc>
            </a:pPr>
            <a:r>
              <a:rPr lang="en-US" sz="2000" smtClean="0"/>
              <a:t>Length, L, must be an integer power of 2 (padding with 0’s, when necessary)</a:t>
            </a:r>
          </a:p>
          <a:p>
            <a:pPr lvl="1" eaLnBrk="1" hangingPunct="1">
              <a:lnSpc>
                <a:spcPct val="110000"/>
              </a:lnSpc>
            </a:pPr>
            <a:r>
              <a:rPr lang="en-US" sz="2000" smtClean="0"/>
              <a:t>Each transform has 2 functions: smoothing, difference</a:t>
            </a:r>
          </a:p>
          <a:p>
            <a:pPr lvl="1" eaLnBrk="1" hangingPunct="1">
              <a:lnSpc>
                <a:spcPct val="110000"/>
              </a:lnSpc>
            </a:pPr>
            <a:r>
              <a:rPr lang="en-US" sz="2000" smtClean="0"/>
              <a:t>Applies to pairs of data, resulting in two set of data of length L/2</a:t>
            </a:r>
          </a:p>
          <a:p>
            <a:pPr lvl="1" eaLnBrk="1" hangingPunct="1">
              <a:lnSpc>
                <a:spcPct val="110000"/>
              </a:lnSpc>
            </a:pPr>
            <a:r>
              <a:rPr lang="en-US" sz="2000" smtClean="0"/>
              <a:t>Applies two functions recursively, until reaches the desired length</a:t>
            </a:r>
          </a:p>
        </p:txBody>
      </p:sp>
      <p:grpSp>
        <p:nvGrpSpPr>
          <p:cNvPr id="58375" name="Group 21"/>
          <p:cNvGrpSpPr>
            <a:grpSpLocks/>
          </p:cNvGrpSpPr>
          <p:nvPr/>
        </p:nvGrpSpPr>
        <p:grpSpPr bwMode="auto">
          <a:xfrm>
            <a:off x="6553200" y="0"/>
            <a:ext cx="2590800" cy="1579563"/>
            <a:chOff x="3936" y="96"/>
            <a:chExt cx="1632" cy="995"/>
          </a:xfrm>
        </p:grpSpPr>
        <p:sp>
          <p:nvSpPr>
            <p:cNvPr id="58376"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p>
              <a:pPr algn="ctr"/>
              <a:r>
                <a:rPr lang="en-US"/>
                <a:t> </a:t>
              </a:r>
              <a:endParaRPr lang="en-US" sz="1600"/>
            </a:p>
            <a:p>
              <a:pPr algn="ctr"/>
              <a:endParaRPr lang="en-US"/>
            </a:p>
          </p:txBody>
        </p:sp>
        <p:sp>
          <p:nvSpPr>
            <p:cNvPr id="58377" name="Line 6"/>
            <p:cNvSpPr>
              <a:spLocks noChangeShapeType="1"/>
            </p:cNvSpPr>
            <p:nvPr/>
          </p:nvSpPr>
          <p:spPr bwMode="auto">
            <a:xfrm>
              <a:off x="3984" y="864"/>
              <a:ext cx="144" cy="0"/>
            </a:xfrm>
            <a:prstGeom prst="line">
              <a:avLst/>
            </a:prstGeom>
            <a:noFill/>
            <a:ln w="9525">
              <a:solidFill>
                <a:schemeClr val="tx1"/>
              </a:solidFill>
              <a:miter lim="800000"/>
              <a:headEnd/>
              <a:tailEnd/>
            </a:ln>
          </p:spPr>
          <p:txBody>
            <a:bodyPr wrap="none"/>
            <a:lstStyle/>
            <a:p>
              <a:endParaRPr lang="tr-TR"/>
            </a:p>
          </p:txBody>
        </p:sp>
        <p:sp>
          <p:nvSpPr>
            <p:cNvPr id="58378" name="Line 7"/>
            <p:cNvSpPr>
              <a:spLocks noChangeShapeType="1"/>
            </p:cNvSpPr>
            <p:nvPr/>
          </p:nvSpPr>
          <p:spPr bwMode="auto">
            <a:xfrm flipH="1" flipV="1">
              <a:off x="4128" y="288"/>
              <a:ext cx="0" cy="576"/>
            </a:xfrm>
            <a:prstGeom prst="line">
              <a:avLst/>
            </a:prstGeom>
            <a:noFill/>
            <a:ln w="9525">
              <a:solidFill>
                <a:schemeClr val="tx1"/>
              </a:solidFill>
              <a:miter lim="800000"/>
              <a:headEnd/>
              <a:tailEnd/>
            </a:ln>
          </p:spPr>
          <p:txBody>
            <a:bodyPr wrap="none"/>
            <a:lstStyle/>
            <a:p>
              <a:endParaRPr lang="tr-TR"/>
            </a:p>
          </p:txBody>
        </p:sp>
        <p:sp>
          <p:nvSpPr>
            <p:cNvPr id="58379" name="Line 8"/>
            <p:cNvSpPr>
              <a:spLocks noChangeShapeType="1"/>
            </p:cNvSpPr>
            <p:nvPr/>
          </p:nvSpPr>
          <p:spPr bwMode="auto">
            <a:xfrm>
              <a:off x="4128" y="288"/>
              <a:ext cx="288" cy="0"/>
            </a:xfrm>
            <a:prstGeom prst="line">
              <a:avLst/>
            </a:prstGeom>
            <a:noFill/>
            <a:ln w="9525">
              <a:solidFill>
                <a:schemeClr val="tx1"/>
              </a:solidFill>
              <a:miter lim="800000"/>
              <a:headEnd/>
              <a:tailEnd/>
            </a:ln>
          </p:spPr>
          <p:txBody>
            <a:bodyPr wrap="none"/>
            <a:lstStyle/>
            <a:p>
              <a:endParaRPr lang="tr-TR"/>
            </a:p>
          </p:txBody>
        </p:sp>
        <p:sp>
          <p:nvSpPr>
            <p:cNvPr id="58380" name="Line 9"/>
            <p:cNvSpPr>
              <a:spLocks noChangeShapeType="1"/>
            </p:cNvSpPr>
            <p:nvPr/>
          </p:nvSpPr>
          <p:spPr bwMode="auto">
            <a:xfrm>
              <a:off x="4416" y="288"/>
              <a:ext cx="0" cy="576"/>
            </a:xfrm>
            <a:prstGeom prst="line">
              <a:avLst/>
            </a:prstGeom>
            <a:noFill/>
            <a:ln w="9525">
              <a:solidFill>
                <a:schemeClr val="tx1"/>
              </a:solidFill>
              <a:miter lim="800000"/>
              <a:headEnd/>
              <a:tailEnd/>
            </a:ln>
          </p:spPr>
          <p:txBody>
            <a:bodyPr wrap="none"/>
            <a:lstStyle/>
            <a:p>
              <a:endParaRPr lang="tr-TR"/>
            </a:p>
          </p:txBody>
        </p:sp>
        <p:sp>
          <p:nvSpPr>
            <p:cNvPr id="58381" name="Line 10"/>
            <p:cNvSpPr>
              <a:spLocks noChangeShapeType="1"/>
            </p:cNvSpPr>
            <p:nvPr/>
          </p:nvSpPr>
          <p:spPr bwMode="auto">
            <a:xfrm>
              <a:off x="4416" y="864"/>
              <a:ext cx="192" cy="0"/>
            </a:xfrm>
            <a:prstGeom prst="line">
              <a:avLst/>
            </a:prstGeom>
            <a:noFill/>
            <a:ln w="9525">
              <a:solidFill>
                <a:schemeClr val="tx1"/>
              </a:solidFill>
              <a:miter lim="800000"/>
              <a:headEnd/>
              <a:tailEnd/>
            </a:ln>
          </p:spPr>
          <p:txBody>
            <a:bodyPr wrap="none"/>
            <a:lstStyle/>
            <a:p>
              <a:endParaRPr lang="tr-TR"/>
            </a:p>
          </p:txBody>
        </p:sp>
        <p:sp>
          <p:nvSpPr>
            <p:cNvPr id="58382" name="Line 11"/>
            <p:cNvSpPr>
              <a:spLocks noChangeShapeType="1"/>
            </p:cNvSpPr>
            <p:nvPr/>
          </p:nvSpPr>
          <p:spPr bwMode="auto">
            <a:xfrm>
              <a:off x="4848" y="864"/>
              <a:ext cx="96" cy="0"/>
            </a:xfrm>
            <a:prstGeom prst="line">
              <a:avLst/>
            </a:prstGeom>
            <a:noFill/>
            <a:ln w="9525">
              <a:solidFill>
                <a:schemeClr val="tx1"/>
              </a:solidFill>
              <a:miter lim="800000"/>
              <a:headEnd/>
              <a:tailEnd/>
            </a:ln>
          </p:spPr>
          <p:txBody>
            <a:bodyPr wrap="none"/>
            <a:lstStyle/>
            <a:p>
              <a:endParaRPr lang="tr-TR"/>
            </a:p>
          </p:txBody>
        </p:sp>
        <p:sp>
          <p:nvSpPr>
            <p:cNvPr id="58383" name="Line 12"/>
            <p:cNvSpPr>
              <a:spLocks noChangeShapeType="1"/>
            </p:cNvSpPr>
            <p:nvPr/>
          </p:nvSpPr>
          <p:spPr bwMode="auto">
            <a:xfrm flipV="1">
              <a:off x="4944" y="336"/>
              <a:ext cx="192" cy="528"/>
            </a:xfrm>
            <a:prstGeom prst="line">
              <a:avLst/>
            </a:prstGeom>
            <a:noFill/>
            <a:ln w="9525">
              <a:solidFill>
                <a:schemeClr val="tx1"/>
              </a:solidFill>
              <a:miter lim="800000"/>
              <a:headEnd/>
              <a:tailEnd/>
            </a:ln>
          </p:spPr>
          <p:txBody>
            <a:bodyPr wrap="none"/>
            <a:lstStyle/>
            <a:p>
              <a:endParaRPr lang="tr-TR"/>
            </a:p>
          </p:txBody>
        </p:sp>
        <p:sp>
          <p:nvSpPr>
            <p:cNvPr id="58384" name="Line 13"/>
            <p:cNvSpPr>
              <a:spLocks noChangeShapeType="1"/>
            </p:cNvSpPr>
            <p:nvPr/>
          </p:nvSpPr>
          <p:spPr bwMode="auto">
            <a:xfrm>
              <a:off x="5136" y="336"/>
              <a:ext cx="96" cy="288"/>
            </a:xfrm>
            <a:prstGeom prst="line">
              <a:avLst/>
            </a:prstGeom>
            <a:noFill/>
            <a:ln w="9525">
              <a:solidFill>
                <a:schemeClr val="tx1"/>
              </a:solidFill>
              <a:miter lim="800000"/>
              <a:headEnd/>
              <a:tailEnd/>
            </a:ln>
          </p:spPr>
          <p:txBody>
            <a:bodyPr wrap="none"/>
            <a:lstStyle/>
            <a:p>
              <a:endParaRPr lang="tr-TR"/>
            </a:p>
          </p:txBody>
        </p:sp>
        <p:sp>
          <p:nvSpPr>
            <p:cNvPr id="58385" name="Line 14"/>
            <p:cNvSpPr>
              <a:spLocks noChangeShapeType="1"/>
            </p:cNvSpPr>
            <p:nvPr/>
          </p:nvSpPr>
          <p:spPr bwMode="auto">
            <a:xfrm>
              <a:off x="5232" y="624"/>
              <a:ext cx="96" cy="288"/>
            </a:xfrm>
            <a:prstGeom prst="line">
              <a:avLst/>
            </a:prstGeom>
            <a:noFill/>
            <a:ln w="9525">
              <a:solidFill>
                <a:schemeClr val="tx1"/>
              </a:solidFill>
              <a:miter lim="800000"/>
              <a:headEnd/>
              <a:tailEnd/>
            </a:ln>
          </p:spPr>
          <p:txBody>
            <a:bodyPr wrap="none"/>
            <a:lstStyle/>
            <a:p>
              <a:endParaRPr lang="tr-TR"/>
            </a:p>
          </p:txBody>
        </p:sp>
        <p:sp>
          <p:nvSpPr>
            <p:cNvPr id="58386" name="Line 15"/>
            <p:cNvSpPr>
              <a:spLocks noChangeShapeType="1"/>
            </p:cNvSpPr>
            <p:nvPr/>
          </p:nvSpPr>
          <p:spPr bwMode="auto">
            <a:xfrm flipV="1">
              <a:off x="5328" y="864"/>
              <a:ext cx="96" cy="48"/>
            </a:xfrm>
            <a:prstGeom prst="line">
              <a:avLst/>
            </a:prstGeom>
            <a:noFill/>
            <a:ln w="9525">
              <a:solidFill>
                <a:schemeClr val="tx1"/>
              </a:solidFill>
              <a:miter lim="800000"/>
              <a:headEnd/>
              <a:tailEnd/>
            </a:ln>
          </p:spPr>
          <p:txBody>
            <a:bodyPr wrap="none"/>
            <a:lstStyle/>
            <a:p>
              <a:endParaRPr lang="tr-TR"/>
            </a:p>
          </p:txBody>
        </p:sp>
        <p:sp>
          <p:nvSpPr>
            <p:cNvPr id="58387" name="Line 16"/>
            <p:cNvSpPr>
              <a:spLocks noChangeShapeType="1"/>
            </p:cNvSpPr>
            <p:nvPr/>
          </p:nvSpPr>
          <p:spPr bwMode="auto">
            <a:xfrm>
              <a:off x="5424" y="864"/>
              <a:ext cx="96" cy="0"/>
            </a:xfrm>
            <a:prstGeom prst="line">
              <a:avLst/>
            </a:prstGeom>
            <a:noFill/>
            <a:ln w="9525">
              <a:solidFill>
                <a:schemeClr val="tx1"/>
              </a:solidFill>
              <a:miter lim="800000"/>
              <a:headEnd/>
              <a:tailEnd/>
            </a:ln>
          </p:spPr>
          <p:txBody>
            <a:bodyPr wrap="none"/>
            <a:lstStyle/>
            <a:p>
              <a:endParaRPr lang="tr-TR"/>
            </a:p>
          </p:txBody>
        </p:sp>
        <p:sp>
          <p:nvSpPr>
            <p:cNvPr id="58388" name="Rectangle 19"/>
            <p:cNvSpPr>
              <a:spLocks noChangeArrowheads="1"/>
            </p:cNvSpPr>
            <p:nvPr/>
          </p:nvSpPr>
          <p:spPr bwMode="auto">
            <a:xfrm>
              <a:off x="4080" y="864"/>
              <a:ext cx="452" cy="212"/>
            </a:xfrm>
            <a:prstGeom prst="rect">
              <a:avLst/>
            </a:prstGeom>
            <a:noFill/>
            <a:ln w="9525">
              <a:noFill/>
              <a:miter lim="800000"/>
              <a:headEnd/>
              <a:tailEnd/>
            </a:ln>
          </p:spPr>
          <p:txBody>
            <a:bodyPr wrap="none">
              <a:spAutoFit/>
            </a:bodyPr>
            <a:lstStyle/>
            <a:p>
              <a:r>
                <a:rPr lang="en-US" sz="1600"/>
                <a:t>Haar2</a:t>
              </a:r>
            </a:p>
          </p:txBody>
        </p:sp>
        <p:sp>
          <p:nvSpPr>
            <p:cNvPr id="58389" name="Rectangle 20"/>
            <p:cNvSpPr>
              <a:spLocks noChangeArrowheads="1"/>
            </p:cNvSpPr>
            <p:nvPr/>
          </p:nvSpPr>
          <p:spPr bwMode="auto">
            <a:xfrm>
              <a:off x="4752" y="864"/>
              <a:ext cx="775" cy="227"/>
            </a:xfrm>
            <a:prstGeom prst="rect">
              <a:avLst/>
            </a:prstGeom>
            <a:noFill/>
            <a:ln w="9525">
              <a:noFill/>
              <a:miter lim="800000"/>
              <a:headEnd/>
              <a:tailEnd/>
            </a:ln>
          </p:spPr>
          <p:txBody>
            <a:bodyPr wrap="none">
              <a:spAutoFit/>
            </a:bodyPr>
            <a:lstStyle/>
            <a:p>
              <a:pPr>
                <a:lnSpc>
                  <a:spcPct val="110000"/>
                </a:lnSpc>
                <a:spcBef>
                  <a:spcPct val="20000"/>
                </a:spcBef>
                <a:buClr>
                  <a:schemeClr val="folHlink"/>
                </a:buClr>
                <a:buSzPct val="60000"/>
                <a:buFont typeface="Wingdings" pitchFamily="2" charset="2"/>
                <a:buNone/>
              </a:pPr>
              <a:r>
                <a:rPr lang="en-US" sz="1600"/>
                <a:t>Daubechie4</a:t>
              </a:r>
            </a:p>
          </p:txBody>
        </p:sp>
      </p:gr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4 Veri Yer Tutucusu"/>
          <p:cNvSpPr>
            <a:spLocks noGrp="1"/>
          </p:cNvSpPr>
          <p:nvPr>
            <p:ph type="dt" sz="quarter" idx="10"/>
          </p:nvPr>
        </p:nvSpPr>
        <p:spPr>
          <a:noFill/>
        </p:spPr>
        <p:txBody>
          <a:bodyPr/>
          <a:lstStyle/>
          <a:p>
            <a:fld id="{145D1F7E-C8DB-41CA-9BB6-FF24CEFF6F0C}" type="datetime4">
              <a:rPr lang="en-US"/>
              <a:pPr/>
              <a:t>October 19, 2020</a:t>
            </a:fld>
            <a:endParaRPr lang="en-US"/>
          </a:p>
        </p:txBody>
      </p:sp>
      <p:sp>
        <p:nvSpPr>
          <p:cNvPr id="59395" name="5 Altbilgi Yer Tutucusu"/>
          <p:cNvSpPr>
            <a:spLocks noGrp="1"/>
          </p:cNvSpPr>
          <p:nvPr>
            <p:ph type="ftr" sz="quarter" idx="11"/>
          </p:nvPr>
        </p:nvSpPr>
        <p:spPr>
          <a:noFill/>
        </p:spPr>
        <p:txBody>
          <a:bodyPr/>
          <a:lstStyle/>
          <a:p>
            <a:r>
              <a:rPr lang="en-US"/>
              <a:t>Data Mining: Concepts and Techniques</a:t>
            </a:r>
          </a:p>
        </p:txBody>
      </p:sp>
      <p:sp>
        <p:nvSpPr>
          <p:cNvPr id="59396" name="6 Slayt Numarası Yer Tutucusu"/>
          <p:cNvSpPr>
            <a:spLocks noGrp="1"/>
          </p:cNvSpPr>
          <p:nvPr>
            <p:ph type="sldNum" sz="quarter" idx="12"/>
          </p:nvPr>
        </p:nvSpPr>
        <p:spPr>
          <a:noFill/>
        </p:spPr>
        <p:txBody>
          <a:bodyPr/>
          <a:lstStyle/>
          <a:p>
            <a:fld id="{BA27571A-872C-462B-9B12-4D3132D41387}" type="slidenum">
              <a:rPr lang="en-US"/>
              <a:pPr/>
              <a:t>58</a:t>
            </a:fld>
            <a:endParaRPr lang="en-US"/>
          </a:p>
        </p:txBody>
      </p:sp>
      <p:sp>
        <p:nvSpPr>
          <p:cNvPr id="59397" name="Rectangle 1026"/>
          <p:cNvSpPr>
            <a:spLocks noGrp="1" noChangeArrowheads="1"/>
          </p:cNvSpPr>
          <p:nvPr>
            <p:ph type="title"/>
          </p:nvPr>
        </p:nvSpPr>
        <p:spPr/>
        <p:txBody>
          <a:bodyPr/>
          <a:lstStyle/>
          <a:p>
            <a:pPr eaLnBrk="1" hangingPunct="1"/>
            <a:r>
              <a:rPr lang="en-US" smtClean="0"/>
              <a:t>DWT for Image Compression</a:t>
            </a:r>
          </a:p>
        </p:txBody>
      </p:sp>
      <p:sp>
        <p:nvSpPr>
          <p:cNvPr id="59398" name="Rectangle 1027"/>
          <p:cNvSpPr>
            <a:spLocks noGrp="1" noChangeArrowheads="1"/>
          </p:cNvSpPr>
          <p:nvPr>
            <p:ph type="body" sz="half" idx="1"/>
          </p:nvPr>
        </p:nvSpPr>
        <p:spPr>
          <a:xfrm>
            <a:off x="228600" y="1371600"/>
            <a:ext cx="4111625" cy="5029200"/>
          </a:xfrm>
        </p:spPr>
        <p:txBody>
          <a:bodyPr/>
          <a:lstStyle/>
          <a:p>
            <a:pPr algn="ctr" eaLnBrk="1" hangingPunct="1">
              <a:lnSpc>
                <a:spcPct val="110000"/>
              </a:lnSpc>
            </a:pPr>
            <a:r>
              <a:rPr lang="en-US" sz="2400" smtClean="0"/>
              <a:t>Image</a:t>
            </a:r>
          </a:p>
          <a:p>
            <a:pPr eaLnBrk="1" hangingPunct="1">
              <a:lnSpc>
                <a:spcPct val="110000"/>
              </a:lnSpc>
              <a:buFont typeface="Wingdings" pitchFamily="2" charset="2"/>
              <a:buNone/>
            </a:pPr>
            <a:endParaRPr lang="en-US" sz="2400" smtClean="0"/>
          </a:p>
          <a:p>
            <a:pPr algn="r" eaLnBrk="1" hangingPunct="1">
              <a:lnSpc>
                <a:spcPct val="110000"/>
              </a:lnSpc>
              <a:buFont typeface="Wingdings" pitchFamily="2" charset="2"/>
              <a:buNone/>
            </a:pPr>
            <a:r>
              <a:rPr lang="en-US" sz="2400" smtClean="0"/>
              <a:t>  </a:t>
            </a:r>
            <a:r>
              <a:rPr lang="en-US" sz="2000" smtClean="0"/>
              <a:t>Low Pass       High Pass</a:t>
            </a:r>
          </a:p>
          <a:p>
            <a:pPr algn="r" eaLnBrk="1" hangingPunct="1">
              <a:lnSpc>
                <a:spcPct val="110000"/>
              </a:lnSpc>
              <a:buFont typeface="Wingdings" pitchFamily="2" charset="2"/>
              <a:buNone/>
            </a:pPr>
            <a:endParaRPr lang="en-US" sz="2000" smtClean="0"/>
          </a:p>
          <a:p>
            <a:pPr eaLnBrk="1" hangingPunct="1">
              <a:lnSpc>
                <a:spcPct val="110000"/>
              </a:lnSpc>
              <a:buFont typeface="Wingdings" pitchFamily="2" charset="2"/>
              <a:buNone/>
            </a:pPr>
            <a:r>
              <a:rPr lang="en-US" sz="2000" smtClean="0"/>
              <a:t>     Low Pass       High Pass</a:t>
            </a:r>
          </a:p>
          <a:p>
            <a:pPr eaLnBrk="1" hangingPunct="1">
              <a:lnSpc>
                <a:spcPct val="110000"/>
              </a:lnSpc>
              <a:buFont typeface="Wingdings" pitchFamily="2" charset="2"/>
              <a:buNone/>
            </a:pPr>
            <a:endParaRPr lang="en-US" sz="2000" smtClean="0"/>
          </a:p>
          <a:p>
            <a:pPr eaLnBrk="1" hangingPunct="1">
              <a:lnSpc>
                <a:spcPct val="110000"/>
              </a:lnSpc>
              <a:buFont typeface="Wingdings" pitchFamily="2" charset="2"/>
              <a:buNone/>
            </a:pPr>
            <a:r>
              <a:rPr lang="en-US" sz="2000" smtClean="0"/>
              <a:t>Low Pass    High Pass</a:t>
            </a:r>
          </a:p>
        </p:txBody>
      </p:sp>
      <p:pic>
        <p:nvPicPr>
          <p:cNvPr id="59399" name="Picture 1028" descr="Lina"/>
          <p:cNvPicPr>
            <a:picLocks noGrp="1" noChangeAspect="1" noChangeArrowheads="1"/>
          </p:cNvPicPr>
          <p:nvPr>
            <p:ph type="clipArt" sz="half" idx="2"/>
          </p:nvPr>
        </p:nvPicPr>
        <p:blipFill>
          <a:blip r:embed="rId2" cstate="print"/>
          <a:srcRect/>
          <a:stretch>
            <a:fillRect/>
          </a:stretch>
        </p:blipFill>
        <p:spPr>
          <a:xfrm>
            <a:off x="4575175" y="1736725"/>
            <a:ext cx="4111625" cy="4451350"/>
          </a:xfrm>
        </p:spPr>
      </p:pic>
      <p:sp>
        <p:nvSpPr>
          <p:cNvPr id="59400" name="Line 1029"/>
          <p:cNvSpPr>
            <a:spLocks noChangeShapeType="1"/>
          </p:cNvSpPr>
          <p:nvPr/>
        </p:nvSpPr>
        <p:spPr bwMode="auto">
          <a:xfrm flipH="1">
            <a:off x="1981200" y="1828800"/>
            <a:ext cx="457200" cy="609600"/>
          </a:xfrm>
          <a:prstGeom prst="line">
            <a:avLst/>
          </a:prstGeom>
          <a:noFill/>
          <a:ln w="9525">
            <a:solidFill>
              <a:schemeClr val="tx1"/>
            </a:solidFill>
            <a:miter lim="800000"/>
            <a:headEnd/>
            <a:tailEnd type="triangle" w="med" len="med"/>
          </a:ln>
        </p:spPr>
        <p:txBody>
          <a:bodyPr wrap="none"/>
          <a:lstStyle/>
          <a:p>
            <a:endParaRPr lang="tr-TR"/>
          </a:p>
        </p:txBody>
      </p:sp>
      <p:sp>
        <p:nvSpPr>
          <p:cNvPr id="59401" name="Line 1030"/>
          <p:cNvSpPr>
            <a:spLocks noChangeShapeType="1"/>
          </p:cNvSpPr>
          <p:nvPr/>
        </p:nvSpPr>
        <p:spPr bwMode="auto">
          <a:xfrm>
            <a:off x="2590800" y="1828800"/>
            <a:ext cx="838200" cy="609600"/>
          </a:xfrm>
          <a:prstGeom prst="line">
            <a:avLst/>
          </a:prstGeom>
          <a:noFill/>
          <a:ln w="9525">
            <a:solidFill>
              <a:schemeClr val="tx1"/>
            </a:solidFill>
            <a:miter lim="800000"/>
            <a:headEnd/>
            <a:tailEnd type="triangle" w="med" len="med"/>
          </a:ln>
        </p:spPr>
        <p:txBody>
          <a:bodyPr wrap="none"/>
          <a:lstStyle/>
          <a:p>
            <a:endParaRPr lang="tr-TR"/>
          </a:p>
        </p:txBody>
      </p:sp>
      <p:sp>
        <p:nvSpPr>
          <p:cNvPr id="59402" name="Line 1031"/>
          <p:cNvSpPr>
            <a:spLocks noChangeShapeType="1"/>
          </p:cNvSpPr>
          <p:nvPr/>
        </p:nvSpPr>
        <p:spPr bwMode="auto">
          <a:xfrm flipH="1">
            <a:off x="1447800" y="2743200"/>
            <a:ext cx="457200" cy="457200"/>
          </a:xfrm>
          <a:prstGeom prst="line">
            <a:avLst/>
          </a:prstGeom>
          <a:noFill/>
          <a:ln w="9525">
            <a:solidFill>
              <a:schemeClr val="tx1"/>
            </a:solidFill>
            <a:miter lim="800000"/>
            <a:headEnd/>
            <a:tailEnd type="triangle" w="med" len="med"/>
          </a:ln>
        </p:spPr>
        <p:txBody>
          <a:bodyPr wrap="none"/>
          <a:lstStyle/>
          <a:p>
            <a:endParaRPr lang="tr-TR"/>
          </a:p>
        </p:txBody>
      </p:sp>
      <p:sp>
        <p:nvSpPr>
          <p:cNvPr id="59403" name="Line 1032"/>
          <p:cNvSpPr>
            <a:spLocks noChangeShapeType="1"/>
          </p:cNvSpPr>
          <p:nvPr/>
        </p:nvSpPr>
        <p:spPr bwMode="auto">
          <a:xfrm>
            <a:off x="2057400" y="2743200"/>
            <a:ext cx="533400" cy="457200"/>
          </a:xfrm>
          <a:prstGeom prst="line">
            <a:avLst/>
          </a:prstGeom>
          <a:noFill/>
          <a:ln w="9525">
            <a:solidFill>
              <a:schemeClr val="tx1"/>
            </a:solidFill>
            <a:miter lim="800000"/>
            <a:headEnd/>
            <a:tailEnd type="triangle" w="med" len="med"/>
          </a:ln>
        </p:spPr>
        <p:txBody>
          <a:bodyPr wrap="none"/>
          <a:lstStyle/>
          <a:p>
            <a:endParaRPr lang="tr-TR"/>
          </a:p>
        </p:txBody>
      </p:sp>
      <p:sp>
        <p:nvSpPr>
          <p:cNvPr id="59404" name="Line 1033"/>
          <p:cNvSpPr>
            <a:spLocks noChangeShapeType="1"/>
          </p:cNvSpPr>
          <p:nvPr/>
        </p:nvSpPr>
        <p:spPr bwMode="auto">
          <a:xfrm flipH="1">
            <a:off x="838200" y="3581400"/>
            <a:ext cx="381000" cy="533400"/>
          </a:xfrm>
          <a:prstGeom prst="line">
            <a:avLst/>
          </a:prstGeom>
          <a:noFill/>
          <a:ln w="9525">
            <a:solidFill>
              <a:schemeClr val="tx1"/>
            </a:solidFill>
            <a:miter lim="800000"/>
            <a:headEnd/>
            <a:tailEnd type="triangle" w="med" len="med"/>
          </a:ln>
        </p:spPr>
        <p:txBody>
          <a:bodyPr wrap="none"/>
          <a:lstStyle/>
          <a:p>
            <a:endParaRPr lang="tr-TR"/>
          </a:p>
        </p:txBody>
      </p:sp>
      <p:sp>
        <p:nvSpPr>
          <p:cNvPr id="59405" name="Line 1034"/>
          <p:cNvSpPr>
            <a:spLocks noChangeShapeType="1"/>
          </p:cNvSpPr>
          <p:nvPr/>
        </p:nvSpPr>
        <p:spPr bwMode="auto">
          <a:xfrm>
            <a:off x="1447800" y="3505200"/>
            <a:ext cx="533400" cy="533400"/>
          </a:xfrm>
          <a:prstGeom prst="line">
            <a:avLst/>
          </a:prstGeom>
          <a:noFill/>
          <a:ln w="9525">
            <a:solidFill>
              <a:schemeClr val="tx1"/>
            </a:solidFill>
            <a:miter lim="800000"/>
            <a:headEnd/>
            <a:tailEnd type="triangle" w="med" len="med"/>
          </a:ln>
        </p:spPr>
        <p:txBody>
          <a:bodyPr wrap="none"/>
          <a:lstStyle/>
          <a:p>
            <a:endParaRPr lang="tr-T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3 Veri Yer Tutucusu"/>
          <p:cNvSpPr>
            <a:spLocks noGrp="1"/>
          </p:cNvSpPr>
          <p:nvPr>
            <p:ph type="dt" sz="quarter" idx="10"/>
          </p:nvPr>
        </p:nvSpPr>
        <p:spPr>
          <a:noFill/>
        </p:spPr>
        <p:txBody>
          <a:bodyPr/>
          <a:lstStyle/>
          <a:p>
            <a:fld id="{E4E746AB-CE89-46F0-8EEF-D0154E33B004}" type="datetime4">
              <a:rPr lang="en-US"/>
              <a:pPr/>
              <a:t>October 19, 2020</a:t>
            </a:fld>
            <a:endParaRPr lang="en-US"/>
          </a:p>
        </p:txBody>
      </p:sp>
      <p:sp>
        <p:nvSpPr>
          <p:cNvPr id="60419" name="4 Altbilgi Yer Tutucusu"/>
          <p:cNvSpPr>
            <a:spLocks noGrp="1"/>
          </p:cNvSpPr>
          <p:nvPr>
            <p:ph type="ftr" sz="quarter" idx="11"/>
          </p:nvPr>
        </p:nvSpPr>
        <p:spPr>
          <a:noFill/>
        </p:spPr>
        <p:txBody>
          <a:bodyPr/>
          <a:lstStyle/>
          <a:p>
            <a:r>
              <a:rPr lang="en-US"/>
              <a:t>Data Mining: Concepts and Techniques</a:t>
            </a:r>
          </a:p>
        </p:txBody>
      </p:sp>
      <p:sp>
        <p:nvSpPr>
          <p:cNvPr id="60420" name="5 Slayt Numarası Yer Tutucusu"/>
          <p:cNvSpPr>
            <a:spLocks noGrp="1"/>
          </p:cNvSpPr>
          <p:nvPr>
            <p:ph type="sldNum" sz="quarter" idx="12"/>
          </p:nvPr>
        </p:nvSpPr>
        <p:spPr>
          <a:noFill/>
        </p:spPr>
        <p:txBody>
          <a:bodyPr/>
          <a:lstStyle/>
          <a:p>
            <a:fld id="{BB7ABE21-2229-4891-851B-6848346368E0}" type="slidenum">
              <a:rPr lang="en-US"/>
              <a:pPr/>
              <a:t>59</a:t>
            </a:fld>
            <a:endParaRPr lang="en-US"/>
          </a:p>
        </p:txBody>
      </p:sp>
      <p:sp>
        <p:nvSpPr>
          <p:cNvPr id="60421" name="Rectangle 2"/>
          <p:cNvSpPr>
            <a:spLocks noGrp="1" noChangeArrowheads="1"/>
          </p:cNvSpPr>
          <p:nvPr>
            <p:ph type="body" idx="1"/>
          </p:nvPr>
        </p:nvSpPr>
        <p:spPr>
          <a:xfrm>
            <a:off x="304800" y="1371600"/>
            <a:ext cx="8534400" cy="5257800"/>
          </a:xfrm>
        </p:spPr>
        <p:txBody>
          <a:bodyPr/>
          <a:lstStyle/>
          <a:p>
            <a:pPr eaLnBrk="1" hangingPunct="1"/>
            <a:r>
              <a:rPr lang="en-US" sz="2000" smtClean="0"/>
              <a:t>Given </a:t>
            </a:r>
            <a:r>
              <a:rPr lang="en-US" sz="2000" i="1" smtClean="0"/>
              <a:t>N</a:t>
            </a:r>
            <a:r>
              <a:rPr lang="en-US" sz="2000" smtClean="0"/>
              <a:t> data vectors from </a:t>
            </a:r>
            <a:r>
              <a:rPr lang="en-US" sz="2000" i="1" smtClean="0"/>
              <a:t>n</a:t>
            </a:r>
            <a:r>
              <a:rPr lang="en-US" sz="2000" smtClean="0"/>
              <a:t>-dimensions, find </a:t>
            </a:r>
            <a:r>
              <a:rPr lang="en-US" sz="2000" i="1" smtClean="0"/>
              <a:t>k</a:t>
            </a:r>
            <a:r>
              <a:rPr lang="en-US" sz="2000" smtClean="0"/>
              <a:t> ≤ </a:t>
            </a:r>
            <a:r>
              <a:rPr lang="en-US" sz="2000" i="1" smtClean="0"/>
              <a:t>n </a:t>
            </a:r>
            <a:r>
              <a:rPr lang="en-US" sz="2000" smtClean="0"/>
              <a:t> orthogonal vectors (</a:t>
            </a:r>
            <a:r>
              <a:rPr lang="en-US" sz="2000" i="1" smtClean="0"/>
              <a:t>principal components</a:t>
            </a:r>
            <a:r>
              <a:rPr lang="en-US" sz="2000" smtClean="0"/>
              <a:t>) that can be best used to represent data </a:t>
            </a:r>
          </a:p>
          <a:p>
            <a:pPr eaLnBrk="1" hangingPunct="1"/>
            <a:r>
              <a:rPr lang="en-US" sz="2000" smtClean="0"/>
              <a:t>Steps</a:t>
            </a:r>
          </a:p>
          <a:p>
            <a:pPr lvl="1" eaLnBrk="1" hangingPunct="1"/>
            <a:r>
              <a:rPr lang="en-US" sz="2000" smtClean="0"/>
              <a:t>Normalize input data: Each attribute falls within the same range</a:t>
            </a:r>
          </a:p>
          <a:p>
            <a:pPr lvl="1" eaLnBrk="1" hangingPunct="1"/>
            <a:r>
              <a:rPr lang="en-US" sz="2000" smtClean="0"/>
              <a:t>Compute </a:t>
            </a:r>
            <a:r>
              <a:rPr lang="en-US" sz="2000" i="1" smtClean="0"/>
              <a:t>k</a:t>
            </a:r>
            <a:r>
              <a:rPr lang="en-US" sz="2000" smtClean="0"/>
              <a:t> orthonormal (unit) vectors, i.e., </a:t>
            </a:r>
            <a:r>
              <a:rPr lang="en-US" sz="2000" i="1" smtClean="0"/>
              <a:t>principal components</a:t>
            </a:r>
            <a:endParaRPr lang="en-US" sz="2000" smtClean="0"/>
          </a:p>
          <a:p>
            <a:pPr lvl="1" eaLnBrk="1" hangingPunct="1"/>
            <a:r>
              <a:rPr lang="en-US" sz="2000" smtClean="0"/>
              <a:t>Each input data (vector) is a linear combination of the </a:t>
            </a:r>
            <a:r>
              <a:rPr lang="en-US" sz="2000" i="1" smtClean="0"/>
              <a:t>k</a:t>
            </a:r>
            <a:r>
              <a:rPr lang="en-US" sz="2000" smtClean="0"/>
              <a:t> principal component vectors</a:t>
            </a:r>
          </a:p>
          <a:p>
            <a:pPr lvl="1" eaLnBrk="1" hangingPunct="1"/>
            <a:r>
              <a:rPr lang="en-US" sz="2000" smtClean="0">
                <a:sym typeface="Symbol" pitchFamily="18" charset="2"/>
              </a:rPr>
              <a:t>The principal components are sorted in order of decreasing “significance” or strength</a:t>
            </a:r>
          </a:p>
          <a:p>
            <a:pPr lvl="1" eaLnBrk="1" hangingPunct="1"/>
            <a:r>
              <a:rPr lang="en-US" sz="2000" smtClean="0">
                <a:sym typeface="Symbol"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pPr eaLnBrk="1" hangingPunct="1"/>
            <a:r>
              <a:rPr lang="en-US" sz="2000" smtClean="0"/>
              <a:t>Works for numeric data only</a:t>
            </a:r>
          </a:p>
          <a:p>
            <a:pPr eaLnBrk="1" hangingPunct="1"/>
            <a:r>
              <a:rPr lang="en-US" sz="2000" smtClean="0"/>
              <a:t>Used when the number of dimensions is large</a:t>
            </a:r>
          </a:p>
        </p:txBody>
      </p:sp>
      <p:sp>
        <p:nvSpPr>
          <p:cNvPr id="60422" name="Rectangle 3"/>
          <p:cNvSpPr>
            <a:spLocks noGrp="1" noChangeArrowheads="1"/>
          </p:cNvSpPr>
          <p:nvPr>
            <p:ph type="title"/>
          </p:nvPr>
        </p:nvSpPr>
        <p:spPr>
          <a:xfrm>
            <a:off x="457200" y="152400"/>
            <a:ext cx="8229600" cy="990600"/>
          </a:xfrm>
          <a:noFill/>
        </p:spPr>
        <p:txBody>
          <a:bodyPr anchor="ctr"/>
          <a:lstStyle/>
          <a:p>
            <a:pPr eaLnBrk="1" hangingPunct="1"/>
            <a:r>
              <a:rPr lang="en-US" smtClean="0"/>
              <a:t>Dimensionality Reduction: Principal Component Analysis (PCA)</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Veri Yer Tutucusu"/>
          <p:cNvSpPr>
            <a:spLocks noGrp="1"/>
          </p:cNvSpPr>
          <p:nvPr>
            <p:ph type="dt" sz="quarter" idx="10"/>
          </p:nvPr>
        </p:nvSpPr>
        <p:spPr>
          <a:noFill/>
        </p:spPr>
        <p:txBody>
          <a:bodyPr/>
          <a:lstStyle/>
          <a:p>
            <a:fld id="{83DC120C-CF02-4970-9E2B-33B2B77F3078}" type="datetime4">
              <a:rPr lang="en-US"/>
              <a:pPr/>
              <a:t>October 19, 2020</a:t>
            </a:fld>
            <a:endParaRPr lang="en-US"/>
          </a:p>
        </p:txBody>
      </p:sp>
      <p:sp>
        <p:nvSpPr>
          <p:cNvPr id="17411" name="4 Altbilgi Yer Tutucusu"/>
          <p:cNvSpPr>
            <a:spLocks noGrp="1"/>
          </p:cNvSpPr>
          <p:nvPr>
            <p:ph type="ftr" sz="quarter" idx="11"/>
          </p:nvPr>
        </p:nvSpPr>
        <p:spPr>
          <a:noFill/>
        </p:spPr>
        <p:txBody>
          <a:bodyPr/>
          <a:lstStyle/>
          <a:p>
            <a:r>
              <a:rPr lang="en-US"/>
              <a:t>Data Mining: Concepts and Techniques</a:t>
            </a:r>
          </a:p>
        </p:txBody>
      </p:sp>
      <p:sp>
        <p:nvSpPr>
          <p:cNvPr id="17412" name="5 Slayt Numarası Yer Tutucusu"/>
          <p:cNvSpPr>
            <a:spLocks noGrp="1"/>
          </p:cNvSpPr>
          <p:nvPr>
            <p:ph type="sldNum" sz="quarter" idx="12"/>
          </p:nvPr>
        </p:nvSpPr>
        <p:spPr>
          <a:noFill/>
        </p:spPr>
        <p:txBody>
          <a:bodyPr/>
          <a:lstStyle/>
          <a:p>
            <a:fld id="{635F9BE7-22A4-4968-BE0B-A271F74BE097}" type="slidenum">
              <a:rPr lang="en-US"/>
              <a:pPr/>
              <a:t>6</a:t>
            </a:fld>
            <a:endParaRPr lang="en-US"/>
          </a:p>
        </p:txBody>
      </p:sp>
      <p:sp>
        <p:nvSpPr>
          <p:cNvPr id="17413" name="Rectangle 1026"/>
          <p:cNvSpPr>
            <a:spLocks noGrp="1" noChangeArrowheads="1"/>
          </p:cNvSpPr>
          <p:nvPr>
            <p:ph type="title"/>
          </p:nvPr>
        </p:nvSpPr>
        <p:spPr>
          <a:xfrm>
            <a:off x="609600" y="304800"/>
            <a:ext cx="7924800" cy="685800"/>
          </a:xfrm>
        </p:spPr>
        <p:txBody>
          <a:bodyPr/>
          <a:lstStyle/>
          <a:p>
            <a:pPr eaLnBrk="1" hangingPunct="1"/>
            <a:r>
              <a:rPr lang="en-US" sz="3200" smtClean="0"/>
              <a:t>Multi-Dimensional Measure of Data Quality</a:t>
            </a:r>
            <a:endParaRPr lang="en-US" smtClean="0"/>
          </a:p>
        </p:txBody>
      </p:sp>
      <p:sp>
        <p:nvSpPr>
          <p:cNvPr id="17414" name="Rectangle 1027"/>
          <p:cNvSpPr>
            <a:spLocks noGrp="1" noChangeArrowheads="1"/>
          </p:cNvSpPr>
          <p:nvPr>
            <p:ph type="body" idx="1"/>
          </p:nvPr>
        </p:nvSpPr>
        <p:spPr>
          <a:xfrm>
            <a:off x="304800" y="1447800"/>
            <a:ext cx="8382000" cy="4800600"/>
          </a:xfrm>
        </p:spPr>
        <p:txBody>
          <a:bodyPr/>
          <a:lstStyle/>
          <a:p>
            <a:pPr eaLnBrk="1" hangingPunct="1">
              <a:lnSpc>
                <a:spcPct val="90000"/>
              </a:lnSpc>
            </a:pPr>
            <a:r>
              <a:rPr lang="en-US" sz="2400" smtClean="0"/>
              <a:t>A well-accepted multidimensional view:</a:t>
            </a:r>
          </a:p>
          <a:p>
            <a:pPr lvl="1" eaLnBrk="1" hangingPunct="1">
              <a:lnSpc>
                <a:spcPct val="90000"/>
              </a:lnSpc>
            </a:pPr>
            <a:r>
              <a:rPr lang="en-US" sz="2400" smtClean="0"/>
              <a:t>Accuracy</a:t>
            </a:r>
          </a:p>
          <a:p>
            <a:pPr lvl="1" eaLnBrk="1" hangingPunct="1">
              <a:lnSpc>
                <a:spcPct val="90000"/>
              </a:lnSpc>
            </a:pPr>
            <a:r>
              <a:rPr lang="en-US" sz="2400" smtClean="0"/>
              <a:t>Completeness</a:t>
            </a:r>
          </a:p>
          <a:p>
            <a:pPr lvl="1" eaLnBrk="1" hangingPunct="1">
              <a:lnSpc>
                <a:spcPct val="90000"/>
              </a:lnSpc>
            </a:pPr>
            <a:r>
              <a:rPr lang="en-US" sz="2400" smtClean="0"/>
              <a:t>Consistency</a:t>
            </a:r>
          </a:p>
          <a:p>
            <a:pPr lvl="1" eaLnBrk="1" hangingPunct="1">
              <a:lnSpc>
                <a:spcPct val="90000"/>
              </a:lnSpc>
            </a:pPr>
            <a:r>
              <a:rPr lang="en-US" sz="2400" smtClean="0"/>
              <a:t>Timeliness</a:t>
            </a:r>
          </a:p>
          <a:p>
            <a:pPr lvl="1" eaLnBrk="1" hangingPunct="1">
              <a:lnSpc>
                <a:spcPct val="90000"/>
              </a:lnSpc>
            </a:pPr>
            <a:r>
              <a:rPr lang="en-US" sz="2400" smtClean="0"/>
              <a:t>Believability</a:t>
            </a:r>
          </a:p>
          <a:p>
            <a:pPr lvl="1" eaLnBrk="1" hangingPunct="1">
              <a:lnSpc>
                <a:spcPct val="90000"/>
              </a:lnSpc>
            </a:pPr>
            <a:r>
              <a:rPr lang="en-US" sz="2400" smtClean="0"/>
              <a:t>Value added</a:t>
            </a:r>
          </a:p>
          <a:p>
            <a:pPr lvl="1" eaLnBrk="1" hangingPunct="1">
              <a:lnSpc>
                <a:spcPct val="90000"/>
              </a:lnSpc>
            </a:pPr>
            <a:r>
              <a:rPr lang="en-US" sz="2400" smtClean="0"/>
              <a:t>Interpretability</a:t>
            </a:r>
          </a:p>
          <a:p>
            <a:pPr lvl="1" eaLnBrk="1" hangingPunct="1">
              <a:lnSpc>
                <a:spcPct val="90000"/>
              </a:lnSpc>
            </a:pPr>
            <a:r>
              <a:rPr lang="en-US" sz="2400" smtClean="0"/>
              <a:t>Accessibility</a:t>
            </a:r>
          </a:p>
          <a:p>
            <a:pPr eaLnBrk="1" hangingPunct="1">
              <a:lnSpc>
                <a:spcPct val="90000"/>
              </a:lnSpc>
            </a:pPr>
            <a:r>
              <a:rPr lang="en-US" sz="2400" smtClean="0"/>
              <a:t>Broad categories:</a:t>
            </a:r>
          </a:p>
          <a:p>
            <a:pPr lvl="1" eaLnBrk="1" hangingPunct="1">
              <a:lnSpc>
                <a:spcPct val="90000"/>
              </a:lnSpc>
            </a:pPr>
            <a:r>
              <a:rPr lang="en-US" sz="2400" smtClean="0"/>
              <a:t>Intrinsic, contextual, representational, and accessibility</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Veri Yer Tutucusu"/>
          <p:cNvSpPr>
            <a:spLocks noGrp="1"/>
          </p:cNvSpPr>
          <p:nvPr>
            <p:ph type="dt" sz="quarter" idx="10"/>
          </p:nvPr>
        </p:nvSpPr>
        <p:spPr>
          <a:noFill/>
        </p:spPr>
        <p:txBody>
          <a:bodyPr/>
          <a:lstStyle/>
          <a:p>
            <a:fld id="{1A4B4077-5943-4310-8405-B2ABB52DA8E0}" type="datetime4">
              <a:rPr lang="en-US"/>
              <a:pPr/>
              <a:t>October 19, 2020</a:t>
            </a:fld>
            <a:endParaRPr lang="en-US"/>
          </a:p>
        </p:txBody>
      </p:sp>
      <p:sp>
        <p:nvSpPr>
          <p:cNvPr id="61443" name="2 Altbilgi Yer Tutucusu"/>
          <p:cNvSpPr>
            <a:spLocks noGrp="1"/>
          </p:cNvSpPr>
          <p:nvPr>
            <p:ph type="ftr" sz="quarter" idx="11"/>
          </p:nvPr>
        </p:nvSpPr>
        <p:spPr>
          <a:noFill/>
        </p:spPr>
        <p:txBody>
          <a:bodyPr/>
          <a:lstStyle/>
          <a:p>
            <a:r>
              <a:rPr lang="en-US"/>
              <a:t>Data Mining: Concepts and Techniques</a:t>
            </a:r>
          </a:p>
        </p:txBody>
      </p:sp>
      <p:sp>
        <p:nvSpPr>
          <p:cNvPr id="61444" name="3 Slayt Numarası Yer Tutucusu"/>
          <p:cNvSpPr>
            <a:spLocks noGrp="1"/>
          </p:cNvSpPr>
          <p:nvPr>
            <p:ph type="sldNum" sz="quarter" idx="12"/>
          </p:nvPr>
        </p:nvSpPr>
        <p:spPr>
          <a:noFill/>
        </p:spPr>
        <p:txBody>
          <a:bodyPr/>
          <a:lstStyle/>
          <a:p>
            <a:fld id="{A18BE4AE-E1E7-44C3-A56B-7ACDAA210494}" type="slidenum">
              <a:rPr lang="en-US"/>
              <a:pPr/>
              <a:t>60</a:t>
            </a:fld>
            <a:endParaRPr lang="en-US"/>
          </a:p>
        </p:txBody>
      </p:sp>
      <p:sp>
        <p:nvSpPr>
          <p:cNvPr id="61445"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p:spPr>
        <p:txBody>
          <a:bodyPr wrap="none" anchor="ctr"/>
          <a:lstStyle/>
          <a:p>
            <a:endParaRPr lang="tr-TR"/>
          </a:p>
        </p:txBody>
      </p:sp>
      <p:sp>
        <p:nvSpPr>
          <p:cNvPr id="61446"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p:spPr>
        <p:txBody>
          <a:bodyPr wrap="none" anchor="ctr"/>
          <a:lstStyle/>
          <a:p>
            <a:endParaRPr lang="tr-TR"/>
          </a:p>
        </p:txBody>
      </p:sp>
      <p:sp>
        <p:nvSpPr>
          <p:cNvPr id="61447"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p:spPr>
        <p:txBody>
          <a:bodyPr wrap="none" anchor="ctr"/>
          <a:lstStyle/>
          <a:p>
            <a:endParaRPr lang="tr-TR"/>
          </a:p>
        </p:txBody>
      </p:sp>
      <p:sp>
        <p:nvSpPr>
          <p:cNvPr id="61448"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p:spPr>
        <p:txBody>
          <a:bodyPr wrap="none" anchor="ctr"/>
          <a:lstStyle/>
          <a:p>
            <a:endParaRPr lang="tr-TR"/>
          </a:p>
        </p:txBody>
      </p:sp>
      <p:sp>
        <p:nvSpPr>
          <p:cNvPr id="61449"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p:spPr>
        <p:txBody>
          <a:bodyPr wrap="none" anchor="ctr"/>
          <a:lstStyle/>
          <a:p>
            <a:endParaRPr lang="tr-TR"/>
          </a:p>
        </p:txBody>
      </p:sp>
      <p:sp>
        <p:nvSpPr>
          <p:cNvPr id="61450" name="Text Box 7"/>
          <p:cNvSpPr txBox="1">
            <a:spLocks noChangeArrowheads="1"/>
          </p:cNvSpPr>
          <p:nvPr/>
        </p:nvSpPr>
        <p:spPr bwMode="auto">
          <a:xfrm>
            <a:off x="8080375" y="4403725"/>
            <a:ext cx="557213"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X1</a:t>
            </a:r>
          </a:p>
        </p:txBody>
      </p:sp>
      <p:sp>
        <p:nvSpPr>
          <p:cNvPr id="61451" name="Text Box 8"/>
          <p:cNvSpPr txBox="1">
            <a:spLocks noChangeArrowheads="1"/>
          </p:cNvSpPr>
          <p:nvPr/>
        </p:nvSpPr>
        <p:spPr bwMode="auto">
          <a:xfrm>
            <a:off x="4308475" y="1431925"/>
            <a:ext cx="557213"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X2</a:t>
            </a:r>
          </a:p>
        </p:txBody>
      </p:sp>
      <p:sp>
        <p:nvSpPr>
          <p:cNvPr id="61452" name="Text Box 9"/>
          <p:cNvSpPr txBox="1">
            <a:spLocks noChangeArrowheads="1"/>
          </p:cNvSpPr>
          <p:nvPr/>
        </p:nvSpPr>
        <p:spPr bwMode="auto">
          <a:xfrm>
            <a:off x="7489825" y="2117725"/>
            <a:ext cx="557213" cy="457200"/>
          </a:xfrm>
          <a:prstGeom prst="rect">
            <a:avLst/>
          </a:prstGeom>
          <a:noFill/>
          <a:ln w="9525">
            <a:noFill/>
            <a:miter lim="800000"/>
            <a:headEnd/>
            <a:tailEnd/>
          </a:ln>
        </p:spPr>
        <p:txBody>
          <a:bodyPr wrap="none">
            <a:spAutoFit/>
          </a:bodyPr>
          <a:lstStyle/>
          <a:p>
            <a:pPr eaLnBrk="0" hangingPunct="0"/>
            <a:r>
              <a:rPr lang="en-US">
                <a:solidFill>
                  <a:schemeClr val="tx2"/>
                </a:solidFill>
                <a:latin typeface="Times New Roman" pitchFamily="18" charset="0"/>
              </a:rPr>
              <a:t>Y1</a:t>
            </a:r>
          </a:p>
        </p:txBody>
      </p:sp>
      <p:sp>
        <p:nvSpPr>
          <p:cNvPr id="61453" name="Text Box 10"/>
          <p:cNvSpPr txBox="1">
            <a:spLocks noChangeArrowheads="1"/>
          </p:cNvSpPr>
          <p:nvPr/>
        </p:nvSpPr>
        <p:spPr bwMode="auto">
          <a:xfrm>
            <a:off x="2022475" y="2574925"/>
            <a:ext cx="557213" cy="457200"/>
          </a:xfrm>
          <a:prstGeom prst="rect">
            <a:avLst/>
          </a:prstGeom>
          <a:noFill/>
          <a:ln w="9525">
            <a:noFill/>
            <a:miter lim="800000"/>
            <a:headEnd/>
            <a:tailEnd/>
          </a:ln>
        </p:spPr>
        <p:txBody>
          <a:bodyPr>
            <a:spAutoFit/>
          </a:bodyPr>
          <a:lstStyle/>
          <a:p>
            <a:pPr eaLnBrk="0" hangingPunct="0"/>
            <a:r>
              <a:rPr lang="en-US">
                <a:solidFill>
                  <a:schemeClr val="tx2"/>
                </a:solidFill>
                <a:latin typeface="Times New Roman" pitchFamily="18" charset="0"/>
              </a:rPr>
              <a:t>Y2</a:t>
            </a:r>
          </a:p>
        </p:txBody>
      </p:sp>
      <p:sp>
        <p:nvSpPr>
          <p:cNvPr id="61454" name="Text Box 11"/>
          <p:cNvSpPr txBox="1">
            <a:spLocks noChangeArrowheads="1"/>
          </p:cNvSpPr>
          <p:nvPr/>
        </p:nvSpPr>
        <p:spPr bwMode="auto">
          <a:xfrm>
            <a:off x="1371600" y="330200"/>
            <a:ext cx="6705600" cy="579438"/>
          </a:xfrm>
          <a:prstGeom prst="rect">
            <a:avLst/>
          </a:prstGeom>
          <a:noFill/>
          <a:ln w="9525">
            <a:noFill/>
            <a:miter lim="800000"/>
            <a:headEnd/>
            <a:tailEnd/>
          </a:ln>
        </p:spPr>
        <p:txBody>
          <a:bodyPr>
            <a:spAutoFit/>
          </a:bodyPr>
          <a:lstStyle/>
          <a:p>
            <a:pPr algn="ctr" eaLnBrk="0" hangingPunct="0"/>
            <a:r>
              <a:rPr lang="en-US" sz="3200" b="1">
                <a:solidFill>
                  <a:schemeClr val="tx2"/>
                </a:solidFill>
              </a:rPr>
              <a:t>Principal Component Analysis</a:t>
            </a:r>
            <a:endParaRPr lang="en-US" sz="3200">
              <a:solidFill>
                <a:schemeClr val="tx2"/>
              </a:solidFill>
            </a:endParaRP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3 Veri Yer Tutucusu"/>
          <p:cNvSpPr>
            <a:spLocks noGrp="1"/>
          </p:cNvSpPr>
          <p:nvPr>
            <p:ph type="dt" sz="quarter" idx="10"/>
          </p:nvPr>
        </p:nvSpPr>
        <p:spPr>
          <a:noFill/>
        </p:spPr>
        <p:txBody>
          <a:bodyPr/>
          <a:lstStyle/>
          <a:p>
            <a:fld id="{9BAB1254-4A0A-4B8B-AA0F-8DDF8E6EAEFD}" type="datetime4">
              <a:rPr lang="en-US"/>
              <a:pPr/>
              <a:t>October 19, 2020</a:t>
            </a:fld>
            <a:endParaRPr lang="en-US"/>
          </a:p>
        </p:txBody>
      </p:sp>
      <p:sp>
        <p:nvSpPr>
          <p:cNvPr id="62467" name="4 Altbilgi Yer Tutucusu"/>
          <p:cNvSpPr>
            <a:spLocks noGrp="1"/>
          </p:cNvSpPr>
          <p:nvPr>
            <p:ph type="ftr" sz="quarter" idx="11"/>
          </p:nvPr>
        </p:nvSpPr>
        <p:spPr>
          <a:noFill/>
        </p:spPr>
        <p:txBody>
          <a:bodyPr/>
          <a:lstStyle/>
          <a:p>
            <a:r>
              <a:rPr lang="en-US"/>
              <a:t>Data Mining: Concepts and Techniques</a:t>
            </a:r>
          </a:p>
        </p:txBody>
      </p:sp>
      <p:sp>
        <p:nvSpPr>
          <p:cNvPr id="62468" name="5 Slayt Numarası Yer Tutucusu"/>
          <p:cNvSpPr>
            <a:spLocks noGrp="1"/>
          </p:cNvSpPr>
          <p:nvPr>
            <p:ph type="sldNum" sz="quarter" idx="12"/>
          </p:nvPr>
        </p:nvSpPr>
        <p:spPr>
          <a:noFill/>
        </p:spPr>
        <p:txBody>
          <a:bodyPr/>
          <a:lstStyle/>
          <a:p>
            <a:fld id="{AB1C1259-FDEA-4AD5-A3BC-16AA70FB2B7F}" type="slidenum">
              <a:rPr lang="en-US"/>
              <a:pPr/>
              <a:t>61</a:t>
            </a:fld>
            <a:endParaRPr lang="en-US"/>
          </a:p>
        </p:txBody>
      </p:sp>
      <p:sp>
        <p:nvSpPr>
          <p:cNvPr id="62469" name="Rectangle 2"/>
          <p:cNvSpPr>
            <a:spLocks noGrp="1" noChangeArrowheads="1"/>
          </p:cNvSpPr>
          <p:nvPr>
            <p:ph type="title"/>
          </p:nvPr>
        </p:nvSpPr>
        <p:spPr>
          <a:xfrm>
            <a:off x="1600200" y="381000"/>
            <a:ext cx="5334000" cy="685800"/>
          </a:xfrm>
        </p:spPr>
        <p:txBody>
          <a:bodyPr/>
          <a:lstStyle/>
          <a:p>
            <a:pPr eaLnBrk="1" hangingPunct="1"/>
            <a:r>
              <a:rPr lang="en-US" smtClean="0"/>
              <a:t>Numerosity Reduction</a:t>
            </a:r>
          </a:p>
        </p:txBody>
      </p:sp>
      <p:sp>
        <p:nvSpPr>
          <p:cNvPr id="62470" name="Rectangle 3"/>
          <p:cNvSpPr>
            <a:spLocks noGrp="1" noChangeArrowheads="1"/>
          </p:cNvSpPr>
          <p:nvPr>
            <p:ph type="body" idx="1"/>
          </p:nvPr>
        </p:nvSpPr>
        <p:spPr>
          <a:xfrm>
            <a:off x="304800" y="1447800"/>
            <a:ext cx="8229600" cy="5029200"/>
          </a:xfrm>
        </p:spPr>
        <p:txBody>
          <a:bodyPr/>
          <a:lstStyle/>
          <a:p>
            <a:pPr eaLnBrk="1" hangingPunct="1"/>
            <a:r>
              <a:rPr lang="en-US" sz="2400" smtClean="0"/>
              <a:t>Reduce data volume by choosing alternative, smaller forms of data representation</a:t>
            </a:r>
          </a:p>
          <a:p>
            <a:pPr eaLnBrk="1" hangingPunct="1"/>
            <a:r>
              <a:rPr lang="en-US" sz="2400" smtClean="0"/>
              <a:t>Parametric methods</a:t>
            </a:r>
          </a:p>
          <a:p>
            <a:pPr lvl="1" eaLnBrk="1" hangingPunct="1"/>
            <a:r>
              <a:rPr lang="en-US" sz="2400" smtClean="0"/>
              <a:t>Assume the data fits some model, estimate model parameters, store only the parameters, and discard the data (except possible outliers)</a:t>
            </a:r>
            <a:endParaRPr lang="en-US" sz="2400" smtClean="0">
              <a:sym typeface="Symbol" pitchFamily="18" charset="2"/>
            </a:endParaRPr>
          </a:p>
          <a:p>
            <a:pPr lvl="1" eaLnBrk="1" hangingPunct="1"/>
            <a:r>
              <a:rPr lang="en-US" sz="2400" smtClean="0"/>
              <a:t>Example: Log-linear models—obtain value at a point in m-D space as the product on appropriate marginal subspaces </a:t>
            </a:r>
          </a:p>
          <a:p>
            <a:pPr eaLnBrk="1" hangingPunct="1"/>
            <a:r>
              <a:rPr lang="en-US" sz="2400" smtClean="0"/>
              <a:t>Non-parametric methods</a:t>
            </a:r>
            <a:r>
              <a:rPr lang="en-US" sz="2400" smtClean="0">
                <a:sym typeface="Symbol" pitchFamily="18" charset="2"/>
              </a:rPr>
              <a:t> </a:t>
            </a:r>
          </a:p>
          <a:p>
            <a:pPr lvl="1" eaLnBrk="1" hangingPunct="1"/>
            <a:r>
              <a:rPr lang="en-US" sz="2400" smtClean="0">
                <a:sym typeface="Symbol" pitchFamily="18" charset="2"/>
              </a:rPr>
              <a:t>Do not assume models</a:t>
            </a:r>
          </a:p>
          <a:p>
            <a:pPr lvl="1" eaLnBrk="1" hangingPunct="1"/>
            <a:r>
              <a:rPr lang="en-US" sz="2400" smtClean="0">
                <a:sym typeface="Symbol" pitchFamily="18" charset="2"/>
              </a:rPr>
              <a:t>Major families: histograms, clustering, sampling </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3 Veri Yer Tutucusu"/>
          <p:cNvSpPr>
            <a:spLocks noGrp="1"/>
          </p:cNvSpPr>
          <p:nvPr>
            <p:ph type="dt" sz="quarter" idx="10"/>
          </p:nvPr>
        </p:nvSpPr>
        <p:spPr>
          <a:noFill/>
        </p:spPr>
        <p:txBody>
          <a:bodyPr/>
          <a:lstStyle/>
          <a:p>
            <a:fld id="{E4F8326D-0785-412E-88E0-607A8E6F85B5}" type="datetime4">
              <a:rPr lang="en-US"/>
              <a:pPr/>
              <a:t>October 19, 2020</a:t>
            </a:fld>
            <a:endParaRPr lang="en-US"/>
          </a:p>
        </p:txBody>
      </p:sp>
      <p:sp>
        <p:nvSpPr>
          <p:cNvPr id="63491" name="4 Altbilgi Yer Tutucusu"/>
          <p:cNvSpPr>
            <a:spLocks noGrp="1"/>
          </p:cNvSpPr>
          <p:nvPr>
            <p:ph type="ftr" sz="quarter" idx="11"/>
          </p:nvPr>
        </p:nvSpPr>
        <p:spPr>
          <a:noFill/>
        </p:spPr>
        <p:txBody>
          <a:bodyPr/>
          <a:lstStyle/>
          <a:p>
            <a:r>
              <a:rPr lang="en-US"/>
              <a:t>Data Mining: Concepts and Techniques</a:t>
            </a:r>
          </a:p>
        </p:txBody>
      </p:sp>
      <p:sp>
        <p:nvSpPr>
          <p:cNvPr id="63492" name="5 Slayt Numarası Yer Tutucusu"/>
          <p:cNvSpPr>
            <a:spLocks noGrp="1"/>
          </p:cNvSpPr>
          <p:nvPr>
            <p:ph type="sldNum" sz="quarter" idx="12"/>
          </p:nvPr>
        </p:nvSpPr>
        <p:spPr>
          <a:noFill/>
        </p:spPr>
        <p:txBody>
          <a:bodyPr/>
          <a:lstStyle/>
          <a:p>
            <a:fld id="{61CE5E7C-AFF0-4205-9CB5-7BC44750E004}" type="slidenum">
              <a:rPr lang="en-US"/>
              <a:pPr/>
              <a:t>62</a:t>
            </a:fld>
            <a:endParaRPr lang="en-US"/>
          </a:p>
        </p:txBody>
      </p:sp>
      <p:sp>
        <p:nvSpPr>
          <p:cNvPr id="63493" name="Rectangle 1026"/>
          <p:cNvSpPr>
            <a:spLocks noGrp="1" noChangeArrowheads="1"/>
          </p:cNvSpPr>
          <p:nvPr>
            <p:ph type="title"/>
          </p:nvPr>
        </p:nvSpPr>
        <p:spPr>
          <a:xfrm>
            <a:off x="609600" y="152400"/>
            <a:ext cx="7772400" cy="1066800"/>
          </a:xfrm>
        </p:spPr>
        <p:txBody>
          <a:bodyPr/>
          <a:lstStyle/>
          <a:p>
            <a:pPr eaLnBrk="1" hangingPunct="1"/>
            <a:r>
              <a:rPr lang="en-US" smtClean="0"/>
              <a:t>Data Reduction Method (1): Regression and Log-Linear Models</a:t>
            </a:r>
          </a:p>
        </p:txBody>
      </p:sp>
      <p:sp>
        <p:nvSpPr>
          <p:cNvPr id="63494" name="Rectangle 1027"/>
          <p:cNvSpPr>
            <a:spLocks noGrp="1" noChangeArrowheads="1"/>
          </p:cNvSpPr>
          <p:nvPr>
            <p:ph type="body" idx="1"/>
          </p:nvPr>
        </p:nvSpPr>
        <p:spPr>
          <a:xfrm>
            <a:off x="457200" y="1524000"/>
            <a:ext cx="8229600" cy="4933950"/>
          </a:xfrm>
        </p:spPr>
        <p:txBody>
          <a:bodyPr/>
          <a:lstStyle/>
          <a:p>
            <a:pPr eaLnBrk="1" hangingPunct="1">
              <a:lnSpc>
                <a:spcPct val="160000"/>
              </a:lnSpc>
            </a:pPr>
            <a:r>
              <a:rPr lang="en-US" sz="2400" smtClean="0"/>
              <a:t>Linear regression: Data are modeled to fit a straight line</a:t>
            </a:r>
          </a:p>
          <a:p>
            <a:pPr lvl="1" eaLnBrk="1" hangingPunct="1">
              <a:lnSpc>
                <a:spcPct val="160000"/>
              </a:lnSpc>
            </a:pPr>
            <a:r>
              <a:rPr lang="en-US" sz="2400" smtClean="0"/>
              <a:t>Often uses the least-square method to fit the line</a:t>
            </a:r>
          </a:p>
          <a:p>
            <a:pPr eaLnBrk="1" hangingPunct="1">
              <a:lnSpc>
                <a:spcPct val="160000"/>
              </a:lnSpc>
            </a:pPr>
            <a:r>
              <a:rPr lang="en-US" sz="2400" smtClean="0">
                <a:sym typeface="Symbol" pitchFamily="18" charset="2"/>
              </a:rPr>
              <a:t>Multiple regression: allows a response variable Y to be modeled as a linear function of multidimensional feature vector</a:t>
            </a:r>
          </a:p>
          <a:p>
            <a:pPr eaLnBrk="1" hangingPunct="1">
              <a:lnSpc>
                <a:spcPct val="160000"/>
              </a:lnSpc>
            </a:pPr>
            <a:r>
              <a:rPr lang="en-US" sz="2400" smtClean="0">
                <a:sym typeface="Symbol" pitchFamily="18" charset="2"/>
              </a:rPr>
              <a:t>Log-linear model: approximates discrete multidimensional probability distributions</a:t>
            </a:r>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body" idx="1"/>
          </p:nvPr>
        </p:nvSpPr>
        <p:spPr>
          <a:xfrm>
            <a:off x="381000" y="1524000"/>
            <a:ext cx="8382000" cy="5029200"/>
          </a:xfrm>
          <a:noFill/>
        </p:spPr>
        <p:txBody>
          <a:bodyPr lIns="92075" tIns="46038" rIns="92075" bIns="46038"/>
          <a:lstStyle/>
          <a:p>
            <a:pPr eaLnBrk="1" hangingPunct="1">
              <a:lnSpc>
                <a:spcPct val="90000"/>
              </a:lnSpc>
            </a:pPr>
            <a:r>
              <a:rPr lang="en-US" sz="2400" u="sng" smtClean="0"/>
              <a:t>Linear regression</a:t>
            </a:r>
            <a:r>
              <a:rPr lang="en-US" sz="2000" smtClean="0"/>
              <a:t>: </a:t>
            </a:r>
            <a:r>
              <a:rPr lang="en-US" sz="2000" i="1" smtClean="0"/>
              <a:t>Y = </a:t>
            </a:r>
            <a:r>
              <a:rPr lang="en-US" sz="2000" i="1" smtClean="0">
                <a:sym typeface="Symbol" pitchFamily="18" charset="2"/>
              </a:rPr>
              <a:t>w X + b</a:t>
            </a:r>
            <a:endParaRPr lang="en-US" sz="2000" i="1" smtClean="0"/>
          </a:p>
          <a:p>
            <a:pPr lvl="1" eaLnBrk="1" hangingPunct="1">
              <a:lnSpc>
                <a:spcPct val="90000"/>
              </a:lnSpc>
            </a:pPr>
            <a:r>
              <a:rPr lang="en-US" sz="2400" smtClean="0"/>
              <a:t>Two regression coefficients, </a:t>
            </a:r>
            <a:r>
              <a:rPr lang="en-US" sz="2400" i="1" smtClean="0">
                <a:sym typeface="Symbol" pitchFamily="18" charset="2"/>
              </a:rPr>
              <a:t>w</a:t>
            </a:r>
            <a:r>
              <a:rPr lang="en-US" sz="2400" smtClean="0">
                <a:sym typeface="Symbol" pitchFamily="18" charset="2"/>
              </a:rPr>
              <a:t> and </a:t>
            </a:r>
            <a:r>
              <a:rPr lang="en-US" sz="2400" i="1" smtClean="0">
                <a:sym typeface="Symbol" pitchFamily="18" charset="2"/>
              </a:rPr>
              <a:t>b,</a:t>
            </a:r>
            <a:r>
              <a:rPr lang="en-US" sz="2400" smtClean="0"/>
              <a:t> specify the line and are to be estimated by using the data at hand</a:t>
            </a:r>
          </a:p>
          <a:p>
            <a:pPr lvl="1" eaLnBrk="1" hangingPunct="1">
              <a:lnSpc>
                <a:spcPct val="90000"/>
              </a:lnSpc>
            </a:pPr>
            <a:r>
              <a:rPr lang="en-US" sz="2400" smtClean="0"/>
              <a:t>Using the least squares criterion to the known values of </a:t>
            </a:r>
            <a:r>
              <a:rPr lang="en-US" sz="2400" i="1" smtClean="0"/>
              <a:t>Y</a:t>
            </a:r>
            <a:r>
              <a:rPr lang="en-US" sz="1800" i="1" smtClean="0"/>
              <a:t>1</a:t>
            </a:r>
            <a:r>
              <a:rPr lang="en-US" sz="2400" i="1" smtClean="0"/>
              <a:t>, Y</a:t>
            </a:r>
            <a:r>
              <a:rPr lang="en-US" sz="1800" i="1" smtClean="0"/>
              <a:t>2</a:t>
            </a:r>
            <a:r>
              <a:rPr lang="en-US" sz="2400" i="1" smtClean="0"/>
              <a:t>, …, X</a:t>
            </a:r>
            <a:r>
              <a:rPr lang="en-US" sz="1800" i="1" smtClean="0"/>
              <a:t>1</a:t>
            </a:r>
            <a:r>
              <a:rPr lang="en-US" sz="2400" i="1" smtClean="0"/>
              <a:t>, X</a:t>
            </a:r>
            <a:r>
              <a:rPr lang="en-US" sz="2000" i="1" smtClean="0"/>
              <a:t>2</a:t>
            </a:r>
            <a:r>
              <a:rPr lang="en-US" sz="2400" i="1" smtClean="0"/>
              <a:t>, ….</a:t>
            </a:r>
          </a:p>
          <a:p>
            <a:pPr eaLnBrk="1" hangingPunct="1">
              <a:lnSpc>
                <a:spcPct val="90000"/>
              </a:lnSpc>
            </a:pPr>
            <a:r>
              <a:rPr lang="en-US" sz="2400" u="sng" smtClean="0"/>
              <a:t>Multiple regression</a:t>
            </a:r>
            <a:r>
              <a:rPr lang="en-US" sz="2000" smtClean="0"/>
              <a:t>: </a:t>
            </a:r>
            <a:r>
              <a:rPr lang="en-US" sz="2000" i="1" smtClean="0"/>
              <a:t>Y = b0 + b1 X1 + b2 X2.</a:t>
            </a:r>
            <a:endParaRPr lang="en-US" sz="2400" i="1" smtClean="0"/>
          </a:p>
          <a:p>
            <a:pPr lvl="1" eaLnBrk="1" hangingPunct="1">
              <a:lnSpc>
                <a:spcPct val="90000"/>
              </a:lnSpc>
            </a:pPr>
            <a:r>
              <a:rPr lang="en-US" sz="2400" smtClean="0"/>
              <a:t>Many nonlinear functions can be transformed into the above</a:t>
            </a:r>
          </a:p>
          <a:p>
            <a:pPr eaLnBrk="1" hangingPunct="1">
              <a:lnSpc>
                <a:spcPct val="90000"/>
              </a:lnSpc>
            </a:pPr>
            <a:r>
              <a:rPr lang="en-US" sz="2400" u="sng" smtClean="0"/>
              <a:t>Log-linear models</a:t>
            </a:r>
            <a:r>
              <a:rPr lang="en-US" sz="2000" smtClean="0"/>
              <a:t>:</a:t>
            </a:r>
          </a:p>
          <a:p>
            <a:pPr lvl="1" eaLnBrk="1" hangingPunct="1">
              <a:lnSpc>
                <a:spcPct val="90000"/>
              </a:lnSpc>
            </a:pPr>
            <a:r>
              <a:rPr lang="en-US" sz="2400" smtClean="0"/>
              <a:t>The multi-way table of joint probabilities is approximated by a product of lower-order tables</a:t>
            </a:r>
          </a:p>
          <a:p>
            <a:pPr lvl="1" eaLnBrk="1" hangingPunct="1">
              <a:lnSpc>
                <a:spcPct val="90000"/>
              </a:lnSpc>
            </a:pPr>
            <a:r>
              <a:rPr lang="en-US" sz="2400" smtClean="0"/>
              <a:t>Probability:  </a:t>
            </a:r>
            <a:r>
              <a:rPr lang="en-US" sz="2400" i="1" smtClean="0"/>
              <a:t>p(a, b, c, d) = </a:t>
            </a:r>
            <a:r>
              <a:rPr lang="en-US" i="1" smtClean="0">
                <a:sym typeface="Symbol" pitchFamily="18" charset="2"/>
              </a:rPr>
              <a:t></a:t>
            </a:r>
            <a:r>
              <a:rPr lang="en-US" sz="2000" i="1" smtClean="0">
                <a:sym typeface="Symbol" pitchFamily="18" charset="2"/>
              </a:rPr>
              <a:t>ab </a:t>
            </a:r>
            <a:r>
              <a:rPr lang="en-US" i="1" smtClean="0">
                <a:sym typeface="Symbol" pitchFamily="18" charset="2"/>
              </a:rPr>
              <a:t></a:t>
            </a:r>
            <a:r>
              <a:rPr lang="en-US" sz="2000" i="1" smtClean="0">
                <a:sym typeface="Symbol" pitchFamily="18" charset="2"/>
              </a:rPr>
              <a:t>ac</a:t>
            </a:r>
            <a:r>
              <a:rPr lang="en-US" i="1" smtClean="0">
                <a:sym typeface="Symbol" pitchFamily="18" charset="2"/>
              </a:rPr>
              <a:t></a:t>
            </a:r>
            <a:r>
              <a:rPr lang="en-US" sz="2000" i="1" smtClean="0">
                <a:sym typeface="Symbol" pitchFamily="18" charset="2"/>
              </a:rPr>
              <a:t>ad</a:t>
            </a:r>
            <a:r>
              <a:rPr lang="en-US" i="1" smtClean="0">
                <a:sym typeface="Symbol" pitchFamily="18" charset="2"/>
              </a:rPr>
              <a:t> </a:t>
            </a:r>
            <a:r>
              <a:rPr lang="en-US" sz="2000" i="1" smtClean="0">
                <a:sym typeface="Symbol" pitchFamily="18" charset="2"/>
              </a:rPr>
              <a:t>bcd</a:t>
            </a:r>
            <a:endParaRPr lang="en-US" sz="2000" i="1" smtClean="0"/>
          </a:p>
        </p:txBody>
      </p:sp>
      <p:sp>
        <p:nvSpPr>
          <p:cNvPr id="64515" name="Rectangle 1027"/>
          <p:cNvSpPr>
            <a:spLocks noGrp="1" noChangeArrowheads="1"/>
          </p:cNvSpPr>
          <p:nvPr>
            <p:ph type="title"/>
          </p:nvPr>
        </p:nvSpPr>
        <p:spPr>
          <a:xfrm>
            <a:off x="381000" y="228600"/>
            <a:ext cx="8458200" cy="838200"/>
          </a:xfrm>
          <a:noFill/>
        </p:spPr>
        <p:txBody>
          <a:bodyPr lIns="92075" tIns="46038" rIns="92075" bIns="46038" anchor="ctr"/>
          <a:lstStyle/>
          <a:p>
            <a:pPr eaLnBrk="1" hangingPunct="1"/>
            <a:r>
              <a:rPr lang="en-US" smtClean="0"/>
              <a:t>Regress Analysis and Log-Linear Models</a:t>
            </a:r>
            <a:endParaRPr lang="en-US" sz="2400" smtClean="0"/>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3 Veri Yer Tutucusu"/>
          <p:cNvSpPr>
            <a:spLocks noGrp="1"/>
          </p:cNvSpPr>
          <p:nvPr>
            <p:ph type="dt" sz="quarter" idx="10"/>
          </p:nvPr>
        </p:nvSpPr>
        <p:spPr>
          <a:noFill/>
        </p:spPr>
        <p:txBody>
          <a:bodyPr/>
          <a:lstStyle/>
          <a:p>
            <a:fld id="{314A5049-A462-4A42-ABF2-BF1175E937DE}" type="datetime4">
              <a:rPr lang="en-US"/>
              <a:pPr/>
              <a:t>October 19, 2020</a:t>
            </a:fld>
            <a:endParaRPr lang="en-US"/>
          </a:p>
        </p:txBody>
      </p:sp>
      <p:sp>
        <p:nvSpPr>
          <p:cNvPr id="65539" name="4 Altbilgi Yer Tutucusu"/>
          <p:cNvSpPr>
            <a:spLocks noGrp="1"/>
          </p:cNvSpPr>
          <p:nvPr>
            <p:ph type="ftr" sz="quarter" idx="11"/>
          </p:nvPr>
        </p:nvSpPr>
        <p:spPr>
          <a:noFill/>
        </p:spPr>
        <p:txBody>
          <a:bodyPr/>
          <a:lstStyle/>
          <a:p>
            <a:r>
              <a:rPr lang="en-US"/>
              <a:t>Data Mining: Concepts and Techniques</a:t>
            </a:r>
          </a:p>
        </p:txBody>
      </p:sp>
      <p:sp>
        <p:nvSpPr>
          <p:cNvPr id="65540" name="5 Slayt Numarası Yer Tutucusu"/>
          <p:cNvSpPr>
            <a:spLocks noGrp="1"/>
          </p:cNvSpPr>
          <p:nvPr>
            <p:ph type="sldNum" sz="quarter" idx="12"/>
          </p:nvPr>
        </p:nvSpPr>
        <p:spPr>
          <a:noFill/>
        </p:spPr>
        <p:txBody>
          <a:bodyPr/>
          <a:lstStyle/>
          <a:p>
            <a:fld id="{582FCF57-5BEF-4C5F-934E-7BD544A28B99}" type="slidenum">
              <a:rPr lang="en-US"/>
              <a:pPr/>
              <a:t>64</a:t>
            </a:fld>
            <a:endParaRPr lang="en-US"/>
          </a:p>
        </p:txBody>
      </p:sp>
      <p:sp>
        <p:nvSpPr>
          <p:cNvPr id="65541" name="Rectangle 2"/>
          <p:cNvSpPr>
            <a:spLocks noGrp="1" noChangeArrowheads="1"/>
          </p:cNvSpPr>
          <p:nvPr>
            <p:ph type="title"/>
          </p:nvPr>
        </p:nvSpPr>
        <p:spPr>
          <a:xfrm>
            <a:off x="457200" y="381000"/>
            <a:ext cx="8229600" cy="685800"/>
          </a:xfrm>
        </p:spPr>
        <p:txBody>
          <a:bodyPr/>
          <a:lstStyle/>
          <a:p>
            <a:pPr eaLnBrk="1" hangingPunct="1"/>
            <a:r>
              <a:rPr lang="en-US" smtClean="0"/>
              <a:t>Data Reduction Method (3): Clustering</a:t>
            </a:r>
          </a:p>
        </p:txBody>
      </p:sp>
      <p:sp>
        <p:nvSpPr>
          <p:cNvPr id="65542" name="Rectangle 3"/>
          <p:cNvSpPr>
            <a:spLocks noGrp="1" noChangeArrowheads="1"/>
          </p:cNvSpPr>
          <p:nvPr>
            <p:ph type="body" idx="1"/>
          </p:nvPr>
        </p:nvSpPr>
        <p:spPr>
          <a:xfrm>
            <a:off x="381000" y="1600200"/>
            <a:ext cx="8229600" cy="4876800"/>
          </a:xfrm>
        </p:spPr>
        <p:txBody>
          <a:bodyPr/>
          <a:lstStyle/>
          <a:p>
            <a:pPr eaLnBrk="1" hangingPunct="1">
              <a:lnSpc>
                <a:spcPct val="140000"/>
              </a:lnSpc>
            </a:pPr>
            <a:r>
              <a:rPr lang="en-US" sz="2000" smtClean="0"/>
              <a:t>Partition data set into clusters based on similarity, and store cluster representation (e.g., centroid and diameter) only</a:t>
            </a:r>
          </a:p>
          <a:p>
            <a:pPr eaLnBrk="1" hangingPunct="1">
              <a:lnSpc>
                <a:spcPct val="140000"/>
              </a:lnSpc>
            </a:pPr>
            <a:r>
              <a:rPr lang="en-US" sz="2000" smtClean="0"/>
              <a:t>Can be very effective if data is clustered but not if data is “smeared”</a:t>
            </a:r>
          </a:p>
          <a:p>
            <a:pPr eaLnBrk="1" hangingPunct="1">
              <a:lnSpc>
                <a:spcPct val="140000"/>
              </a:lnSpc>
            </a:pPr>
            <a:r>
              <a:rPr lang="en-US" sz="2000" smtClean="0"/>
              <a:t>Can have hierarchical clustering and be stored in multi-dimensional index tree structures</a:t>
            </a:r>
          </a:p>
          <a:p>
            <a:pPr eaLnBrk="1" hangingPunct="1">
              <a:lnSpc>
                <a:spcPct val="140000"/>
              </a:lnSpc>
            </a:pPr>
            <a:r>
              <a:rPr lang="en-US" sz="2000" smtClean="0"/>
              <a:t>There are many choices of clustering definitions and clustering algorithms</a:t>
            </a:r>
          </a:p>
          <a:p>
            <a:pPr eaLnBrk="1" hangingPunct="1">
              <a:lnSpc>
                <a:spcPct val="140000"/>
              </a:lnSpc>
            </a:pPr>
            <a:r>
              <a:rPr lang="en-US" sz="2000" smtClean="0"/>
              <a:t>Cluster analysis will be studied in depth in Chapter 7</a:t>
            </a:r>
            <a:endParaRPr lang="en-US" sz="2000" smtClean="0">
              <a:sym typeface="Symbol" pitchFamily="18" charset="2"/>
            </a:endParaRPr>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3 Veri Yer Tutucusu"/>
          <p:cNvSpPr>
            <a:spLocks noGrp="1"/>
          </p:cNvSpPr>
          <p:nvPr>
            <p:ph type="dt" sz="quarter" idx="10"/>
          </p:nvPr>
        </p:nvSpPr>
        <p:spPr>
          <a:noFill/>
        </p:spPr>
        <p:txBody>
          <a:bodyPr/>
          <a:lstStyle/>
          <a:p>
            <a:fld id="{26D47224-64C0-449E-BF6A-600B781A8C79}" type="datetime4">
              <a:rPr lang="en-US"/>
              <a:pPr/>
              <a:t>October 19, 2020</a:t>
            </a:fld>
            <a:endParaRPr lang="en-US"/>
          </a:p>
        </p:txBody>
      </p:sp>
      <p:sp>
        <p:nvSpPr>
          <p:cNvPr id="66563" name="4 Altbilgi Yer Tutucusu"/>
          <p:cNvSpPr>
            <a:spLocks noGrp="1"/>
          </p:cNvSpPr>
          <p:nvPr>
            <p:ph type="ftr" sz="quarter" idx="11"/>
          </p:nvPr>
        </p:nvSpPr>
        <p:spPr>
          <a:noFill/>
        </p:spPr>
        <p:txBody>
          <a:bodyPr/>
          <a:lstStyle/>
          <a:p>
            <a:r>
              <a:rPr lang="en-US"/>
              <a:t>Data Mining: Concepts and Techniques</a:t>
            </a:r>
          </a:p>
        </p:txBody>
      </p:sp>
      <p:sp>
        <p:nvSpPr>
          <p:cNvPr id="66564" name="5 Slayt Numarası Yer Tutucusu"/>
          <p:cNvSpPr>
            <a:spLocks noGrp="1"/>
          </p:cNvSpPr>
          <p:nvPr>
            <p:ph type="sldNum" sz="quarter" idx="12"/>
          </p:nvPr>
        </p:nvSpPr>
        <p:spPr>
          <a:noFill/>
        </p:spPr>
        <p:txBody>
          <a:bodyPr/>
          <a:lstStyle/>
          <a:p>
            <a:fld id="{D78021B1-4F08-4EB5-AA2D-1D3EFF13CD97}" type="slidenum">
              <a:rPr lang="en-US"/>
              <a:pPr/>
              <a:t>65</a:t>
            </a:fld>
            <a:endParaRPr lang="en-US"/>
          </a:p>
        </p:txBody>
      </p:sp>
      <p:sp>
        <p:nvSpPr>
          <p:cNvPr id="66565" name="Rectangle 2"/>
          <p:cNvSpPr>
            <a:spLocks noGrp="1" noChangeArrowheads="1"/>
          </p:cNvSpPr>
          <p:nvPr>
            <p:ph type="title"/>
          </p:nvPr>
        </p:nvSpPr>
        <p:spPr>
          <a:xfrm>
            <a:off x="685800" y="228600"/>
            <a:ext cx="7467600" cy="838200"/>
          </a:xfrm>
        </p:spPr>
        <p:txBody>
          <a:bodyPr/>
          <a:lstStyle/>
          <a:p>
            <a:pPr eaLnBrk="1" hangingPunct="1"/>
            <a:r>
              <a:rPr lang="en-US" sz="3200" smtClean="0"/>
              <a:t>Data Reduction Method (4): Sampling</a:t>
            </a:r>
          </a:p>
        </p:txBody>
      </p:sp>
      <p:sp>
        <p:nvSpPr>
          <p:cNvPr id="66566" name="Rectangle 3"/>
          <p:cNvSpPr>
            <a:spLocks noGrp="1" noChangeArrowheads="1"/>
          </p:cNvSpPr>
          <p:nvPr>
            <p:ph type="body" idx="1"/>
          </p:nvPr>
        </p:nvSpPr>
        <p:spPr>
          <a:xfrm>
            <a:off x="457200" y="1371600"/>
            <a:ext cx="8382000" cy="5181600"/>
          </a:xfrm>
        </p:spPr>
        <p:txBody>
          <a:bodyPr/>
          <a:lstStyle/>
          <a:p>
            <a:pPr eaLnBrk="1" hangingPunct="1">
              <a:lnSpc>
                <a:spcPct val="90000"/>
              </a:lnSpc>
            </a:pPr>
            <a:r>
              <a:rPr lang="en-US" sz="2400" smtClean="0"/>
              <a:t>Sampling: obtaining a small sample </a:t>
            </a:r>
            <a:r>
              <a:rPr lang="en-US" sz="2400" i="1" smtClean="0"/>
              <a:t>s</a:t>
            </a:r>
            <a:r>
              <a:rPr lang="en-US" sz="2400" smtClean="0"/>
              <a:t> to represent the whole data set </a:t>
            </a:r>
            <a:r>
              <a:rPr lang="en-US" sz="2400" i="1" smtClean="0"/>
              <a:t>N</a:t>
            </a:r>
          </a:p>
          <a:p>
            <a:pPr eaLnBrk="1" hangingPunct="1">
              <a:lnSpc>
                <a:spcPct val="90000"/>
              </a:lnSpc>
            </a:pPr>
            <a:r>
              <a:rPr lang="en-US" sz="2400" smtClean="0"/>
              <a:t>Allow a mining algorithm to run in complexity that is potentially sub-linear to the size of the data</a:t>
            </a:r>
          </a:p>
          <a:p>
            <a:pPr eaLnBrk="1" hangingPunct="1">
              <a:lnSpc>
                <a:spcPct val="90000"/>
              </a:lnSpc>
            </a:pPr>
            <a:r>
              <a:rPr lang="en-US" sz="2400" smtClean="0"/>
              <a:t>Choose a </a:t>
            </a:r>
            <a:r>
              <a:rPr lang="en-US" sz="2400" smtClean="0">
                <a:solidFill>
                  <a:schemeClr val="hlink"/>
                </a:solidFill>
              </a:rPr>
              <a:t>representative</a:t>
            </a:r>
            <a:r>
              <a:rPr lang="en-US" sz="2400" smtClean="0"/>
              <a:t> subset of the data</a:t>
            </a:r>
          </a:p>
          <a:p>
            <a:pPr lvl="1" eaLnBrk="1" hangingPunct="1">
              <a:lnSpc>
                <a:spcPct val="90000"/>
              </a:lnSpc>
            </a:pPr>
            <a:r>
              <a:rPr lang="en-US" sz="2400" smtClean="0"/>
              <a:t>Simple random sampling may have very poor performance in the presence of skew</a:t>
            </a:r>
          </a:p>
          <a:p>
            <a:pPr eaLnBrk="1" hangingPunct="1">
              <a:lnSpc>
                <a:spcPct val="90000"/>
              </a:lnSpc>
            </a:pPr>
            <a:r>
              <a:rPr lang="en-US" sz="2400" smtClean="0"/>
              <a:t>Develop adaptive sampling methods</a:t>
            </a:r>
          </a:p>
          <a:p>
            <a:pPr lvl="1" eaLnBrk="1" hangingPunct="1">
              <a:lnSpc>
                <a:spcPct val="90000"/>
              </a:lnSpc>
            </a:pPr>
            <a:r>
              <a:rPr lang="en-US" sz="2400" smtClean="0"/>
              <a:t>Stratified sampling: </a:t>
            </a:r>
          </a:p>
          <a:p>
            <a:pPr lvl="2" eaLnBrk="1" hangingPunct="1">
              <a:lnSpc>
                <a:spcPct val="90000"/>
              </a:lnSpc>
            </a:pPr>
            <a:r>
              <a:rPr lang="en-US" smtClean="0"/>
              <a:t>Approximate the percentage of each class (or subpopulation of interest) in the overall database </a:t>
            </a:r>
          </a:p>
          <a:p>
            <a:pPr lvl="2" eaLnBrk="1" hangingPunct="1">
              <a:lnSpc>
                <a:spcPct val="90000"/>
              </a:lnSpc>
            </a:pPr>
            <a:r>
              <a:rPr lang="en-US" smtClean="0"/>
              <a:t>Used in conjunction with skewed data</a:t>
            </a:r>
          </a:p>
          <a:p>
            <a:pPr eaLnBrk="1" hangingPunct="1">
              <a:lnSpc>
                <a:spcPct val="90000"/>
              </a:lnSpc>
            </a:pPr>
            <a:r>
              <a:rPr lang="en-US" sz="2400" smtClean="0"/>
              <a:t>Note: Sampling may not reduce database I/Os (page at a time)</a:t>
            </a: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Veri Yer Tutucusu"/>
          <p:cNvSpPr>
            <a:spLocks noGrp="1"/>
          </p:cNvSpPr>
          <p:nvPr>
            <p:ph type="dt" sz="quarter" idx="10"/>
          </p:nvPr>
        </p:nvSpPr>
        <p:spPr>
          <a:noFill/>
        </p:spPr>
        <p:txBody>
          <a:bodyPr/>
          <a:lstStyle/>
          <a:p>
            <a:fld id="{B5C67AB6-4A12-440C-B133-24D2D9D677AE}" type="datetime4">
              <a:rPr lang="en-US"/>
              <a:pPr/>
              <a:t>October 19, 2020</a:t>
            </a:fld>
            <a:endParaRPr lang="en-US"/>
          </a:p>
        </p:txBody>
      </p:sp>
      <p:sp>
        <p:nvSpPr>
          <p:cNvPr id="67587" name="2 Altbilgi Yer Tutucusu"/>
          <p:cNvSpPr>
            <a:spLocks noGrp="1"/>
          </p:cNvSpPr>
          <p:nvPr>
            <p:ph type="ftr" sz="quarter" idx="11"/>
          </p:nvPr>
        </p:nvSpPr>
        <p:spPr>
          <a:noFill/>
        </p:spPr>
        <p:txBody>
          <a:bodyPr/>
          <a:lstStyle/>
          <a:p>
            <a:r>
              <a:rPr lang="en-US"/>
              <a:t>Data Mining: Concepts and Techniques</a:t>
            </a:r>
          </a:p>
        </p:txBody>
      </p:sp>
      <p:sp>
        <p:nvSpPr>
          <p:cNvPr id="67588" name="3 Slayt Numarası Yer Tutucusu"/>
          <p:cNvSpPr>
            <a:spLocks noGrp="1"/>
          </p:cNvSpPr>
          <p:nvPr>
            <p:ph type="sldNum" sz="quarter" idx="12"/>
          </p:nvPr>
        </p:nvSpPr>
        <p:spPr>
          <a:noFill/>
        </p:spPr>
        <p:txBody>
          <a:bodyPr/>
          <a:lstStyle/>
          <a:p>
            <a:fld id="{5343483C-D1AD-44FE-839B-BB15B3AD7A03}" type="slidenum">
              <a:rPr lang="en-US"/>
              <a:pPr/>
              <a:t>66</a:t>
            </a:fld>
            <a:endParaRPr lang="en-US"/>
          </a:p>
        </p:txBody>
      </p:sp>
      <p:sp>
        <p:nvSpPr>
          <p:cNvPr id="67589" name="Text Box 2"/>
          <p:cNvSpPr txBox="1">
            <a:spLocks noChangeArrowheads="1"/>
          </p:cNvSpPr>
          <p:nvPr/>
        </p:nvSpPr>
        <p:spPr bwMode="auto">
          <a:xfrm>
            <a:off x="152400" y="381000"/>
            <a:ext cx="8610600" cy="641350"/>
          </a:xfrm>
          <a:prstGeom prst="rect">
            <a:avLst/>
          </a:prstGeom>
          <a:noFill/>
          <a:ln w="9525">
            <a:noFill/>
            <a:miter lim="800000"/>
            <a:headEnd/>
            <a:tailEnd/>
          </a:ln>
        </p:spPr>
        <p:txBody>
          <a:bodyPr>
            <a:spAutoFit/>
          </a:bodyPr>
          <a:lstStyle/>
          <a:p>
            <a:pPr algn="ctr" eaLnBrk="0" hangingPunct="0"/>
            <a:r>
              <a:rPr lang="en-US" sz="3600">
                <a:solidFill>
                  <a:schemeClr val="tx2"/>
                </a:solidFill>
              </a:rPr>
              <a:t>Sampling: with or without Replacement</a:t>
            </a:r>
          </a:p>
        </p:txBody>
      </p:sp>
      <p:sp>
        <p:nvSpPr>
          <p:cNvPr id="67590" name="Text Box 3"/>
          <p:cNvSpPr txBox="1">
            <a:spLocks noChangeArrowheads="1"/>
          </p:cNvSpPr>
          <p:nvPr/>
        </p:nvSpPr>
        <p:spPr bwMode="auto">
          <a:xfrm rot="-1013563">
            <a:off x="3733800" y="2819400"/>
            <a:ext cx="2205038" cy="1552575"/>
          </a:xfrm>
          <a:prstGeom prst="rect">
            <a:avLst/>
          </a:prstGeom>
          <a:noFill/>
          <a:ln w="9525">
            <a:noFill/>
            <a:miter lim="800000"/>
            <a:headEnd/>
            <a:tailEnd/>
          </a:ln>
        </p:spPr>
        <p:txBody>
          <a:bodyPr wrap="none">
            <a:spAutoFit/>
          </a:bodyPr>
          <a:lstStyle/>
          <a:p>
            <a:pPr eaLnBrk="0" hangingPunct="0"/>
            <a:r>
              <a:rPr lang="en-US">
                <a:latin typeface="Times New Roman" pitchFamily="18" charset="0"/>
              </a:rPr>
              <a:t>SRSWOR</a:t>
            </a:r>
          </a:p>
          <a:p>
            <a:pPr eaLnBrk="0" hangingPunct="0"/>
            <a:r>
              <a:rPr lang="en-US">
                <a:latin typeface="Times New Roman" pitchFamily="18" charset="0"/>
              </a:rPr>
              <a:t>(simple random</a:t>
            </a:r>
          </a:p>
          <a:p>
            <a:pPr eaLnBrk="0" hangingPunct="0"/>
            <a:r>
              <a:rPr lang="en-US">
                <a:latin typeface="Times New Roman" pitchFamily="18" charset="0"/>
              </a:rPr>
              <a:t> sample without </a:t>
            </a:r>
          </a:p>
          <a:p>
            <a:pPr eaLnBrk="0" hangingPunct="0"/>
            <a:r>
              <a:rPr lang="en-US">
                <a:latin typeface="Times New Roman" pitchFamily="18" charset="0"/>
              </a:rPr>
              <a:t>replacement)</a:t>
            </a:r>
          </a:p>
        </p:txBody>
      </p:sp>
      <p:grpSp>
        <p:nvGrpSpPr>
          <p:cNvPr id="67591" name="Group 4"/>
          <p:cNvGrpSpPr>
            <a:grpSpLocks/>
          </p:cNvGrpSpPr>
          <p:nvPr/>
        </p:nvGrpSpPr>
        <p:grpSpPr bwMode="auto">
          <a:xfrm>
            <a:off x="5695950" y="1771650"/>
            <a:ext cx="2438400" cy="1676400"/>
            <a:chOff x="3588" y="1116"/>
            <a:chExt cx="1536" cy="1056"/>
          </a:xfrm>
        </p:grpSpPr>
        <p:sp>
          <p:nvSpPr>
            <p:cNvPr id="67612"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p:spPr>
          <p:txBody>
            <a:bodyPr wrap="none" anchor="ctr"/>
            <a:lstStyle/>
            <a:p>
              <a:endParaRPr lang="tr-TR"/>
            </a:p>
          </p:txBody>
        </p:sp>
        <p:sp>
          <p:nvSpPr>
            <p:cNvPr id="67613"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p>
              <a:endParaRPr lang="tr-TR"/>
            </a:p>
          </p:txBody>
        </p:sp>
        <p:sp>
          <p:nvSpPr>
            <p:cNvPr id="67614"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67615"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p>
              <a:endParaRPr lang="tr-TR"/>
            </a:p>
          </p:txBody>
        </p:sp>
      </p:grpSp>
      <p:sp>
        <p:nvSpPr>
          <p:cNvPr id="67592" name="Text Box 9"/>
          <p:cNvSpPr txBox="1">
            <a:spLocks noChangeArrowheads="1"/>
          </p:cNvSpPr>
          <p:nvPr/>
        </p:nvSpPr>
        <p:spPr bwMode="auto">
          <a:xfrm rot="848056">
            <a:off x="3962400" y="5105400"/>
            <a:ext cx="1217613"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SRSWR</a:t>
            </a:r>
          </a:p>
        </p:txBody>
      </p:sp>
      <p:grpSp>
        <p:nvGrpSpPr>
          <p:cNvPr id="67593" name="Group 10"/>
          <p:cNvGrpSpPr>
            <a:grpSpLocks/>
          </p:cNvGrpSpPr>
          <p:nvPr/>
        </p:nvGrpSpPr>
        <p:grpSpPr bwMode="auto">
          <a:xfrm>
            <a:off x="5772150" y="4457700"/>
            <a:ext cx="2438400" cy="1676400"/>
            <a:chOff x="3636" y="2808"/>
            <a:chExt cx="1536" cy="1056"/>
          </a:xfrm>
        </p:grpSpPr>
        <p:sp>
          <p:nvSpPr>
            <p:cNvPr id="67608"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p:spPr>
          <p:txBody>
            <a:bodyPr wrap="none" anchor="ctr"/>
            <a:lstStyle/>
            <a:p>
              <a:endParaRPr lang="tr-TR"/>
            </a:p>
          </p:txBody>
        </p:sp>
        <p:sp>
          <p:nvSpPr>
            <p:cNvPr id="67609"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p>
              <a:endParaRPr lang="tr-TR"/>
            </a:p>
          </p:txBody>
        </p:sp>
        <p:sp>
          <p:nvSpPr>
            <p:cNvPr id="67610"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p>
              <a:endParaRPr lang="tr-TR"/>
            </a:p>
          </p:txBody>
        </p:sp>
        <p:sp>
          <p:nvSpPr>
            <p:cNvPr id="67611"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p>
              <a:endParaRPr lang="tr-TR"/>
            </a:p>
          </p:txBody>
        </p:sp>
      </p:grpSp>
      <p:grpSp>
        <p:nvGrpSpPr>
          <p:cNvPr id="67594" name="Group 15"/>
          <p:cNvGrpSpPr>
            <a:grpSpLocks/>
          </p:cNvGrpSpPr>
          <p:nvPr/>
        </p:nvGrpSpPr>
        <p:grpSpPr bwMode="auto">
          <a:xfrm>
            <a:off x="876300" y="1905000"/>
            <a:ext cx="2724150" cy="4556125"/>
            <a:chOff x="564" y="1284"/>
            <a:chExt cx="1716" cy="2870"/>
          </a:xfrm>
        </p:grpSpPr>
        <p:sp>
          <p:nvSpPr>
            <p:cNvPr id="67597"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p:spPr>
          <p:txBody>
            <a:bodyPr wrap="none" anchor="ctr"/>
            <a:lstStyle/>
            <a:p>
              <a:endParaRPr lang="tr-TR"/>
            </a:p>
          </p:txBody>
        </p:sp>
        <p:sp>
          <p:nvSpPr>
            <p:cNvPr id="67598"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p>
              <a:endParaRPr lang="tr-TR"/>
            </a:p>
          </p:txBody>
        </p:sp>
        <p:sp>
          <p:nvSpPr>
            <p:cNvPr id="67599"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p>
              <a:endParaRPr lang="tr-TR"/>
            </a:p>
          </p:txBody>
        </p:sp>
        <p:sp>
          <p:nvSpPr>
            <p:cNvPr id="67600"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p>
              <a:endParaRPr lang="tr-TR"/>
            </a:p>
          </p:txBody>
        </p:sp>
        <p:sp>
          <p:nvSpPr>
            <p:cNvPr id="67601"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67602"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p>
              <a:endParaRPr lang="tr-TR"/>
            </a:p>
          </p:txBody>
        </p:sp>
        <p:sp>
          <p:nvSpPr>
            <p:cNvPr id="67603"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p>
              <a:endParaRPr lang="tr-TR"/>
            </a:p>
          </p:txBody>
        </p:sp>
        <p:sp>
          <p:nvSpPr>
            <p:cNvPr id="67604"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p>
              <a:endParaRPr lang="tr-TR"/>
            </a:p>
          </p:txBody>
        </p:sp>
        <p:sp>
          <p:nvSpPr>
            <p:cNvPr id="67605"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p>
              <a:endParaRPr lang="tr-TR"/>
            </a:p>
          </p:txBody>
        </p:sp>
        <p:sp>
          <p:nvSpPr>
            <p:cNvPr id="67606"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p>
              <a:endParaRPr lang="tr-TR"/>
            </a:p>
          </p:txBody>
        </p:sp>
        <p:sp>
          <p:nvSpPr>
            <p:cNvPr id="67607" name="Text Box 26"/>
            <p:cNvSpPr txBox="1">
              <a:spLocks noChangeArrowheads="1"/>
            </p:cNvSpPr>
            <p:nvPr/>
          </p:nvSpPr>
          <p:spPr bwMode="auto">
            <a:xfrm>
              <a:off x="974" y="3866"/>
              <a:ext cx="878" cy="288"/>
            </a:xfrm>
            <a:prstGeom prst="rect">
              <a:avLst/>
            </a:prstGeom>
            <a:noFill/>
            <a:ln w="9525">
              <a:noFill/>
              <a:miter lim="800000"/>
              <a:headEnd/>
              <a:tailEnd/>
            </a:ln>
          </p:spPr>
          <p:txBody>
            <a:bodyPr wrap="none">
              <a:spAutoFit/>
            </a:bodyPr>
            <a:lstStyle/>
            <a:p>
              <a:pPr eaLnBrk="0" hangingPunct="0"/>
              <a:r>
                <a:rPr lang="en-US">
                  <a:latin typeface="Times New Roman" pitchFamily="18" charset="0"/>
                </a:rPr>
                <a:t>Raw Data</a:t>
              </a:r>
            </a:p>
          </p:txBody>
        </p:sp>
      </p:grpSp>
      <p:sp>
        <p:nvSpPr>
          <p:cNvPr id="67595"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p:spPr>
        <p:txBody>
          <a:bodyPr wrap="none" anchor="ctr"/>
          <a:lstStyle/>
          <a:p>
            <a:endParaRPr lang="tr-TR"/>
          </a:p>
        </p:txBody>
      </p:sp>
      <p:sp>
        <p:nvSpPr>
          <p:cNvPr id="67596"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p:spPr>
        <p:txBody>
          <a:bodyPr wrap="none" anchor="ctr"/>
          <a:lstStyle/>
          <a:p>
            <a:endParaRPr lang="tr-T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Veri Yer Tutucusu"/>
          <p:cNvSpPr>
            <a:spLocks noGrp="1"/>
          </p:cNvSpPr>
          <p:nvPr>
            <p:ph type="dt" sz="quarter" idx="10"/>
          </p:nvPr>
        </p:nvSpPr>
        <p:spPr>
          <a:noFill/>
        </p:spPr>
        <p:txBody>
          <a:bodyPr/>
          <a:lstStyle/>
          <a:p>
            <a:fld id="{999A1B82-6712-4DCC-B325-D2AF9C80CEC8}" type="datetime4">
              <a:rPr lang="en-US"/>
              <a:pPr/>
              <a:t>October 19, 2020</a:t>
            </a:fld>
            <a:endParaRPr lang="en-US"/>
          </a:p>
        </p:txBody>
      </p:sp>
      <p:sp>
        <p:nvSpPr>
          <p:cNvPr id="68611" name="3 Altbilgi Yer Tutucusu"/>
          <p:cNvSpPr>
            <a:spLocks noGrp="1"/>
          </p:cNvSpPr>
          <p:nvPr>
            <p:ph type="ftr" sz="quarter" idx="11"/>
          </p:nvPr>
        </p:nvSpPr>
        <p:spPr>
          <a:noFill/>
        </p:spPr>
        <p:txBody>
          <a:bodyPr/>
          <a:lstStyle/>
          <a:p>
            <a:r>
              <a:rPr lang="en-US"/>
              <a:t>Data Mining: Concepts and Techniques</a:t>
            </a:r>
          </a:p>
        </p:txBody>
      </p:sp>
      <p:sp>
        <p:nvSpPr>
          <p:cNvPr id="68612" name="4 Slayt Numarası Yer Tutucusu"/>
          <p:cNvSpPr>
            <a:spLocks noGrp="1"/>
          </p:cNvSpPr>
          <p:nvPr>
            <p:ph type="sldNum" sz="quarter" idx="12"/>
          </p:nvPr>
        </p:nvSpPr>
        <p:spPr>
          <a:noFill/>
        </p:spPr>
        <p:txBody>
          <a:bodyPr/>
          <a:lstStyle/>
          <a:p>
            <a:fld id="{199126E7-E346-44D5-B9CA-8D0495510126}" type="slidenum">
              <a:rPr lang="en-US"/>
              <a:pPr/>
              <a:t>67</a:t>
            </a:fld>
            <a:endParaRPr lang="en-US"/>
          </a:p>
        </p:txBody>
      </p:sp>
      <p:sp>
        <p:nvSpPr>
          <p:cNvPr id="68613" name="Rectangle 2"/>
          <p:cNvSpPr>
            <a:spLocks noGrp="1" noChangeArrowheads="1"/>
          </p:cNvSpPr>
          <p:nvPr>
            <p:ph type="title"/>
          </p:nvPr>
        </p:nvSpPr>
        <p:spPr>
          <a:xfrm>
            <a:off x="228600" y="381000"/>
            <a:ext cx="8707438" cy="609600"/>
          </a:xfrm>
        </p:spPr>
        <p:txBody>
          <a:bodyPr/>
          <a:lstStyle/>
          <a:p>
            <a:pPr eaLnBrk="1" hangingPunct="1"/>
            <a:r>
              <a:rPr lang="en-US" sz="3200" smtClean="0"/>
              <a:t>Sampling: Cluster or Stratified Sampling</a:t>
            </a:r>
          </a:p>
        </p:txBody>
      </p:sp>
      <p:grpSp>
        <p:nvGrpSpPr>
          <p:cNvPr id="68614" name="Group 3"/>
          <p:cNvGrpSpPr>
            <a:grpSpLocks/>
          </p:cNvGrpSpPr>
          <p:nvPr/>
        </p:nvGrpSpPr>
        <p:grpSpPr bwMode="auto">
          <a:xfrm>
            <a:off x="520700" y="2698750"/>
            <a:ext cx="3751263" cy="3348038"/>
            <a:chOff x="274" y="1418"/>
            <a:chExt cx="2363" cy="2109"/>
          </a:xfrm>
        </p:grpSpPr>
        <p:sp>
          <p:nvSpPr>
            <p:cNvPr id="68635" name="Rectangle 4"/>
            <p:cNvSpPr>
              <a:spLocks noChangeArrowheads="1"/>
            </p:cNvSpPr>
            <p:nvPr/>
          </p:nvSpPr>
          <p:spPr bwMode="auto">
            <a:xfrm>
              <a:off x="274" y="1418"/>
              <a:ext cx="2363" cy="2109"/>
            </a:xfrm>
            <a:prstGeom prst="rect">
              <a:avLst/>
            </a:prstGeom>
            <a:noFill/>
            <a:ln w="9525">
              <a:solidFill>
                <a:schemeClr val="tx1"/>
              </a:solidFill>
              <a:miter lim="800000"/>
              <a:headEnd/>
              <a:tailEnd/>
            </a:ln>
          </p:spPr>
          <p:txBody>
            <a:bodyPr wrap="none" anchor="ctr"/>
            <a:lstStyle/>
            <a:p>
              <a:endParaRPr lang="tr-TR"/>
            </a:p>
          </p:txBody>
        </p:sp>
        <p:sp>
          <p:nvSpPr>
            <p:cNvPr id="68636"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37"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38"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39"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40"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41"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42"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43"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44" name="Freeform 13"/>
            <p:cNvSpPr>
              <a:spLocks/>
            </p:cNvSpPr>
            <p:nvPr/>
          </p:nvSpPr>
          <p:spPr bwMode="auto">
            <a:xfrm>
              <a:off x="1376" y="1763"/>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tr-TR"/>
            </a:p>
          </p:txBody>
        </p:sp>
        <p:sp>
          <p:nvSpPr>
            <p:cNvPr id="68645"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46"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47"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48"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49"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50"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51"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52"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53"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54" name="Freeform 23"/>
            <p:cNvSpPr>
              <a:spLocks/>
            </p:cNvSpPr>
            <p:nvPr/>
          </p:nvSpPr>
          <p:spPr bwMode="auto">
            <a:xfrm>
              <a:off x="1061" y="2373"/>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tr-TR"/>
            </a:p>
          </p:txBody>
        </p:sp>
        <p:grpSp>
          <p:nvGrpSpPr>
            <p:cNvPr id="68655" name="Group 24"/>
            <p:cNvGrpSpPr>
              <a:grpSpLocks/>
            </p:cNvGrpSpPr>
            <p:nvPr/>
          </p:nvGrpSpPr>
          <p:grpSpPr bwMode="auto">
            <a:xfrm>
              <a:off x="551" y="1796"/>
              <a:ext cx="542" cy="954"/>
              <a:chOff x="551" y="1796"/>
              <a:chExt cx="542" cy="954"/>
            </a:xfrm>
          </p:grpSpPr>
          <p:sp>
            <p:nvSpPr>
              <p:cNvPr id="68656"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57"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58"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59"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0"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1"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2"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3"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4"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5"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66" name="Freeform 35"/>
              <p:cNvSpPr>
                <a:spLocks/>
              </p:cNvSpPr>
              <p:nvPr/>
            </p:nvSpPr>
            <p:spPr bwMode="auto">
              <a:xfrm>
                <a:off x="551" y="1796"/>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tr-TR"/>
              </a:p>
            </p:txBody>
          </p:sp>
        </p:grpSp>
      </p:grpSp>
      <p:sp>
        <p:nvSpPr>
          <p:cNvPr id="68615"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p:spPr>
        <p:txBody>
          <a:bodyPr wrap="none" anchor="ctr"/>
          <a:lstStyle/>
          <a:p>
            <a:endParaRPr lang="tr-TR"/>
          </a:p>
        </p:txBody>
      </p:sp>
      <p:grpSp>
        <p:nvGrpSpPr>
          <p:cNvPr id="68616" name="Group 37"/>
          <p:cNvGrpSpPr>
            <a:grpSpLocks/>
          </p:cNvGrpSpPr>
          <p:nvPr/>
        </p:nvGrpSpPr>
        <p:grpSpPr bwMode="auto">
          <a:xfrm>
            <a:off x="5241925" y="3225800"/>
            <a:ext cx="2398713" cy="2214563"/>
            <a:chOff x="3302" y="2032"/>
            <a:chExt cx="1511" cy="1395"/>
          </a:xfrm>
        </p:grpSpPr>
        <p:sp>
          <p:nvSpPr>
            <p:cNvPr id="68619"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20"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21"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22"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23"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24"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25"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26"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27"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28"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29"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p>
              <a:endParaRPr lang="tr-TR"/>
            </a:p>
          </p:txBody>
        </p:sp>
        <p:sp>
          <p:nvSpPr>
            <p:cNvPr id="68630"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p>
              <a:endParaRPr lang="tr-TR"/>
            </a:p>
          </p:txBody>
        </p:sp>
        <p:sp>
          <p:nvSpPr>
            <p:cNvPr id="68631"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p>
              <a:endParaRPr lang="tr-TR"/>
            </a:p>
          </p:txBody>
        </p:sp>
        <p:sp>
          <p:nvSpPr>
            <p:cNvPr id="68632" name="Freeform 51"/>
            <p:cNvSpPr>
              <a:spLocks/>
            </p:cNvSpPr>
            <p:nvPr/>
          </p:nvSpPr>
          <p:spPr bwMode="auto">
            <a:xfrm>
              <a:off x="4127" y="2032"/>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tr-TR"/>
            </a:p>
          </p:txBody>
        </p:sp>
        <p:sp>
          <p:nvSpPr>
            <p:cNvPr id="68633" name="Freeform 52"/>
            <p:cNvSpPr>
              <a:spLocks/>
            </p:cNvSpPr>
            <p:nvPr/>
          </p:nvSpPr>
          <p:spPr bwMode="auto">
            <a:xfrm>
              <a:off x="3812" y="2642"/>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tr-TR"/>
            </a:p>
          </p:txBody>
        </p:sp>
        <p:sp>
          <p:nvSpPr>
            <p:cNvPr id="68634" name="Freeform 53"/>
            <p:cNvSpPr>
              <a:spLocks/>
            </p:cNvSpPr>
            <p:nvPr/>
          </p:nvSpPr>
          <p:spPr bwMode="auto">
            <a:xfrm>
              <a:off x="3302" y="2065"/>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tr-TR"/>
            </a:p>
          </p:txBody>
        </p:sp>
      </p:grpSp>
      <p:sp>
        <p:nvSpPr>
          <p:cNvPr id="68617" name="Text Box 54"/>
          <p:cNvSpPr txBox="1">
            <a:spLocks noChangeArrowheads="1"/>
          </p:cNvSpPr>
          <p:nvPr/>
        </p:nvSpPr>
        <p:spPr bwMode="auto">
          <a:xfrm>
            <a:off x="1463675" y="1897063"/>
            <a:ext cx="1470025"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Raw Data </a:t>
            </a:r>
          </a:p>
        </p:txBody>
      </p:sp>
      <p:sp>
        <p:nvSpPr>
          <p:cNvPr id="68618" name="Text Box 55"/>
          <p:cNvSpPr txBox="1">
            <a:spLocks noChangeArrowheads="1"/>
          </p:cNvSpPr>
          <p:nvPr/>
        </p:nvSpPr>
        <p:spPr bwMode="auto">
          <a:xfrm>
            <a:off x="5043488" y="1839913"/>
            <a:ext cx="3268662"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Cluster/Stratified Sample</a:t>
            </a:r>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3 Veri Yer Tutucusu"/>
          <p:cNvSpPr>
            <a:spLocks noGrp="1"/>
          </p:cNvSpPr>
          <p:nvPr>
            <p:ph type="dt" sz="quarter" idx="10"/>
          </p:nvPr>
        </p:nvSpPr>
        <p:spPr>
          <a:noFill/>
        </p:spPr>
        <p:txBody>
          <a:bodyPr/>
          <a:lstStyle/>
          <a:p>
            <a:fld id="{0CF8170A-BEC7-44B7-8B99-BC94F8158ED3}" type="datetime4">
              <a:rPr lang="en-US"/>
              <a:pPr/>
              <a:t>October 19, 2020</a:t>
            </a:fld>
            <a:endParaRPr lang="en-US"/>
          </a:p>
        </p:txBody>
      </p:sp>
      <p:sp>
        <p:nvSpPr>
          <p:cNvPr id="69635" name="4 Altbilgi Yer Tutucusu"/>
          <p:cNvSpPr>
            <a:spLocks noGrp="1"/>
          </p:cNvSpPr>
          <p:nvPr>
            <p:ph type="ftr" sz="quarter" idx="11"/>
          </p:nvPr>
        </p:nvSpPr>
        <p:spPr>
          <a:noFill/>
        </p:spPr>
        <p:txBody>
          <a:bodyPr/>
          <a:lstStyle/>
          <a:p>
            <a:r>
              <a:rPr lang="en-US"/>
              <a:t>Data Mining: Concepts and Techniques</a:t>
            </a:r>
          </a:p>
        </p:txBody>
      </p:sp>
      <p:sp>
        <p:nvSpPr>
          <p:cNvPr id="69636" name="5 Slayt Numarası Yer Tutucusu"/>
          <p:cNvSpPr>
            <a:spLocks noGrp="1"/>
          </p:cNvSpPr>
          <p:nvPr>
            <p:ph type="sldNum" sz="quarter" idx="12"/>
          </p:nvPr>
        </p:nvSpPr>
        <p:spPr>
          <a:noFill/>
        </p:spPr>
        <p:txBody>
          <a:bodyPr/>
          <a:lstStyle/>
          <a:p>
            <a:fld id="{402D18BC-20D0-47AF-97F6-A6BBF75752C8}" type="slidenum">
              <a:rPr lang="en-US"/>
              <a:pPr/>
              <a:t>68</a:t>
            </a:fld>
            <a:endParaRPr lang="en-US"/>
          </a:p>
        </p:txBody>
      </p:sp>
      <p:sp>
        <p:nvSpPr>
          <p:cNvPr id="69637" name="Rectangle 2"/>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smtClean="0"/>
              <a:t>Chapter 2: Data Preprocessing</a:t>
            </a:r>
          </a:p>
        </p:txBody>
      </p:sp>
      <p:sp>
        <p:nvSpPr>
          <p:cNvPr id="69638" name="Rectangle 3"/>
          <p:cNvSpPr>
            <a:spLocks noGrp="1" noChangeArrowheads="1"/>
          </p:cNvSpPr>
          <p:nvPr>
            <p:ph type="body" idx="1"/>
          </p:nvPr>
        </p:nvSpPr>
        <p:spPr>
          <a:xfrm>
            <a:off x="381000" y="1600200"/>
            <a:ext cx="8077200" cy="44958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t>Data cleaning </a:t>
            </a:r>
          </a:p>
          <a:p>
            <a:pPr eaLnBrk="1" hangingPunct="1">
              <a:lnSpc>
                <a:spcPct val="140000"/>
              </a:lnSpc>
            </a:pPr>
            <a:r>
              <a:rPr lang="en-US" smtClean="0"/>
              <a:t>Data integration and transformation</a:t>
            </a:r>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solidFill>
                  <a:schemeClr val="hlink"/>
                </a:solidFill>
              </a:rPr>
              <a:t>Discretization and concept hierarchy generation</a:t>
            </a:r>
            <a:endParaRPr lang="en-US" smtClean="0"/>
          </a:p>
          <a:p>
            <a:pPr eaLnBrk="1" hangingPunct="1">
              <a:lnSpc>
                <a:spcPct val="140000"/>
              </a:lnSpc>
            </a:pPr>
            <a:r>
              <a:rPr lang="en-US" smtClean="0"/>
              <a:t>Summary</a:t>
            </a: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3 Veri Yer Tutucusu"/>
          <p:cNvSpPr>
            <a:spLocks noGrp="1"/>
          </p:cNvSpPr>
          <p:nvPr>
            <p:ph type="dt" sz="quarter" idx="10"/>
          </p:nvPr>
        </p:nvSpPr>
        <p:spPr>
          <a:noFill/>
        </p:spPr>
        <p:txBody>
          <a:bodyPr/>
          <a:lstStyle/>
          <a:p>
            <a:fld id="{8A89CB6E-F243-4F24-BC6F-0D2F35E2206E}" type="datetime4">
              <a:rPr lang="en-US"/>
              <a:pPr/>
              <a:t>October 19, 2020</a:t>
            </a:fld>
            <a:endParaRPr lang="en-US"/>
          </a:p>
        </p:txBody>
      </p:sp>
      <p:sp>
        <p:nvSpPr>
          <p:cNvPr id="70659" name="4 Altbilgi Yer Tutucusu"/>
          <p:cNvSpPr>
            <a:spLocks noGrp="1"/>
          </p:cNvSpPr>
          <p:nvPr>
            <p:ph type="ftr" sz="quarter" idx="11"/>
          </p:nvPr>
        </p:nvSpPr>
        <p:spPr>
          <a:noFill/>
        </p:spPr>
        <p:txBody>
          <a:bodyPr/>
          <a:lstStyle/>
          <a:p>
            <a:r>
              <a:rPr lang="en-US"/>
              <a:t>Data Mining: Concepts and Techniques</a:t>
            </a:r>
          </a:p>
        </p:txBody>
      </p:sp>
      <p:sp>
        <p:nvSpPr>
          <p:cNvPr id="70660" name="5 Slayt Numarası Yer Tutucusu"/>
          <p:cNvSpPr>
            <a:spLocks noGrp="1"/>
          </p:cNvSpPr>
          <p:nvPr>
            <p:ph type="sldNum" sz="quarter" idx="12"/>
          </p:nvPr>
        </p:nvSpPr>
        <p:spPr>
          <a:noFill/>
        </p:spPr>
        <p:txBody>
          <a:bodyPr/>
          <a:lstStyle/>
          <a:p>
            <a:fld id="{B09D0BE5-F0A1-4CD7-92E8-E7575AD6C49C}" type="slidenum">
              <a:rPr lang="en-US"/>
              <a:pPr/>
              <a:t>69</a:t>
            </a:fld>
            <a:endParaRPr lang="en-US"/>
          </a:p>
        </p:txBody>
      </p:sp>
      <p:sp>
        <p:nvSpPr>
          <p:cNvPr id="70661" name="Rectangle 2"/>
          <p:cNvSpPr>
            <a:spLocks noGrp="1" noChangeArrowheads="1"/>
          </p:cNvSpPr>
          <p:nvPr>
            <p:ph type="title"/>
          </p:nvPr>
        </p:nvSpPr>
        <p:spPr/>
        <p:txBody>
          <a:bodyPr/>
          <a:lstStyle/>
          <a:p>
            <a:pPr eaLnBrk="1" hangingPunct="1"/>
            <a:r>
              <a:rPr lang="en-US" smtClean="0"/>
              <a:t>Discretization</a:t>
            </a:r>
          </a:p>
        </p:txBody>
      </p:sp>
      <p:sp>
        <p:nvSpPr>
          <p:cNvPr id="70662" name="Rectangle 3"/>
          <p:cNvSpPr>
            <a:spLocks noGrp="1" noChangeArrowheads="1"/>
          </p:cNvSpPr>
          <p:nvPr>
            <p:ph type="body" idx="1"/>
          </p:nvPr>
        </p:nvSpPr>
        <p:spPr>
          <a:xfrm>
            <a:off x="381000" y="1447800"/>
            <a:ext cx="8305800" cy="4800600"/>
          </a:xfrm>
        </p:spPr>
        <p:txBody>
          <a:bodyPr/>
          <a:lstStyle/>
          <a:p>
            <a:pPr eaLnBrk="1" hangingPunct="1">
              <a:lnSpc>
                <a:spcPct val="140000"/>
              </a:lnSpc>
            </a:pPr>
            <a:r>
              <a:rPr lang="en-US" sz="2000" smtClean="0"/>
              <a:t>Three types of attributes:</a:t>
            </a:r>
          </a:p>
          <a:p>
            <a:pPr lvl="1" eaLnBrk="1" hangingPunct="1">
              <a:lnSpc>
                <a:spcPct val="140000"/>
              </a:lnSpc>
            </a:pPr>
            <a:r>
              <a:rPr lang="en-US" sz="2000" smtClean="0"/>
              <a:t>Nominal — values from an unordered set, e.g., color, profession</a:t>
            </a:r>
          </a:p>
          <a:p>
            <a:pPr lvl="1" eaLnBrk="1" hangingPunct="1">
              <a:lnSpc>
                <a:spcPct val="140000"/>
              </a:lnSpc>
            </a:pPr>
            <a:r>
              <a:rPr lang="en-US" sz="2000" smtClean="0"/>
              <a:t>Ordinal — values from an ordered set, e.g., military or academic rank </a:t>
            </a:r>
          </a:p>
          <a:p>
            <a:pPr lvl="1" eaLnBrk="1" hangingPunct="1">
              <a:lnSpc>
                <a:spcPct val="140000"/>
              </a:lnSpc>
            </a:pPr>
            <a:r>
              <a:rPr lang="en-US" sz="2000" smtClean="0"/>
              <a:t>Continuous — real numbers, e.g., integer or real numbers</a:t>
            </a:r>
          </a:p>
          <a:p>
            <a:pPr eaLnBrk="1" hangingPunct="1">
              <a:lnSpc>
                <a:spcPct val="140000"/>
              </a:lnSpc>
            </a:pPr>
            <a:r>
              <a:rPr lang="en-US" sz="2000" smtClean="0"/>
              <a:t>Discretization: </a:t>
            </a:r>
          </a:p>
          <a:p>
            <a:pPr lvl="1" eaLnBrk="1" hangingPunct="1">
              <a:lnSpc>
                <a:spcPct val="140000"/>
              </a:lnSpc>
            </a:pPr>
            <a:r>
              <a:rPr lang="en-US" sz="2000" smtClean="0"/>
              <a:t>Divide the range of a continuous attribute into intervals</a:t>
            </a:r>
          </a:p>
          <a:p>
            <a:pPr lvl="1" eaLnBrk="1" hangingPunct="1">
              <a:lnSpc>
                <a:spcPct val="140000"/>
              </a:lnSpc>
            </a:pPr>
            <a:r>
              <a:rPr lang="en-US" sz="2000" smtClean="0"/>
              <a:t>Some classification algorithms only accept categorical attributes.</a:t>
            </a:r>
          </a:p>
          <a:p>
            <a:pPr lvl="1" eaLnBrk="1" hangingPunct="1">
              <a:lnSpc>
                <a:spcPct val="140000"/>
              </a:lnSpc>
            </a:pPr>
            <a:r>
              <a:rPr lang="en-US" sz="2000" smtClean="0"/>
              <a:t>Reduce data size by discretization</a:t>
            </a:r>
          </a:p>
          <a:p>
            <a:pPr lvl="1" eaLnBrk="1" hangingPunct="1">
              <a:lnSpc>
                <a:spcPct val="140000"/>
              </a:lnSpc>
            </a:pPr>
            <a:r>
              <a:rPr lang="en-US" sz="2000" smtClean="0"/>
              <a:t>Prepare for further analysis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Veri Yer Tutucusu"/>
          <p:cNvSpPr>
            <a:spLocks noGrp="1"/>
          </p:cNvSpPr>
          <p:nvPr>
            <p:ph type="dt" sz="quarter" idx="10"/>
          </p:nvPr>
        </p:nvSpPr>
        <p:spPr>
          <a:noFill/>
        </p:spPr>
        <p:txBody>
          <a:bodyPr/>
          <a:lstStyle/>
          <a:p>
            <a:fld id="{ED0157CB-0BB2-4FFC-9046-ED8B6AADE92F}" type="datetime4">
              <a:rPr lang="en-US"/>
              <a:pPr/>
              <a:t>October 19, 2020</a:t>
            </a:fld>
            <a:endParaRPr lang="en-US"/>
          </a:p>
        </p:txBody>
      </p:sp>
      <p:sp>
        <p:nvSpPr>
          <p:cNvPr id="18435" name="4 Altbilgi Yer Tutucusu"/>
          <p:cNvSpPr>
            <a:spLocks noGrp="1"/>
          </p:cNvSpPr>
          <p:nvPr>
            <p:ph type="ftr" sz="quarter" idx="11"/>
          </p:nvPr>
        </p:nvSpPr>
        <p:spPr>
          <a:noFill/>
        </p:spPr>
        <p:txBody>
          <a:bodyPr/>
          <a:lstStyle/>
          <a:p>
            <a:r>
              <a:rPr lang="en-US"/>
              <a:t>Data Mining: Concepts and Techniques</a:t>
            </a:r>
          </a:p>
        </p:txBody>
      </p:sp>
      <p:sp>
        <p:nvSpPr>
          <p:cNvPr id="18436" name="5 Slayt Numarası Yer Tutucusu"/>
          <p:cNvSpPr>
            <a:spLocks noGrp="1"/>
          </p:cNvSpPr>
          <p:nvPr>
            <p:ph type="sldNum" sz="quarter" idx="12"/>
          </p:nvPr>
        </p:nvSpPr>
        <p:spPr>
          <a:noFill/>
        </p:spPr>
        <p:txBody>
          <a:bodyPr/>
          <a:lstStyle/>
          <a:p>
            <a:fld id="{60962BCC-5D25-4111-868C-E8BEA6676321}" type="slidenum">
              <a:rPr lang="en-US"/>
              <a:pPr/>
              <a:t>7</a:t>
            </a:fld>
            <a:endParaRPr lang="en-US"/>
          </a:p>
        </p:txBody>
      </p:sp>
      <p:sp>
        <p:nvSpPr>
          <p:cNvPr id="18437" name="Rectangle 2"/>
          <p:cNvSpPr>
            <a:spLocks noGrp="1" noChangeArrowheads="1"/>
          </p:cNvSpPr>
          <p:nvPr>
            <p:ph type="title"/>
          </p:nvPr>
        </p:nvSpPr>
        <p:spPr>
          <a:xfrm>
            <a:off x="1219200" y="457200"/>
            <a:ext cx="6781800" cy="533400"/>
          </a:xfrm>
        </p:spPr>
        <p:txBody>
          <a:bodyPr/>
          <a:lstStyle/>
          <a:p>
            <a:pPr eaLnBrk="1" hangingPunct="1"/>
            <a:r>
              <a:rPr lang="en-US" sz="3200" smtClean="0"/>
              <a:t>Major Tasks in Data Preprocessing</a:t>
            </a:r>
          </a:p>
        </p:txBody>
      </p:sp>
      <p:sp>
        <p:nvSpPr>
          <p:cNvPr id="18438" name="Rectangle 3"/>
          <p:cNvSpPr>
            <a:spLocks noGrp="1" noChangeArrowheads="1"/>
          </p:cNvSpPr>
          <p:nvPr>
            <p:ph type="body" idx="1"/>
          </p:nvPr>
        </p:nvSpPr>
        <p:spPr>
          <a:xfrm>
            <a:off x="304800" y="1371600"/>
            <a:ext cx="8305800" cy="5029200"/>
          </a:xfrm>
        </p:spPr>
        <p:txBody>
          <a:bodyPr/>
          <a:lstStyle/>
          <a:p>
            <a:pPr eaLnBrk="1" hangingPunct="1"/>
            <a:r>
              <a:rPr lang="en-US" sz="2400" smtClean="0"/>
              <a:t>Data cleaning</a:t>
            </a:r>
          </a:p>
          <a:p>
            <a:pPr lvl="1" eaLnBrk="1" hangingPunct="1"/>
            <a:r>
              <a:rPr lang="en-US" sz="2000" smtClean="0"/>
              <a:t>Fill in missing values, smooth noisy data, identify or remove outliers, and resolve inconsistencies</a:t>
            </a:r>
          </a:p>
          <a:p>
            <a:pPr eaLnBrk="1" hangingPunct="1"/>
            <a:r>
              <a:rPr lang="en-US" sz="2400" smtClean="0"/>
              <a:t>Data integration</a:t>
            </a:r>
          </a:p>
          <a:p>
            <a:pPr lvl="1" eaLnBrk="1" hangingPunct="1"/>
            <a:r>
              <a:rPr lang="en-US" sz="2000" smtClean="0"/>
              <a:t>Integration of multiple databases, data cubes, or files</a:t>
            </a:r>
          </a:p>
          <a:p>
            <a:pPr eaLnBrk="1" hangingPunct="1"/>
            <a:r>
              <a:rPr lang="en-US" sz="2400" smtClean="0"/>
              <a:t>Data transformation</a:t>
            </a:r>
          </a:p>
          <a:p>
            <a:pPr lvl="1" eaLnBrk="1" hangingPunct="1"/>
            <a:r>
              <a:rPr lang="en-US" sz="2000" smtClean="0"/>
              <a:t>Normalization and aggregation</a:t>
            </a:r>
          </a:p>
          <a:p>
            <a:pPr eaLnBrk="1" hangingPunct="1"/>
            <a:r>
              <a:rPr lang="en-US" sz="2400" smtClean="0"/>
              <a:t>Data reduction</a:t>
            </a:r>
          </a:p>
          <a:p>
            <a:pPr lvl="1" eaLnBrk="1" hangingPunct="1"/>
            <a:r>
              <a:rPr lang="en-US" sz="2000" smtClean="0"/>
              <a:t>Obtains reduced representation in volume but produces the same or similar analytical results</a:t>
            </a:r>
          </a:p>
          <a:p>
            <a:pPr eaLnBrk="1" hangingPunct="1"/>
            <a:r>
              <a:rPr lang="en-US" sz="2400" smtClean="0"/>
              <a:t>Data discretization</a:t>
            </a:r>
          </a:p>
          <a:p>
            <a:pPr lvl="1" eaLnBrk="1" hangingPunct="1"/>
            <a:r>
              <a:rPr lang="en-US" sz="2000" smtClean="0"/>
              <a:t>Part of data reduction but with particular importance, especially for numerical data</a:t>
            </a:r>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3 Veri Yer Tutucusu"/>
          <p:cNvSpPr>
            <a:spLocks noGrp="1"/>
          </p:cNvSpPr>
          <p:nvPr>
            <p:ph type="dt" sz="quarter" idx="10"/>
          </p:nvPr>
        </p:nvSpPr>
        <p:spPr>
          <a:noFill/>
        </p:spPr>
        <p:txBody>
          <a:bodyPr/>
          <a:lstStyle/>
          <a:p>
            <a:fld id="{15074C36-2050-4DD7-B60F-ACC5C32F6A69}" type="datetime4">
              <a:rPr lang="en-US"/>
              <a:pPr/>
              <a:t>October 19, 2020</a:t>
            </a:fld>
            <a:endParaRPr lang="en-US"/>
          </a:p>
        </p:txBody>
      </p:sp>
      <p:sp>
        <p:nvSpPr>
          <p:cNvPr id="71683" name="4 Altbilgi Yer Tutucusu"/>
          <p:cNvSpPr>
            <a:spLocks noGrp="1"/>
          </p:cNvSpPr>
          <p:nvPr>
            <p:ph type="ftr" sz="quarter" idx="11"/>
          </p:nvPr>
        </p:nvSpPr>
        <p:spPr>
          <a:noFill/>
        </p:spPr>
        <p:txBody>
          <a:bodyPr/>
          <a:lstStyle/>
          <a:p>
            <a:r>
              <a:rPr lang="en-US"/>
              <a:t>Data Mining: Concepts and Techniques</a:t>
            </a:r>
          </a:p>
        </p:txBody>
      </p:sp>
      <p:sp>
        <p:nvSpPr>
          <p:cNvPr id="71684" name="5 Slayt Numarası Yer Tutucusu"/>
          <p:cNvSpPr>
            <a:spLocks noGrp="1"/>
          </p:cNvSpPr>
          <p:nvPr>
            <p:ph type="sldNum" sz="quarter" idx="12"/>
          </p:nvPr>
        </p:nvSpPr>
        <p:spPr>
          <a:noFill/>
        </p:spPr>
        <p:txBody>
          <a:bodyPr/>
          <a:lstStyle/>
          <a:p>
            <a:fld id="{3D79F40E-8879-4872-8F07-CA7C13020311}" type="slidenum">
              <a:rPr lang="en-US"/>
              <a:pPr/>
              <a:t>70</a:t>
            </a:fld>
            <a:endParaRPr lang="en-US"/>
          </a:p>
        </p:txBody>
      </p:sp>
      <p:sp>
        <p:nvSpPr>
          <p:cNvPr id="71685" name="Rectangle 2"/>
          <p:cNvSpPr>
            <a:spLocks noGrp="1" noChangeArrowheads="1"/>
          </p:cNvSpPr>
          <p:nvPr>
            <p:ph type="title"/>
          </p:nvPr>
        </p:nvSpPr>
        <p:spPr/>
        <p:txBody>
          <a:bodyPr/>
          <a:lstStyle/>
          <a:p>
            <a:pPr eaLnBrk="1" hangingPunct="1"/>
            <a:r>
              <a:rPr lang="en-US" smtClean="0"/>
              <a:t>Discretization and Concept Hierarchy</a:t>
            </a:r>
          </a:p>
        </p:txBody>
      </p:sp>
      <p:sp>
        <p:nvSpPr>
          <p:cNvPr id="71686" name="Rectangle 3"/>
          <p:cNvSpPr>
            <a:spLocks noGrp="1" noChangeArrowheads="1"/>
          </p:cNvSpPr>
          <p:nvPr>
            <p:ph type="body" idx="1"/>
          </p:nvPr>
        </p:nvSpPr>
        <p:spPr>
          <a:xfrm>
            <a:off x="304800" y="1371600"/>
            <a:ext cx="8534400" cy="5105400"/>
          </a:xfrm>
        </p:spPr>
        <p:txBody>
          <a:bodyPr/>
          <a:lstStyle/>
          <a:p>
            <a:pPr eaLnBrk="1" hangingPunct="1">
              <a:lnSpc>
                <a:spcPct val="130000"/>
              </a:lnSpc>
            </a:pPr>
            <a:r>
              <a:rPr lang="en-US" sz="2000" smtClean="0"/>
              <a:t>Discretization </a:t>
            </a:r>
          </a:p>
          <a:p>
            <a:pPr lvl="1" eaLnBrk="1" hangingPunct="1">
              <a:lnSpc>
                <a:spcPct val="130000"/>
              </a:lnSpc>
            </a:pPr>
            <a:r>
              <a:rPr lang="en-US" sz="2000" smtClean="0"/>
              <a:t>Reduce the number of values for a given continuous attribute by dividing the range of the attribute into intervals</a:t>
            </a:r>
          </a:p>
          <a:p>
            <a:pPr lvl="1" eaLnBrk="1" hangingPunct="1">
              <a:lnSpc>
                <a:spcPct val="130000"/>
              </a:lnSpc>
            </a:pPr>
            <a:r>
              <a:rPr lang="en-US" sz="2000" smtClean="0"/>
              <a:t>Interval labels can then be used to replace actual data values</a:t>
            </a:r>
          </a:p>
          <a:p>
            <a:pPr lvl="1" eaLnBrk="1" hangingPunct="1">
              <a:lnSpc>
                <a:spcPct val="130000"/>
              </a:lnSpc>
            </a:pPr>
            <a:r>
              <a:rPr lang="en-US" sz="2000" smtClean="0"/>
              <a:t>Supervised vs. unsupervised</a:t>
            </a:r>
          </a:p>
          <a:p>
            <a:pPr lvl="1" eaLnBrk="1" hangingPunct="1">
              <a:lnSpc>
                <a:spcPct val="130000"/>
              </a:lnSpc>
            </a:pPr>
            <a:r>
              <a:rPr lang="en-US" sz="2000" smtClean="0"/>
              <a:t>Split (top-down) vs. merge (bottom-up)</a:t>
            </a:r>
          </a:p>
          <a:p>
            <a:pPr lvl="1" eaLnBrk="1" hangingPunct="1">
              <a:lnSpc>
                <a:spcPct val="130000"/>
              </a:lnSpc>
            </a:pPr>
            <a:r>
              <a:rPr lang="en-US" sz="2000" smtClean="0"/>
              <a:t>Discretization can be performed recursively on an attribute</a:t>
            </a:r>
          </a:p>
          <a:p>
            <a:pPr eaLnBrk="1" hangingPunct="1">
              <a:lnSpc>
                <a:spcPct val="130000"/>
              </a:lnSpc>
            </a:pPr>
            <a:r>
              <a:rPr lang="en-US" sz="2000" smtClean="0"/>
              <a:t>Concept hierarchy formation</a:t>
            </a:r>
          </a:p>
          <a:p>
            <a:pPr lvl="1" eaLnBrk="1" hangingPunct="1">
              <a:lnSpc>
                <a:spcPct val="130000"/>
              </a:lnSpc>
            </a:pPr>
            <a:r>
              <a:rPr lang="en-US" sz="2000" smtClean="0"/>
              <a:t>Recursively reduce the data by collecting and replacing low level concepts (such as numeric values for age) by higher level concepts (such as young, middle-aged, or senior)</a:t>
            </a:r>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3 Veri Yer Tutucusu"/>
          <p:cNvSpPr>
            <a:spLocks noGrp="1"/>
          </p:cNvSpPr>
          <p:nvPr>
            <p:ph type="dt" sz="quarter" idx="10"/>
          </p:nvPr>
        </p:nvSpPr>
        <p:spPr>
          <a:noFill/>
        </p:spPr>
        <p:txBody>
          <a:bodyPr/>
          <a:lstStyle/>
          <a:p>
            <a:fld id="{58AD10B8-F223-4712-96FF-7306019AEDC4}" type="datetime4">
              <a:rPr lang="en-US"/>
              <a:pPr/>
              <a:t>October 19, 2020</a:t>
            </a:fld>
            <a:endParaRPr lang="en-US"/>
          </a:p>
        </p:txBody>
      </p:sp>
      <p:sp>
        <p:nvSpPr>
          <p:cNvPr id="72707" name="4 Altbilgi Yer Tutucusu"/>
          <p:cNvSpPr>
            <a:spLocks noGrp="1"/>
          </p:cNvSpPr>
          <p:nvPr>
            <p:ph type="ftr" sz="quarter" idx="11"/>
          </p:nvPr>
        </p:nvSpPr>
        <p:spPr>
          <a:noFill/>
        </p:spPr>
        <p:txBody>
          <a:bodyPr/>
          <a:lstStyle/>
          <a:p>
            <a:r>
              <a:rPr lang="en-US"/>
              <a:t>Data Mining: Concepts and Techniques</a:t>
            </a:r>
          </a:p>
        </p:txBody>
      </p:sp>
      <p:sp>
        <p:nvSpPr>
          <p:cNvPr id="72708" name="5 Slayt Numarası Yer Tutucusu"/>
          <p:cNvSpPr>
            <a:spLocks noGrp="1"/>
          </p:cNvSpPr>
          <p:nvPr>
            <p:ph type="sldNum" sz="quarter" idx="12"/>
          </p:nvPr>
        </p:nvSpPr>
        <p:spPr>
          <a:noFill/>
        </p:spPr>
        <p:txBody>
          <a:bodyPr/>
          <a:lstStyle/>
          <a:p>
            <a:fld id="{D23ABF4D-5AB4-44E0-85B5-BDB9EF29D65F}" type="slidenum">
              <a:rPr lang="en-US"/>
              <a:pPr/>
              <a:t>71</a:t>
            </a:fld>
            <a:endParaRPr lang="en-US"/>
          </a:p>
        </p:txBody>
      </p:sp>
      <p:sp>
        <p:nvSpPr>
          <p:cNvPr id="72709" name="Rectangle 2"/>
          <p:cNvSpPr>
            <a:spLocks noGrp="1" noChangeArrowheads="1"/>
          </p:cNvSpPr>
          <p:nvPr>
            <p:ph type="title"/>
          </p:nvPr>
        </p:nvSpPr>
        <p:spPr>
          <a:xfrm>
            <a:off x="609600" y="152400"/>
            <a:ext cx="8382000" cy="990600"/>
          </a:xfrm>
        </p:spPr>
        <p:txBody>
          <a:bodyPr/>
          <a:lstStyle/>
          <a:p>
            <a:pPr eaLnBrk="1" hangingPunct="1"/>
            <a:r>
              <a:rPr lang="en-US" sz="3200" smtClean="0"/>
              <a:t>Discretization and Concept Hierarchy Generation for Numeric Data</a:t>
            </a:r>
          </a:p>
        </p:txBody>
      </p:sp>
      <p:sp>
        <p:nvSpPr>
          <p:cNvPr id="72710" name="Rectangle 3"/>
          <p:cNvSpPr>
            <a:spLocks noGrp="1" noChangeArrowheads="1"/>
          </p:cNvSpPr>
          <p:nvPr>
            <p:ph type="body" idx="1"/>
          </p:nvPr>
        </p:nvSpPr>
        <p:spPr>
          <a:xfrm>
            <a:off x="304800" y="1371600"/>
            <a:ext cx="8534400" cy="5029200"/>
          </a:xfrm>
        </p:spPr>
        <p:txBody>
          <a:bodyPr/>
          <a:lstStyle/>
          <a:p>
            <a:pPr eaLnBrk="1" hangingPunct="1">
              <a:lnSpc>
                <a:spcPct val="140000"/>
              </a:lnSpc>
            </a:pPr>
            <a:r>
              <a:rPr lang="en-US" sz="2000" smtClean="0"/>
              <a:t>Typical methods: All the methods can be applied recursively</a:t>
            </a:r>
          </a:p>
          <a:p>
            <a:pPr lvl="1" eaLnBrk="1" hangingPunct="1">
              <a:lnSpc>
                <a:spcPct val="140000"/>
              </a:lnSpc>
            </a:pPr>
            <a:r>
              <a:rPr lang="en-US" sz="2000" smtClean="0"/>
              <a:t>Binning (covered above)</a:t>
            </a:r>
          </a:p>
          <a:p>
            <a:pPr lvl="2" eaLnBrk="1" hangingPunct="1">
              <a:lnSpc>
                <a:spcPct val="140000"/>
              </a:lnSpc>
            </a:pPr>
            <a:r>
              <a:rPr lang="en-US" sz="2000" smtClean="0"/>
              <a:t>Top-down split, unsupervised, </a:t>
            </a:r>
          </a:p>
          <a:p>
            <a:pPr lvl="1" eaLnBrk="1" hangingPunct="1">
              <a:lnSpc>
                <a:spcPct val="140000"/>
              </a:lnSpc>
            </a:pPr>
            <a:r>
              <a:rPr lang="en-US" sz="2000" smtClean="0"/>
              <a:t>Histogram analysis (covered above)</a:t>
            </a:r>
          </a:p>
          <a:p>
            <a:pPr lvl="2" eaLnBrk="1" hangingPunct="1">
              <a:lnSpc>
                <a:spcPct val="140000"/>
              </a:lnSpc>
            </a:pPr>
            <a:r>
              <a:rPr lang="en-US" sz="2000" smtClean="0"/>
              <a:t>Top-down split, unsupervised</a:t>
            </a:r>
          </a:p>
          <a:p>
            <a:pPr lvl="1" eaLnBrk="1" hangingPunct="1">
              <a:lnSpc>
                <a:spcPct val="140000"/>
              </a:lnSpc>
            </a:pPr>
            <a:r>
              <a:rPr lang="en-US" sz="2000" smtClean="0"/>
              <a:t>Clustering analysis (covered above)</a:t>
            </a:r>
          </a:p>
          <a:p>
            <a:pPr lvl="2" eaLnBrk="1" hangingPunct="1">
              <a:lnSpc>
                <a:spcPct val="140000"/>
              </a:lnSpc>
            </a:pPr>
            <a:r>
              <a:rPr lang="en-US" sz="2000" smtClean="0"/>
              <a:t>Either top-down split or bottom-up merge, unsupervised</a:t>
            </a:r>
          </a:p>
          <a:p>
            <a:pPr lvl="1" eaLnBrk="1" hangingPunct="1">
              <a:lnSpc>
                <a:spcPct val="140000"/>
              </a:lnSpc>
            </a:pPr>
            <a:r>
              <a:rPr lang="en-US" sz="2000" smtClean="0"/>
              <a:t>Entropy-based discretization: supervised, top-down split</a:t>
            </a:r>
          </a:p>
          <a:p>
            <a:pPr lvl="1" eaLnBrk="1" hangingPunct="1">
              <a:lnSpc>
                <a:spcPct val="140000"/>
              </a:lnSpc>
            </a:pPr>
            <a:r>
              <a:rPr lang="en-US" sz="2000" smtClean="0"/>
              <a:t>Interval merging by </a:t>
            </a:r>
            <a:r>
              <a:rPr lang="en-US" sz="2000" smtClean="0">
                <a:sym typeface="Symbol" pitchFamily="18" charset="2"/>
              </a:rPr>
              <a:t></a:t>
            </a:r>
            <a:r>
              <a:rPr lang="en-US" sz="2000" baseline="30000" smtClean="0"/>
              <a:t>2</a:t>
            </a:r>
            <a:r>
              <a:rPr lang="en-US" sz="2000" smtClean="0"/>
              <a:t> Analysis: unsupervised, bottom-up merge</a:t>
            </a:r>
          </a:p>
          <a:p>
            <a:pPr lvl="1" eaLnBrk="1" hangingPunct="1">
              <a:lnSpc>
                <a:spcPct val="140000"/>
              </a:lnSpc>
            </a:pPr>
            <a:r>
              <a:rPr lang="en-US" sz="2000" smtClean="0"/>
              <a:t>Segmentation by natural partitioning: top-down split, unsupervised</a:t>
            </a:r>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3 Veri Yer Tutucusu"/>
          <p:cNvSpPr>
            <a:spLocks noGrp="1"/>
          </p:cNvSpPr>
          <p:nvPr>
            <p:ph type="dt" sz="quarter" idx="10"/>
          </p:nvPr>
        </p:nvSpPr>
        <p:spPr>
          <a:noFill/>
        </p:spPr>
        <p:txBody>
          <a:bodyPr/>
          <a:lstStyle/>
          <a:p>
            <a:fld id="{C53E01B0-E1D4-4702-97E9-03D58D3FADB1}" type="datetime4">
              <a:rPr lang="en-US"/>
              <a:pPr/>
              <a:t>October 19, 2020</a:t>
            </a:fld>
            <a:endParaRPr lang="en-US"/>
          </a:p>
        </p:txBody>
      </p:sp>
      <p:sp>
        <p:nvSpPr>
          <p:cNvPr id="77827" name="4 Altbilgi Yer Tutucusu"/>
          <p:cNvSpPr>
            <a:spLocks noGrp="1"/>
          </p:cNvSpPr>
          <p:nvPr>
            <p:ph type="ftr" sz="quarter" idx="11"/>
          </p:nvPr>
        </p:nvSpPr>
        <p:spPr>
          <a:noFill/>
        </p:spPr>
        <p:txBody>
          <a:bodyPr/>
          <a:lstStyle/>
          <a:p>
            <a:r>
              <a:rPr lang="en-US"/>
              <a:t>Data Mining: Concepts and Techniques</a:t>
            </a:r>
          </a:p>
        </p:txBody>
      </p:sp>
      <p:sp>
        <p:nvSpPr>
          <p:cNvPr id="77828" name="5 Slayt Numarası Yer Tutucusu"/>
          <p:cNvSpPr>
            <a:spLocks noGrp="1"/>
          </p:cNvSpPr>
          <p:nvPr>
            <p:ph type="sldNum" sz="quarter" idx="12"/>
          </p:nvPr>
        </p:nvSpPr>
        <p:spPr>
          <a:noFill/>
        </p:spPr>
        <p:txBody>
          <a:bodyPr/>
          <a:lstStyle/>
          <a:p>
            <a:fld id="{D39430A9-E0B4-4A0F-AE0A-3F29A5B9E3A0}" type="slidenum">
              <a:rPr lang="en-US"/>
              <a:pPr/>
              <a:t>72</a:t>
            </a:fld>
            <a:endParaRPr lang="en-US"/>
          </a:p>
        </p:txBody>
      </p:sp>
      <p:sp>
        <p:nvSpPr>
          <p:cNvPr id="77829" name="Rectangle 2"/>
          <p:cNvSpPr>
            <a:spLocks noGrp="1" noChangeArrowheads="1"/>
          </p:cNvSpPr>
          <p:nvPr>
            <p:ph type="title"/>
          </p:nvPr>
        </p:nvSpPr>
        <p:spPr>
          <a:xfrm>
            <a:off x="762000" y="304800"/>
            <a:ext cx="7793038" cy="685800"/>
          </a:xfrm>
        </p:spPr>
        <p:txBody>
          <a:bodyPr/>
          <a:lstStyle/>
          <a:p>
            <a:pPr eaLnBrk="1" hangingPunct="1"/>
            <a:r>
              <a:rPr lang="en-US" sz="3200" smtClean="0"/>
              <a:t>Automatic Concept Hierarchy Generation</a:t>
            </a:r>
          </a:p>
        </p:txBody>
      </p:sp>
      <p:sp>
        <p:nvSpPr>
          <p:cNvPr id="77830" name="Rectangle 3"/>
          <p:cNvSpPr>
            <a:spLocks noGrp="1" noChangeArrowheads="1"/>
          </p:cNvSpPr>
          <p:nvPr>
            <p:ph type="body" idx="1"/>
          </p:nvPr>
        </p:nvSpPr>
        <p:spPr>
          <a:xfrm>
            <a:off x="381000" y="1295400"/>
            <a:ext cx="8077200" cy="2286000"/>
          </a:xfrm>
        </p:spPr>
        <p:txBody>
          <a:bodyPr/>
          <a:lstStyle/>
          <a:p>
            <a:pPr eaLnBrk="1" hangingPunct="1">
              <a:lnSpc>
                <a:spcPct val="90000"/>
              </a:lnSpc>
            </a:pPr>
            <a:r>
              <a:rPr lang="en-US" sz="2400" smtClean="0"/>
              <a:t>Some hierarchies can be automatically generated based on the analysis of the number of distinct values per attribute in the data set </a:t>
            </a:r>
          </a:p>
          <a:p>
            <a:pPr lvl="1" eaLnBrk="1" hangingPunct="1">
              <a:lnSpc>
                <a:spcPct val="90000"/>
              </a:lnSpc>
            </a:pPr>
            <a:r>
              <a:rPr lang="en-US" sz="2400" smtClean="0"/>
              <a:t>The attribute with the most distinct values is placed at the lowest level of the hierarchy</a:t>
            </a:r>
          </a:p>
          <a:p>
            <a:pPr lvl="1" eaLnBrk="1" hangingPunct="1">
              <a:lnSpc>
                <a:spcPct val="90000"/>
              </a:lnSpc>
            </a:pPr>
            <a:r>
              <a:rPr lang="en-US" sz="2400" smtClean="0"/>
              <a:t>Exceptions, e.g., weekday, month, quarter, year</a:t>
            </a:r>
          </a:p>
        </p:txBody>
      </p:sp>
      <p:grpSp>
        <p:nvGrpSpPr>
          <p:cNvPr id="77831" name="Group 15"/>
          <p:cNvGrpSpPr>
            <a:grpSpLocks/>
          </p:cNvGrpSpPr>
          <p:nvPr/>
        </p:nvGrpSpPr>
        <p:grpSpPr bwMode="auto">
          <a:xfrm>
            <a:off x="914400" y="3733800"/>
            <a:ext cx="7156450" cy="2724150"/>
            <a:chOff x="672" y="2438"/>
            <a:chExt cx="4508" cy="1716"/>
          </a:xfrm>
        </p:grpSpPr>
        <p:sp>
          <p:nvSpPr>
            <p:cNvPr id="77832" name="Oval 4"/>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solidFill>
                    <a:srgbClr val="F6E6EA"/>
                  </a:solidFill>
                  <a:latin typeface="Times New Roman" pitchFamily="18" charset="0"/>
                </a:rPr>
                <a:t>country</a:t>
              </a:r>
            </a:p>
          </p:txBody>
        </p:sp>
        <p:sp>
          <p:nvSpPr>
            <p:cNvPr id="77833" name="Oval 5"/>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solidFill>
                    <a:srgbClr val="FAE2F6"/>
                  </a:solidFill>
                  <a:latin typeface="Times New Roman" pitchFamily="18" charset="0"/>
                </a:rPr>
                <a:t>province_or_ state</a:t>
              </a:r>
            </a:p>
          </p:txBody>
        </p:sp>
        <p:sp>
          <p:nvSpPr>
            <p:cNvPr id="77834" name="Oval 6"/>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solidFill>
                    <a:srgbClr val="FAE2F6"/>
                  </a:solidFill>
                  <a:latin typeface="Times New Roman" pitchFamily="18" charset="0"/>
                </a:rPr>
                <a:t>city</a:t>
              </a:r>
            </a:p>
          </p:txBody>
        </p:sp>
        <p:sp>
          <p:nvSpPr>
            <p:cNvPr id="77835" name="Oval 7"/>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solidFill>
                    <a:srgbClr val="FAE2F6"/>
                  </a:solidFill>
                  <a:latin typeface="Times New Roman" pitchFamily="18" charset="0"/>
                </a:rPr>
                <a:t>street</a:t>
              </a:r>
            </a:p>
          </p:txBody>
        </p:sp>
        <p:sp>
          <p:nvSpPr>
            <p:cNvPr id="77836" name="Line 8"/>
            <p:cNvSpPr>
              <a:spLocks noChangeShapeType="1"/>
            </p:cNvSpPr>
            <p:nvPr/>
          </p:nvSpPr>
          <p:spPr bwMode="auto">
            <a:xfrm flipH="1">
              <a:off x="1836" y="2736"/>
              <a:ext cx="0" cy="240"/>
            </a:xfrm>
            <a:prstGeom prst="line">
              <a:avLst/>
            </a:prstGeom>
            <a:noFill/>
            <a:ln w="9525">
              <a:solidFill>
                <a:schemeClr val="tx2"/>
              </a:solidFill>
              <a:round/>
              <a:headEnd/>
              <a:tailEnd/>
            </a:ln>
          </p:spPr>
          <p:txBody>
            <a:bodyPr/>
            <a:lstStyle/>
            <a:p>
              <a:endParaRPr lang="tr-TR"/>
            </a:p>
          </p:txBody>
        </p:sp>
        <p:sp>
          <p:nvSpPr>
            <p:cNvPr id="77837" name="Line 9"/>
            <p:cNvSpPr>
              <a:spLocks noChangeShapeType="1"/>
            </p:cNvSpPr>
            <p:nvPr/>
          </p:nvSpPr>
          <p:spPr bwMode="auto">
            <a:xfrm>
              <a:off x="1836" y="3096"/>
              <a:ext cx="0" cy="336"/>
            </a:xfrm>
            <a:prstGeom prst="line">
              <a:avLst/>
            </a:prstGeom>
            <a:noFill/>
            <a:ln w="9525">
              <a:solidFill>
                <a:schemeClr val="tx2"/>
              </a:solidFill>
              <a:round/>
              <a:headEnd/>
              <a:tailEnd/>
            </a:ln>
          </p:spPr>
          <p:txBody>
            <a:bodyPr/>
            <a:lstStyle/>
            <a:p>
              <a:endParaRPr lang="tr-TR"/>
            </a:p>
          </p:txBody>
        </p:sp>
        <p:sp>
          <p:nvSpPr>
            <p:cNvPr id="77838" name="Line 10"/>
            <p:cNvSpPr>
              <a:spLocks noChangeShapeType="1"/>
            </p:cNvSpPr>
            <p:nvPr/>
          </p:nvSpPr>
          <p:spPr bwMode="auto">
            <a:xfrm>
              <a:off x="1836" y="3612"/>
              <a:ext cx="0" cy="348"/>
            </a:xfrm>
            <a:prstGeom prst="line">
              <a:avLst/>
            </a:prstGeom>
            <a:noFill/>
            <a:ln w="9525">
              <a:solidFill>
                <a:schemeClr val="tx2"/>
              </a:solidFill>
              <a:round/>
              <a:headEnd/>
              <a:tailEnd/>
            </a:ln>
          </p:spPr>
          <p:txBody>
            <a:bodyPr/>
            <a:lstStyle/>
            <a:p>
              <a:endParaRPr lang="tr-TR"/>
            </a:p>
          </p:txBody>
        </p:sp>
        <p:sp>
          <p:nvSpPr>
            <p:cNvPr id="77839" name="Text Box 11"/>
            <p:cNvSpPr txBox="1">
              <a:spLocks noChangeArrowheads="1"/>
            </p:cNvSpPr>
            <p:nvPr/>
          </p:nvSpPr>
          <p:spPr bwMode="auto">
            <a:xfrm>
              <a:off x="3542" y="2438"/>
              <a:ext cx="1458" cy="288"/>
            </a:xfrm>
            <a:prstGeom prst="rect">
              <a:avLst/>
            </a:prstGeom>
            <a:noFill/>
            <a:ln w="9525">
              <a:noFill/>
              <a:miter lim="800000"/>
              <a:headEnd/>
              <a:tailEnd/>
            </a:ln>
          </p:spPr>
          <p:txBody>
            <a:bodyPr wrap="none">
              <a:spAutoFit/>
            </a:bodyPr>
            <a:lstStyle/>
            <a:p>
              <a:pPr algn="ctr" eaLnBrk="0" hangingPunct="0"/>
              <a:r>
                <a:rPr lang="en-US">
                  <a:latin typeface="Times New Roman" pitchFamily="18" charset="0"/>
                </a:rPr>
                <a:t>15 distinct values</a:t>
              </a:r>
            </a:p>
          </p:txBody>
        </p:sp>
        <p:sp>
          <p:nvSpPr>
            <p:cNvPr id="77840" name="Text Box 12"/>
            <p:cNvSpPr txBox="1">
              <a:spLocks noChangeArrowheads="1"/>
            </p:cNvSpPr>
            <p:nvPr/>
          </p:nvSpPr>
          <p:spPr bwMode="auto">
            <a:xfrm>
              <a:off x="3552" y="2942"/>
              <a:ext cx="1570" cy="288"/>
            </a:xfrm>
            <a:prstGeom prst="rect">
              <a:avLst/>
            </a:prstGeom>
            <a:noFill/>
            <a:ln w="9525">
              <a:noFill/>
              <a:miter lim="800000"/>
              <a:headEnd/>
              <a:tailEnd/>
            </a:ln>
          </p:spPr>
          <p:txBody>
            <a:bodyPr>
              <a:spAutoFit/>
            </a:bodyPr>
            <a:lstStyle/>
            <a:p>
              <a:pPr algn="ctr" eaLnBrk="0" hangingPunct="0"/>
              <a:r>
                <a:rPr lang="en-US">
                  <a:latin typeface="Times New Roman" pitchFamily="18" charset="0"/>
                </a:rPr>
                <a:t>365 distinct values</a:t>
              </a:r>
            </a:p>
          </p:txBody>
        </p:sp>
        <p:sp>
          <p:nvSpPr>
            <p:cNvPr id="77841" name="Text Box 13"/>
            <p:cNvSpPr txBox="1">
              <a:spLocks noChangeArrowheads="1"/>
            </p:cNvSpPr>
            <p:nvPr/>
          </p:nvSpPr>
          <p:spPr bwMode="auto">
            <a:xfrm>
              <a:off x="3470" y="3410"/>
              <a:ext cx="1650" cy="288"/>
            </a:xfrm>
            <a:prstGeom prst="rect">
              <a:avLst/>
            </a:prstGeom>
            <a:noFill/>
            <a:ln w="9525">
              <a:noFill/>
              <a:miter lim="800000"/>
              <a:headEnd/>
              <a:tailEnd/>
            </a:ln>
          </p:spPr>
          <p:txBody>
            <a:bodyPr wrap="none">
              <a:spAutoFit/>
            </a:bodyPr>
            <a:lstStyle/>
            <a:p>
              <a:pPr algn="ctr" eaLnBrk="0" hangingPunct="0"/>
              <a:r>
                <a:rPr lang="en-US">
                  <a:latin typeface="Times New Roman" pitchFamily="18" charset="0"/>
                </a:rPr>
                <a:t>3567 distinct values</a:t>
              </a:r>
            </a:p>
          </p:txBody>
        </p:sp>
        <p:sp>
          <p:nvSpPr>
            <p:cNvPr id="77842" name="Text Box 14"/>
            <p:cNvSpPr txBox="1">
              <a:spLocks noChangeArrowheads="1"/>
            </p:cNvSpPr>
            <p:nvPr/>
          </p:nvSpPr>
          <p:spPr bwMode="auto">
            <a:xfrm>
              <a:off x="3290" y="3866"/>
              <a:ext cx="1890" cy="288"/>
            </a:xfrm>
            <a:prstGeom prst="rect">
              <a:avLst/>
            </a:prstGeom>
            <a:noFill/>
            <a:ln w="9525">
              <a:noFill/>
              <a:miter lim="800000"/>
              <a:headEnd/>
              <a:tailEnd/>
            </a:ln>
          </p:spPr>
          <p:txBody>
            <a:bodyPr wrap="none">
              <a:spAutoFit/>
            </a:bodyPr>
            <a:lstStyle/>
            <a:p>
              <a:pPr algn="ctr" eaLnBrk="0" hangingPunct="0"/>
              <a:r>
                <a:rPr lang="en-US">
                  <a:latin typeface="Times New Roman" pitchFamily="18" charset="0"/>
                </a:rPr>
                <a:t>674,339 distinct values</a:t>
              </a:r>
            </a:p>
          </p:txBody>
        </p:sp>
      </p:gr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3 Veri Yer Tutucusu"/>
          <p:cNvSpPr>
            <a:spLocks noGrp="1"/>
          </p:cNvSpPr>
          <p:nvPr>
            <p:ph type="dt" sz="quarter" idx="10"/>
          </p:nvPr>
        </p:nvSpPr>
        <p:spPr>
          <a:noFill/>
        </p:spPr>
        <p:txBody>
          <a:bodyPr/>
          <a:lstStyle/>
          <a:p>
            <a:fld id="{732DFFE9-1561-49EF-9D75-8D2D4F50BB2B}" type="datetime4">
              <a:rPr lang="en-US"/>
              <a:pPr/>
              <a:t>October 19, 2020</a:t>
            </a:fld>
            <a:endParaRPr lang="en-US"/>
          </a:p>
        </p:txBody>
      </p:sp>
      <p:sp>
        <p:nvSpPr>
          <p:cNvPr id="78851" name="4 Altbilgi Yer Tutucusu"/>
          <p:cNvSpPr>
            <a:spLocks noGrp="1"/>
          </p:cNvSpPr>
          <p:nvPr>
            <p:ph type="ftr" sz="quarter" idx="11"/>
          </p:nvPr>
        </p:nvSpPr>
        <p:spPr>
          <a:noFill/>
        </p:spPr>
        <p:txBody>
          <a:bodyPr/>
          <a:lstStyle/>
          <a:p>
            <a:r>
              <a:rPr lang="en-US"/>
              <a:t>Data Mining: Concepts and Techniques</a:t>
            </a:r>
          </a:p>
        </p:txBody>
      </p:sp>
      <p:sp>
        <p:nvSpPr>
          <p:cNvPr id="78852" name="5 Slayt Numarası Yer Tutucusu"/>
          <p:cNvSpPr>
            <a:spLocks noGrp="1"/>
          </p:cNvSpPr>
          <p:nvPr>
            <p:ph type="sldNum" sz="quarter" idx="12"/>
          </p:nvPr>
        </p:nvSpPr>
        <p:spPr>
          <a:noFill/>
        </p:spPr>
        <p:txBody>
          <a:bodyPr/>
          <a:lstStyle/>
          <a:p>
            <a:fld id="{78ADE483-8D0C-4C9C-86A5-B0B3C2C8C951}" type="slidenum">
              <a:rPr lang="en-US"/>
              <a:pPr/>
              <a:t>73</a:t>
            </a:fld>
            <a:endParaRPr lang="en-US"/>
          </a:p>
        </p:txBody>
      </p:sp>
      <p:sp>
        <p:nvSpPr>
          <p:cNvPr id="78853" name="Rectangle 2050"/>
          <p:cNvSpPr>
            <a:spLocks noGrp="1" noChangeArrowheads="1"/>
          </p:cNvSpPr>
          <p:nvPr>
            <p:ph type="title"/>
          </p:nvPr>
        </p:nvSpPr>
        <p:spPr>
          <a:xfrm>
            <a:off x="609600" y="152400"/>
            <a:ext cx="7620000" cy="914400"/>
          </a:xfrm>
          <a:noFill/>
        </p:spPr>
        <p:txBody>
          <a:bodyPr lIns="92075" tIns="46038" rIns="92075" bIns="46038" anchor="ctr"/>
          <a:lstStyle/>
          <a:p>
            <a:pPr eaLnBrk="1" hangingPunct="1"/>
            <a:r>
              <a:rPr lang="en-US" smtClean="0"/>
              <a:t>Chapter 2: Data Preprocessing</a:t>
            </a:r>
          </a:p>
        </p:txBody>
      </p:sp>
      <p:sp>
        <p:nvSpPr>
          <p:cNvPr id="78854" name="Rectangle 2051"/>
          <p:cNvSpPr>
            <a:spLocks noGrp="1" noChangeArrowheads="1"/>
          </p:cNvSpPr>
          <p:nvPr>
            <p:ph type="body" idx="1"/>
          </p:nvPr>
        </p:nvSpPr>
        <p:spPr>
          <a:xfrm>
            <a:off x="762000" y="1676400"/>
            <a:ext cx="7924800" cy="48006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t>Data cleaning </a:t>
            </a:r>
          </a:p>
          <a:p>
            <a:pPr eaLnBrk="1" hangingPunct="1">
              <a:lnSpc>
                <a:spcPct val="140000"/>
              </a:lnSpc>
            </a:pPr>
            <a:r>
              <a:rPr lang="en-US" smtClean="0"/>
              <a:t>Data integration and transformation</a:t>
            </a:r>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t>Discretization and concept hierarchy generation</a:t>
            </a:r>
          </a:p>
          <a:p>
            <a:pPr eaLnBrk="1" hangingPunct="1">
              <a:lnSpc>
                <a:spcPct val="140000"/>
              </a:lnSpc>
            </a:pPr>
            <a:r>
              <a:rPr lang="en-US" smtClean="0">
                <a:solidFill>
                  <a:schemeClr val="hlink"/>
                </a:solidFill>
              </a:rPr>
              <a:t>Summary</a:t>
            </a:r>
            <a:endParaRPr lang="en-US" smtClean="0"/>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3 Veri Yer Tutucusu"/>
          <p:cNvSpPr>
            <a:spLocks noGrp="1"/>
          </p:cNvSpPr>
          <p:nvPr>
            <p:ph type="dt" sz="quarter" idx="10"/>
          </p:nvPr>
        </p:nvSpPr>
        <p:spPr>
          <a:noFill/>
        </p:spPr>
        <p:txBody>
          <a:bodyPr/>
          <a:lstStyle/>
          <a:p>
            <a:fld id="{7850F2EE-CA89-4C8D-8CF0-88025CCB28A1}" type="datetime4">
              <a:rPr lang="en-US"/>
              <a:pPr/>
              <a:t>October 19, 2020</a:t>
            </a:fld>
            <a:endParaRPr lang="en-US"/>
          </a:p>
        </p:txBody>
      </p:sp>
      <p:sp>
        <p:nvSpPr>
          <p:cNvPr id="79875" name="4 Altbilgi Yer Tutucusu"/>
          <p:cNvSpPr>
            <a:spLocks noGrp="1"/>
          </p:cNvSpPr>
          <p:nvPr>
            <p:ph type="ftr" sz="quarter" idx="11"/>
          </p:nvPr>
        </p:nvSpPr>
        <p:spPr>
          <a:noFill/>
        </p:spPr>
        <p:txBody>
          <a:bodyPr/>
          <a:lstStyle/>
          <a:p>
            <a:r>
              <a:rPr lang="en-US"/>
              <a:t>Data Mining: Concepts and Techniques</a:t>
            </a:r>
          </a:p>
        </p:txBody>
      </p:sp>
      <p:sp>
        <p:nvSpPr>
          <p:cNvPr id="79876" name="5 Slayt Numarası Yer Tutucusu"/>
          <p:cNvSpPr>
            <a:spLocks noGrp="1"/>
          </p:cNvSpPr>
          <p:nvPr>
            <p:ph type="sldNum" sz="quarter" idx="12"/>
          </p:nvPr>
        </p:nvSpPr>
        <p:spPr>
          <a:noFill/>
        </p:spPr>
        <p:txBody>
          <a:bodyPr/>
          <a:lstStyle/>
          <a:p>
            <a:fld id="{EAAE42AD-8D15-44E1-93C5-DAB709057067}" type="slidenum">
              <a:rPr lang="en-US"/>
              <a:pPr/>
              <a:t>74</a:t>
            </a:fld>
            <a:endParaRPr lang="en-US"/>
          </a:p>
        </p:txBody>
      </p:sp>
      <p:sp>
        <p:nvSpPr>
          <p:cNvPr id="79877" name="Rectangle 2"/>
          <p:cNvSpPr>
            <a:spLocks noGrp="1" noChangeArrowheads="1"/>
          </p:cNvSpPr>
          <p:nvPr>
            <p:ph type="title"/>
          </p:nvPr>
        </p:nvSpPr>
        <p:spPr>
          <a:xfrm>
            <a:off x="1752600" y="457200"/>
            <a:ext cx="4821238" cy="609600"/>
          </a:xfrm>
        </p:spPr>
        <p:txBody>
          <a:bodyPr/>
          <a:lstStyle/>
          <a:p>
            <a:pPr eaLnBrk="1" hangingPunct="1"/>
            <a:r>
              <a:rPr lang="en-US" smtClean="0"/>
              <a:t>Summary</a:t>
            </a:r>
          </a:p>
        </p:txBody>
      </p:sp>
      <p:sp>
        <p:nvSpPr>
          <p:cNvPr id="79878" name="Rectangle 3"/>
          <p:cNvSpPr>
            <a:spLocks noGrp="1" noChangeArrowheads="1"/>
          </p:cNvSpPr>
          <p:nvPr>
            <p:ph type="body" idx="1"/>
          </p:nvPr>
        </p:nvSpPr>
        <p:spPr>
          <a:xfrm>
            <a:off x="304800" y="1447800"/>
            <a:ext cx="8382000" cy="4953000"/>
          </a:xfrm>
        </p:spPr>
        <p:txBody>
          <a:bodyPr/>
          <a:lstStyle/>
          <a:p>
            <a:pPr eaLnBrk="1" hangingPunct="1">
              <a:lnSpc>
                <a:spcPct val="120000"/>
              </a:lnSpc>
            </a:pPr>
            <a:r>
              <a:rPr lang="en-US" sz="2400" smtClean="0"/>
              <a:t>Data  preparation or preprocessing is a big issue for both data warehousing and data mining</a:t>
            </a:r>
          </a:p>
          <a:p>
            <a:pPr eaLnBrk="1" hangingPunct="1">
              <a:lnSpc>
                <a:spcPct val="120000"/>
              </a:lnSpc>
            </a:pPr>
            <a:r>
              <a:rPr lang="en-US" sz="2400" smtClean="0"/>
              <a:t>Discriptive data summarization is need for quality data preprocessing</a:t>
            </a:r>
          </a:p>
          <a:p>
            <a:pPr eaLnBrk="1" hangingPunct="1">
              <a:lnSpc>
                <a:spcPct val="120000"/>
              </a:lnSpc>
            </a:pPr>
            <a:r>
              <a:rPr lang="en-US" sz="2400" smtClean="0"/>
              <a:t>Data preparation includes</a:t>
            </a:r>
          </a:p>
          <a:p>
            <a:pPr lvl="1" eaLnBrk="1" hangingPunct="1">
              <a:lnSpc>
                <a:spcPct val="120000"/>
              </a:lnSpc>
            </a:pPr>
            <a:r>
              <a:rPr lang="en-US" sz="2400" smtClean="0"/>
              <a:t>Data cleaning and data integration</a:t>
            </a:r>
          </a:p>
          <a:p>
            <a:pPr lvl="1" eaLnBrk="1" hangingPunct="1">
              <a:lnSpc>
                <a:spcPct val="120000"/>
              </a:lnSpc>
            </a:pPr>
            <a:r>
              <a:rPr lang="en-US" sz="2400" smtClean="0"/>
              <a:t>Data reduction and feature selection</a:t>
            </a:r>
            <a:endParaRPr lang="en-US" sz="2400" smtClean="0">
              <a:solidFill>
                <a:schemeClr val="hlink"/>
              </a:solidFill>
            </a:endParaRPr>
          </a:p>
          <a:p>
            <a:pPr lvl="1" eaLnBrk="1" hangingPunct="1">
              <a:lnSpc>
                <a:spcPct val="120000"/>
              </a:lnSpc>
            </a:pPr>
            <a:r>
              <a:rPr lang="en-US" sz="2400" smtClean="0"/>
              <a:t>Discretization</a:t>
            </a:r>
          </a:p>
          <a:p>
            <a:pPr eaLnBrk="1" hangingPunct="1">
              <a:lnSpc>
                <a:spcPct val="120000"/>
              </a:lnSpc>
            </a:pPr>
            <a:r>
              <a:rPr lang="en-US" sz="2400" smtClean="0"/>
              <a:t>A lot a methods have been developed but data preprocessing still an active area of research</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3 Veri Yer Tutucusu"/>
          <p:cNvSpPr>
            <a:spLocks noGrp="1"/>
          </p:cNvSpPr>
          <p:nvPr>
            <p:ph type="dt" sz="quarter" idx="10"/>
          </p:nvPr>
        </p:nvSpPr>
        <p:spPr>
          <a:noFill/>
        </p:spPr>
        <p:txBody>
          <a:bodyPr/>
          <a:lstStyle/>
          <a:p>
            <a:fld id="{40F6E64C-71F1-4629-9A79-98256D7F0870}" type="datetime4">
              <a:rPr lang="en-US"/>
              <a:pPr/>
              <a:t>October 19, 2020</a:t>
            </a:fld>
            <a:endParaRPr lang="en-US"/>
          </a:p>
        </p:txBody>
      </p:sp>
      <p:sp>
        <p:nvSpPr>
          <p:cNvPr id="80899" name="4 Altbilgi Yer Tutucusu"/>
          <p:cNvSpPr>
            <a:spLocks noGrp="1"/>
          </p:cNvSpPr>
          <p:nvPr>
            <p:ph type="ftr" sz="quarter" idx="11"/>
          </p:nvPr>
        </p:nvSpPr>
        <p:spPr>
          <a:noFill/>
        </p:spPr>
        <p:txBody>
          <a:bodyPr/>
          <a:lstStyle/>
          <a:p>
            <a:r>
              <a:rPr lang="en-US"/>
              <a:t>Data Mining: Concepts and Techniques</a:t>
            </a:r>
          </a:p>
        </p:txBody>
      </p:sp>
      <p:sp>
        <p:nvSpPr>
          <p:cNvPr id="80900" name="5 Slayt Numarası Yer Tutucusu"/>
          <p:cNvSpPr>
            <a:spLocks noGrp="1"/>
          </p:cNvSpPr>
          <p:nvPr>
            <p:ph type="sldNum" sz="quarter" idx="12"/>
          </p:nvPr>
        </p:nvSpPr>
        <p:spPr>
          <a:noFill/>
        </p:spPr>
        <p:txBody>
          <a:bodyPr/>
          <a:lstStyle/>
          <a:p>
            <a:fld id="{84731A11-F31C-45B4-8B3C-7969A2F84121}" type="slidenum">
              <a:rPr lang="en-US"/>
              <a:pPr/>
              <a:t>75</a:t>
            </a:fld>
            <a:endParaRPr lang="en-US"/>
          </a:p>
        </p:txBody>
      </p:sp>
      <p:sp>
        <p:nvSpPr>
          <p:cNvPr id="80901" name="Rectangle 2"/>
          <p:cNvSpPr>
            <a:spLocks noGrp="1" noChangeArrowheads="1"/>
          </p:cNvSpPr>
          <p:nvPr>
            <p:ph type="title"/>
          </p:nvPr>
        </p:nvSpPr>
        <p:spPr/>
        <p:txBody>
          <a:bodyPr/>
          <a:lstStyle/>
          <a:p>
            <a:pPr eaLnBrk="1" hangingPunct="1"/>
            <a:r>
              <a:rPr lang="en-US" smtClean="0"/>
              <a:t>References</a:t>
            </a:r>
          </a:p>
        </p:txBody>
      </p:sp>
      <p:sp>
        <p:nvSpPr>
          <p:cNvPr id="80902" name="Rectangle 3"/>
          <p:cNvSpPr>
            <a:spLocks noGrp="1" noChangeArrowheads="1"/>
          </p:cNvSpPr>
          <p:nvPr>
            <p:ph type="body" idx="1"/>
          </p:nvPr>
        </p:nvSpPr>
        <p:spPr>
          <a:xfrm>
            <a:off x="228600" y="1295400"/>
            <a:ext cx="8686800" cy="5334000"/>
          </a:xfrm>
        </p:spPr>
        <p:txBody>
          <a:bodyPr/>
          <a:lstStyle/>
          <a:p>
            <a:pPr marL="457200" indent="-457200" eaLnBrk="1" hangingPunct="1">
              <a:lnSpc>
                <a:spcPct val="130000"/>
              </a:lnSpc>
            </a:pPr>
            <a:r>
              <a:rPr lang="en-US" sz="1400" smtClean="0"/>
              <a:t>D. P. Ballou and G. K. Tayi. Enhancing data quality in data warehouse environments. Communications of ACM, 42:73-78, 1999</a:t>
            </a:r>
          </a:p>
          <a:p>
            <a:pPr marL="457200" indent="-457200" eaLnBrk="1" hangingPunct="1">
              <a:lnSpc>
                <a:spcPct val="130000"/>
              </a:lnSpc>
            </a:pPr>
            <a:r>
              <a:rPr lang="en-US" sz="1400" smtClean="0">
                <a:solidFill>
                  <a:schemeClr val="hlink"/>
                </a:solidFill>
              </a:rPr>
              <a:t>T. Dasu and T. Johnson.  Exploratory Data Mining and Data Cleaning. John Wiley &amp; Sons, 2003</a:t>
            </a:r>
          </a:p>
          <a:p>
            <a:pPr marL="457200" indent="-457200" eaLnBrk="1" hangingPunct="1">
              <a:lnSpc>
                <a:spcPct val="130000"/>
              </a:lnSpc>
            </a:pPr>
            <a:r>
              <a:rPr lang="en-US" sz="1400" smtClean="0">
                <a:solidFill>
                  <a:schemeClr val="hlink"/>
                </a:solidFill>
                <a:cs typeface="Times New Roman" pitchFamily="18" charset="0"/>
              </a:rPr>
              <a:t>T. Dasu, T. Johnson, S. Muthukrishnan, V. Shkapenyuk.  </a:t>
            </a:r>
            <a:r>
              <a:rPr lang="en-US" sz="1400" u="sng" smtClean="0">
                <a:solidFill>
                  <a:srgbClr val="0000FF"/>
                </a:solidFill>
                <a:cs typeface="Times New Roman" pitchFamily="18" charset="0"/>
                <a:hlinkClick r:id="rId2"/>
              </a:rPr>
              <a:t>Mining Database Structure; Or, How to Build a Data Quality Browser</a:t>
            </a:r>
            <a:r>
              <a:rPr lang="en-US" sz="1400" smtClean="0">
                <a:solidFill>
                  <a:schemeClr val="hlink"/>
                </a:solidFill>
                <a:cs typeface="Times New Roman" pitchFamily="18" charset="0"/>
              </a:rPr>
              <a:t>. SIGMOD’02.  </a:t>
            </a:r>
            <a:endParaRPr lang="en-US" sz="1400" smtClean="0">
              <a:solidFill>
                <a:schemeClr val="hlink"/>
              </a:solidFill>
            </a:endParaRPr>
          </a:p>
          <a:p>
            <a:pPr marL="457200" indent="-457200" eaLnBrk="1" hangingPunct="1">
              <a:lnSpc>
                <a:spcPct val="130000"/>
              </a:lnSpc>
            </a:pPr>
            <a:r>
              <a:rPr lang="en-US" sz="1400" smtClean="0">
                <a:solidFill>
                  <a:schemeClr val="hlink"/>
                </a:solidFill>
              </a:rPr>
              <a:t>H.V. Jagadish et al., Special Issue on Data Reduction Techniques.  Bulletin of the Technical Committee on Data Engineering, 20(4), December 1997</a:t>
            </a:r>
          </a:p>
          <a:p>
            <a:pPr marL="457200" indent="-457200" eaLnBrk="1" hangingPunct="1">
              <a:lnSpc>
                <a:spcPct val="130000"/>
              </a:lnSpc>
            </a:pPr>
            <a:r>
              <a:rPr lang="en-US" sz="1400" smtClean="0"/>
              <a:t>D. Pyle. Data Preparation for Data Mining. Morgan Kaufmann, 1999</a:t>
            </a:r>
          </a:p>
          <a:p>
            <a:pPr marL="457200" indent="-457200" eaLnBrk="1" hangingPunct="1">
              <a:lnSpc>
                <a:spcPct val="130000"/>
              </a:lnSpc>
            </a:pPr>
            <a:r>
              <a:rPr lang="en-US" sz="1400" smtClean="0"/>
              <a:t>E. Rahm and H. H. Do. Data Cleaning: Problems and Current Approaches. </a:t>
            </a:r>
            <a:r>
              <a:rPr lang="en-US" sz="1400" i="1" smtClean="0"/>
              <a:t>IEEE Bulletin of the Technical Committee on Data Engineering. Vol.23, No.4</a:t>
            </a:r>
          </a:p>
          <a:p>
            <a:pPr marL="457200" indent="-457200" eaLnBrk="1" hangingPunct="1">
              <a:lnSpc>
                <a:spcPct val="130000"/>
              </a:lnSpc>
            </a:pPr>
            <a:r>
              <a:rPr lang="en-US" sz="1400" smtClean="0">
                <a:solidFill>
                  <a:schemeClr val="hlink"/>
                </a:solidFill>
              </a:rPr>
              <a:t>V. Raman and J. Hellerstein. Potters Wheel: An Interactive Framework for Data Cleaning and Transformation, VLDB’2001</a:t>
            </a:r>
            <a:endParaRPr lang="en-US" sz="1400" i="1" smtClean="0">
              <a:solidFill>
                <a:schemeClr val="hlink"/>
              </a:solidFill>
            </a:endParaRPr>
          </a:p>
          <a:p>
            <a:pPr marL="457200" indent="-457200" eaLnBrk="1" hangingPunct="1">
              <a:lnSpc>
                <a:spcPct val="130000"/>
              </a:lnSpc>
            </a:pPr>
            <a:r>
              <a:rPr lang="en-US" sz="1400" smtClean="0"/>
              <a:t>T. Redman. Data Quality: Management and Technology. Bantam Books, 1992</a:t>
            </a:r>
          </a:p>
          <a:p>
            <a:pPr marL="457200" indent="-457200" eaLnBrk="1" hangingPunct="1">
              <a:lnSpc>
                <a:spcPct val="130000"/>
              </a:lnSpc>
            </a:pPr>
            <a:r>
              <a:rPr lang="en-US" sz="1400" smtClean="0"/>
              <a:t>Y. Wand and R. Wang. Anchoring data quality dimensions ontological foundations. Communications of ACM, 39:86-95, 1996</a:t>
            </a:r>
          </a:p>
          <a:p>
            <a:pPr marL="457200" indent="-457200" eaLnBrk="1" hangingPunct="1">
              <a:lnSpc>
                <a:spcPct val="130000"/>
              </a:lnSpc>
            </a:pPr>
            <a:r>
              <a:rPr lang="en-US" sz="1400" smtClean="0"/>
              <a:t>R. Wang, V. Storey, and C. Firth. A framework for analysis of data quality research. IEEE Trans. Knowledge and Data Engineering, 7:623-640, 1995</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2 Veri Yer Tutucusu"/>
          <p:cNvSpPr>
            <a:spLocks noGrp="1"/>
          </p:cNvSpPr>
          <p:nvPr>
            <p:ph type="dt" sz="quarter" idx="10"/>
          </p:nvPr>
        </p:nvSpPr>
        <p:spPr>
          <a:noFill/>
        </p:spPr>
        <p:txBody>
          <a:bodyPr/>
          <a:lstStyle/>
          <a:p>
            <a:fld id="{E51A3CC9-9DCC-4C67-8F30-AB6681C6084E}" type="datetime4">
              <a:rPr lang="en-US"/>
              <a:pPr/>
              <a:t>October 19, 2020</a:t>
            </a:fld>
            <a:endParaRPr lang="en-US"/>
          </a:p>
        </p:txBody>
      </p:sp>
      <p:sp>
        <p:nvSpPr>
          <p:cNvPr id="19459" name="3 Altbilgi Yer Tutucusu"/>
          <p:cNvSpPr>
            <a:spLocks noGrp="1"/>
          </p:cNvSpPr>
          <p:nvPr>
            <p:ph type="ftr" sz="quarter" idx="11"/>
          </p:nvPr>
        </p:nvSpPr>
        <p:spPr>
          <a:noFill/>
        </p:spPr>
        <p:txBody>
          <a:bodyPr/>
          <a:lstStyle/>
          <a:p>
            <a:r>
              <a:rPr lang="en-US"/>
              <a:t>Data Mining: Concepts and Techniques</a:t>
            </a:r>
          </a:p>
        </p:txBody>
      </p:sp>
      <p:sp>
        <p:nvSpPr>
          <p:cNvPr id="19460" name="4 Slayt Numarası Yer Tutucusu"/>
          <p:cNvSpPr>
            <a:spLocks noGrp="1"/>
          </p:cNvSpPr>
          <p:nvPr>
            <p:ph type="sldNum" sz="quarter" idx="12"/>
          </p:nvPr>
        </p:nvSpPr>
        <p:spPr>
          <a:noFill/>
        </p:spPr>
        <p:txBody>
          <a:bodyPr/>
          <a:lstStyle/>
          <a:p>
            <a:fld id="{DCDDDFB6-5CF2-4499-957B-2C113C0C9689}" type="slidenum">
              <a:rPr lang="en-US"/>
              <a:pPr/>
              <a:t>8</a:t>
            </a:fld>
            <a:endParaRPr lang="en-US"/>
          </a:p>
        </p:txBody>
      </p:sp>
      <p:sp>
        <p:nvSpPr>
          <p:cNvPr id="19461" name="Rectangle 2"/>
          <p:cNvSpPr>
            <a:spLocks noGrp="1" noChangeArrowheads="1"/>
          </p:cNvSpPr>
          <p:nvPr>
            <p:ph type="title"/>
          </p:nvPr>
        </p:nvSpPr>
        <p:spPr>
          <a:xfrm>
            <a:off x="1350963" y="457200"/>
            <a:ext cx="6269037" cy="609600"/>
          </a:xfrm>
        </p:spPr>
        <p:txBody>
          <a:bodyPr/>
          <a:lstStyle/>
          <a:p>
            <a:pPr eaLnBrk="1" hangingPunct="1"/>
            <a:r>
              <a:rPr lang="en-US" sz="3200" smtClean="0"/>
              <a:t>Forms of Data Preprocessing</a:t>
            </a:r>
            <a:r>
              <a:rPr lang="en-US" smtClean="0"/>
              <a:t> </a:t>
            </a:r>
          </a:p>
        </p:txBody>
      </p:sp>
      <p:pic>
        <p:nvPicPr>
          <p:cNvPr id="19462" name="Picture 3"/>
          <p:cNvPicPr>
            <a:picLocks noChangeAspect="1" noChangeArrowheads="1"/>
          </p:cNvPicPr>
          <p:nvPr/>
        </p:nvPicPr>
        <p:blipFill>
          <a:blip r:embed="rId2" cstate="print"/>
          <a:srcRect/>
          <a:stretch>
            <a:fillRect/>
          </a:stretch>
        </p:blipFill>
        <p:spPr bwMode="auto">
          <a:xfrm>
            <a:off x="457200" y="1600200"/>
            <a:ext cx="8305800" cy="4843463"/>
          </a:xfrm>
          <a:prstGeom prst="rect">
            <a:avLst/>
          </a:prstGeom>
          <a:noFill/>
          <a:ln w="9525">
            <a:noFill/>
            <a:miter lim="800000"/>
            <a:headEnd/>
            <a:tailEnd/>
          </a:ln>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Veri Yer Tutucusu"/>
          <p:cNvSpPr>
            <a:spLocks noGrp="1"/>
          </p:cNvSpPr>
          <p:nvPr>
            <p:ph type="dt" sz="quarter" idx="10"/>
          </p:nvPr>
        </p:nvSpPr>
        <p:spPr>
          <a:noFill/>
        </p:spPr>
        <p:txBody>
          <a:bodyPr/>
          <a:lstStyle/>
          <a:p>
            <a:fld id="{8CB61A3F-DB28-440D-9390-36465796B141}" type="datetime4">
              <a:rPr lang="en-US"/>
              <a:pPr/>
              <a:t>October 19, 2020</a:t>
            </a:fld>
            <a:endParaRPr lang="en-US"/>
          </a:p>
        </p:txBody>
      </p:sp>
      <p:sp>
        <p:nvSpPr>
          <p:cNvPr id="20483" name="4 Altbilgi Yer Tutucusu"/>
          <p:cNvSpPr>
            <a:spLocks noGrp="1"/>
          </p:cNvSpPr>
          <p:nvPr>
            <p:ph type="ftr" sz="quarter" idx="11"/>
          </p:nvPr>
        </p:nvSpPr>
        <p:spPr>
          <a:noFill/>
        </p:spPr>
        <p:txBody>
          <a:bodyPr/>
          <a:lstStyle/>
          <a:p>
            <a:r>
              <a:rPr lang="en-US"/>
              <a:t>Data Mining: Concepts and Techniques</a:t>
            </a:r>
          </a:p>
        </p:txBody>
      </p:sp>
      <p:sp>
        <p:nvSpPr>
          <p:cNvPr id="20484" name="5 Slayt Numarası Yer Tutucusu"/>
          <p:cNvSpPr>
            <a:spLocks noGrp="1"/>
          </p:cNvSpPr>
          <p:nvPr>
            <p:ph type="sldNum" sz="quarter" idx="12"/>
          </p:nvPr>
        </p:nvSpPr>
        <p:spPr>
          <a:noFill/>
        </p:spPr>
        <p:txBody>
          <a:bodyPr/>
          <a:lstStyle/>
          <a:p>
            <a:fld id="{E2BC419B-0865-4E91-BA6A-620C84A278B6}" type="slidenum">
              <a:rPr lang="en-US"/>
              <a:pPr/>
              <a:t>9</a:t>
            </a:fld>
            <a:endParaRPr lang="en-US"/>
          </a:p>
        </p:txBody>
      </p:sp>
      <p:sp>
        <p:nvSpPr>
          <p:cNvPr id="20485" name="Rectangle 2"/>
          <p:cNvSpPr>
            <a:spLocks noGrp="1" noChangeArrowheads="1"/>
          </p:cNvSpPr>
          <p:nvPr>
            <p:ph type="title"/>
          </p:nvPr>
        </p:nvSpPr>
        <p:spPr>
          <a:xfrm>
            <a:off x="838200" y="152400"/>
            <a:ext cx="7467600" cy="914400"/>
          </a:xfrm>
          <a:noFill/>
        </p:spPr>
        <p:txBody>
          <a:bodyPr lIns="92075" tIns="46038" rIns="92075" bIns="46038" anchor="ctr"/>
          <a:lstStyle/>
          <a:p>
            <a:pPr eaLnBrk="1" hangingPunct="1"/>
            <a:r>
              <a:rPr lang="en-US" smtClean="0"/>
              <a:t>Chapter 2: Data Preprocessing</a:t>
            </a:r>
          </a:p>
        </p:txBody>
      </p:sp>
      <p:sp>
        <p:nvSpPr>
          <p:cNvPr id="20486" name="Rectangle 3"/>
          <p:cNvSpPr>
            <a:spLocks noGrp="1" noChangeArrowheads="1"/>
          </p:cNvSpPr>
          <p:nvPr>
            <p:ph type="body" idx="1"/>
          </p:nvPr>
        </p:nvSpPr>
        <p:spPr>
          <a:xfrm>
            <a:off x="533400" y="1600200"/>
            <a:ext cx="8229600" cy="4724400"/>
          </a:xfrm>
          <a:noFill/>
        </p:spPr>
        <p:txBody>
          <a:bodyPr lIns="92075" tIns="46038" rIns="92075" bIns="46038"/>
          <a:lstStyle/>
          <a:p>
            <a:pPr eaLnBrk="1" hangingPunct="1">
              <a:lnSpc>
                <a:spcPct val="140000"/>
              </a:lnSpc>
            </a:pPr>
            <a:r>
              <a:rPr lang="en-US" smtClean="0"/>
              <a:t>Why preprocess the data?</a:t>
            </a:r>
          </a:p>
          <a:p>
            <a:pPr eaLnBrk="1" hangingPunct="1">
              <a:lnSpc>
                <a:spcPct val="140000"/>
              </a:lnSpc>
            </a:pPr>
            <a:r>
              <a:rPr lang="en-US" smtClean="0">
                <a:solidFill>
                  <a:schemeClr val="hlink"/>
                </a:solidFill>
              </a:rPr>
              <a:t>Descriptive data summarization</a:t>
            </a:r>
          </a:p>
          <a:p>
            <a:pPr eaLnBrk="1" hangingPunct="1">
              <a:lnSpc>
                <a:spcPct val="140000"/>
              </a:lnSpc>
            </a:pPr>
            <a:r>
              <a:rPr lang="en-US" smtClean="0"/>
              <a:t>Data cleaning </a:t>
            </a:r>
          </a:p>
          <a:p>
            <a:pPr eaLnBrk="1" hangingPunct="1">
              <a:lnSpc>
                <a:spcPct val="140000"/>
              </a:lnSpc>
            </a:pPr>
            <a:r>
              <a:rPr lang="en-US" smtClean="0"/>
              <a:t>Data integration and transformation</a:t>
            </a:r>
          </a:p>
          <a:p>
            <a:pPr eaLnBrk="1" hangingPunct="1">
              <a:lnSpc>
                <a:spcPct val="140000"/>
              </a:lnSpc>
            </a:pPr>
            <a:r>
              <a:rPr lang="en-US" smtClean="0"/>
              <a:t>Data reduction</a:t>
            </a:r>
            <a:endParaRPr lang="en-US" smtClean="0">
              <a:solidFill>
                <a:schemeClr val="hlink"/>
              </a:solidFill>
            </a:endParaRPr>
          </a:p>
          <a:p>
            <a:pPr eaLnBrk="1" hangingPunct="1">
              <a:lnSpc>
                <a:spcPct val="140000"/>
              </a:lnSpc>
            </a:pPr>
            <a:r>
              <a:rPr lang="en-US" smtClean="0"/>
              <a:t>Discretization and concept hierarchy generation</a:t>
            </a:r>
          </a:p>
          <a:p>
            <a:pPr eaLnBrk="1" hangingPunct="1">
              <a:lnSpc>
                <a:spcPct val="140000"/>
              </a:lnSpc>
            </a:pPr>
            <a:r>
              <a:rPr lang="en-US" smtClean="0"/>
              <a:t>Summary</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6977</TotalTime>
  <Words>5084</Words>
  <Application>Microsoft Office PowerPoint</Application>
  <PresentationFormat>On-screen Show (4:3)</PresentationFormat>
  <Paragraphs>848</Paragraphs>
  <Slides>75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75</vt:i4>
      </vt:variant>
    </vt:vector>
  </HeadingPairs>
  <TitlesOfParts>
    <vt:vector size="85" baseType="lpstr">
      <vt:lpstr>Arial</vt:lpstr>
      <vt:lpstr>Symbol</vt:lpstr>
      <vt:lpstr>Tahoma</vt:lpstr>
      <vt:lpstr>Times New Roman</vt:lpstr>
      <vt:lpstr>Wingdings</vt:lpstr>
      <vt:lpstr>Blends</vt:lpstr>
      <vt:lpstr>Equation</vt:lpstr>
      <vt:lpstr>Worksheet</vt:lpstr>
      <vt:lpstr>SmartDraw</vt:lpstr>
      <vt:lpstr>Microsoft Equation 3.0</vt:lpstr>
      <vt:lpstr>Data Mining:   Concepts and Techniques   — Chapter 2 —</vt:lpstr>
      <vt:lpstr>Chapter 2: Data Preprocessing</vt:lpstr>
      <vt:lpstr>Why Data Preprocessing?</vt:lpstr>
      <vt:lpstr>Why Is Data Dirty?</vt:lpstr>
      <vt:lpstr>Why Is Data Preprocessing Important?</vt:lpstr>
      <vt:lpstr>Multi-Dimensional Measure of Data Quality</vt:lpstr>
      <vt:lpstr>Major Tasks in Data Preprocessing</vt:lpstr>
      <vt:lpstr>Forms of Data Preprocessing </vt:lpstr>
      <vt:lpstr>Chapter 2: Data Preprocessing</vt:lpstr>
      <vt:lpstr>Mining Data Descriptive Characteristics</vt:lpstr>
      <vt:lpstr>Measuring the Central Tendency</vt:lpstr>
      <vt:lpstr> Symmetric vs. Skewed Data</vt:lpstr>
      <vt:lpstr>Measuring the Dispersion of Data</vt:lpstr>
      <vt:lpstr>Measuring the Dispersion of Data</vt:lpstr>
      <vt:lpstr>Variance and Standard Deviation</vt:lpstr>
      <vt:lpstr>Properties of Normal Distribution Curve</vt:lpstr>
      <vt:lpstr>Histogram Analysis</vt:lpstr>
      <vt:lpstr>Quantile Plot</vt:lpstr>
      <vt:lpstr>Scatter plot</vt:lpstr>
      <vt:lpstr>Positively and Negatively Correlated Data</vt:lpstr>
      <vt:lpstr> Not Correlated Data</vt:lpstr>
      <vt:lpstr>Graphic Displays of Basic Statistical Descriptions</vt:lpstr>
      <vt:lpstr>Chapter 2: Data Preprocessing</vt:lpstr>
      <vt:lpstr>Data Cleaning</vt:lpstr>
      <vt:lpstr>Missing Data</vt:lpstr>
      <vt:lpstr>How to Handle Missing Data?</vt:lpstr>
      <vt:lpstr>Noisy Data</vt:lpstr>
      <vt:lpstr>How to Handle Noisy Data?</vt:lpstr>
      <vt:lpstr>Simple Discretization Methods: Binning</vt:lpstr>
      <vt:lpstr>Binning Methods for Data Smoothing</vt:lpstr>
      <vt:lpstr>Cluster Analysis</vt:lpstr>
      <vt:lpstr>Data Cleaning as a Process</vt:lpstr>
      <vt:lpstr>Chapter 2: Data Preprocessing</vt:lpstr>
      <vt:lpstr>Data Integration</vt:lpstr>
      <vt:lpstr>Handling Redundancy in Data Integration</vt:lpstr>
      <vt:lpstr>Correlation Analysis (Numerical Data)</vt:lpstr>
      <vt:lpstr>Correlation Analysis (Categorical Data)</vt:lpstr>
      <vt:lpstr>Chi-Square Calculation: An Example</vt:lpstr>
      <vt:lpstr>Covariance of Numeric Data</vt:lpstr>
      <vt:lpstr>Covariance of Numeric Data</vt:lpstr>
      <vt:lpstr>Data Transformation</vt:lpstr>
      <vt:lpstr>Data Transformation: Normalization</vt:lpstr>
      <vt:lpstr>Similarity and Dissimilarity</vt:lpstr>
      <vt:lpstr>Data Matrix and Dissimilarity Matrix</vt:lpstr>
      <vt:lpstr>Example:  Data Matrix and Dissimilarity Matrix</vt:lpstr>
      <vt:lpstr>Distance on Numeric Data: Minkowski Distance</vt:lpstr>
      <vt:lpstr>Special Cases of Minkowski Distance</vt:lpstr>
      <vt:lpstr>Example: Minkowski Distance</vt:lpstr>
      <vt:lpstr> Cosine Similarity</vt:lpstr>
      <vt:lpstr> Example: Cosine Similarity</vt:lpstr>
      <vt:lpstr>Chapter 2: Data Preprocessing</vt:lpstr>
      <vt:lpstr>Data Reduction Strategies</vt:lpstr>
      <vt:lpstr>Attribute Subset Selection</vt:lpstr>
      <vt:lpstr>Heuristic Feature Selection Methods</vt:lpstr>
      <vt:lpstr>Data Compression</vt:lpstr>
      <vt:lpstr>Data Compression</vt:lpstr>
      <vt:lpstr>Dimensionality Reduction: Wavelet Transformation </vt:lpstr>
      <vt:lpstr>DWT for Image Compression</vt:lpstr>
      <vt:lpstr>Dimensionality Reduction: Principal Component Analysis (PCA)</vt:lpstr>
      <vt:lpstr>PowerPoint Presentation</vt:lpstr>
      <vt:lpstr>Numerosity Reduction</vt:lpstr>
      <vt:lpstr>Data Reduction Method (1): Regression and Log-Linear Models</vt:lpstr>
      <vt:lpstr>Regress Analysis and Log-Linear Models</vt:lpstr>
      <vt:lpstr>Data Reduction Method (3): Clustering</vt:lpstr>
      <vt:lpstr>Data Reduction Method (4): Sampling</vt:lpstr>
      <vt:lpstr>PowerPoint Presentation</vt:lpstr>
      <vt:lpstr>Sampling: Cluster or Stratified Sampling</vt:lpstr>
      <vt:lpstr>Chapter 2: Data Preprocessing</vt:lpstr>
      <vt:lpstr>Discretization</vt:lpstr>
      <vt:lpstr>Discretization and Concept Hierarchy</vt:lpstr>
      <vt:lpstr>Discretization and Concept Hierarchy Generation for Numeric Data</vt:lpstr>
      <vt:lpstr>Automatic Concept Hierarchy Generation</vt:lpstr>
      <vt:lpstr>Chapter 2: Data Preprocessing</vt:lpstr>
      <vt:lpstr>Summary</vt:lpstr>
      <vt:lpstr>References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sevinc</cp:lastModifiedBy>
  <cp:revision>339</cp:revision>
  <cp:lastPrinted>1999-09-10T20:38:56Z</cp:lastPrinted>
  <dcterms:created xsi:type="dcterms:W3CDTF">1998-06-19T04:38:52Z</dcterms:created>
  <dcterms:modified xsi:type="dcterms:W3CDTF">2020-10-19T10:42:10Z</dcterms:modified>
</cp:coreProperties>
</file>