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15" r:id="rId2"/>
    <p:sldId id="568" r:id="rId3"/>
    <p:sldId id="598" r:id="rId4"/>
    <p:sldId id="599" r:id="rId5"/>
    <p:sldId id="600" r:id="rId6"/>
    <p:sldId id="601" r:id="rId7"/>
    <p:sldId id="602" r:id="rId8"/>
    <p:sldId id="603" r:id="rId9"/>
    <p:sldId id="606" r:id="rId10"/>
    <p:sldId id="611" r:id="rId11"/>
    <p:sldId id="597" r:id="rId12"/>
    <p:sldId id="569" r:id="rId13"/>
    <p:sldId id="571" r:id="rId14"/>
    <p:sldId id="572" r:id="rId15"/>
    <p:sldId id="604" r:id="rId16"/>
    <p:sldId id="534" r:id="rId17"/>
    <p:sldId id="521" r:id="rId18"/>
    <p:sldId id="607" r:id="rId19"/>
    <p:sldId id="574" r:id="rId20"/>
    <p:sldId id="608" r:id="rId21"/>
    <p:sldId id="609" r:id="rId22"/>
    <p:sldId id="573" r:id="rId23"/>
    <p:sldId id="523" r:id="rId24"/>
    <p:sldId id="524" r:id="rId25"/>
    <p:sldId id="525" r:id="rId26"/>
    <p:sldId id="526" r:id="rId27"/>
    <p:sldId id="535" r:id="rId28"/>
    <p:sldId id="596" r:id="rId29"/>
    <p:sldId id="610" r:id="rId30"/>
    <p:sldId id="612" r:id="rId3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546" y="17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9" tIns="48407" rIns="96809" bIns="48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70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3" rIns="91575" bIns="4578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06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9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1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4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</a:rPr>
              <a:t>09/23/2020		</a:t>
            </a:r>
            <a:r>
              <a:rPr lang="en-US" sz="1400" baseline="0" dirty="0">
                <a:latin typeface="Arial" pitchFamily="34" charset="0"/>
              </a:rPr>
              <a:t>     </a:t>
            </a:r>
            <a:r>
              <a:rPr lang="en-US" sz="1400" dirty="0">
                <a:latin typeface="Arial" pitchFamily="34" charset="0"/>
              </a:rPr>
              <a:t>Introduction to Data Mining,</a:t>
            </a:r>
            <a:r>
              <a:rPr lang="en-US" sz="1400" baseline="0" dirty="0">
                <a:latin typeface="Arial" pitchFamily="34" charset="0"/>
              </a:rPr>
              <a:t> 2</a:t>
            </a:r>
            <a:r>
              <a:rPr lang="en-US" sz="1400" baseline="30000" dirty="0">
                <a:latin typeface="Arial" pitchFamily="34" charset="0"/>
              </a:rPr>
              <a:t>nd</a:t>
            </a:r>
            <a:r>
              <a:rPr lang="en-US" sz="1400" baseline="0" dirty="0">
                <a:latin typeface="Arial" pitchFamily="34" charset="0"/>
              </a:rPr>
              <a:t> Edition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altLang="en-US" sz="1400" dirty="0"/>
              <a:t> 			              </a:t>
            </a:r>
            <a:fld id="{7084C611-86DA-0C49-84BD-91F3BD06A343}" type="slidenum">
              <a:rPr lang="en-US" altLang="en-US" sz="1400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Relationship Id="rId9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1981200"/>
            <a:ext cx="82296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Model Overfitting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Tan, Steinbach, Karpatne,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76400"/>
            <a:ext cx="180001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752600"/>
            <a:ext cx="186375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</p:spTree>
    <p:extLst>
      <p:ext uri="{BB962C8B-B14F-4D97-AF65-F5344CB8AC3E}">
        <p14:creationId xmlns:p14="http://schemas.microsoft.com/office/powerpoint/2010/main" val="236423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Limited Training Size</a:t>
            </a:r>
          </a:p>
          <a:p>
            <a:endParaRPr lang="en-US" altLang="en-US" dirty="0"/>
          </a:p>
          <a:p>
            <a:r>
              <a:rPr lang="en-US" altLang="en-US" dirty="0"/>
              <a:t>High Model Complexity</a:t>
            </a:r>
          </a:p>
          <a:p>
            <a:endParaRPr lang="en-US" altLang="en-US" sz="500" dirty="0"/>
          </a:p>
          <a:p>
            <a:pPr lvl="1"/>
            <a:r>
              <a:rPr lang="en-US" altLang="en-US" sz="2400" dirty="0"/>
              <a:t>Multiple Comparison Procedure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989637" cy="5181600"/>
          </a:xfrm>
        </p:spPr>
        <p:txBody>
          <a:bodyPr/>
          <a:lstStyle/>
          <a:p>
            <a:r>
              <a:rPr lang="en-US" altLang="en-US" sz="2400"/>
              <a:t>Consider the task of predicting whether stock market will rise/fall in the next 10 trading days</a:t>
            </a:r>
          </a:p>
          <a:p>
            <a:pPr lvl="4"/>
            <a:endParaRPr lang="en-US" altLang="en-US" sz="1800">
              <a:latin typeface="Times New Roman" charset="0"/>
            </a:endParaRPr>
          </a:p>
          <a:p>
            <a:r>
              <a:rPr lang="en-US" altLang="en-US" sz="2400"/>
              <a:t>Random guessing:</a:t>
            </a:r>
          </a:p>
          <a:p>
            <a:pPr lvl="1">
              <a:buFont typeface="Arial" charset="0"/>
              <a:buNone/>
            </a:pPr>
            <a:r>
              <a:rPr lang="en-US" altLang="en-US" sz="2400" i="1">
                <a:latin typeface="Times New Roman" charset="0"/>
              </a:rPr>
              <a:t> P</a:t>
            </a:r>
            <a:r>
              <a:rPr lang="en-US" altLang="en-US" sz="2400"/>
              <a:t>(</a:t>
            </a:r>
            <a:r>
              <a:rPr lang="en-US" altLang="en-US" sz="2400" i="1">
                <a:latin typeface="Times New Roman" charset="0"/>
              </a:rPr>
              <a:t>correct</a:t>
            </a:r>
            <a:r>
              <a:rPr lang="en-US" altLang="en-US" sz="2400"/>
              <a:t>) = 0.5</a:t>
            </a:r>
          </a:p>
          <a:p>
            <a:pPr lvl="1">
              <a:buFont typeface="Arial" charset="0"/>
              <a:buNone/>
            </a:pPr>
            <a:endParaRPr lang="en-US" altLang="en-US" sz="2400"/>
          </a:p>
          <a:p>
            <a:r>
              <a:rPr lang="en-US" altLang="en-US" sz="2400"/>
              <a:t>Make 10 random guesses in a row:</a:t>
            </a:r>
          </a:p>
          <a:p>
            <a:pPr lvl="1">
              <a:buFont typeface="Arial" charset="0"/>
              <a:buNone/>
            </a:pPr>
            <a:r>
              <a:rPr lang="en-US" altLang="en-US" sz="2400"/>
              <a:t>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014829" name="Group 45"/>
          <p:cNvGraphicFramePr>
            <a:graphicFrameLocks noGrp="1"/>
          </p:cNvGraphicFramePr>
          <p:nvPr>
            <p:ph sz="quarter" idx="2"/>
          </p:nvPr>
        </p:nvGraphicFramePr>
        <p:xfrm>
          <a:off x="6781800" y="1295400"/>
          <a:ext cx="2100263" cy="3962400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14825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4724400"/>
          <a:ext cx="54864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3" imgW="2908300" imgH="647700" progId="Equation.3">
                  <p:embed/>
                </p:oleObj>
              </mc:Choice>
              <mc:Fallback>
                <p:oleObj name="Equation" r:id="rId3" imgW="2908300" imgH="647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54864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Approach:</a:t>
            </a:r>
          </a:p>
          <a:p>
            <a:pPr lvl="1"/>
            <a:r>
              <a:rPr lang="en-US" altLang="en-US"/>
              <a:t>Get 50 analysts</a:t>
            </a:r>
          </a:p>
          <a:p>
            <a:pPr lvl="1"/>
            <a:r>
              <a:rPr lang="en-US" altLang="en-US"/>
              <a:t>Each analyst makes 10 random guesses</a:t>
            </a:r>
          </a:p>
          <a:p>
            <a:pPr lvl="1"/>
            <a:r>
              <a:rPr lang="en-US" altLang="en-US"/>
              <a:t>Choose the analyst that makes the most number of correct predictions</a:t>
            </a:r>
          </a:p>
          <a:p>
            <a:pPr lvl="1"/>
            <a:endParaRPr lang="en-US" altLang="en-US"/>
          </a:p>
          <a:p>
            <a:r>
              <a:rPr lang="en-US" altLang="en-US"/>
              <a:t>Probability that at least one analyst makes at least 8 correct predictions</a:t>
            </a:r>
          </a:p>
        </p:txBody>
      </p:sp>
      <p:graphicFrame>
        <p:nvGraphicFramePr>
          <p:cNvPr id="10209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5257800"/>
          <a:ext cx="5943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3" imgW="2768600" imgH="228600" progId="Equation.3">
                  <p:embed/>
                </p:oleObj>
              </mc:Choice>
              <mc:Fallback>
                <p:oleObj name="Equation" r:id="rId3" imgW="276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5943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Procedure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Many algorithms employ the following greedy strategy: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Initial model: 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Alternative model: M’ = M </a:t>
            </a:r>
            <a:r>
              <a:rPr lang="en-US" altLang="en-US" sz="2400">
                <a:sym typeface="Symbol" charset="2"/>
              </a:rPr>
              <a:t>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,   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where  is a component to be added to the model (e.g., a test condition of a decision tree)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Keep M’ if improvement, </a:t>
            </a:r>
            <a:r>
              <a:rPr lang="en-US" altLang="en-US" sz="2400">
                <a:sym typeface="Symbol" charset="2"/>
              </a:rPr>
              <a:t>(M,M’) &gt; 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Often times, </a:t>
            </a:r>
            <a:r>
              <a:rPr lang="en-US" altLang="en-US" sz="2400">
                <a:sym typeface="Symbol" charset="2"/>
              </a:rPr>
              <a:t> is chosen from a set of alternative components,  = {</a:t>
            </a:r>
            <a:r>
              <a:rPr lang="en-US" altLang="en-US" sz="2400" baseline="-25000">
                <a:sym typeface="Symbol" charset="2"/>
              </a:rPr>
              <a:t>1</a:t>
            </a:r>
            <a:r>
              <a:rPr lang="en-US" altLang="en-US" sz="2400">
                <a:sym typeface="Symbol" charset="2"/>
              </a:rPr>
              <a:t>, </a:t>
            </a:r>
            <a:r>
              <a:rPr lang="en-US" altLang="en-US" sz="2400" baseline="-25000">
                <a:sym typeface="Symbol" charset="2"/>
              </a:rPr>
              <a:t>2</a:t>
            </a:r>
            <a:r>
              <a:rPr lang="en-US" altLang="en-US" sz="2400">
                <a:sym typeface="Symbol" charset="2"/>
              </a:rPr>
              <a:t>, …, </a:t>
            </a:r>
            <a:r>
              <a:rPr lang="en-US" altLang="en-US" sz="2400" baseline="-25000">
                <a:sym typeface="Symbol" charset="2"/>
              </a:rPr>
              <a:t>k</a:t>
            </a:r>
            <a:r>
              <a:rPr lang="en-US" altLang="en-US" sz="2400">
                <a:sym typeface="Symbol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many alternatives are available, one may inadvertently add irrelevant components to the model, resulting in model overfitting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Effect of Multiple Comparison - Example</a:t>
            </a:r>
          </a:p>
        </p:txBody>
      </p:sp>
      <p:pic>
        <p:nvPicPr>
          <p:cNvPr id="18434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838200"/>
            <a:ext cx="51006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4648200"/>
            <a:ext cx="3586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additional 100 noisy variables generated from a uniform distribution along with X and Y as attributes.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30% of the data for training and 70% of the data for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36938"/>
            <a:ext cx="3970337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830263"/>
            <a:ext cx="39608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29200" y="6138863"/>
            <a:ext cx="358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Using only X and Y as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Overfitting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Overfitting results in decision trees that are </a:t>
            </a:r>
            <a:r>
              <a:rPr lang="en-US" altLang="en-US" u="sng"/>
              <a:t>more complex</a:t>
            </a:r>
            <a:r>
              <a:rPr lang="en-US" altLang="en-US"/>
              <a:t> than necessary</a:t>
            </a:r>
          </a:p>
          <a:p>
            <a:endParaRPr lang="en-US" altLang="en-US"/>
          </a:p>
          <a:p>
            <a:r>
              <a:rPr lang="en-US" altLang="en-US"/>
              <a:t>Training error does not provide a good estimate of how well the tree will perform on previously unseen records</a:t>
            </a:r>
          </a:p>
          <a:p>
            <a:endParaRPr lang="en-US" altLang="en-US"/>
          </a:p>
          <a:p>
            <a:r>
              <a:rPr lang="en-US" altLang="en-US"/>
              <a:t>Need ways for estimating generalization errors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dirty="0"/>
              <a:t>Training set: </a:t>
            </a:r>
          </a:p>
          <a:p>
            <a:pPr lvl="2"/>
            <a:r>
              <a:rPr lang="en-US" altLang="en-US" dirty="0"/>
              <a:t> use for model building</a:t>
            </a:r>
          </a:p>
          <a:p>
            <a:pPr lvl="1"/>
            <a:r>
              <a:rPr lang="en-US" altLang="en-US" dirty="0"/>
              <a:t>Validation set: </a:t>
            </a:r>
          </a:p>
          <a:p>
            <a:pPr lvl="2"/>
            <a:r>
              <a:rPr lang="en-US" altLang="en-US" dirty="0"/>
              <a:t> use for estimating generalization error</a:t>
            </a:r>
          </a:p>
          <a:p>
            <a:pPr lvl="2"/>
            <a:r>
              <a:rPr lang="en-US" altLang="en-US" dirty="0"/>
              <a:t> Note: validation set is not the same as test set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</a:rPr>
              <a:t>Model Selection: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96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errors (apparent errors)</a:t>
            </a:r>
          </a:p>
          <a:p>
            <a:pPr lvl="1"/>
            <a:r>
              <a:rPr lang="en-US" altLang="en-US"/>
              <a:t>Errors committed on the training set</a:t>
            </a:r>
          </a:p>
          <a:p>
            <a:pPr lvl="1"/>
            <a:endParaRPr lang="en-US" altLang="en-US"/>
          </a:p>
          <a:p>
            <a:r>
              <a:rPr lang="en-US" altLang="en-US"/>
              <a:t>Test errors</a:t>
            </a:r>
          </a:p>
          <a:p>
            <a:pPr lvl="1"/>
            <a:r>
              <a:rPr lang="en-US" altLang="en-US"/>
              <a:t>Errors committed on the test set</a:t>
            </a:r>
          </a:p>
          <a:p>
            <a:pPr lvl="1"/>
            <a:endParaRPr lang="en-US" altLang="en-US"/>
          </a:p>
          <a:p>
            <a:r>
              <a:rPr lang="en-US" altLang="en-US"/>
              <a:t>Generalization errors</a:t>
            </a:r>
          </a:p>
          <a:p>
            <a:pPr lvl="1"/>
            <a:r>
              <a:rPr lang="en-US" altLang="en-US"/>
              <a:t>Expected error of a model over random selection of records from same distribution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Pessimistic 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>
                <a:sym typeface="Symbol" charset="2"/>
              </a:rPr>
              <a:t>: trade-off hyper-parameter (similar to   )</a:t>
            </a:r>
          </a:p>
          <a:p>
            <a:pPr lvl="2"/>
            <a:r>
              <a:rPr lang="en-US" altLang="en-US" sz="20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4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train</a:t>
            </a:r>
            <a:r>
              <a:rPr lang="en-US" altLang="en-US" sz="24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1958"/>
            <a:ext cx="9220200" cy="533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Estimating the Complexity of </a:t>
            </a:r>
            <a:r>
              <a:rPr lang="en-US" altLang="en-US" sz="2400">
                <a:solidFill>
                  <a:srgbClr val="000000"/>
                </a:solidFill>
              </a:rPr>
              <a:t>Decision Trees: Example</a:t>
            </a:r>
            <a:endParaRPr lang="en-US" altLang="en-US" sz="28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57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7239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1219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Resubstitution</a:t>
            </a:r>
            <a:r>
              <a:rPr lang="en-US" altLang="en-US" dirty="0"/>
              <a:t> Estimate: </a:t>
            </a:r>
          </a:p>
          <a:p>
            <a:pPr lvl="1"/>
            <a:r>
              <a:rPr lang="en-US" altLang="en-US" sz="2400" dirty="0"/>
              <a:t>Using training error as an optimistic estimate of generalization error</a:t>
            </a:r>
          </a:p>
          <a:p>
            <a:pPr lvl="1"/>
            <a:r>
              <a:rPr lang="en-US" altLang="en-US" sz="2400" dirty="0"/>
              <a:t>Referred to as optimistic error estimate</a:t>
            </a:r>
            <a:endParaRPr lang="en-US" altLang="en-US" dirty="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3442062"/>
              </p:ext>
            </p:extLst>
          </p:nvPr>
        </p:nvGraphicFramePr>
        <p:xfrm>
          <a:off x="685800" y="3139071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7324587" y="3206750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4750"/>
            <a:ext cx="8229600" cy="25336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209800" y="11430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VISIO" r:id="rId3" imgW="6348984" imgH="3473196" progId="Visio.Drawing.6">
                  <p:embed/>
                </p:oleObj>
              </mc:Choice>
              <mc:Fallback>
                <p:oleObj name="VISIO" r:id="rId3" imgW="6348984" imgH="347319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0" name="Worksheet" r:id="rId5" imgW="1168400" imgH="2057400" progId="Excel.Sheet.8">
                  <p:embed/>
                </p:oleObj>
              </mc:Choice>
              <mc:Fallback>
                <p:oleObj name="Worksheet" r:id="rId5" imgW="1168400" imgH="20574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name="Worksheet" r:id="rId7" imgW="1168400" imgH="2057400" progId="Excel.Sheet.8">
                  <p:embed/>
                </p:oleObj>
              </mc:Choice>
              <mc:Fallback>
                <p:oleObj name="Worksheet" r:id="rId7" imgW="1168400" imgH="20574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549650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Subtree replacement</a:t>
            </a:r>
          </a:p>
          <a:p>
            <a:pPr lvl="2"/>
            <a:r>
              <a:rPr lang="en-US" altLang="en-US" dirty="0"/>
              <a:t> Trim the nodes of the decision tree in a bottom-up fashion</a:t>
            </a:r>
          </a:p>
          <a:p>
            <a:pPr lvl="2"/>
            <a:r>
              <a:rPr lang="en-US" altLang="en-US" dirty="0"/>
              <a:t> If generalization error improves after trimming, replace sub-tree by a leaf node </a:t>
            </a:r>
          </a:p>
          <a:p>
            <a:pPr lvl="2"/>
            <a:r>
              <a:rPr lang="en-US" altLang="en-US" dirty="0"/>
              <a:t> 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Visio" r:id="rId3" imgW="9791700" imgH="7327900" progId="Visio.Drawing.6">
                  <p:embed/>
                </p:oleObj>
              </mc:Choice>
              <mc:Fallback>
                <p:oleObj name="Visio" r:id="rId3" imgW="9791700" imgH="73279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5400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400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5400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 cross-validation</a:t>
            </a:r>
          </a:p>
          <a:p>
            <a:pPr lvl="1"/>
            <a:r>
              <a:rPr lang="en-US" dirty="0"/>
              <a:t>Perform cross-validation a number of times</a:t>
            </a:r>
          </a:p>
          <a:p>
            <a:pPr lvl="1"/>
            <a:r>
              <a:rPr lang="en-US" dirty="0"/>
              <a:t>Gives an estimate of the variance of the generalization error</a:t>
            </a:r>
          </a:p>
          <a:p>
            <a:r>
              <a:rPr lang="en-US" dirty="0"/>
              <a:t>Stratified cross-validation</a:t>
            </a:r>
          </a:p>
          <a:p>
            <a:pPr lvl="1"/>
            <a:r>
              <a:rPr lang="en-US" dirty="0"/>
              <a:t>Guarantee the same percentage of class labels in training and test</a:t>
            </a:r>
          </a:p>
          <a:p>
            <a:pPr lvl="1"/>
            <a:r>
              <a:rPr lang="en-US" dirty="0"/>
              <a:t>Important when classes are imbalanced and the sample is small</a:t>
            </a:r>
          </a:p>
          <a:p>
            <a:r>
              <a:rPr lang="en-US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4" y="2095500"/>
            <a:ext cx="364098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57" y="1524000"/>
            <a:ext cx="234538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5" y="2057400"/>
            <a:ext cx="372751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3" y="1614351"/>
            <a:ext cx="304564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71" y="2513013"/>
            <a:ext cx="3106258" cy="2286000"/>
          </a:xfrm>
          <a:prstGeom prst="rect">
            <a:avLst/>
          </a:prstGeom>
        </p:spPr>
      </p:pic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27459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2" y="1840004"/>
            <a:ext cx="303415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410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Underfitting</a:t>
            </a:r>
            <a:r>
              <a:rPr lang="en-US" altLang="en-US" sz="1800" b="0" dirty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</a:t>
            </a:r>
            <a:r>
              <a:rPr lang="en-US" altLang="en-US" sz="1800" b="0" dirty="0"/>
              <a:t>: when model is too complex, training error is small but test error is large</a:t>
            </a:r>
            <a:endParaRPr lang="en-US" altLang="en-US" sz="1800" b="0" dirty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4495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en-US" b="0" dirty="0">
                <a:sym typeface="Symbol" charset="2"/>
              </a:rPr>
              <a:t>As the model becomes more and more complex, test errors can start increasing even though training error may be decreasing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2821</TotalTime>
  <Pages>3</Pages>
  <Words>1374</Words>
  <Application>Microsoft Office PowerPoint</Application>
  <PresentationFormat>On-screen Show (4:3)</PresentationFormat>
  <Paragraphs>237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Monotype Sorts</vt:lpstr>
      <vt:lpstr>Tahoma</vt:lpstr>
      <vt:lpstr>Times New Roman</vt:lpstr>
      <vt:lpstr>Wingdings</vt:lpstr>
      <vt:lpstr>LC.BRev.FY97</vt:lpstr>
      <vt:lpstr>Equation</vt:lpstr>
      <vt:lpstr>Visio</vt:lpstr>
      <vt:lpstr>VISIO</vt:lpstr>
      <vt:lpstr>Worksheet</vt:lpstr>
      <vt:lpstr>Data Mining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Overfitting</vt:lpstr>
      <vt:lpstr>Model Overfitting</vt:lpstr>
      <vt:lpstr>Model Overfitting</vt:lpstr>
      <vt:lpstr>Reasons for Model Overfitting</vt:lpstr>
      <vt:lpstr>Effect of Multiple Comparison Procedure</vt:lpstr>
      <vt:lpstr>Effect of Multiple Comparison Procedure</vt:lpstr>
      <vt:lpstr>Effect of Multiple Comparison Procedure</vt:lpstr>
      <vt:lpstr>Effect of Multiple Comparison - Example</vt:lpstr>
      <vt:lpstr>Notes on Overfitting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Michael Steinbach</cp:lastModifiedBy>
  <cp:revision>49</cp:revision>
  <cp:lastPrinted>2019-09-13T15:27:21Z</cp:lastPrinted>
  <dcterms:created xsi:type="dcterms:W3CDTF">2018-02-06T01:04:33Z</dcterms:created>
  <dcterms:modified xsi:type="dcterms:W3CDTF">2020-09-28T03:28:33Z</dcterms:modified>
</cp:coreProperties>
</file>