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6" r:id="rId3"/>
    <p:sldId id="413" r:id="rId4"/>
    <p:sldId id="417" r:id="rId5"/>
    <p:sldId id="444" r:id="rId6"/>
    <p:sldId id="418" r:id="rId7"/>
    <p:sldId id="422" r:id="rId8"/>
    <p:sldId id="423" r:id="rId9"/>
    <p:sldId id="446" r:id="rId10"/>
    <p:sldId id="448" r:id="rId11"/>
    <p:sldId id="427" r:id="rId12"/>
    <p:sldId id="421" r:id="rId13"/>
    <p:sldId id="429" r:id="rId14"/>
    <p:sldId id="430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5" r:id="rId23"/>
    <p:sldId id="440" r:id="rId24"/>
    <p:sldId id="450" r:id="rId25"/>
    <p:sldId id="454" r:id="rId26"/>
    <p:sldId id="453" r:id="rId27"/>
    <p:sldId id="4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C618"/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4CA5-391B-414E-B010-B3BD2534FE16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C758-8392-405A-96D4-AD0F4D31A2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66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F75BB-3A71-4F69-9B21-7C9B26240058}" type="datetimeFigureOut">
              <a:rPr lang="tr-TR" smtClean="0"/>
              <a:t>26.10.2021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9A79-8323-40FA-BA46-E4B4DB476B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11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2685-20E4-4D12-97BD-9AB23918DF6A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1561-25F1-4C77-BC46-FF40DEBBE4BA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3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3733-5110-4164-B985-1BAC39C1EE94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7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1033-3BCA-43F2-86DA-AF2B45D2008F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8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468F-E5E6-4263-8F1C-31AFFD3D4FE0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AA20-1D04-4B6D-950F-DD141D87A32C}" type="datetime1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8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DD7D-36BF-442E-9B31-D8314077A3FE}" type="datetime1">
              <a:rPr lang="tr-TR" smtClean="0"/>
              <a:t>26.10.2021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33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EB8-3401-4148-8793-2B304E750901}" type="datetime1">
              <a:rPr lang="tr-TR" smtClean="0"/>
              <a:t>26.10.2021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2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5E-087A-460F-8C18-1632AE66BCE0}" type="datetime1">
              <a:rPr lang="tr-TR" smtClean="0"/>
              <a:t>26.10.2021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58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A68070-6E96-4226-837D-B0607C796F49}" type="datetime1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4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CC8-A7F6-4237-87C3-00AA5E537CD9}" type="datetime1">
              <a:rPr lang="tr-TR" smtClean="0"/>
              <a:t>26.10.2021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8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4D7F53-2C9F-42CE-A829-F117B61D56BA}" type="datetime1">
              <a:rPr lang="tr-TR" smtClean="0"/>
              <a:t>26.10.2021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A11356-198D-41B3-9FCF-148FED8BEED2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3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MAKİNE ÖĞRENMESİ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SEVİNÇ İLHAN OMURCA</a:t>
            </a:r>
          </a:p>
          <a:p>
            <a:r>
              <a:rPr lang="tr-TR" dirty="0" smtClean="0"/>
              <a:t>KoCAELİ ÜNİVERSİTESİ, BİLGİSAYAR MÜHENDİSLİĞİ BÖLÜMÜ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2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Bias-Variance Ayrışımı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Yüksek Varyans: Eğitim verilerinde düşük hata, doğrulama verilerinde yüksek hata durumu</a:t>
            </a:r>
          </a:p>
          <a:p>
            <a:r>
              <a:rPr lang="tr-TR" dirty="0" smtClean="0"/>
              <a:t>Çözümü:</a:t>
            </a:r>
          </a:p>
          <a:p>
            <a:pPr lvl="1"/>
            <a:r>
              <a:rPr lang="tr-TR" dirty="0" smtClean="0"/>
              <a:t>Modele eğitim verisi eklemek</a:t>
            </a:r>
          </a:p>
          <a:p>
            <a:pPr lvl="1"/>
            <a:r>
              <a:rPr lang="tr-TR" dirty="0" smtClean="0"/>
              <a:t>Regularization (Düzenlileştirme)</a:t>
            </a:r>
          </a:p>
          <a:p>
            <a:r>
              <a:rPr lang="tr-TR" dirty="0" smtClean="0"/>
              <a:t>Yüksek Bias: Hem eğitim hem de doğrulama verilerinde yüksek hata durumu</a:t>
            </a:r>
          </a:p>
          <a:p>
            <a:r>
              <a:rPr lang="tr-TR" dirty="0" smtClean="0"/>
              <a:t>Çözümü:</a:t>
            </a:r>
          </a:p>
          <a:p>
            <a:pPr lvl="1"/>
            <a:r>
              <a:rPr lang="tr-TR" dirty="0" smtClean="0"/>
              <a:t>Model eğitiminde iterasyonlara devam etmek</a:t>
            </a:r>
          </a:p>
          <a:p>
            <a:pPr lvl="1"/>
            <a:r>
              <a:rPr lang="tr-TR" dirty="0" smtClean="0"/>
              <a:t>Öğrenme algoritmasını farklılaştırmak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4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𝐸𝑚𝑝𝐿𝑜𝑠𝑠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𝐸𝑚𝑝𝐿𝑜𝑠𝑠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𝐸𝑚𝑝𝐿𝑜𝑠𝑠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𝐶𝑜𝑚𝑝𝑙𝑒𝑥𝑖𝑡𝑦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3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Ağırlık azalımı (Weight Decay)</a:t>
            </a:r>
            <a:endParaRPr lang="tr-TR" dirty="0"/>
          </a:p>
          <a:p>
            <a:pPr lvl="1"/>
            <a:r>
              <a:rPr lang="tr-TR" dirty="0"/>
              <a:t>Lasso Regularization (L1 regularization)</a:t>
            </a:r>
          </a:p>
          <a:p>
            <a:pPr lvl="1"/>
            <a:r>
              <a:rPr lang="tr-TR" dirty="0"/>
              <a:t>Ridge Regularization (L2 regularization)</a:t>
            </a:r>
          </a:p>
          <a:p>
            <a:r>
              <a:rPr lang="tr-TR" dirty="0"/>
              <a:t>Early Stopping Regularization</a:t>
            </a:r>
          </a:p>
          <a:p>
            <a:r>
              <a:rPr lang="tr-TR" dirty="0"/>
              <a:t>Dropout Regularization</a:t>
            </a:r>
          </a:p>
          <a:p>
            <a:r>
              <a:rPr lang="tr-TR" dirty="0"/>
              <a:t>Data Augmentation</a:t>
            </a:r>
          </a:p>
          <a:p>
            <a:r>
              <a:rPr lang="tr-TR" dirty="0"/>
              <a:t>Batch </a:t>
            </a:r>
            <a:r>
              <a:rPr lang="tr-TR" dirty="0" smtClean="0"/>
              <a:t>Normalization</a:t>
            </a:r>
          </a:p>
          <a:p>
            <a:r>
              <a:rPr lang="tr-TR" dirty="0" smtClean="0"/>
              <a:t>Ensemble Learning</a:t>
            </a:r>
            <a:endParaRPr lang="tr-TR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dirty="0" smtClean="0"/>
                  <a:t>Lasso Regularization (</a:t>
                </a:r>
                <a:r>
                  <a:rPr lang="tr-TR" sz="2800" b="1" dirty="0"/>
                  <a:t>L1 regularization</a:t>
                </a:r>
                <a:r>
                  <a:rPr lang="tr-TR" sz="28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tr-T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tr-T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tr-TR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nary>
                      <m:naryPr>
                        <m:chr m:val="∑"/>
                        <m:ctrlP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tr-T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tr-TR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tr-TR" sz="2800" dirty="0" smtClean="0"/>
                  <a:t>Ridge </a:t>
                </a:r>
                <a:r>
                  <a:rPr lang="tr-TR" sz="2800" dirty="0"/>
                  <a:t>Regularization (</a:t>
                </a:r>
                <a:r>
                  <a:rPr lang="tr-TR" sz="2800" b="1" dirty="0"/>
                  <a:t>L2 regularization</a:t>
                </a:r>
                <a:r>
                  <a:rPr lang="tr-TR" sz="28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tr-T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tr-T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tr-TR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nary>
                      <m:naryPr>
                        <m:chr m:val="∑"/>
                        <m:ctrlP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tr-T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tr-TR" sz="2600" dirty="0"/>
              </a:p>
              <a:p>
                <a:r>
                  <a:rPr lang="tr-TR" sz="2800" b="1" dirty="0"/>
                  <a:t>Elastic-Net </a:t>
                </a:r>
                <a:r>
                  <a:rPr lang="tr-TR" sz="2800" b="1" dirty="0" smtClean="0"/>
                  <a:t>Regression</a:t>
                </a:r>
              </a:p>
              <a:p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tr-T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tr-TR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tr-T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tr-T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tr-TR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tr-TR" sz="2800" i="1" dirty="0">
                  <a:latin typeface="Cambria Math" panose="02040503050406030204" pitchFamily="18" charset="0"/>
                </a:endParaRPr>
              </a:p>
              <a:p>
                <a:endParaRPr lang="tr-TR" sz="2800" b="1" dirty="0" smtClean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7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Early Stopping </a:t>
            </a:r>
            <a:r>
              <a:rPr lang="tr-TR" b="1" dirty="0" smtClean="0"/>
              <a:t>Regularization</a:t>
            </a:r>
          </a:p>
          <a:p>
            <a:r>
              <a:rPr lang="tr-TR" dirty="0" smtClean="0"/>
              <a:t>İteratif modellerde, önemli bir zorluk ne kadar uzun eğitileceklerine karar vermektir.</a:t>
            </a:r>
          </a:p>
          <a:p>
            <a:r>
              <a:rPr lang="tr-TR" dirty="0" smtClean="0"/>
              <a:t>Anahtar düşünce: Eğitim verilerinde eğitime devam etmek, doğrulama verilerinde performans düşmeye başladığında eğitimi durdurmak.</a:t>
            </a:r>
          </a:p>
          <a:p>
            <a:r>
              <a:rPr lang="tr-TR" dirty="0" smtClean="0"/>
              <a:t>Yapay sinir ağlarında yaygın bir düzenlileştirme yöntemidir.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26" name="Picture 2" descr="https://www.researchgate.net/profile/Shang-Chen-7/publication/228469923/figure/fig4/AS:668842011418653@1536475770754/Cross-validation-Early-stopping-Principe-2000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31" y="3909075"/>
            <a:ext cx="3236913" cy="220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6118009"/>
            <a:ext cx="100835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https://www.researchgate.net/publication/228469923_Building_an_Adaptive_Evaluation_System_A_Design_Education_Application/figures?lo=1</a:t>
            </a:r>
          </a:p>
        </p:txBody>
      </p:sp>
    </p:spTree>
    <p:extLst>
      <p:ext uri="{BB962C8B-B14F-4D97-AF65-F5344CB8AC3E}">
        <p14:creationId xmlns:p14="http://schemas.microsoft.com/office/powerpoint/2010/main" val="1535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Dropout </a:t>
            </a:r>
            <a:r>
              <a:rPr lang="tr-TR" b="1" dirty="0" smtClean="0"/>
              <a:t>Regularization</a:t>
            </a:r>
          </a:p>
          <a:p>
            <a:r>
              <a:rPr lang="tr-TR" dirty="0" smtClean="0"/>
              <a:t>Yapay Sinir ağı modellerinde etkili bir düzenlileştirme yöntemi</a:t>
            </a:r>
          </a:p>
          <a:p>
            <a:r>
              <a:rPr lang="tr-TR" dirty="0" smtClean="0"/>
              <a:t>Her iterasyonda YSA nöronlarını rasgele dışarda bırakarak, bir sonraki iterasyonda daha küçük bir ağ ile eğitime devam edilir.</a:t>
            </a:r>
          </a:p>
          <a:p>
            <a:r>
              <a:rPr lang="tr-TR" dirty="0" smtClean="0"/>
              <a:t>Drop-out ve Bagging birlikte uygulanabilir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64" y="3857414"/>
            <a:ext cx="52101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Data Augmentation</a:t>
            </a:r>
          </a:p>
        </p:txBody>
      </p:sp>
      <p:pic>
        <p:nvPicPr>
          <p:cNvPr id="15362" name="Picture 2" descr="https://miro.medium.com/max/875/0*xfCOt_Wo0Pa9fo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82379"/>
            <a:ext cx="5638800" cy="38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3679" y="6076468"/>
            <a:ext cx="6324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https://www.researchgate.net/publication/319413978</a:t>
            </a:r>
          </a:p>
        </p:txBody>
      </p:sp>
    </p:spTree>
    <p:extLst>
      <p:ext uri="{BB962C8B-B14F-4D97-AF65-F5344CB8AC3E}">
        <p14:creationId xmlns:p14="http://schemas.microsoft.com/office/powerpoint/2010/main" val="10411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Batch </a:t>
            </a:r>
            <a:r>
              <a:rPr lang="tr-TR" b="1" dirty="0" smtClean="0"/>
              <a:t>Normalization</a:t>
            </a:r>
          </a:p>
          <a:p>
            <a:r>
              <a:rPr lang="tr-TR" dirty="0"/>
              <a:t>Derin öğrenmede, </a:t>
            </a:r>
            <a:r>
              <a:rPr lang="tr-TR" dirty="0" smtClean="0"/>
              <a:t>normalleştirme başlangıçta </a:t>
            </a:r>
            <a:r>
              <a:rPr lang="tr-TR" dirty="0"/>
              <a:t>bir kez yapmak yerine, </a:t>
            </a:r>
            <a:r>
              <a:rPr lang="tr-TR" dirty="0" smtClean="0"/>
              <a:t>tüm </a:t>
            </a:r>
            <a:r>
              <a:rPr lang="tr-TR" dirty="0"/>
              <a:t>ağ üzerinden </a:t>
            </a:r>
            <a:r>
              <a:rPr lang="tr-TR" dirty="0" smtClean="0"/>
              <a:t>yapılır. Bir </a:t>
            </a:r>
            <a:r>
              <a:rPr lang="tr-TR" dirty="0"/>
              <a:t>katmanın aktivasyon fonksiyonunun çıktısı normalleştirilir ve bir sonraki katmana girdi olarak iletilir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1026" name="Picture 2" descr="Theory setup schemat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75" y="3721748"/>
            <a:ext cx="7152292" cy="21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6040483"/>
            <a:ext cx="2489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https://gradientscience.org/batchnorm/</a:t>
            </a:r>
          </a:p>
        </p:txBody>
      </p:sp>
    </p:spTree>
    <p:extLst>
      <p:ext uri="{BB962C8B-B14F-4D97-AF65-F5344CB8AC3E}">
        <p14:creationId xmlns:p14="http://schemas.microsoft.com/office/powerpoint/2010/main" val="1663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4D4D4D"/>
                </a:solidFill>
              </a:rPr>
              <a:t>Regularization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8" y="1820874"/>
            <a:ext cx="5957741" cy="4073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127" y="6104764"/>
            <a:ext cx="10865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https://slidetodoc.com/generalized-optimal-kernelbased-ensemble-learning-for-hs-classification/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0653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Curse </a:t>
            </a:r>
            <a:r>
              <a:rPr lang="tr-TR" dirty="0"/>
              <a:t>of </a:t>
            </a:r>
            <a:r>
              <a:rPr lang="tr-TR" dirty="0" smtClean="0"/>
              <a:t>dimensionality (</a:t>
            </a:r>
            <a:r>
              <a:rPr lang="tr-TR" dirty="0"/>
              <a:t>Boyut </a:t>
            </a:r>
            <a:r>
              <a:rPr lang="tr-TR" dirty="0" smtClean="0"/>
              <a:t>Laneti)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Çok yüksek boyutlu veri kümeleri ile çalışırken karşılaşılan bir problem</a:t>
            </a:r>
          </a:p>
          <a:p>
            <a:pPr lvl="1"/>
            <a:r>
              <a:rPr lang="tr-TR" dirty="0" smtClean="0"/>
              <a:t>Genelde 100 veya daha çok özellik ile kurulu veri kümeleri yüksek boyutlu veri olarak kabul edilebilir.</a:t>
            </a:r>
          </a:p>
          <a:p>
            <a:r>
              <a:rPr lang="tr-TR" dirty="0" smtClean="0"/>
              <a:t>Çok boyutluk nedeni ile veri analizi, veri görselleştirme, makine öğrenmesi modellerinin eğitimi aşamalarında zorluklar oluşabilir.</a:t>
            </a:r>
          </a:p>
          <a:p>
            <a:r>
              <a:rPr lang="tr-TR" b="1" dirty="0" smtClean="0"/>
              <a:t>Önemli Yönler:</a:t>
            </a:r>
            <a:endParaRPr lang="tr-TR" b="1" dirty="0"/>
          </a:p>
          <a:p>
            <a:r>
              <a:rPr lang="tr-TR" b="1" dirty="0" smtClean="0"/>
              <a:t>Veri seyrekliği: </a:t>
            </a:r>
            <a:r>
              <a:rPr lang="tr-TR" dirty="0" smtClean="0"/>
              <a:t>Seyrek verileri eğitmek overgitting (yüksek varyans) ile sonuçlanabilir. Da yüksek sıklıkta oluşan test verileri doğru tahmin edilirken daha seyrek oluşan test verileri doğru tahmin edilememeye başlar. </a:t>
            </a:r>
          </a:p>
          <a:p>
            <a:r>
              <a:rPr lang="tr-TR" b="1" dirty="0" smtClean="0"/>
              <a:t>Mesafe konsantrayonu: </a:t>
            </a:r>
            <a:r>
              <a:rPr lang="tr-TR" dirty="0" smtClean="0"/>
              <a:t>Kümeleme veya en yakın komşu gibi kimi algoritmalar, veri noktaları arasındaki uzaklık bilgisinden yararlanırlar. </a:t>
            </a:r>
          </a:p>
        </p:txBody>
      </p:sp>
    </p:spTree>
    <p:extLst>
      <p:ext uri="{BB962C8B-B14F-4D97-AF65-F5344CB8AC3E}">
        <p14:creationId xmlns:p14="http://schemas.microsoft.com/office/powerpoint/2010/main" val="33708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Değerlendirme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Ana Ölçek: Tahmin başarısı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F-score, Accuracy, Error 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Modelin etkinliği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Modelin kuruluşu için geçen zaman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Modelin kullanımı için geçen zaman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Modelin sağlamlığı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Gürültü ve kayıp verilerin üstesinden gelmesi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3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Curse of dimensionality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Veri seyrekliği</a:t>
            </a:r>
            <a:r>
              <a:rPr lang="tr-TR" b="1" dirty="0" smtClean="0"/>
              <a:t>:</a:t>
            </a:r>
          </a:p>
          <a:p>
            <a:pPr lvl="1"/>
            <a:r>
              <a:rPr lang="tr-TR" dirty="0" smtClean="0"/>
              <a:t>Boyutluluk arttıkça:</a:t>
            </a:r>
          </a:p>
          <a:p>
            <a:pPr lvl="1"/>
            <a:r>
              <a:rPr lang="tr-TR" dirty="0" smtClean="0"/>
              <a:t>Eğitim </a:t>
            </a:r>
            <a:r>
              <a:rPr lang="tr-TR" dirty="0"/>
              <a:t>verileri boyutlara ait her kombinasyonu taşımamaya başlar. Bunun nedeni bazı durumların sıkılıkla oluşması olabilir. </a:t>
            </a:r>
            <a:endParaRPr lang="tr-TR" dirty="0" smtClean="0"/>
          </a:p>
          <a:p>
            <a:pPr lvl="1"/>
            <a:r>
              <a:rPr lang="tr-TR" dirty="0" smtClean="0"/>
              <a:t>Verilerin bulunduğu hacim artar ve daha yüksek boyutlu biz uzayda veriler seyrekleşir. </a:t>
            </a:r>
          </a:p>
          <a:p>
            <a:pPr lvl="1"/>
            <a:r>
              <a:rPr lang="tr-TR" dirty="0" smtClean="0"/>
              <a:t>Veriler uzayda birbirinden uzaklaştıkça veriden öğrenmeye çalışan modeller için dezavantaj oluşturur.</a:t>
            </a:r>
          </a:p>
          <a:p>
            <a:pPr lvl="1"/>
            <a:r>
              <a:rPr lang="tr-TR" dirty="0" smtClean="0"/>
              <a:t>Seyrek </a:t>
            </a:r>
            <a:r>
              <a:rPr lang="tr-TR" dirty="0"/>
              <a:t>verileri eğitmek overgitting (yüksek varyans) ile sonuçlanabilir. </a:t>
            </a:r>
            <a:endParaRPr lang="tr-TR" dirty="0" smtClean="0"/>
          </a:p>
          <a:p>
            <a:pPr lvl="1"/>
            <a:r>
              <a:rPr lang="tr-TR" dirty="0" smtClean="0"/>
              <a:t>Daha yüksek </a:t>
            </a:r>
            <a:r>
              <a:rPr lang="tr-TR" dirty="0"/>
              <a:t>sıklıkta oluşan test verileri doğru tahmin edilirken daha seyrek oluşan test verileri doğru tahmin edilememeye başlar</a:t>
            </a:r>
            <a:r>
              <a:rPr lang="tr-TR" dirty="0" smtClean="0"/>
              <a:t>.</a:t>
            </a:r>
          </a:p>
          <a:p>
            <a:r>
              <a:rPr lang="tr-TR" dirty="0"/>
              <a:t> </a:t>
            </a:r>
          </a:p>
        </p:txBody>
      </p:sp>
      <p:pic>
        <p:nvPicPr>
          <p:cNvPr id="1026" name="Picture 2" descr="https://images.deepai.org/glossary-terms/curse-of-dimensionality-614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84" y="4575928"/>
            <a:ext cx="44577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5588" y="61013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/>
              <a:t>https://deepai.org/machine-learning-glossary-and-terms/curse-of-dimensionality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6237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Mesafe konsantrayonu</a:t>
            </a:r>
          </a:p>
          <a:p>
            <a:r>
              <a:rPr lang="tr-TR" dirty="0"/>
              <a:t>Boyut 1 iken mesafe dağılımı uniform özellikte, ancak boyut arttıkça farklı noktalar arası uzaklıklar tek bir değere yönelmekte.</a:t>
            </a:r>
          </a:p>
        </p:txBody>
      </p:sp>
      <p:pic>
        <p:nvPicPr>
          <p:cNvPr id="1026" name="Picture 2" descr="curse of dimensional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97" y="3114807"/>
            <a:ext cx="5270500" cy="26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7147" y="6094543"/>
            <a:ext cx="91460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https://stats.stackexchange.com/questions/451027/mathematical-demonstration-of-the-distance-concentration-in-high-dimensions</a:t>
            </a:r>
          </a:p>
        </p:txBody>
      </p:sp>
      <p:pic>
        <p:nvPicPr>
          <p:cNvPr id="1028" name="Picture 4" descr="curse of dimensionality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63" y="3114807"/>
            <a:ext cx="2913451" cy="22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Curse of </a:t>
            </a:r>
            <a:r>
              <a:rPr lang="tr-TR" dirty="0" smtClean="0"/>
              <a:t>dimensionality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i="1" dirty="0"/>
              <a:t>Veri Büyüklüğünü belirlemek için temel kurallar</a:t>
            </a:r>
            <a:endParaRPr lang="tr-TR" dirty="0" smtClean="0"/>
          </a:p>
          <a:p>
            <a:r>
              <a:rPr lang="tr-TR" dirty="0" smtClean="0"/>
              <a:t>Daha geçerli tahmin modelleri için </a:t>
            </a:r>
            <a:r>
              <a:rPr lang="tr-TR" u="sng" dirty="0" smtClean="0"/>
              <a:t>yeterli veri</a:t>
            </a:r>
            <a:r>
              <a:rPr lang="tr-TR" dirty="0" smtClean="0"/>
              <a:t>?</a:t>
            </a:r>
          </a:p>
          <a:p>
            <a:r>
              <a:rPr lang="tr-TR" dirty="0" smtClean="0"/>
              <a:t>Problemlerin çok azı lineer ayrılabilir ve az miktarda gürültü içerir</a:t>
            </a:r>
          </a:p>
          <a:p>
            <a:r>
              <a:rPr lang="tr-TR" dirty="0" smtClean="0"/>
              <a:t>Veri içinde nonlinear desen arttıkça bu desenleri karakterize eden daha çok veriye ihtiyaç duyulur.</a:t>
            </a:r>
          </a:p>
          <a:p>
            <a:r>
              <a:rPr lang="tr-TR" dirty="0" smtClean="0"/>
              <a:t>Gürültü arttıkça gürültünün üstesinden gelmek için daha çok veriye ihtiyaç duyulur.</a:t>
            </a:r>
          </a:p>
          <a:p>
            <a:r>
              <a:rPr lang="tr-TR" dirty="0" smtClean="0"/>
              <a:t>Karmaşık problemlerde verilerdeki </a:t>
            </a:r>
            <a:r>
              <a:rPr lang="tr-TR" dirty="0"/>
              <a:t>çok boyutlu kalıpları yakalamak için </a:t>
            </a:r>
            <a:r>
              <a:rPr lang="tr-TR" dirty="0" smtClean="0"/>
              <a:t>özellik </a:t>
            </a:r>
            <a:r>
              <a:rPr lang="tr-TR" dirty="0"/>
              <a:t>başına en az 100 </a:t>
            </a:r>
            <a:r>
              <a:rPr lang="tr-TR" dirty="0" smtClean="0"/>
              <a:t>kayıt...(100 </a:t>
            </a:r>
            <a:r>
              <a:rPr lang="tr-TR" dirty="0"/>
              <a:t>aday </a:t>
            </a:r>
            <a:r>
              <a:rPr lang="tr-TR" dirty="0" smtClean="0"/>
              <a:t>özellik </a:t>
            </a:r>
            <a:r>
              <a:rPr lang="tr-TR" dirty="0"/>
              <a:t>olan modeller için, genel bir kural olarak, verilerde her bir alt küme (eğitim, test ve doğrulama) için en az 10.000 kaydın olmasını </a:t>
            </a:r>
            <a:r>
              <a:rPr lang="tr-TR" dirty="0" smtClean="0"/>
              <a:t>istersiniz)</a:t>
            </a:r>
          </a:p>
          <a:p>
            <a:r>
              <a:rPr lang="tr-TR" dirty="0" smtClean="0"/>
              <a:t>Eğitim ve test verisi için yeterince veri kaydı yoksa yeniden örnekleme tekniklerini bilmek ve plana almak gerekebilir. (Fraud detection vb)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1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Küçültme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Küçültme</a:t>
            </a:r>
          </a:p>
          <a:p>
            <a:pPr lvl="1"/>
            <a:r>
              <a:rPr lang="tr-TR" dirty="0" smtClean="0"/>
              <a:t>Özellik Seçimi (Feature Selection)</a:t>
            </a:r>
          </a:p>
          <a:p>
            <a:pPr lvl="2"/>
            <a:r>
              <a:rPr lang="en-US" dirty="0"/>
              <a:t>Low Variance </a:t>
            </a:r>
            <a:r>
              <a:rPr lang="en-US" dirty="0" smtClean="0"/>
              <a:t>filter</a:t>
            </a:r>
            <a:endParaRPr lang="tr-TR" dirty="0"/>
          </a:p>
          <a:p>
            <a:pPr lvl="2"/>
            <a:r>
              <a:rPr lang="en-US" dirty="0"/>
              <a:t>High Correlation </a:t>
            </a:r>
            <a:r>
              <a:rPr lang="en-US" dirty="0" smtClean="0"/>
              <a:t>filter</a:t>
            </a:r>
            <a:endParaRPr lang="tr-TR" dirty="0" smtClean="0"/>
          </a:p>
          <a:p>
            <a:pPr lvl="2"/>
            <a:r>
              <a:rPr lang="en-US" dirty="0" err="1" smtClean="0"/>
              <a:t>Multicollinearity</a:t>
            </a:r>
            <a:endParaRPr lang="tr-TR" dirty="0" smtClean="0"/>
          </a:p>
          <a:p>
            <a:pPr lvl="2"/>
            <a:r>
              <a:rPr lang="en-US" dirty="0"/>
              <a:t>Feature </a:t>
            </a:r>
            <a:r>
              <a:rPr lang="en-US" dirty="0" smtClean="0"/>
              <a:t>Ranking</a:t>
            </a:r>
            <a:endParaRPr lang="tr-TR" dirty="0" smtClean="0"/>
          </a:p>
          <a:p>
            <a:pPr lvl="2"/>
            <a:r>
              <a:rPr lang="en-US" dirty="0"/>
              <a:t>Forward selection</a:t>
            </a:r>
            <a:endParaRPr lang="tr-TR" dirty="0"/>
          </a:p>
          <a:p>
            <a:pPr lvl="1"/>
            <a:r>
              <a:rPr lang="tr-TR" dirty="0" smtClean="0"/>
              <a:t>Özellik Çıkarımı (Feature Extraction)</a:t>
            </a:r>
          </a:p>
          <a:p>
            <a:pPr lvl="2"/>
            <a:r>
              <a:rPr lang="en-US" dirty="0"/>
              <a:t>Principal Component </a:t>
            </a:r>
            <a:r>
              <a:rPr lang="en-US" dirty="0" smtClean="0"/>
              <a:t>Analysis</a:t>
            </a:r>
            <a:r>
              <a:rPr lang="tr-TR" dirty="0" smtClean="0"/>
              <a:t> (PCA)</a:t>
            </a:r>
            <a:endParaRPr lang="tr-TR" dirty="0"/>
          </a:p>
          <a:p>
            <a:pPr lvl="2"/>
            <a:r>
              <a:rPr lang="en-US" dirty="0"/>
              <a:t>Factor Analysis (FA)</a:t>
            </a:r>
          </a:p>
          <a:p>
            <a:pPr lvl="2"/>
            <a:r>
              <a:rPr lang="en-US" dirty="0"/>
              <a:t>Independent Component Analysis (ICA)</a:t>
            </a:r>
          </a:p>
          <a:p>
            <a:pPr lvl="1"/>
            <a:endParaRPr lang="tr-TR" dirty="0" smtClean="0"/>
          </a:p>
          <a:p>
            <a:endParaRPr lang="tr-TR" dirty="0" smtClean="0">
              <a:hlinkClick r:id=""/>
            </a:endParaRP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9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Topluluk Öğrenme (Ensemble Learning)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 bir hipotez yerine hipotez uzayından bir hipotez topluluğu seçmek ve tahminleri birleştirmek</a:t>
            </a:r>
          </a:p>
          <a:p>
            <a:r>
              <a:rPr lang="tr-TR" dirty="0" smtClean="0"/>
              <a:t>Tek bir güçlü sınıflayıcı yerine çok sayıda Zayıf Sınıflayıcı (base classifier)</a:t>
            </a:r>
          </a:p>
          <a:p>
            <a:r>
              <a:rPr lang="tr-TR" dirty="0" smtClean="0"/>
              <a:t>Zayıf sınıflayıcılar arasındaki çeşitlilik : hipotezler birbirinden farklılaştıkça hataları arasındaki korelesyon azalır ve topluluk öğrenmesi daha kullanışlı olur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24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405269"/>
            <a:ext cx="4749165" cy="2700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6310" y="6105607"/>
            <a:ext cx="10759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Artificial Intelligence: A Modern Approach (2nd ed). Stuart Russell and Peter Norvig. Prentice Hall. 2002. </a:t>
            </a:r>
          </a:p>
        </p:txBody>
      </p:sp>
    </p:spTree>
    <p:extLst>
      <p:ext uri="{BB962C8B-B14F-4D97-AF65-F5344CB8AC3E}">
        <p14:creationId xmlns:p14="http://schemas.microsoft.com/office/powerpoint/2010/main" val="9444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Ensemble Learning / </a:t>
            </a:r>
            <a:r>
              <a:rPr lang="tr-TR" dirty="0" smtClean="0"/>
              <a:t>Bagging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25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91" y="1845734"/>
            <a:ext cx="5275898" cy="39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Ensemble </a:t>
            </a:r>
            <a:r>
              <a:rPr lang="tr-TR" dirty="0" smtClean="0"/>
              <a:t>Learning / Boosting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26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39" y="2061951"/>
            <a:ext cx="4629150" cy="3590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611276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100" dirty="0"/>
              <a:t>Artificial Intelligence: A Modern Approach (2nd ed). Stuart Russell and Peter Norvig. Prentice Hall. 2002. </a:t>
            </a:r>
          </a:p>
        </p:txBody>
      </p:sp>
    </p:spTree>
    <p:extLst>
      <p:ext uri="{BB962C8B-B14F-4D97-AF65-F5344CB8AC3E}">
        <p14:creationId xmlns:p14="http://schemas.microsoft.com/office/powerpoint/2010/main" val="39188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Artificial Intelligence: A Modern Approach (2nd ed). Stuart Russell and Peter Norvig. Prentice Hall. 2002. </a:t>
            </a:r>
            <a:endParaRPr lang="tr-TR" dirty="0" smtClean="0"/>
          </a:p>
          <a:p>
            <a:r>
              <a:rPr lang="en-US" dirty="0"/>
              <a:t>Pattern Recognition and Machine Learning. Christopher Bishop. Springer, </a:t>
            </a:r>
            <a:r>
              <a:rPr lang="en-US" dirty="0" smtClean="0"/>
              <a:t>2007</a:t>
            </a:r>
            <a:endParaRPr lang="tr-TR" dirty="0"/>
          </a:p>
          <a:p>
            <a:r>
              <a:rPr lang="tr-TR" dirty="0" smtClean="0"/>
              <a:t>Abbot D., </a:t>
            </a:r>
            <a:r>
              <a:rPr lang="tr-TR" dirty="0"/>
              <a:t>Applied Predictive Analytics, </a:t>
            </a:r>
            <a:r>
              <a:rPr lang="tr-TR" dirty="0" smtClean="0"/>
              <a:t>Wiley</a:t>
            </a:r>
          </a:p>
          <a:p>
            <a:r>
              <a:rPr lang="tr-TR" dirty="0" smtClean="0"/>
              <a:t>Tan </a:t>
            </a:r>
            <a:r>
              <a:rPr lang="tr-TR" dirty="0"/>
              <a:t>P.N., Steinbach M., Kumar V., Introduction to Data </a:t>
            </a:r>
            <a:r>
              <a:rPr lang="tr-TR" dirty="0" smtClean="0"/>
              <a:t>Mining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Mevcut </a:t>
            </a:r>
            <a:r>
              <a:rPr lang="tr-TR" dirty="0"/>
              <a:t>veriler 3 alt kümeye ayrılır: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Training set (Eğitim kümesi)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Validation set (Doğrulama kümesi)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Test set (Test kümesi)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Validation </a:t>
            </a:r>
            <a:r>
              <a:rPr lang="tr-TR" dirty="0" smtClean="0"/>
              <a:t>set : öğrenme </a:t>
            </a:r>
            <a:r>
              <a:rPr lang="tr-TR" dirty="0"/>
              <a:t>algoritmalarında parametrelerin kestirilmesi için kullanılır.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Validation set ile en iyi doğruluk derecesini üreten parametreler final parametrelerdir.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Doğru parametre kestirimi için cross-validation yöntemi kullanılır.</a:t>
            </a:r>
            <a:endParaRPr lang="tr-TR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3</a:t>
            </a:fld>
            <a:endParaRPr lang="tr-TR"/>
          </a:p>
        </p:txBody>
      </p:sp>
      <p:pic>
        <p:nvPicPr>
          <p:cNvPr id="2050" name="Picture 2" descr="https://miro.medium.com/max/875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48" y="4695742"/>
            <a:ext cx="5376320" cy="12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Cross-Validation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4</a:t>
            </a:fld>
            <a:endParaRPr lang="tr-TR"/>
          </a:p>
        </p:txBody>
      </p:sp>
      <p:pic>
        <p:nvPicPr>
          <p:cNvPr id="6" name="Picture 2" descr="https://miro.medium.com/max/875/1*dldTNMhgjNNeu7d0OmN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86" y="2095153"/>
            <a:ext cx="7011972" cy="4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Değerlendirme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Performans Ölçekleri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5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0" y="2275316"/>
            <a:ext cx="5714593" cy="3682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82" y="2229195"/>
            <a:ext cx="4402318" cy="3684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483" y="562715"/>
            <a:ext cx="4402318" cy="14703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6225" y="6066071"/>
            <a:ext cx="4187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Dean Abbot, Applied Predictive Analytics, Wiley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20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Overfitting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6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1068387" y="6050812"/>
            <a:ext cx="10058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Artificial Intelligence: A Modern Approach (2nd ed). Stuart Russell and Peter Norvig. Prentice Hall. 2002.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2317827"/>
            <a:ext cx="4264512" cy="3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3195"/>
            <a:ext cx="10058400" cy="973789"/>
          </a:xfrm>
        </p:spPr>
        <p:txBody>
          <a:bodyPr/>
          <a:lstStyle/>
          <a:p>
            <a:r>
              <a:rPr lang="tr-TR" dirty="0" smtClean="0"/>
              <a:t>Detay Öğrenme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7</a:t>
            </a:fld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1002384" y="6108673"/>
            <a:ext cx="101532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Richard O. </a:t>
            </a:r>
            <a:r>
              <a:rPr lang="en-US" sz="1100" dirty="0" err="1"/>
              <a:t>Duda</a:t>
            </a:r>
            <a:r>
              <a:rPr lang="en-US" sz="1100" dirty="0"/>
              <a:t>, Peter E. Hart, David G. Stork - Pattern classification (2001, Wiley)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3" y="2848179"/>
            <a:ext cx="3290717" cy="2018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99" y="2848179"/>
            <a:ext cx="3508068" cy="2117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87" y="2848179"/>
            <a:ext cx="3360836" cy="20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Bias-Variance Ayrışımı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Tahmin hipotezi ile hedef değer arasındaki beklenen karesel fark iki terimli olarak ifade edilebilir.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İlk terim: tüm veriler üzerindeki ortalama tahminin istenen tahmin fonksiyonundan ne kadar farklı olduğunu temsil eder.</a:t>
            </a:r>
          </a:p>
          <a:p>
            <a:r>
              <a:rPr lang="tr-TR" sz="2400" dirty="0"/>
              <a:t>İkinci terim: farklı veri kümeleri için çözümlerin ortalamaları etrafında ne ölçüde değiştiğini ölçer ve dolayısıyla bu, y(x;D) işlevinin belirli veri kümesi seçimine ne kadar duyarlı olduğunu ölçer.</a:t>
            </a:r>
          </a:p>
          <a:p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35" y="2514601"/>
            <a:ext cx="5715000" cy="108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623340"/>
            <a:ext cx="4767470" cy="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Bias-Variance Ayrışımı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Sevinç İlhan Omurca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1356-198D-41B3-9FCF-148FED8BEED2}" type="slidenum">
              <a:rPr lang="tr-TR" smtClean="0"/>
              <a:t>9</a:t>
            </a:fld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1011810" y="6053362"/>
            <a:ext cx="102006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/>
              <a:t>https://sites.google.com/view/datascience-cheat-sheets#h.pc6lrwop0hai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57" y="1882173"/>
            <a:ext cx="3888245" cy="4132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66" y="1882173"/>
            <a:ext cx="4380514" cy="4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9896</TotalTime>
  <Words>1090</Words>
  <Application>Microsoft Office PowerPoint</Application>
  <PresentationFormat>Widescreen</PresentationFormat>
  <Paragraphs>181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MAKİNE ÖĞRENMESİ</vt:lpstr>
      <vt:lpstr>Model Değerlendirme</vt:lpstr>
      <vt:lpstr>Model Değerlendirme</vt:lpstr>
      <vt:lpstr>Model Değerlendirme</vt:lpstr>
      <vt:lpstr>Model Değerlendirme</vt:lpstr>
      <vt:lpstr>Model Overfitting</vt:lpstr>
      <vt:lpstr>Detay Öğrenme</vt:lpstr>
      <vt:lpstr>Bias-Variance Ayrışımı</vt:lpstr>
      <vt:lpstr>Bias-Variance Ayrışımı</vt:lpstr>
      <vt:lpstr>Bias-Variance Ayrışımı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Curse of dimensionality (Boyut Laneti)</vt:lpstr>
      <vt:lpstr>Curse of dimensionality</vt:lpstr>
      <vt:lpstr>Curse of dimensionality</vt:lpstr>
      <vt:lpstr>Curse of dimensionality</vt:lpstr>
      <vt:lpstr>Boyut Küçültme</vt:lpstr>
      <vt:lpstr>Topluluk Öğrenme (Ensemble Learning)</vt:lpstr>
      <vt:lpstr>Ensemble Learning / Bagging</vt:lpstr>
      <vt:lpstr>Ensemble Learning / Boosting</vt:lpstr>
      <vt:lpstr>Referanslar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ANALİTİĞİ VE BÜYÜK VERİ</dc:title>
  <dc:creator>sevinc</dc:creator>
  <cp:lastModifiedBy>sevinc</cp:lastModifiedBy>
  <cp:revision>1123</cp:revision>
  <cp:lastPrinted>2021-09-30T09:49:55Z</cp:lastPrinted>
  <dcterms:created xsi:type="dcterms:W3CDTF">2021-04-13T09:24:18Z</dcterms:created>
  <dcterms:modified xsi:type="dcterms:W3CDTF">2021-10-26T09:26:11Z</dcterms:modified>
</cp:coreProperties>
</file>