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 varScale="1">
        <p:scale>
          <a:sx n="86" d="100"/>
          <a:sy n="86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26.11.2013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Bellek Tabanlı Sınıflandırma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En Yakın Komşu Algoritması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981991" cy="335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küçük uzaklıkların belirlenmesi:</a:t>
            </a:r>
          </a:p>
          <a:p>
            <a:pPr lvl="1"/>
            <a:r>
              <a:rPr lang="tr-TR" dirty="0" smtClean="0"/>
              <a:t>Satırlar sıralanarak k=4 en yakın komşular belirlenir.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140968"/>
            <a:ext cx="3312368" cy="306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(8,4) noktasına ek yakın 4 komşu: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24100"/>
            <a:ext cx="63055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Seçilen satırlara ilişkin sınıfların belirlenmesi</a:t>
            </a:r>
          </a:p>
          <a:p>
            <a:pPr lvl="1"/>
            <a:r>
              <a:rPr lang="tr-TR" dirty="0" smtClean="0"/>
              <a:t>En yakın komşuların sınıf etiketleri göz önüne alınır</a:t>
            </a:r>
          </a:p>
          <a:p>
            <a:pPr lvl="1"/>
            <a:r>
              <a:rPr lang="tr-TR" dirty="0" smtClean="0"/>
              <a:t>(8,4) test verisinin sınıfı “KÖTÜ” olarak belirlenir.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573016"/>
            <a:ext cx="2664296" cy="252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Ağırlıklı Oylama:</a:t>
            </a:r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Burada </a:t>
            </a:r>
            <a:r>
              <a:rPr lang="tr-TR" dirty="0" smtClean="0"/>
              <a:t>yer alan d(i,j) ifadesi i ve j gözlemleri arasındaki Öklid uzaklığıdır. </a:t>
            </a:r>
          </a:p>
          <a:p>
            <a:r>
              <a:rPr lang="tr-TR" dirty="0" err="1" smtClean="0"/>
              <a:t>Herbir</a:t>
            </a:r>
            <a:r>
              <a:rPr lang="tr-TR" dirty="0" smtClean="0"/>
              <a:t> sınıf değeri için bu uzaklıkların toplamı hesaplanarak ağırlıklı </a:t>
            </a:r>
            <a:r>
              <a:rPr lang="tr-TR" dirty="0" smtClean="0"/>
              <a:t>oylama </a:t>
            </a:r>
            <a:r>
              <a:rPr lang="tr-TR" dirty="0" smtClean="0"/>
              <a:t>değeri elde edilir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En büyük ağırlıklı oylama değerine sahip olan sınıf etiketi yeni test verisinin sınıfı kabul edilir.</a:t>
            </a:r>
          </a:p>
          <a:p>
            <a:endParaRPr lang="tr-T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204864"/>
            <a:ext cx="1743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K’nın</a:t>
            </a:r>
            <a:r>
              <a:rPr lang="tr-TR" dirty="0" smtClean="0"/>
              <a:t> </a:t>
            </a:r>
            <a:r>
              <a:rPr lang="tr-TR" dirty="0" smtClean="0"/>
              <a:t>belirlenmesi: K-en yakın komşu algoritması için k = 3</a:t>
            </a:r>
          </a:p>
          <a:p>
            <a:r>
              <a:rPr lang="tr-TR" dirty="0" smtClean="0"/>
              <a:t>Böylece </a:t>
            </a:r>
            <a:r>
              <a:rPr lang="tr-TR" dirty="0" smtClean="0"/>
              <a:t>(0.10, 0.50) gözlemine en yakın </a:t>
            </a:r>
            <a:r>
              <a:rPr lang="tr-TR" dirty="0" smtClean="0"/>
              <a:t>3 komşu aranır.</a:t>
            </a:r>
            <a:endParaRPr lang="tr-T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Aşağıda verilen gözlem </a:t>
            </a:r>
            <a:r>
              <a:rPr lang="tr-TR" sz="2400" dirty="0" smtClean="0"/>
              <a:t>tablosuna göre, </a:t>
            </a:r>
            <a:r>
              <a:rPr lang="tr-TR" sz="2400" dirty="0" smtClean="0"/>
              <a:t>yeni bir gözlem olan (0.10, 0.50) gözleminin hangi </a:t>
            </a:r>
            <a:r>
              <a:rPr lang="tr-TR" sz="2400" dirty="0" smtClean="0"/>
              <a:t>sınıfa dahil </a:t>
            </a:r>
            <a:r>
              <a:rPr lang="tr-TR" sz="2400" dirty="0" smtClean="0"/>
              <a:t>olduğunu k-en yakın komşu algoritması ile bulalım</a:t>
            </a:r>
            <a:endParaRPr lang="tr-TR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852936"/>
            <a:ext cx="2088232" cy="331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Uzaklıkların hesaplanması: (0.10, 0.50) gözlemi ile diğer gözlem değerlerinin </a:t>
            </a:r>
            <a:r>
              <a:rPr lang="tr-TR" sz="2400" dirty="0" err="1" smtClean="0"/>
              <a:t>herbirisi</a:t>
            </a:r>
            <a:r>
              <a:rPr lang="tr-TR" sz="2400" dirty="0" smtClean="0"/>
              <a:t> arasındaki uzaklıkları Öklid uzaklık formülünü kullanarak hesaplanır</a:t>
            </a:r>
          </a:p>
          <a:p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212976"/>
            <a:ext cx="1656184" cy="286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küçük uzaklıkların belirlenmesi</a:t>
            </a:r>
          </a:p>
          <a:p>
            <a:pPr lvl="1"/>
            <a:r>
              <a:rPr lang="tr-TR" dirty="0" smtClean="0"/>
              <a:t>Satırlar </a:t>
            </a:r>
            <a:r>
              <a:rPr lang="tr-TR" dirty="0" smtClean="0"/>
              <a:t>sıralanarak, en küçük k = 3 tanesi </a:t>
            </a:r>
            <a:r>
              <a:rPr lang="tr-TR" dirty="0" smtClean="0"/>
              <a:t>belirlenir.Bu </a:t>
            </a:r>
            <a:r>
              <a:rPr lang="tr-TR" dirty="0" smtClean="0"/>
              <a:t>üç nokta yeni gözlem noktasına en yakın noktalardır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501008"/>
            <a:ext cx="2448272" cy="29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yakın 3 komşu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47910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K-</a:t>
            </a:r>
            <a:r>
              <a:rPr lang="tr-TR" dirty="0" err="1" smtClean="0"/>
              <a:t>nearest</a:t>
            </a:r>
            <a:r>
              <a:rPr lang="tr-TR" dirty="0" smtClean="0"/>
              <a:t> </a:t>
            </a:r>
            <a:r>
              <a:rPr lang="tr-TR" dirty="0" err="1" smtClean="0"/>
              <a:t>neighbors</a:t>
            </a:r>
            <a:r>
              <a:rPr lang="tr-TR" dirty="0" smtClean="0"/>
              <a:t> (KNN)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Eğitim adımı yok</a:t>
            </a:r>
          </a:p>
          <a:p>
            <a:r>
              <a:rPr lang="tr-TR" dirty="0" smtClean="0"/>
              <a:t>Test verileri en yakınlarındaki K </a:t>
            </a:r>
            <a:r>
              <a:rPr lang="tr-TR" dirty="0" smtClean="0"/>
              <a:t>adet komşularının </a:t>
            </a:r>
            <a:r>
              <a:rPr lang="tr-TR" dirty="0" smtClean="0"/>
              <a:t>sınıf </a:t>
            </a:r>
            <a:r>
              <a:rPr lang="tr-TR" dirty="0" smtClean="0"/>
              <a:t>etiketlerine bakılarak sınıflandırılır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Seçilen satırlara ilişkin sınıfların belirlenmesi</a:t>
            </a:r>
            <a:r>
              <a:rPr lang="tr-TR" dirty="0" smtClean="0"/>
              <a:t>: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420888"/>
            <a:ext cx="3741324" cy="319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Ağırlıklı oylama yönteminin uygulanması: </a:t>
            </a:r>
            <a:endParaRPr lang="tr-TR" sz="2400" dirty="0" smtClean="0"/>
          </a:p>
          <a:p>
            <a:r>
              <a:rPr lang="tr-TR" sz="2400" dirty="0" smtClean="0"/>
              <a:t>Bu </a:t>
            </a:r>
            <a:r>
              <a:rPr lang="tr-TR" sz="2400" dirty="0" smtClean="0"/>
              <a:t>aşamada, </a:t>
            </a:r>
            <a:r>
              <a:rPr lang="tr-TR" sz="2400" dirty="0" smtClean="0"/>
              <a:t>seçme işlemi “ağırlıklı </a:t>
            </a:r>
            <a:r>
              <a:rPr lang="tr-TR" sz="2400" dirty="0" smtClean="0"/>
              <a:t>oylama” </a:t>
            </a:r>
            <a:r>
              <a:rPr lang="tr-TR" sz="2400" dirty="0" smtClean="0"/>
              <a:t>yöntemiyle yapılıyor. </a:t>
            </a:r>
            <a:r>
              <a:rPr lang="tr-TR" sz="2400" dirty="0" smtClean="0"/>
              <a:t>O halde son tabloya d(i,j)’ ağırlıklı ortalamaları</a:t>
            </a:r>
          </a:p>
          <a:p>
            <a:r>
              <a:rPr lang="tr-TR" sz="2400" dirty="0" smtClean="0"/>
              <a:t>eklemek gerekiyor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pPr>
              <a:buNone/>
            </a:pPr>
            <a:endParaRPr lang="tr-TR" sz="24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56992"/>
            <a:ext cx="27241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797152"/>
            <a:ext cx="27813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5151596" cy="311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Cinsiyet sınıfının “ERKEK” değerleri için ağırlıklı oylama değeri hesaplanır.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Sonuç:</a:t>
            </a:r>
          </a:p>
          <a:p>
            <a:pPr lvl="1"/>
            <a:r>
              <a:rPr lang="tr-TR" dirty="0" smtClean="0"/>
              <a:t>“Kadın” değeri için elde edilen ağırlıklı oylama değeri “erkek” değeri için elde edilenden daha büyük olduğundan yeni gözlem değerinin “kadın” sınıfına ait olduğu belirlenir.</a:t>
            </a:r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780928"/>
            <a:ext cx="5396364" cy="46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 verilen gözlem tablosuna göre (7,8,5) noktasının </a:t>
            </a:r>
            <a:r>
              <a:rPr lang="tr-TR" dirty="0" smtClean="0"/>
              <a:t>hangi </a:t>
            </a:r>
            <a:r>
              <a:rPr lang="tr-TR" dirty="0" smtClean="0"/>
              <a:t>sınıf değerine sahip olduğunu bulalım.</a:t>
            </a:r>
          </a:p>
          <a:p>
            <a:endParaRPr lang="tr-T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356992"/>
            <a:ext cx="44577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Gözlem değerlerini (0,1) aralığına göre dönüştürmek için </a:t>
            </a:r>
            <a:r>
              <a:rPr lang="tr-TR" dirty="0" err="1" smtClean="0"/>
              <a:t>min</a:t>
            </a:r>
            <a:r>
              <a:rPr lang="tr-TR" dirty="0" smtClean="0"/>
              <a:t>-</a:t>
            </a:r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tr-TR" dirty="0" smtClean="0"/>
              <a:t>normalleştirme yöntemini uygulayalım</a:t>
            </a:r>
            <a:endParaRPr lang="tr-T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72961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2</a:t>
            </a:r>
            <a:endParaRPr lang="tr-TR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1762919"/>
            <a:ext cx="63436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Dönüştürülmüş veriler: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Dönüştürülmüş test değeri: </a:t>
            </a:r>
          </a:p>
          <a:p>
            <a:pPr lvl="1"/>
            <a:r>
              <a:rPr lang="tr-TR" dirty="0" smtClean="0"/>
              <a:t>(7,8,5)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smtClean="0"/>
              <a:t>(0.26 </a:t>
            </a:r>
            <a:r>
              <a:rPr lang="tr-TR" dirty="0" smtClean="0"/>
              <a:t>, 0.43, 0.07) elde edilir.</a:t>
            </a:r>
            <a:endParaRPr lang="tr-T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492896"/>
            <a:ext cx="42957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 </a:t>
            </a:r>
            <a:r>
              <a:rPr lang="tr-TR" dirty="0" err="1" smtClean="0"/>
              <a:t>nın</a:t>
            </a:r>
            <a:r>
              <a:rPr lang="tr-TR" dirty="0" smtClean="0"/>
              <a:t> belirlenmesi: </a:t>
            </a:r>
            <a:endParaRPr lang="tr-TR" dirty="0" smtClean="0"/>
          </a:p>
          <a:p>
            <a:pPr lvl="1"/>
            <a:r>
              <a:rPr lang="tr-TR" dirty="0" smtClean="0"/>
              <a:t>K-en </a:t>
            </a:r>
            <a:r>
              <a:rPr lang="tr-TR" dirty="0" smtClean="0"/>
              <a:t>yakın komşu algoritması için k = </a:t>
            </a:r>
            <a:r>
              <a:rPr lang="tr-TR" dirty="0" smtClean="0"/>
              <a:t>3 kabul </a:t>
            </a:r>
            <a:r>
              <a:rPr lang="tr-TR" dirty="0" smtClean="0"/>
              <a:t>edilir.</a:t>
            </a:r>
          </a:p>
          <a:p>
            <a:r>
              <a:rPr lang="tr-TR" dirty="0" smtClean="0"/>
              <a:t>Uzaklıkların </a:t>
            </a:r>
            <a:r>
              <a:rPr lang="tr-TR" dirty="0" smtClean="0"/>
              <a:t>hesaplanması: </a:t>
            </a:r>
            <a:endParaRPr lang="tr-TR" dirty="0" smtClean="0"/>
          </a:p>
          <a:p>
            <a:pPr lvl="1"/>
            <a:r>
              <a:rPr lang="tr-TR" dirty="0" smtClean="0"/>
              <a:t>(</a:t>
            </a:r>
            <a:r>
              <a:rPr lang="tr-TR" dirty="0" smtClean="0"/>
              <a:t>0.26, 0.43, 0.07) noktası </a:t>
            </a:r>
            <a:r>
              <a:rPr lang="tr-TR" dirty="0" smtClean="0"/>
              <a:t>ile dönüştürülmüş </a:t>
            </a:r>
            <a:r>
              <a:rPr lang="tr-TR" dirty="0" smtClean="0"/>
              <a:t>değerlerin </a:t>
            </a:r>
            <a:r>
              <a:rPr lang="tr-TR" dirty="0" err="1" smtClean="0"/>
              <a:t>herbirisi</a:t>
            </a:r>
            <a:r>
              <a:rPr lang="tr-TR" dirty="0" smtClean="0"/>
              <a:t> arasındaki Öklid </a:t>
            </a:r>
            <a:r>
              <a:rPr lang="tr-TR" dirty="0" smtClean="0"/>
              <a:t>uzaklıkları hesaplanır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69979"/>
          </a:xfrm>
        </p:spPr>
        <p:txBody>
          <a:bodyPr>
            <a:normAutofit/>
          </a:bodyPr>
          <a:lstStyle/>
          <a:p>
            <a:r>
              <a:rPr lang="tr-TR" sz="2000" dirty="0" smtClean="0"/>
              <a:t>Gözlem değerlerinin (0.26, 0.43, 0.07) noktasına olan </a:t>
            </a:r>
            <a:r>
              <a:rPr lang="tr-TR" sz="2000" dirty="0" smtClean="0"/>
              <a:t>uzaklıkları: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En </a:t>
            </a:r>
            <a:r>
              <a:rPr lang="tr-TR" sz="2000" dirty="0" smtClean="0"/>
              <a:t>küçük uzaklıkların belirlenmesi: Uzaklık </a:t>
            </a:r>
            <a:r>
              <a:rPr lang="tr-TR" sz="2000" dirty="0" err="1" smtClean="0"/>
              <a:t>gözönüne</a:t>
            </a:r>
            <a:r>
              <a:rPr lang="tr-TR" sz="2000" dirty="0" smtClean="0"/>
              <a:t> alınarak </a:t>
            </a:r>
            <a:r>
              <a:rPr lang="tr-TR" sz="2000" dirty="0" smtClean="0"/>
              <a:t>k </a:t>
            </a:r>
            <a:r>
              <a:rPr lang="tr-TR" sz="2000" dirty="0" smtClean="0"/>
              <a:t>= 3 komşu gözlemin belirlenmesi</a:t>
            </a:r>
            <a:endParaRPr lang="tr-TR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16832"/>
            <a:ext cx="39052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924425"/>
            <a:ext cx="45529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Avantaj-Dezavantaj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AVANTAJ:</a:t>
            </a:r>
          </a:p>
          <a:p>
            <a:pPr lvl="1"/>
            <a:r>
              <a:rPr lang="tr-TR" dirty="0" smtClean="0"/>
              <a:t>Uygulanması basit</a:t>
            </a:r>
            <a:endParaRPr lang="tr-TR" dirty="0" smtClean="0"/>
          </a:p>
          <a:p>
            <a:pPr lvl="1"/>
            <a:r>
              <a:rPr lang="tr-TR" dirty="0" smtClean="0"/>
              <a:t>Gürültülü verilerine </a:t>
            </a:r>
            <a:r>
              <a:rPr lang="tr-TR" dirty="0" smtClean="0"/>
              <a:t>karsı </a:t>
            </a:r>
            <a:r>
              <a:rPr lang="tr-TR" dirty="0" smtClean="0"/>
              <a:t>etkili</a:t>
            </a:r>
            <a:endParaRPr lang="tr-TR" dirty="0" smtClean="0"/>
          </a:p>
          <a:p>
            <a:pPr lvl="1"/>
            <a:r>
              <a:rPr lang="tr-TR" dirty="0" smtClean="0"/>
              <a:t>Eğitim </a:t>
            </a:r>
            <a:r>
              <a:rPr lang="tr-TR" dirty="0" smtClean="0"/>
              <a:t>dokümanlarının sayısı fazla </a:t>
            </a:r>
            <a:r>
              <a:rPr lang="tr-TR" dirty="0" smtClean="0"/>
              <a:t>ise daha etkindir</a:t>
            </a:r>
          </a:p>
          <a:p>
            <a:r>
              <a:rPr lang="tr-TR" dirty="0" smtClean="0"/>
              <a:t>DEZAVANTAJ:</a:t>
            </a:r>
          </a:p>
          <a:p>
            <a:pPr lvl="1"/>
            <a:r>
              <a:rPr lang="tr-TR" dirty="0" smtClean="0"/>
              <a:t>Algoritma başlangıçta K </a:t>
            </a:r>
            <a:r>
              <a:rPr lang="tr-TR" dirty="0" smtClean="0"/>
              <a:t>parametresine ihtiyaç duyar</a:t>
            </a:r>
          </a:p>
          <a:p>
            <a:pPr lvl="1"/>
            <a:r>
              <a:rPr lang="tr-TR" dirty="0" smtClean="0"/>
              <a:t>En </a:t>
            </a:r>
            <a:r>
              <a:rPr lang="tr-TR" dirty="0" smtClean="0"/>
              <a:t>iyi sonucun alınabilmesi için hangi </a:t>
            </a:r>
            <a:r>
              <a:rPr lang="tr-TR" dirty="0" smtClean="0"/>
              <a:t>uzaklık ölçümünün uygulanacağı </a:t>
            </a:r>
            <a:r>
              <a:rPr lang="tr-TR" dirty="0" smtClean="0"/>
              <a:t>ve hangi </a:t>
            </a:r>
            <a:r>
              <a:rPr lang="tr-TR" dirty="0" smtClean="0"/>
              <a:t>özelliklerin alınacağı </a:t>
            </a:r>
            <a:r>
              <a:rPr lang="tr-TR" dirty="0" smtClean="0"/>
              <a:t>bilgisi açık </a:t>
            </a:r>
            <a:r>
              <a:rPr lang="tr-TR" dirty="0" smtClean="0"/>
              <a:t>değildir</a:t>
            </a:r>
            <a:endParaRPr lang="tr-TR" dirty="0" smtClean="0"/>
          </a:p>
          <a:p>
            <a:pPr lvl="1"/>
            <a:r>
              <a:rPr lang="tr-TR" dirty="0" smtClean="0"/>
              <a:t>Hesaplama </a:t>
            </a:r>
            <a:r>
              <a:rPr lang="tr-TR" dirty="0" smtClean="0"/>
              <a:t>maliyeti </a:t>
            </a:r>
            <a:r>
              <a:rPr lang="tr-TR" dirty="0" smtClean="0"/>
              <a:t>yüksektir</a:t>
            </a:r>
            <a:endParaRPr lang="tr-T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 sınıfına ilişkin ilk 3 değerin belirlenmesi: Seçilenler arasında </a:t>
            </a:r>
            <a:r>
              <a:rPr lang="tr-TR" dirty="0" smtClean="0"/>
              <a:t>‘</a:t>
            </a:r>
            <a:r>
              <a:rPr lang="tr-TR" dirty="0" smtClean="0"/>
              <a:t>EVET’ </a:t>
            </a:r>
            <a:r>
              <a:rPr lang="tr-TR" dirty="0" err="1" smtClean="0"/>
              <a:t>lerin</a:t>
            </a:r>
            <a:r>
              <a:rPr lang="tr-TR" dirty="0" smtClean="0"/>
              <a:t> sayısı ‘HAYIR’ dan daha fazla olduğu için yeni </a:t>
            </a:r>
            <a:r>
              <a:rPr lang="tr-TR" dirty="0" smtClean="0"/>
              <a:t>gözlemin </a:t>
            </a:r>
            <a:r>
              <a:rPr lang="tr-TR" dirty="0" smtClean="0"/>
              <a:t>sınıfı ‘</a:t>
            </a:r>
            <a:r>
              <a:rPr lang="tr-TR" dirty="0" err="1" smtClean="0"/>
              <a:t>EVET’dir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789040"/>
            <a:ext cx="53911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Madenciliği Yöntemleri, Dr. Yalçın Özkan, Papatya </a:t>
            </a:r>
            <a:r>
              <a:rPr lang="tr-TR" dirty="0" smtClean="0"/>
              <a:t>Yayıncılık</a:t>
            </a:r>
            <a:r>
              <a:rPr lang="tr-TR" dirty="0" smtClean="0"/>
              <a:t>, 2008.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KNN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yöntem örnek kümedeki gözlemlerin </a:t>
            </a:r>
            <a:r>
              <a:rPr lang="tr-TR" dirty="0" err="1" smtClean="0"/>
              <a:t>herbirinin</a:t>
            </a:r>
            <a:r>
              <a:rPr lang="tr-TR" dirty="0" smtClean="0"/>
              <a:t>, sonradan </a:t>
            </a:r>
            <a:r>
              <a:rPr lang="tr-TR" dirty="0" smtClean="0"/>
              <a:t>belirlenen bir gözlem değerine </a:t>
            </a:r>
            <a:r>
              <a:rPr lang="tr-TR" dirty="0" smtClean="0"/>
              <a:t>olan uzaklıklarının </a:t>
            </a:r>
            <a:r>
              <a:rPr lang="tr-TR" dirty="0" smtClean="0"/>
              <a:t>hesaplanması ve en küçük </a:t>
            </a:r>
            <a:r>
              <a:rPr lang="tr-TR" dirty="0" smtClean="0"/>
              <a:t>uzaklığa sahip </a:t>
            </a:r>
            <a:r>
              <a:rPr lang="tr-TR" dirty="0" smtClean="0"/>
              <a:t>k sayıda gözlemin seçilmesi </a:t>
            </a:r>
            <a:r>
              <a:rPr lang="tr-TR" dirty="0" smtClean="0"/>
              <a:t>esasına dayanmaktadır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Uzaklıkların </a:t>
            </a:r>
            <a:r>
              <a:rPr lang="tr-TR" dirty="0" smtClean="0"/>
              <a:t>hesaplanmasında, i ve j noktaları </a:t>
            </a:r>
            <a:r>
              <a:rPr lang="tr-TR" dirty="0" smtClean="0"/>
              <a:t>için Öklid </a:t>
            </a:r>
            <a:r>
              <a:rPr lang="tr-TR" dirty="0" smtClean="0"/>
              <a:t>uzaklık formülü kullanılabilir.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5229200"/>
            <a:ext cx="25050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KNN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K parametresi belirlenir. 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parametre verilen bir noktaya en yakın </a:t>
            </a:r>
            <a:r>
              <a:rPr lang="tr-TR" dirty="0" smtClean="0"/>
              <a:t>komşuların </a:t>
            </a:r>
            <a:r>
              <a:rPr lang="tr-TR" dirty="0" smtClean="0"/>
              <a:t>sayısıdır.</a:t>
            </a:r>
          </a:p>
          <a:p>
            <a:r>
              <a:rPr lang="tr-TR" dirty="0" err="1" smtClean="0"/>
              <a:t>Sözkonusu</a:t>
            </a:r>
            <a:r>
              <a:rPr lang="tr-TR" dirty="0" smtClean="0"/>
              <a:t> </a:t>
            </a:r>
            <a:r>
              <a:rPr lang="tr-TR" dirty="0" smtClean="0"/>
              <a:t>nokta ile diğer tüm noktalar arasındaki uzaklıklar tek </a:t>
            </a:r>
            <a:r>
              <a:rPr lang="tr-TR" dirty="0" smtClean="0"/>
              <a:t>tek </a:t>
            </a:r>
            <a:r>
              <a:rPr lang="tr-TR" dirty="0" smtClean="0"/>
              <a:t>hesaplanır.</a:t>
            </a:r>
          </a:p>
          <a:p>
            <a:r>
              <a:rPr lang="tr-TR" dirty="0" smtClean="0"/>
              <a:t>Yukarıda </a:t>
            </a:r>
            <a:r>
              <a:rPr lang="tr-TR" dirty="0" smtClean="0"/>
              <a:t>hesaplanan uzaklıklara göre satırlar sıralanır ve bunlar </a:t>
            </a:r>
            <a:r>
              <a:rPr lang="tr-TR" dirty="0" smtClean="0"/>
              <a:t>arasından </a:t>
            </a:r>
            <a:r>
              <a:rPr lang="tr-TR" dirty="0" smtClean="0"/>
              <a:t>en küçük olan k tanesi seçilir.</a:t>
            </a:r>
          </a:p>
          <a:p>
            <a:r>
              <a:rPr lang="tr-TR" dirty="0" smtClean="0"/>
              <a:t>Seçilen </a:t>
            </a:r>
            <a:r>
              <a:rPr lang="tr-TR" dirty="0" smtClean="0"/>
              <a:t>satırların hangi kategoriye ait oldukları belirlenir ve en çok </a:t>
            </a:r>
            <a:r>
              <a:rPr lang="tr-TR" dirty="0" smtClean="0"/>
              <a:t>tekrar </a:t>
            </a:r>
            <a:r>
              <a:rPr lang="tr-TR" dirty="0" smtClean="0"/>
              <a:t>eden kategori değeri seçilir.</a:t>
            </a:r>
          </a:p>
          <a:p>
            <a:r>
              <a:rPr lang="tr-TR" dirty="0" smtClean="0"/>
              <a:t>Seçilen </a:t>
            </a:r>
            <a:r>
              <a:rPr lang="tr-TR" dirty="0" smtClean="0"/>
              <a:t>kategori, tahmin edilmesi beklenen gözlem değerinin </a:t>
            </a:r>
            <a:r>
              <a:rPr lang="tr-TR" dirty="0" smtClean="0"/>
              <a:t>kategorisi </a:t>
            </a:r>
            <a:r>
              <a:rPr lang="tr-TR" dirty="0" smtClean="0"/>
              <a:t>olarak kabul edilir.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K=3 komşuluğu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44824"/>
            <a:ext cx="46672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 verilen </a:t>
            </a:r>
            <a:r>
              <a:rPr lang="tr-TR" dirty="0" smtClean="0"/>
              <a:t>veri kümesine </a:t>
            </a:r>
            <a:r>
              <a:rPr lang="tr-TR" dirty="0" smtClean="0"/>
              <a:t>göre, yeni bir gözlem olan X1 = 8, X2 = </a:t>
            </a:r>
            <a:r>
              <a:rPr lang="tr-TR" dirty="0" smtClean="0"/>
              <a:t>4 değerlerinin </a:t>
            </a:r>
            <a:r>
              <a:rPr lang="tr-TR" dirty="0" smtClean="0"/>
              <a:t>hangi sınıfa ait olduğunu </a:t>
            </a:r>
            <a:r>
              <a:rPr lang="tr-TR" dirty="0" smtClean="0"/>
              <a:t>KNN ile bulalım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356992"/>
            <a:ext cx="3888432" cy="258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 </a:t>
            </a:r>
            <a:r>
              <a:rPr lang="tr-TR" dirty="0" err="1" smtClean="0"/>
              <a:t>nın</a:t>
            </a:r>
            <a:r>
              <a:rPr lang="tr-TR" dirty="0" smtClean="0"/>
              <a:t> belirlenmesi </a:t>
            </a:r>
            <a:endParaRPr lang="tr-TR" dirty="0" smtClean="0"/>
          </a:p>
          <a:p>
            <a:pPr lvl="1"/>
            <a:r>
              <a:rPr lang="tr-TR" dirty="0" smtClean="0"/>
              <a:t>k </a:t>
            </a:r>
            <a:r>
              <a:rPr lang="tr-TR" dirty="0" smtClean="0"/>
              <a:t>= 4 kabul ediyoruz.</a:t>
            </a:r>
          </a:p>
          <a:p>
            <a:r>
              <a:rPr lang="tr-TR" dirty="0" smtClean="0"/>
              <a:t>Uzaklıkların </a:t>
            </a:r>
            <a:r>
              <a:rPr lang="tr-TR" dirty="0" smtClean="0"/>
              <a:t>hesaplanması: </a:t>
            </a:r>
            <a:endParaRPr lang="tr-TR" dirty="0" smtClean="0"/>
          </a:p>
          <a:p>
            <a:pPr lvl="1"/>
            <a:r>
              <a:rPr lang="tr-TR" dirty="0" smtClean="0"/>
              <a:t>(</a:t>
            </a:r>
            <a:r>
              <a:rPr lang="tr-TR" dirty="0" smtClean="0"/>
              <a:t>8,4) noktası ile </a:t>
            </a:r>
            <a:r>
              <a:rPr lang="tr-TR" dirty="0" smtClean="0"/>
              <a:t>gözlem değerlerinin her biri </a:t>
            </a:r>
            <a:r>
              <a:rPr lang="tr-TR" dirty="0" smtClean="0"/>
              <a:t>arasındaki </a:t>
            </a:r>
            <a:r>
              <a:rPr lang="tr-TR" dirty="0" err="1" smtClean="0"/>
              <a:t>Öklit</a:t>
            </a:r>
            <a:r>
              <a:rPr lang="tr-TR" dirty="0" smtClean="0"/>
              <a:t> uzaklıkları hesaplanır. 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365104"/>
            <a:ext cx="544418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16832"/>
            <a:ext cx="29952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827584" y="1412776"/>
            <a:ext cx="278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/>
              <a:t>Uzaklıkların </a:t>
            </a:r>
            <a:r>
              <a:rPr lang="tr-TR" b="1" dirty="0" smtClean="0"/>
              <a:t>hesaplanması :</a:t>
            </a:r>
            <a:endParaRPr lang="tr-T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697</Words>
  <Application>Microsoft Office PowerPoint</Application>
  <PresentationFormat>Ekran Gösterisi (4:3)</PresentationFormat>
  <Paragraphs>114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2" baseType="lpstr">
      <vt:lpstr>Ofis Teması</vt:lpstr>
      <vt:lpstr>Bellek Tabanlı Sınıflandırma</vt:lpstr>
      <vt:lpstr>K-nearest neighbors (KNN)</vt:lpstr>
      <vt:lpstr>Avantaj-Dezavantaj</vt:lpstr>
      <vt:lpstr>KNN</vt:lpstr>
      <vt:lpstr>KNN</vt:lpstr>
      <vt:lpstr>K=3 komşuluğu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Uygulama1</vt:lpstr>
      <vt:lpstr>Uygulama1</vt:lpstr>
      <vt:lpstr>Uygulama1</vt:lpstr>
      <vt:lpstr>Uygulama1</vt:lpstr>
      <vt:lpstr>Uygulama1</vt:lpstr>
      <vt:lpstr>Uygulama1</vt:lpstr>
      <vt:lpstr>Uygulama1</vt:lpstr>
      <vt:lpstr>Uygulama1</vt:lpstr>
      <vt:lpstr>Uygulama1</vt:lpstr>
      <vt:lpstr>Uygulama 2</vt:lpstr>
      <vt:lpstr>Uygulama 2</vt:lpstr>
      <vt:lpstr>Uygulama 2</vt:lpstr>
      <vt:lpstr>Uygulama 2</vt:lpstr>
      <vt:lpstr>Uygulama 2</vt:lpstr>
      <vt:lpstr>Uygulama 2</vt:lpstr>
      <vt:lpstr>Uygulama 2</vt:lpstr>
      <vt:lpstr>Kaynaklar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Bellek Tabanlı Sınıflandırma</dc:title>
  <dc:creator>Sevinc Ilhan</dc:creator>
  <cp:lastModifiedBy>Sevinc Ilhan</cp:lastModifiedBy>
  <cp:revision>40</cp:revision>
  <dcterms:created xsi:type="dcterms:W3CDTF">2013-11-26T09:26:46Z</dcterms:created>
  <dcterms:modified xsi:type="dcterms:W3CDTF">2013-11-26T11:21:38Z</dcterms:modified>
</cp:coreProperties>
</file>