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665" r:id="rId2"/>
    <p:sldId id="667" r:id="rId3"/>
    <p:sldId id="668" r:id="rId4"/>
    <p:sldId id="688" r:id="rId5"/>
    <p:sldId id="689" r:id="rId6"/>
    <p:sldId id="690" r:id="rId7"/>
    <p:sldId id="691" r:id="rId8"/>
    <p:sldId id="669" r:id="rId9"/>
    <p:sldId id="670" r:id="rId10"/>
    <p:sldId id="671" r:id="rId11"/>
    <p:sldId id="672" r:id="rId12"/>
    <p:sldId id="673" r:id="rId13"/>
    <p:sldId id="674" r:id="rId14"/>
    <p:sldId id="686" r:id="rId15"/>
    <p:sldId id="675" r:id="rId16"/>
    <p:sldId id="676" r:id="rId17"/>
    <p:sldId id="677" r:id="rId18"/>
    <p:sldId id="678" r:id="rId19"/>
    <p:sldId id="679" r:id="rId20"/>
    <p:sldId id="680" r:id="rId21"/>
    <p:sldId id="681" r:id="rId22"/>
    <p:sldId id="682" r:id="rId23"/>
    <p:sldId id="683" r:id="rId24"/>
    <p:sldId id="684" r:id="rId25"/>
    <p:sldId id="685" r:id="rId26"/>
    <p:sldId id="692" r:id="rId27"/>
    <p:sldId id="693" r:id="rId28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 autoAdjust="0"/>
    <p:restoredTop sz="92478" autoAdjust="0"/>
  </p:normalViewPr>
  <p:slideViewPr>
    <p:cSldViewPr>
      <p:cViewPr varScale="1">
        <p:scale>
          <a:sx n="102" d="100"/>
          <a:sy n="102" d="100"/>
        </p:scale>
        <p:origin x="534" y="14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1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2971E53-7439-C045-8EB6-57DA60A3B2D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1F2F0B8-44CA-4045-ACE5-C9C070469CB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B734C57-8139-4D76-9BAF-AB3868C5B8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B2B8AEB-C750-4AA9-B438-13484E666C6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99" tIns="47495" rIns="94999" bIns="47495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046F7D96-DBD1-4512-B81F-EFBD650983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68095217-7344-4B9D-BF3E-5B6F24B9F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4A7715B-3EED-4D9A-8042-F902952B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ACFA483-D3A0-4234-9AC4-9D46EC73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7CC452D-D431-4BDE-BC3D-ACCDC10E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37877-22D4-4518-B762-2C2117513F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76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0C5D9B56-54FC-4E38-837A-F397C2D5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8128C79-64A9-420D-849B-BCCFD9A5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73349FC-4E0D-4B59-B407-4B4D4CD3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9E794-67C4-4FA0-ABE0-2C7A272BC3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61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7EE6C3B-046F-4502-A640-4FF3599F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9AD977D-4655-41F4-AABB-53FCA263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B9EC3F3-A6E3-49DB-A3A5-0C2A5238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8172C-9ABA-42AC-A7F5-1448F13B19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767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6A21EAE1-8D45-4326-B9F0-C5E6A586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D37993C-0E43-4CD7-8B6D-DFCE80EB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08150A7-1CBC-4EB6-9C9C-3AB51797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0FF63-20C6-4237-9B92-454F1B500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33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01325DDF-F0E6-45F8-A83D-1ED42C49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CD11F3D-1DE5-40A6-8B8F-EF978BBC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7A29662-B91F-4186-87C8-24405018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CFB14-6A49-4336-A9DC-E7274D22C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45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ADEAE0B-55AE-456D-8272-BDED1ECD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E744806-7769-4A80-B73E-D7FFEDCD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8235EC3-8ACC-4F36-A342-90A7F754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18DB0-E25E-4CD0-82AB-18A1BC6784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07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76F3499-D09E-49C2-AFC4-2A0055D6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39285F3-A517-4328-ABB9-BF375CAE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66A2CDD-C1A4-4F2E-BA48-9853A732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D2EDD-2B52-4896-9DDB-6711503A55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49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AF4DFD67-D3F6-4DAD-AF87-D2E85A4A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47332CA-9132-4245-9355-DCD3C01A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7AAF1E6-A849-4926-B976-87446317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A3555-875B-4372-ABAC-3D5E23D69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32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B19E3214-5999-4697-A1E0-C0D7495E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7D15390-0297-4573-99B3-DBCA6315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836E07B-3F66-4E11-9602-C56AA5CC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6B36A-F39C-4F3F-A9B2-6FD1A176A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4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DB3E-A96C-4D1B-9AB2-D0A3DAB0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01D8A-A47E-452D-822C-8F8ED458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2AD66-022A-4F63-92AD-E166A4FD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C4350-8974-4ADC-9B8D-C06D93D944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27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6CB18E54-7232-4697-A096-82E19E3F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2DB9027-05AE-4BBE-BA9F-E5A4F2A0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E1937F1-18A5-4C5B-9935-A0356B25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8C401C-EE02-443C-8CB0-2C06CDD00D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78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082C298B-2425-406C-934C-1B49ACEE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7F67708-6476-49C4-B889-9548E8ED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6CADFF1-8E32-43D6-A5A4-A23564A3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DEBD5-F594-4E33-9F03-AB95476300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18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4E02C71C-DC23-46B7-A379-9FB1464E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EE2F2E9-7564-4D08-9E8F-AFA02576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4601FF8-42FE-4556-BF36-02905141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7F771-3E71-449B-BA24-59F0296205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64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BC54AB2-903B-4F8E-997F-C71752A2A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A1D6B5-6FC4-4C09-A55C-429CFC9BE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8FEB0D6D-A9F7-403C-B3C1-B58C39BE68D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>
              <a:extLst>
                <a:ext uri="{FF2B5EF4-FFF2-40B4-BE49-F238E27FC236}">
                  <a16:creationId xmlns:a16="http://schemas.microsoft.com/office/drawing/2014/main" id="{281C7C49-F2E1-1246-B5C7-A0D4C498F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>
              <a:extLst>
                <a:ext uri="{FF2B5EF4-FFF2-40B4-BE49-F238E27FC236}">
                  <a16:creationId xmlns:a16="http://schemas.microsoft.com/office/drawing/2014/main" id="{F2CB6532-56E1-4C4C-8C62-DDD80817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197EB-C9FB-904B-80A8-2022248AE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FF1A1-5F47-7F43-9B64-81E3A2F20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219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F9AED-3B23-0E41-AEAB-DB98D8513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D44861A-52C0-4055-BC69-72BE0F2F48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3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hf hd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6.emf"/><Relationship Id="rId3" Type="http://schemas.openxmlformats.org/officeDocument/2006/relationships/image" Target="../media/image12.wmf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5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1.emf"/><Relationship Id="rId3" Type="http://schemas.openxmlformats.org/officeDocument/2006/relationships/image" Target="../media/image22.wmf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587B1268-7E38-4534-A658-42D42EFF8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/>
              <a:t>Data Mining</a:t>
            </a:r>
            <a:endParaRPr lang="en-US" altLang="en-US" sz="2800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F66442BA-5953-4926-A18C-9B3949130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8213"/>
            <a:ext cx="82296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Ensemble Techniques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3200" b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Font typeface="Monotype Sorts" pitchFamily="2" charset="2"/>
              <a:buNone/>
            </a:pPr>
            <a:r>
              <a:rPr lang="en-US" altLang="en-US" sz="3200" b="0">
                <a:solidFill>
                  <a:srgbClr val="000000"/>
                </a:solidFill>
              </a:rPr>
              <a:t>Introduction to Data Mining, 2</a:t>
            </a:r>
            <a:r>
              <a:rPr lang="en-US" altLang="en-US" sz="3200" b="0" baseline="30000">
                <a:solidFill>
                  <a:srgbClr val="000000"/>
                </a:solidFill>
              </a:rPr>
              <a:t>nd</a:t>
            </a:r>
            <a:r>
              <a:rPr lang="en-US" altLang="en-US" sz="3200" b="0">
                <a:solidFill>
                  <a:srgbClr val="000000"/>
                </a:solidFill>
              </a:rPr>
              <a:t> Edition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Font typeface="Monotype Sorts" pitchFamily="2" charset="2"/>
              <a:buNone/>
            </a:pPr>
            <a:r>
              <a:rPr lang="en-US" altLang="en-US" sz="3200" b="0">
                <a:solidFill>
                  <a:srgbClr val="000000"/>
                </a:solidFill>
              </a:rPr>
              <a:t>by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Font typeface="Monotype Sorts" pitchFamily="2" charset="2"/>
              <a:buNone/>
            </a:pPr>
            <a:r>
              <a:rPr lang="en-US" altLang="en-US" sz="3200" b="0">
                <a:solidFill>
                  <a:srgbClr val="000000"/>
                </a:solidFill>
              </a:rPr>
              <a:t>Tan, Steinbach, Karpatne, Kumar</a:t>
            </a:r>
            <a:endParaRPr lang="en-US" altLang="en-US" sz="14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A434-F76A-E24E-8473-88CE9EBD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49DAE8-57A4-4F78-BFC3-E1B90C3EEB30}" type="slidenum">
              <a:rPr lang="en-US" altLang="en-US" sz="1200">
                <a:solidFill>
                  <a:srgbClr val="898989"/>
                </a:solidFill>
              </a:rPr>
              <a:pPr/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257590-54E7-4A52-B296-2CBDB067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CEBE6F2-EA68-4B04-AA31-6E0DA60C8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(Bootstrap AGGregatING)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715C23C-06AB-4189-A0C9-F40880131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Bootstrap sampling: sampling with replacement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Build classifier on each bootstrap sample</a:t>
            </a:r>
          </a:p>
          <a:p>
            <a:endParaRPr lang="en-US" altLang="en-US" sz="1000"/>
          </a:p>
          <a:p>
            <a:r>
              <a:rPr lang="en-US" altLang="en-US"/>
              <a:t>Probability of a training instance being selected in a bootstrap sample 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/>
              <a:t>1 – (1 - 1/n)</a:t>
            </a:r>
            <a:r>
              <a:rPr lang="en-US" altLang="en-US" sz="2400" baseline="30000"/>
              <a:t>n </a:t>
            </a:r>
            <a:r>
              <a:rPr lang="en-US" altLang="en-US" sz="2400"/>
              <a:t> (n: number of training instances)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/>
              <a:t>~0.632 when n is large </a:t>
            </a:r>
          </a:p>
          <a:p>
            <a:pPr lvl="1"/>
            <a:endParaRPr lang="en-US" altLang="en-US" baseline="30000"/>
          </a:p>
        </p:txBody>
      </p:sp>
      <p:pic>
        <p:nvPicPr>
          <p:cNvPr id="15364" name="Picture 289">
            <a:extLst>
              <a:ext uri="{FF2B5EF4-FFF2-40B4-BE49-F238E27FC236}">
                <a16:creationId xmlns:a16="http://schemas.microsoft.com/office/drawing/2014/main" id="{9190130D-032C-4DB7-A8E0-BBF883865269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271713"/>
            <a:ext cx="7239000" cy="852487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B76F1-B9BF-5346-9896-02AF21BD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553E86-C845-4860-976A-EE109BEBF044}" type="slidenum">
              <a:rPr lang="en-US" altLang="en-US" sz="1200">
                <a:solidFill>
                  <a:srgbClr val="898989"/>
                </a:solidFill>
              </a:rPr>
              <a:pPr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E4145F-A78B-4EC4-BAA0-ECCD63B6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B0830B1-1991-4C9D-A87E-FB5989D71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1BD57-97E9-E844-8CEC-A00830A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5FFEA1-1E1F-43D9-9FE2-7F97A73DB2BA}" type="slidenum">
              <a:rPr lang="en-US" altLang="en-US" sz="1200">
                <a:solidFill>
                  <a:srgbClr val="898989"/>
                </a:solidFill>
              </a:rPr>
              <a:pPr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6388" name="Picture 6">
            <a:extLst>
              <a:ext uri="{FF2B5EF4-FFF2-40B4-BE49-F238E27FC236}">
                <a16:creationId xmlns:a16="http://schemas.microsoft.com/office/drawing/2014/main" id="{BC6E3B61-8B02-4A89-ACD5-776CE969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9630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3EC17F-B597-4533-ABD0-6F66CD18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3EFEAAC-4BAE-4298-9C7C-5BE3598B0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sp>
        <p:nvSpPr>
          <p:cNvPr id="26626" name="Rectangle 9">
            <a:extLst>
              <a:ext uri="{FF2B5EF4-FFF2-40B4-BE49-F238E27FC236}">
                <a16:creationId xmlns:a16="http://schemas.microsoft.com/office/drawing/2014/main" id="{7BBD9E51-9546-9242-BBB5-A4467432C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/>
              <a:t>Consider 1-dimensional data set: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Classifier is a decision stump (decision tree of size 1)</a:t>
            </a:r>
          </a:p>
          <a:p>
            <a:pPr lvl="1">
              <a:defRPr/>
            </a:pPr>
            <a:r>
              <a:rPr lang="en-US" altLang="en-US" sz="2400" dirty="0"/>
              <a:t>Decision rule:  	x </a:t>
            </a:r>
            <a:r>
              <a:rPr lang="en-US" altLang="en-US" sz="2400" dirty="0">
                <a:sym typeface="Symbol" pitchFamily="2" charset="2"/>
              </a:rPr>
              <a:t> k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versus </a:t>
            </a:r>
            <a:r>
              <a:rPr lang="en-US" altLang="en-US" sz="2400" dirty="0"/>
              <a:t>x &gt; k</a:t>
            </a:r>
          </a:p>
          <a:p>
            <a:pPr lvl="1">
              <a:defRPr/>
            </a:pPr>
            <a:r>
              <a:rPr lang="en-US" altLang="en-US" sz="2400" dirty="0"/>
              <a:t>Split point k is chosen based on entropy</a:t>
            </a:r>
          </a:p>
        </p:txBody>
      </p:sp>
      <p:graphicFrame>
        <p:nvGraphicFramePr>
          <p:cNvPr id="17412" name="Object 2">
            <a:extLst>
              <a:ext uri="{FF2B5EF4-FFF2-40B4-BE49-F238E27FC236}">
                <a16:creationId xmlns:a16="http://schemas.microsoft.com/office/drawing/2014/main" id="{AA6DEC1B-2B6C-46F9-8797-253A852F941A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628650" y="1676400"/>
          <a:ext cx="74914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Visio" r:id="rId3" imgW="6270295" imgH="1004995" progId="Visio.Drawing.6">
                  <p:embed/>
                </p:oleObj>
              </mc:Choice>
              <mc:Fallback>
                <p:oleObj name="Visio" r:id="rId3" imgW="6270295" imgH="1004995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676400"/>
                        <a:ext cx="749141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Oval 10">
            <a:extLst>
              <a:ext uri="{FF2B5EF4-FFF2-40B4-BE49-F238E27FC236}">
                <a16:creationId xmlns:a16="http://schemas.microsoft.com/office/drawing/2014/main" id="{CB1E402A-B70E-438B-AA64-AE6AF294A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91088"/>
            <a:ext cx="12954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x </a:t>
            </a:r>
            <a:r>
              <a:rPr lang="en-US" altLang="en-US" sz="1400">
                <a:sym typeface="Symbol" panose="05050102010706020507" pitchFamily="18" charset="2"/>
              </a:rPr>
              <a:t> k</a:t>
            </a:r>
          </a:p>
        </p:txBody>
      </p:sp>
      <p:sp>
        <p:nvSpPr>
          <p:cNvPr id="17414" name="Line 11">
            <a:extLst>
              <a:ext uri="{FF2B5EF4-FFF2-40B4-BE49-F238E27FC236}">
                <a16:creationId xmlns:a16="http://schemas.microsoft.com/office/drawing/2014/main" id="{4E886F02-2684-4848-9023-1FEFE7972E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5576888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12">
            <a:extLst>
              <a:ext uri="{FF2B5EF4-FFF2-40B4-BE49-F238E27FC236}">
                <a16:creationId xmlns:a16="http://schemas.microsoft.com/office/drawing/2014/main" id="{238B140D-85D9-4BFE-A728-5981B361F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576888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Text Box 13">
            <a:extLst>
              <a:ext uri="{FF2B5EF4-FFF2-40B4-BE49-F238E27FC236}">
                <a16:creationId xmlns:a16="http://schemas.microsoft.com/office/drawing/2014/main" id="{E716B233-E0C6-40B3-A5B8-F4B22D9FE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957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left</a:t>
            </a:r>
            <a:endParaRPr lang="en-US" altLang="en-US" sz="1800"/>
          </a:p>
        </p:txBody>
      </p:sp>
      <p:sp>
        <p:nvSpPr>
          <p:cNvPr id="17417" name="Text Box 14">
            <a:extLst>
              <a:ext uri="{FF2B5EF4-FFF2-40B4-BE49-F238E27FC236}">
                <a16:creationId xmlns:a16="http://schemas.microsoft.com/office/drawing/2014/main" id="{D7CC8EED-2893-4B48-AE69-81A347510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957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right</a:t>
            </a:r>
            <a:endParaRPr lang="en-US" altLang="en-US" sz="1800"/>
          </a:p>
        </p:txBody>
      </p:sp>
      <p:sp>
        <p:nvSpPr>
          <p:cNvPr id="17418" name="Text Box 15">
            <a:extLst>
              <a:ext uri="{FF2B5EF4-FFF2-40B4-BE49-F238E27FC236}">
                <a16:creationId xmlns:a16="http://schemas.microsoft.com/office/drawing/2014/main" id="{7112105F-6692-4F2C-A2ED-32183B886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864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True</a:t>
            </a:r>
          </a:p>
        </p:txBody>
      </p:sp>
      <p:sp>
        <p:nvSpPr>
          <p:cNvPr id="17419" name="Text Box 16">
            <a:extLst>
              <a:ext uri="{FF2B5EF4-FFF2-40B4-BE49-F238E27FC236}">
                <a16:creationId xmlns:a16="http://schemas.microsoft.com/office/drawing/2014/main" id="{4A090B32-F234-4212-9A2C-2D6D4B584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486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5C03-5497-9D46-A54F-C83D1BD5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44943F-6D05-4BEC-99C7-C167F8B319E8}" type="slidenum">
              <a:rPr lang="en-US" altLang="en-US" sz="1200">
                <a:solidFill>
                  <a:srgbClr val="898989"/>
                </a:solidFill>
              </a:rPr>
              <a:pPr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753347-C7E2-4A8A-AB22-54886A66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B5EDC04-6719-4C0F-A15A-9121AE6F722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pic>
        <p:nvPicPr>
          <p:cNvPr id="18435" name="Picture 866">
            <a:extLst>
              <a:ext uri="{FF2B5EF4-FFF2-40B4-BE49-F238E27FC236}">
                <a16:creationId xmlns:a16="http://schemas.microsoft.com/office/drawing/2014/main" id="{BCE32D27-92DA-4639-9634-5C81EFFD23A0}"/>
              </a:ext>
            </a:extLst>
          </p:cNvPr>
          <p:cNvPicPr>
            <a:picLocks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6705600" cy="4778375"/>
          </a:xfrm>
          <a:noFill/>
        </p:spPr>
      </p:pic>
      <p:graphicFrame>
        <p:nvGraphicFramePr>
          <p:cNvPr id="18436" name="Object 2">
            <a:extLst>
              <a:ext uri="{FF2B5EF4-FFF2-40B4-BE49-F238E27FC236}">
                <a16:creationId xmlns:a16="http://schemas.microsoft.com/office/drawing/2014/main" id="{C2268AE7-F6FF-4F1E-A642-BF698711DA44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7315200" y="14478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Visio" r:id="rId4" imgW="0" imgH="0" progId="Visio.Drawing.6">
                  <p:embed/>
                </p:oleObj>
              </mc:Choice>
              <mc:Fallback>
                <p:oleObj name="Visio" r:id="rId4" imgW="0" imgH="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478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Line 876">
            <a:extLst>
              <a:ext uri="{FF2B5EF4-FFF2-40B4-BE49-F238E27FC236}">
                <a16:creationId xmlns:a16="http://schemas.microsoft.com/office/drawing/2014/main" id="{BFEB687E-ED6C-41E1-8CDF-8BB7E888F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219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Content Placeholder 1">
            <a:extLst>
              <a:ext uri="{FF2B5EF4-FFF2-40B4-BE49-F238E27FC236}">
                <a16:creationId xmlns:a16="http://schemas.microsoft.com/office/drawing/2014/main" id="{B40470AD-5694-4FF0-BBBC-AF59D59CAAC1}"/>
              </a:ext>
            </a:extLst>
          </p:cNvPr>
          <p:cNvSpPr>
            <a:spLocks noGrp="1" noChangeArrowheads="1"/>
          </p:cNvSpPr>
          <p:nvPr>
            <p:ph sz="quarter" idx="3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8439" name="Content Placeholder 2">
            <a:extLst>
              <a:ext uri="{FF2B5EF4-FFF2-40B4-BE49-F238E27FC236}">
                <a16:creationId xmlns:a16="http://schemas.microsoft.com/office/drawing/2014/main" id="{8047E351-2866-4FAA-909C-9CAB2E9F10EB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8440" name="Rectangle 3">
            <a:extLst>
              <a:ext uri="{FF2B5EF4-FFF2-40B4-BE49-F238E27FC236}">
                <a16:creationId xmlns:a16="http://schemas.microsoft.com/office/drawing/2014/main" id="{E1349DD3-09FA-48D8-A726-8B157C1CC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33600"/>
            <a:ext cx="77724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96F2A-7034-B541-B8DF-D3B80593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4C8E8B-C6D8-4ACC-95AA-F12D6F7859E0}" type="slidenum">
              <a:rPr lang="en-US" altLang="en-US" sz="1200">
                <a:solidFill>
                  <a:srgbClr val="898989"/>
                </a:solidFill>
              </a:rPr>
              <a:pPr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49E034-806A-4997-B6ED-5079BF81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9114E08-3496-4264-8E5F-01DCF126000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pic>
        <p:nvPicPr>
          <p:cNvPr id="19459" name="Picture 866">
            <a:extLst>
              <a:ext uri="{FF2B5EF4-FFF2-40B4-BE49-F238E27FC236}">
                <a16:creationId xmlns:a16="http://schemas.microsoft.com/office/drawing/2014/main" id="{82B9D388-0DC9-4599-862F-EEBE85F5DB9A}"/>
              </a:ext>
            </a:extLst>
          </p:cNvPr>
          <p:cNvPicPr>
            <a:picLocks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6705600" cy="4778375"/>
          </a:xfrm>
          <a:noFill/>
        </p:spPr>
      </p:pic>
      <p:graphicFrame>
        <p:nvGraphicFramePr>
          <p:cNvPr id="19460" name="Object 2">
            <a:extLst>
              <a:ext uri="{FF2B5EF4-FFF2-40B4-BE49-F238E27FC236}">
                <a16:creationId xmlns:a16="http://schemas.microsoft.com/office/drawing/2014/main" id="{BD2D980F-1378-4E21-9111-BBE158FA3A56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7315200" y="14478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Visio" r:id="rId4" imgW="0" imgH="0" progId="Visio.Drawing.6">
                  <p:embed/>
                </p:oleObj>
              </mc:Choice>
              <mc:Fallback>
                <p:oleObj name="Visio" r:id="rId4" imgW="0" imgH="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478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>
            <a:extLst>
              <a:ext uri="{FF2B5EF4-FFF2-40B4-BE49-F238E27FC236}">
                <a16:creationId xmlns:a16="http://schemas.microsoft.com/office/drawing/2014/main" id="{5AAA9076-84B7-49B4-A447-AAFD7B40E5B7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7315200" y="2438400"/>
          <a:ext cx="14001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Visio" r:id="rId6" imgW="0" imgH="0" progId="Visio.Drawing.6">
                  <p:embed/>
                </p:oleObj>
              </mc:Choice>
              <mc:Fallback>
                <p:oleObj name="Visio" r:id="rId6" imgW="0" imgH="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438400"/>
                        <a:ext cx="14001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4">
            <a:extLst>
              <a:ext uri="{FF2B5EF4-FFF2-40B4-BE49-F238E27FC236}">
                <a16:creationId xmlns:a16="http://schemas.microsoft.com/office/drawing/2014/main" id="{DFFAA0F9-2B1C-4079-9B7F-CE34701E41F0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7315200" y="34290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Visio" r:id="rId8" imgW="0" imgH="0" progId="Visio.Drawing.6">
                  <p:embed/>
                </p:oleObj>
              </mc:Choice>
              <mc:Fallback>
                <p:oleObj name="Visio" r:id="rId8" imgW="0" imgH="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4290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5">
            <a:extLst>
              <a:ext uri="{FF2B5EF4-FFF2-40B4-BE49-F238E27FC236}">
                <a16:creationId xmlns:a16="http://schemas.microsoft.com/office/drawing/2014/main" id="{63A22DF1-6433-4687-BF1F-9DD5A07EA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4419600"/>
          <a:ext cx="14001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Visio" r:id="rId10" imgW="0" imgH="0" progId="Visio.Drawing.6">
                  <p:embed/>
                </p:oleObj>
              </mc:Choice>
              <mc:Fallback>
                <p:oleObj name="Visio" r:id="rId10" imgW="0" imgH="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419600"/>
                        <a:ext cx="14001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6">
            <a:extLst>
              <a:ext uri="{FF2B5EF4-FFF2-40B4-BE49-F238E27FC236}">
                <a16:creationId xmlns:a16="http://schemas.microsoft.com/office/drawing/2014/main" id="{BF36DF10-9DAD-4086-AB8D-0F4F3A43F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54102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Visio" r:id="rId12" imgW="0" imgH="0" progId="Visio.Drawing.6">
                  <p:embed/>
                </p:oleObj>
              </mc:Choice>
              <mc:Fallback>
                <p:oleObj name="Visio" r:id="rId12" imgW="0" imgH="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4102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Line 876">
            <a:extLst>
              <a:ext uri="{FF2B5EF4-FFF2-40B4-BE49-F238E27FC236}">
                <a16:creationId xmlns:a16="http://schemas.microsoft.com/office/drawing/2014/main" id="{F1C63A08-5133-43C9-B274-03209FB9B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219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877">
            <a:extLst>
              <a:ext uri="{FF2B5EF4-FFF2-40B4-BE49-F238E27FC236}">
                <a16:creationId xmlns:a16="http://schemas.microsoft.com/office/drawing/2014/main" id="{C364D687-5925-476C-B4DC-E494FACAF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286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878">
            <a:extLst>
              <a:ext uri="{FF2B5EF4-FFF2-40B4-BE49-F238E27FC236}">
                <a16:creationId xmlns:a16="http://schemas.microsoft.com/office/drawing/2014/main" id="{AC3FAB76-2B0F-4763-B924-213E2F6BC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2766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879">
            <a:extLst>
              <a:ext uri="{FF2B5EF4-FFF2-40B4-BE49-F238E27FC236}">
                <a16:creationId xmlns:a16="http://schemas.microsoft.com/office/drawing/2014/main" id="{4060435C-90B0-4D3B-B380-9CC6262A4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267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880">
            <a:extLst>
              <a:ext uri="{FF2B5EF4-FFF2-40B4-BE49-F238E27FC236}">
                <a16:creationId xmlns:a16="http://schemas.microsoft.com/office/drawing/2014/main" id="{EFFB2FA3-B01C-4E27-9902-DE0D3608F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334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174C9-4B3E-D04B-BE1A-64F1C731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46B01D-C57E-416B-9347-C0F1DBB0CF1F}" type="slidenum">
              <a:rPr lang="en-US" altLang="en-US" sz="1200">
                <a:solidFill>
                  <a:srgbClr val="898989"/>
                </a:solidFill>
              </a:rPr>
              <a:pPr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95C520-1A9C-4544-B947-5D55AB54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9E61E88-6D17-4759-9D0B-994645820A2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pic>
        <p:nvPicPr>
          <p:cNvPr id="20483" name="Picture 864">
            <a:extLst>
              <a:ext uri="{FF2B5EF4-FFF2-40B4-BE49-F238E27FC236}">
                <a16:creationId xmlns:a16="http://schemas.microsoft.com/office/drawing/2014/main" id="{EC0C5C91-07F9-4359-AF59-5BA4036E1684}"/>
              </a:ext>
            </a:extLst>
          </p:cNvPr>
          <p:cNvPicPr>
            <a:picLocks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6705600" cy="4778375"/>
          </a:xfrm>
          <a:noFill/>
        </p:spPr>
      </p:pic>
      <p:graphicFrame>
        <p:nvGraphicFramePr>
          <p:cNvPr id="20484" name="Object 2">
            <a:extLst>
              <a:ext uri="{FF2B5EF4-FFF2-40B4-BE49-F238E27FC236}">
                <a16:creationId xmlns:a16="http://schemas.microsoft.com/office/drawing/2014/main" id="{6F9C5AF6-700D-431D-89E5-0EE75B6A761D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7315200" y="1420813"/>
          <a:ext cx="15605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Visio" r:id="rId4" imgW="0" imgH="0" progId="Visio.Drawing.6">
                  <p:embed/>
                </p:oleObj>
              </mc:Choice>
              <mc:Fallback>
                <p:oleObj name="Visio" r:id="rId4" imgW="0" imgH="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20813"/>
                        <a:ext cx="15605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>
            <a:extLst>
              <a:ext uri="{FF2B5EF4-FFF2-40B4-BE49-F238E27FC236}">
                <a16:creationId xmlns:a16="http://schemas.microsoft.com/office/drawing/2014/main" id="{30302B9B-28A0-4255-954C-F8F93CFDE97B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7315200" y="24384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Visio" r:id="rId6" imgW="0" imgH="0" progId="Visio.Drawing.6">
                  <p:embed/>
                </p:oleObj>
              </mc:Choice>
              <mc:Fallback>
                <p:oleObj name="Visio" r:id="rId6" imgW="0" imgH="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4384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>
            <a:extLst>
              <a:ext uri="{FF2B5EF4-FFF2-40B4-BE49-F238E27FC236}">
                <a16:creationId xmlns:a16="http://schemas.microsoft.com/office/drawing/2014/main" id="{FCE15F40-E3C5-4DF6-8F51-FDF3E1252768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7315200" y="34290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Visio" r:id="rId8" imgW="0" imgH="0" progId="Visio.Drawing.6">
                  <p:embed/>
                </p:oleObj>
              </mc:Choice>
              <mc:Fallback>
                <p:oleObj name="Visio" r:id="rId8" imgW="0" imgH="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4290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5">
            <a:extLst>
              <a:ext uri="{FF2B5EF4-FFF2-40B4-BE49-F238E27FC236}">
                <a16:creationId xmlns:a16="http://schemas.microsoft.com/office/drawing/2014/main" id="{127F635E-B805-48C2-A6B6-38FE78CF8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44196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Visio" r:id="rId10" imgW="0" imgH="0" progId="Visio.Drawing.6">
                  <p:embed/>
                </p:oleObj>
              </mc:Choice>
              <mc:Fallback>
                <p:oleObj name="Visio" r:id="rId10" imgW="0" imgH="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4196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6">
            <a:extLst>
              <a:ext uri="{FF2B5EF4-FFF2-40B4-BE49-F238E27FC236}">
                <a16:creationId xmlns:a16="http://schemas.microsoft.com/office/drawing/2014/main" id="{9E7EA60B-8CE0-4C12-9860-CA8FF2340F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54102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Visio" r:id="rId12" imgW="0" imgH="0" progId="Visio.Drawing.6">
                  <p:embed/>
                </p:oleObj>
              </mc:Choice>
              <mc:Fallback>
                <p:oleObj name="Visio" r:id="rId12" imgW="0" imgH="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4102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Line 874">
            <a:extLst>
              <a:ext uri="{FF2B5EF4-FFF2-40B4-BE49-F238E27FC236}">
                <a16:creationId xmlns:a16="http://schemas.microsoft.com/office/drawing/2014/main" id="{482849C7-0894-413F-BE70-7A19FBD5F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2954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875">
            <a:extLst>
              <a:ext uri="{FF2B5EF4-FFF2-40B4-BE49-F238E27FC236}">
                <a16:creationId xmlns:a16="http://schemas.microsoft.com/office/drawing/2014/main" id="{F246C501-065D-4343-8F6F-411CB8689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86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876">
            <a:extLst>
              <a:ext uri="{FF2B5EF4-FFF2-40B4-BE49-F238E27FC236}">
                <a16:creationId xmlns:a16="http://schemas.microsoft.com/office/drawing/2014/main" id="{98424ABC-DF40-4578-AFCA-86BA86A0A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877">
            <a:extLst>
              <a:ext uri="{FF2B5EF4-FFF2-40B4-BE49-F238E27FC236}">
                <a16:creationId xmlns:a16="http://schemas.microsoft.com/office/drawing/2014/main" id="{31B19AA9-BB2B-4743-B286-3ECFD41B6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878">
            <a:extLst>
              <a:ext uri="{FF2B5EF4-FFF2-40B4-BE49-F238E27FC236}">
                <a16:creationId xmlns:a16="http://schemas.microsoft.com/office/drawing/2014/main" id="{5215DD76-8B0E-41A1-BB27-E5008EBD3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410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5D6B4-5748-184F-87FE-4A98C295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9C453-5207-40D6-9F97-3887DAB47A38}" type="slidenum">
              <a:rPr lang="en-US" altLang="en-US" sz="1200">
                <a:solidFill>
                  <a:srgbClr val="898989"/>
                </a:solidFill>
              </a:rPr>
              <a:pPr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931BAE-3766-47FB-8315-D25D8213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EBEA01A-0064-4F00-A11D-E87709C28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65A2660-AF3E-4FE0-8754-FC5F27893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Summary of Trained Decision Stumps: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B691935A-38C0-49D2-92BD-8FF5AFD38932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286000"/>
            <a:ext cx="4495800" cy="304800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6C6FB-DB0B-D74F-BBF9-205C34C1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B638DB-77A1-462F-B516-A4E748E50A4C}" type="slidenum">
              <a:rPr lang="en-US" altLang="en-US" sz="1200">
                <a:solidFill>
                  <a:srgbClr val="898989"/>
                </a:solidFill>
              </a:rPr>
              <a:pPr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EC1EAB-AA54-4911-A95D-D1F7C03B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CD37C5D-CD38-438C-AAE5-C8477EBCD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sp>
        <p:nvSpPr>
          <p:cNvPr id="31746" name="Rectangle 1257">
            <a:extLst>
              <a:ext uri="{FF2B5EF4-FFF2-40B4-BE49-F238E27FC236}">
                <a16:creationId xmlns:a16="http://schemas.microsoft.com/office/drawing/2014/main" id="{5E97BF5B-8484-46BB-BC90-7E46E7A66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318500" cy="5181600"/>
          </a:xfrm>
        </p:spPr>
        <p:txBody>
          <a:bodyPr/>
          <a:lstStyle/>
          <a:p>
            <a:r>
              <a:rPr lang="en-US" altLang="en-US" sz="2400"/>
              <a:t>Use majority vote (sign of sum of predictions) to determine class of ensemble classifier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3200"/>
          </a:p>
          <a:p>
            <a:r>
              <a:rPr lang="en-US" altLang="en-US" sz="2400"/>
              <a:t>Bagging can also increase the complexity (representation capacity) of simple classifiers such as decision stumps</a:t>
            </a:r>
          </a:p>
        </p:txBody>
      </p:sp>
      <p:pic>
        <p:nvPicPr>
          <p:cNvPr id="22532" name="Picture 1254">
            <a:extLst>
              <a:ext uri="{FF2B5EF4-FFF2-40B4-BE49-F238E27FC236}">
                <a16:creationId xmlns:a16="http://schemas.microsoft.com/office/drawing/2014/main" id="{7564F4A7-B9FC-4ACF-B029-29186AEF5981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905000"/>
            <a:ext cx="6934200" cy="3346450"/>
          </a:xfrm>
          <a:noFill/>
        </p:spPr>
      </p:pic>
      <p:sp>
        <p:nvSpPr>
          <p:cNvPr id="22533" name="Rectangle 1258">
            <a:extLst>
              <a:ext uri="{FF2B5EF4-FFF2-40B4-BE49-F238E27FC236}">
                <a16:creationId xmlns:a16="http://schemas.microsoft.com/office/drawing/2014/main" id="{F6011B94-6E3B-4288-87D2-4480C04E3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946650"/>
            <a:ext cx="6934200" cy="304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2534" name="Text Box 1259">
            <a:extLst>
              <a:ext uri="{FF2B5EF4-FFF2-40B4-BE49-F238E27FC236}">
                <a16:creationId xmlns:a16="http://schemas.microsoft.com/office/drawing/2014/main" id="{46A35020-9452-46C0-AF51-0C0990361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70450"/>
            <a:ext cx="1143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Predicted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AD974-B034-2E4F-9E38-D89171A4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CDC423-889B-4A27-AECB-C61AC9970AFA}" type="slidenum">
              <a:rPr lang="en-US" altLang="en-US" sz="1200">
                <a:solidFill>
                  <a:srgbClr val="898989"/>
                </a:solidFill>
              </a:rPr>
              <a:pPr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CD753D-E6D0-42F1-99C3-E132F852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E3783C3-BBA6-413C-B4B8-C8CA9782B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Boosting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E831A9F-6A50-4338-B6BB-9792E093F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iterative procedure to adaptively change distribution of training data by focusing more on previously misclassified records</a:t>
            </a:r>
          </a:p>
          <a:p>
            <a:pPr lvl="1"/>
            <a:r>
              <a:rPr lang="en-US" altLang="en-US"/>
              <a:t>Initially, all N records are assigned equal weights (for being selected for training)</a:t>
            </a:r>
          </a:p>
          <a:p>
            <a:pPr lvl="1"/>
            <a:r>
              <a:rPr lang="en-US" altLang="en-US"/>
              <a:t>Unlike bagging, weights may change at the end of each boosting 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03ABE-BAB4-924F-93F5-FDFE4C8B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5F9E56-5656-4CA1-AC56-DE4FE4EC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732B276-AD5D-4DB1-9AAC-E7B02F6F6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Boosting</a:t>
            </a:r>
          </a:p>
        </p:txBody>
      </p:sp>
      <p:sp>
        <p:nvSpPr>
          <p:cNvPr id="24579" name="Rectangle 13">
            <a:extLst>
              <a:ext uri="{FF2B5EF4-FFF2-40B4-BE49-F238E27FC236}">
                <a16:creationId xmlns:a16="http://schemas.microsoft.com/office/drawing/2014/main" id="{F36BE517-BE32-43C1-91A0-17D70E87E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Records that are wrongly classified will have their weights increased in the next round</a:t>
            </a:r>
          </a:p>
          <a:p>
            <a:r>
              <a:rPr lang="en-US" altLang="en-US"/>
              <a:t>Records that are classified correctly will have their weights decreased in the next round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AB545518-325B-4928-9A4A-15ACCE89D748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3594100"/>
            <a:ext cx="8077200" cy="952500"/>
          </a:xfrm>
          <a:noFill/>
        </p:spPr>
      </p:pic>
      <p:sp>
        <p:nvSpPr>
          <p:cNvPr id="24581" name="Oval 7">
            <a:extLst>
              <a:ext uri="{FF2B5EF4-FFF2-40B4-BE49-F238E27FC236}">
                <a16:creationId xmlns:a16="http://schemas.microsoft.com/office/drawing/2014/main" id="{46DD3046-09FA-4E05-A54C-67A9E2CE1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2" name="Oval 8">
            <a:extLst>
              <a:ext uri="{FF2B5EF4-FFF2-40B4-BE49-F238E27FC236}">
                <a16:creationId xmlns:a16="http://schemas.microsoft.com/office/drawing/2014/main" id="{F3E96349-CE6D-405A-96B2-B53BBAFED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3" name="Oval 9">
            <a:extLst>
              <a:ext uri="{FF2B5EF4-FFF2-40B4-BE49-F238E27FC236}">
                <a16:creationId xmlns:a16="http://schemas.microsoft.com/office/drawing/2014/main" id="{B3B7753E-F88C-4279-B87E-FD0AC0F05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4" name="Oval 10">
            <a:extLst>
              <a:ext uri="{FF2B5EF4-FFF2-40B4-BE49-F238E27FC236}">
                <a16:creationId xmlns:a16="http://schemas.microsoft.com/office/drawing/2014/main" id="{0C89075D-66F0-4F75-A37A-4803F1B88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5" name="Oval 11">
            <a:extLst>
              <a:ext uri="{FF2B5EF4-FFF2-40B4-BE49-F238E27FC236}">
                <a16:creationId xmlns:a16="http://schemas.microsoft.com/office/drawing/2014/main" id="{CFE0E13B-5BD9-4B21-B274-C9EB52BAE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6" name="Text Box 12">
            <a:extLst>
              <a:ext uri="{FF2B5EF4-FFF2-40B4-BE49-F238E27FC236}">
                <a16:creationId xmlns:a16="http://schemas.microsoft.com/office/drawing/2014/main" id="{C5557D36-EF10-4B78-AEE5-2E707EAEF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13300"/>
            <a:ext cx="50292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0"/>
              <a:t> Example 4 is hard to classify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0"/>
              <a:t> Its weight is increased, therefore it is more likely to be chosen again in subsequent rounds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3E834-D020-9A48-A3BA-24270E3F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2851D7-7531-495F-B9FC-99F5955A9BF7}" type="slidenum">
              <a:rPr lang="en-US" altLang="en-US" sz="1200">
                <a:solidFill>
                  <a:srgbClr val="898989"/>
                </a:solidFill>
              </a:rPr>
              <a:pPr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4C6D4-0B10-4370-9BB9-FBC42EDE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5B1F0D2-9F5A-4BBF-A0A7-5A3A991C7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Ensemble Methods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1C89AE9-2F86-4419-BB4E-E4AE6E232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Construct a set of base classifiers learned from the training data</a:t>
            </a:r>
          </a:p>
          <a:p>
            <a:endParaRPr lang="en-US" altLang="en-US"/>
          </a:p>
          <a:p>
            <a:r>
              <a:rPr lang="en-US" altLang="en-US"/>
              <a:t>Predict class label of test records by combining the predictions made by multiple classifiers (e.g., by taking majority vote)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4AE53-F160-124D-B797-39F3DD30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F635A-036F-44CA-BA6E-C3CB8709D167}" type="slidenum">
              <a:rPr lang="en-US" altLang="en-US" sz="1200">
                <a:solidFill>
                  <a:srgbClr val="898989"/>
                </a:solidFill>
              </a:rPr>
              <a:pPr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E2EEAF-F853-4749-B1F9-B4DE532E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F852B92-80B8-47CF-AB96-8489002FB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AdaBoost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954D60A-F6E8-4007-8E59-CED6DDA9DC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770437" cy="5181600"/>
          </a:xfrm>
        </p:spPr>
        <p:txBody>
          <a:bodyPr/>
          <a:lstStyle/>
          <a:p>
            <a:r>
              <a:rPr lang="en-US" altLang="en-US" sz="2400"/>
              <a:t>Base classifiers: C</a:t>
            </a:r>
            <a:r>
              <a:rPr lang="en-US" altLang="en-US" sz="2400" baseline="-25000"/>
              <a:t>1</a:t>
            </a:r>
            <a:r>
              <a:rPr lang="en-US" altLang="en-US" sz="2400"/>
              <a:t>, C</a:t>
            </a:r>
            <a:r>
              <a:rPr lang="en-US" altLang="en-US" sz="2400" baseline="-25000"/>
              <a:t>2</a:t>
            </a:r>
            <a:r>
              <a:rPr lang="en-US" altLang="en-US" sz="2400"/>
              <a:t>, …, C</a:t>
            </a:r>
            <a:r>
              <a:rPr lang="en-US" altLang="en-US" sz="2400" baseline="-25000"/>
              <a:t>T</a:t>
            </a:r>
          </a:p>
          <a:p>
            <a:pPr lvl="4"/>
            <a:endParaRPr lang="en-US" altLang="en-US" sz="1800"/>
          </a:p>
          <a:p>
            <a:r>
              <a:rPr lang="en-US" altLang="en-US" sz="2400"/>
              <a:t>Error rate of a base classifier: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pPr lvl="4"/>
            <a:endParaRPr lang="en-US" altLang="en-US" sz="1800"/>
          </a:p>
          <a:p>
            <a:r>
              <a:rPr lang="en-US" altLang="en-US" sz="2400"/>
              <a:t>Importance of a classifier: </a:t>
            </a:r>
          </a:p>
          <a:p>
            <a:pPr lvl="4"/>
            <a:endParaRPr lang="en-US" altLang="en-US" sz="1800"/>
          </a:p>
        </p:txBody>
      </p:sp>
      <p:graphicFrame>
        <p:nvGraphicFramePr>
          <p:cNvPr id="25604" name="Object 3">
            <a:extLst>
              <a:ext uri="{FF2B5EF4-FFF2-40B4-BE49-F238E27FC236}">
                <a16:creationId xmlns:a16="http://schemas.microsoft.com/office/drawing/2014/main" id="{938F91A0-BDE2-4A07-9206-DCA7E78C8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24400"/>
          <a:ext cx="24923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3" imgW="18211800" imgH="8334375" progId="Equation.3">
                  <p:embed/>
                </p:oleObj>
              </mc:Choice>
              <mc:Fallback>
                <p:oleObj name="Equation" r:id="rId3" imgW="18211800" imgH="833437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24400"/>
                        <a:ext cx="249237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5" name="Picture 12">
            <a:extLst>
              <a:ext uri="{FF2B5EF4-FFF2-40B4-BE49-F238E27FC236}">
                <a16:creationId xmlns:a16="http://schemas.microsoft.com/office/drawing/2014/main" id="{53DE4BA0-833E-4E68-BAD3-ABED56A03E06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"/>
          <a:stretch>
            <a:fillRect/>
          </a:stretch>
        </p:blipFill>
        <p:spPr>
          <a:xfrm>
            <a:off x="4800600" y="2514600"/>
            <a:ext cx="4191000" cy="3641725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24D4E-D546-9D4F-82A4-871C8ECF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6F1776-00FB-4E64-926E-FB5E7699671A}" type="slidenum">
              <a:rPr lang="en-US" altLang="en-US" sz="1200">
                <a:solidFill>
                  <a:srgbClr val="898989"/>
                </a:solidFill>
              </a:rPr>
              <a:pPr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5607" name="TextBox 4">
            <a:extLst>
              <a:ext uri="{FF2B5EF4-FFF2-40B4-BE49-F238E27FC236}">
                <a16:creationId xmlns:a16="http://schemas.microsoft.com/office/drawing/2014/main" id="{B8D69C3E-708F-4A78-B181-426AEFCC6BB7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219200"/>
            <a:ext cx="49403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518200-645D-43F4-8998-2CBC3F65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41A2547-6621-4F6A-A174-05A2D3D2C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AdaBoost Algorithm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9155E0D-5A3D-4A67-AB22-87106EE0E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Weight update: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4"/>
            <a:endParaRPr lang="en-US" altLang="en-US"/>
          </a:p>
          <a:p>
            <a:r>
              <a:rPr lang="en-US" altLang="en-US"/>
              <a:t>If any intermediate rounds produce error rate higher than 50%, the weights are reverted back to 1/n and the resampling procedure is repeated</a:t>
            </a:r>
          </a:p>
          <a:p>
            <a:r>
              <a:rPr lang="en-US" altLang="en-US"/>
              <a:t>Classification: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877DF-BDD1-EB4A-BA71-7A64D1FE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D5E1B2-FEC5-4365-8863-B56D1DCFB892}" type="slidenum">
              <a:rPr lang="en-US" altLang="en-US" sz="1200">
                <a:solidFill>
                  <a:srgbClr val="898989"/>
                </a:solidFill>
              </a:rPr>
              <a:pPr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6629" name="TextBox 8">
            <a:extLst>
              <a:ext uri="{FF2B5EF4-FFF2-40B4-BE49-F238E27FC236}">
                <a16:creationId xmlns:a16="http://schemas.microsoft.com/office/drawing/2014/main" id="{62F97FB4-706B-4DB9-A50B-5D0739D718C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-1498600"/>
            <a:ext cx="6083300" cy="915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TextBox 9">
            <a:extLst>
              <a:ext uri="{FF2B5EF4-FFF2-40B4-BE49-F238E27FC236}">
                <a16:creationId xmlns:a16="http://schemas.microsoft.com/office/drawing/2014/main" id="{348BF833-621C-431B-B7C7-735DE8822D3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3797300"/>
            <a:ext cx="571500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1E4109-50A7-44BC-BE48-34FD4FDC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D83D6ED-48B7-4C58-B91B-87B02EF1B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AdaBoost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E24C6-F8FD-264E-A362-01CA50B6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7EF0C7-C8DA-4E20-8985-37C46A52955B}" type="slidenum">
              <a:rPr lang="en-US" altLang="en-US" sz="1200">
                <a:solidFill>
                  <a:srgbClr val="898989"/>
                </a:solidFill>
              </a:rPr>
              <a:pPr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7652" name="Picture 6">
            <a:extLst>
              <a:ext uri="{FF2B5EF4-FFF2-40B4-BE49-F238E27FC236}">
                <a16:creationId xmlns:a16="http://schemas.microsoft.com/office/drawing/2014/main" id="{5BE9EBDD-1890-4798-889B-2E43A86EA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3470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F0E6D-F8E7-4DA3-AA87-6608E2FA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12CD175-0674-40FB-B5C4-101E7C7EB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AdaBoost Example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C31CB6E-EC00-461B-A711-6726BAEC6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1-dimensional data set: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Classifier is a decision stump</a:t>
            </a:r>
          </a:p>
          <a:p>
            <a:pPr lvl="1"/>
            <a:r>
              <a:rPr lang="en-US" altLang="en-US"/>
              <a:t>Decision rule:  	x </a:t>
            </a:r>
            <a:r>
              <a:rPr lang="en-US" altLang="en-US">
                <a:sym typeface="Symbol" panose="05050102010706020507" pitchFamily="18" charset="2"/>
              </a:rPr>
              <a:t> k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versus </a:t>
            </a:r>
            <a:r>
              <a:rPr lang="en-US" altLang="en-US"/>
              <a:t>x &gt; k</a:t>
            </a:r>
          </a:p>
          <a:p>
            <a:pPr lvl="1"/>
            <a:r>
              <a:rPr lang="en-US" altLang="en-US"/>
              <a:t>Split point k is chosen based on entropy</a:t>
            </a:r>
          </a:p>
        </p:txBody>
      </p:sp>
      <p:graphicFrame>
        <p:nvGraphicFramePr>
          <p:cNvPr id="28676" name="Object 2">
            <a:extLst>
              <a:ext uri="{FF2B5EF4-FFF2-40B4-BE49-F238E27FC236}">
                <a16:creationId xmlns:a16="http://schemas.microsoft.com/office/drawing/2014/main" id="{65DADCFE-23A9-4E61-ABFA-4AFC2866A921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609600" y="1828800"/>
          <a:ext cx="74914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Visio" r:id="rId3" imgW="6270295" imgH="1004995" progId="Visio.Drawing.6">
                  <p:embed/>
                </p:oleObj>
              </mc:Choice>
              <mc:Fallback>
                <p:oleObj name="Visio" r:id="rId3" imgW="6270295" imgH="1004995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749141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Oval 5">
            <a:extLst>
              <a:ext uri="{FF2B5EF4-FFF2-40B4-BE49-F238E27FC236}">
                <a16:creationId xmlns:a16="http://schemas.microsoft.com/office/drawing/2014/main" id="{CB758B22-DE11-45E7-97FD-C99688389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91088"/>
            <a:ext cx="12954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x </a:t>
            </a:r>
            <a:r>
              <a:rPr lang="en-US" altLang="en-US" sz="1400">
                <a:sym typeface="Symbol" panose="05050102010706020507" pitchFamily="18" charset="2"/>
              </a:rPr>
              <a:t> k</a:t>
            </a:r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02BA9675-DC02-4140-82D2-0522AD368B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5576888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EF83825C-A326-43B8-8A74-AD471B2C8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576888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839F340E-D249-4B7A-832D-C87C05BE8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957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left</a:t>
            </a:r>
            <a:endParaRPr lang="en-US" altLang="en-US" sz="1800"/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4A855A4F-3D62-45AF-A88B-494C501D6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957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right</a:t>
            </a:r>
            <a:endParaRPr lang="en-US" altLang="en-US" sz="1800"/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4B8547C0-79C0-4F5A-ADA5-A73EB050F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864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True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9E343018-CD3F-4A41-8D26-31BB7B136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486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7900C-8EBA-0340-BBD4-7DB86E93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713544-777B-40D0-89F8-7E65D266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F641395-E8FA-46C5-9914-EABBFF2B6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AdaBoost Example</a:t>
            </a:r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id="{7DA00226-F7EA-4A93-901A-172FE6A95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Training sets for the first 3 boosting rounds: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Summary: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818561EA-F77E-4F68-AD4D-256013F2E4BC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05000"/>
            <a:ext cx="6553200" cy="2714625"/>
          </a:xfrm>
          <a:noFill/>
        </p:spPr>
      </p:pic>
      <p:sp>
        <p:nvSpPr>
          <p:cNvPr id="29701" name="Line 7">
            <a:extLst>
              <a:ext uri="{FF2B5EF4-FFF2-40B4-BE49-F238E27FC236}">
                <a16:creationId xmlns:a16="http://schemas.microsoft.com/office/drawing/2014/main" id="{7FE58E1A-A0B8-4D3B-9B78-917DC8E0A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905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8">
            <a:extLst>
              <a:ext uri="{FF2B5EF4-FFF2-40B4-BE49-F238E27FC236}">
                <a16:creationId xmlns:a16="http://schemas.microsoft.com/office/drawing/2014/main" id="{E0EBFCEA-D238-401E-987B-66AC84F38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1242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9">
            <a:extLst>
              <a:ext uri="{FF2B5EF4-FFF2-40B4-BE49-F238E27FC236}">
                <a16:creationId xmlns:a16="http://schemas.microsoft.com/office/drawing/2014/main" id="{BE3354F1-15E7-4ADA-8E07-C106BAFDA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886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9704" name="Picture 140">
            <a:extLst>
              <a:ext uri="{FF2B5EF4-FFF2-40B4-BE49-F238E27FC236}">
                <a16:creationId xmlns:a16="http://schemas.microsoft.com/office/drawing/2014/main" id="{118B6DF9-2E87-4E76-8F2D-674C9ACD2772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5257800"/>
            <a:ext cx="5486400" cy="107473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BFF5A-0490-5B43-B0F6-95C39C3D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2DAA01-3590-4379-8E15-428F7A1A3D1B}" type="slidenum">
              <a:rPr lang="en-US" altLang="en-US" sz="1200">
                <a:solidFill>
                  <a:srgbClr val="898989"/>
                </a:solidFill>
              </a:rPr>
              <a:pPr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386F97-0A34-4C0E-9780-761A5037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366EC3C-3A0C-4273-A552-0800A6D9D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AdaBoost Example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0E405C7-1BCE-4A89-BFC2-B181F050B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Weights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Classification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30A50516-DD77-4974-9FF7-8C14793F461E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798638"/>
            <a:ext cx="6781800" cy="1020762"/>
          </a:xfrm>
          <a:noFill/>
        </p:spPr>
      </p:pic>
      <p:pic>
        <p:nvPicPr>
          <p:cNvPr id="30725" name="Picture 443">
            <a:extLst>
              <a:ext uri="{FF2B5EF4-FFF2-40B4-BE49-F238E27FC236}">
                <a16:creationId xmlns:a16="http://schemas.microsoft.com/office/drawing/2014/main" id="{E6A83B52-0E70-4143-9EFF-D3E79107AC2A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4086225"/>
            <a:ext cx="6934200" cy="1552575"/>
          </a:xfrm>
          <a:noFill/>
        </p:spPr>
      </p:pic>
      <p:sp>
        <p:nvSpPr>
          <p:cNvPr id="30726" name="Rectangle 445">
            <a:extLst>
              <a:ext uri="{FF2B5EF4-FFF2-40B4-BE49-F238E27FC236}">
                <a16:creationId xmlns:a16="http://schemas.microsoft.com/office/drawing/2014/main" id="{2EDA0966-0145-4433-A7AD-D385ECD53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34000"/>
            <a:ext cx="6934200" cy="304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0727" name="Text Box 446">
            <a:extLst>
              <a:ext uri="{FF2B5EF4-FFF2-40B4-BE49-F238E27FC236}">
                <a16:creationId xmlns:a16="http://schemas.microsoft.com/office/drawing/2014/main" id="{59F079A7-C0D7-45D2-9878-337B0C58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257800"/>
            <a:ext cx="1143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Predicted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1D387-95D2-8B45-8477-D449F62F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0CBE63-69E6-4729-8867-38637F1E08A5}" type="slidenum">
              <a:rPr lang="en-US" altLang="en-US" sz="1200">
                <a:solidFill>
                  <a:srgbClr val="898989"/>
                </a:solidFill>
              </a:rPr>
              <a:pPr/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FF2870-913E-4BC0-B796-3F1C0EF8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1AB855A-B489-4AA1-B112-72D0BC8C3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Forest Algorithm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1EF8DD4-94FA-4330-9CFB-812BDA66C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Construct an ensemble of decision trees by manipulating training set as well as features</a:t>
            </a:r>
          </a:p>
          <a:p>
            <a:endParaRPr lang="en-US" altLang="en-US" sz="1000"/>
          </a:p>
          <a:p>
            <a:pPr lvl="1"/>
            <a:r>
              <a:rPr lang="en-US" altLang="en-US"/>
              <a:t>Use bootstrap sample to train every decision tree (similar to Bagging)</a:t>
            </a:r>
          </a:p>
          <a:p>
            <a:pPr lvl="1"/>
            <a:r>
              <a:rPr lang="en-US" altLang="en-US"/>
              <a:t>Use the following tree induction algorithm:</a:t>
            </a:r>
          </a:p>
          <a:p>
            <a:pPr lvl="2"/>
            <a:r>
              <a:rPr lang="en-US" altLang="en-US"/>
              <a:t> At every internal node of decision tree, randomly sample p attributes for selecting split criterion</a:t>
            </a:r>
          </a:p>
          <a:p>
            <a:pPr lvl="2"/>
            <a:r>
              <a:rPr lang="en-US" altLang="en-US"/>
              <a:t> Repeat this procedure until all leaves are pure (unpruned tree)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2"/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6A0A-1193-5241-AF16-45F810F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D83FF4-CD48-47F3-83B5-098F21F9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6DF237F-F572-473E-890F-0FC9EDA81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Random Forest</a:t>
            </a:r>
          </a:p>
        </p:txBody>
      </p:sp>
      <p:pic>
        <p:nvPicPr>
          <p:cNvPr id="32771" name="Content Placeholder 2">
            <a:extLst>
              <a:ext uri="{FF2B5EF4-FFF2-40B4-BE49-F238E27FC236}">
                <a16:creationId xmlns:a16="http://schemas.microsoft.com/office/drawing/2014/main" id="{9C58C699-0ADA-4039-960C-4E188EEF6DC4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600" y="1130300"/>
            <a:ext cx="8369300" cy="51943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D1AF2-FFE2-7244-B7BD-D8CAFE17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66B9F2-CB1B-4FBA-9D3C-550B689ABA5D}" type="slidenum">
              <a:rPr lang="en-US" altLang="en-US" sz="1200">
                <a:solidFill>
                  <a:srgbClr val="898989"/>
                </a:solidFill>
              </a:rPr>
              <a:pPr/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DF565B-9053-47AD-A60D-8DD74CFF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65C3339-41A0-41C4-9773-3785BC5EF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Example: Why Do Ensemble Methods Work?</a:t>
            </a:r>
          </a:p>
        </p:txBody>
      </p:sp>
      <p:pic>
        <p:nvPicPr>
          <p:cNvPr id="8195" name="Rectangle 3">
            <a:extLst>
              <a:ext uri="{FF2B5EF4-FFF2-40B4-BE49-F238E27FC236}">
                <a16:creationId xmlns:a16="http://schemas.microsoft.com/office/drawing/2014/main" id="{69A20DE4-0B8B-4B99-A87D-020BBB71EF0E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body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600" y="1130300"/>
            <a:ext cx="8407400" cy="51943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65034-F6B7-6346-90DD-68183D3F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F8E2B1-0639-4260-B069-836DD9AE2128}" type="slidenum">
              <a:rPr lang="en-US" altLang="en-US" sz="1200">
                <a:solidFill>
                  <a:srgbClr val="898989"/>
                </a:solidFill>
              </a:rPr>
              <a:pPr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D6FA5-9C77-4143-9A4E-94401FF28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5105400"/>
            <a:ext cx="54768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01D500-AE9C-4C63-81F1-C7004E4B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3986E40-BDFB-4C73-B450-6B4C8B860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Necessary Conditions for Ensemble Methods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FA4EC1F-C8DF-4052-B7EE-8744BA2353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43000"/>
            <a:ext cx="8839200" cy="5181600"/>
          </a:xfrm>
        </p:spPr>
        <p:txBody>
          <a:bodyPr/>
          <a:lstStyle/>
          <a:p>
            <a:r>
              <a:rPr lang="en-US" altLang="en-US" sz="2400"/>
              <a:t>Ensemble Methods work better than a single base classifier if:</a:t>
            </a:r>
          </a:p>
          <a:p>
            <a:pPr marL="965200" lvl="1" indent="-457200">
              <a:buFont typeface="Tahoma" panose="020B0604030504040204" pitchFamily="34" charset="0"/>
              <a:buAutoNum type="arabicPeriod"/>
            </a:pPr>
            <a:r>
              <a:rPr lang="en-US" altLang="en-US" sz="2400"/>
              <a:t>All base classifiers are independent of each other</a:t>
            </a:r>
          </a:p>
          <a:p>
            <a:pPr marL="965200" lvl="1" indent="-457200">
              <a:buFont typeface="Tahoma" panose="020B0604030504040204" pitchFamily="34" charset="0"/>
              <a:buAutoNum type="arabicPeriod"/>
            </a:pPr>
            <a:r>
              <a:rPr lang="en-US" altLang="en-US" sz="2400"/>
              <a:t>All base classifiers perform better than random guessing (error rate &lt; 0.5 for binary classification)</a:t>
            </a:r>
          </a:p>
          <a:p>
            <a:pPr marL="965200" lvl="1" indent="-457200">
              <a:buFont typeface="Tahoma" panose="020B0604030504040204" pitchFamily="34" charset="0"/>
              <a:buAutoNum type="arabicPeriod"/>
            </a:pPr>
            <a:endParaRPr lang="en-US" altLang="en-US" sz="2400"/>
          </a:p>
          <a:p>
            <a:endParaRPr lang="en-US" altLang="en-US" sz="2400"/>
          </a:p>
        </p:txBody>
      </p:sp>
      <p:pic>
        <p:nvPicPr>
          <p:cNvPr id="9220" name="Picture 6">
            <a:extLst>
              <a:ext uri="{FF2B5EF4-FFF2-40B4-BE49-F238E27FC236}">
                <a16:creationId xmlns:a16="http://schemas.microsoft.com/office/drawing/2014/main" id="{514BBE49-D5CB-4CE0-96B4-294DB21CF0EC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3124200"/>
            <a:ext cx="4083050" cy="306228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65034-F6B7-6346-90DD-68183D3F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F29A70-DDBA-4B09-A7A6-FA656E3CB308}" type="slidenum">
              <a:rPr lang="en-US" altLang="en-US" sz="1200">
                <a:solidFill>
                  <a:srgbClr val="898989"/>
                </a:solidFill>
              </a:rPr>
              <a:pPr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222" name="TextBox 4">
            <a:extLst>
              <a:ext uri="{FF2B5EF4-FFF2-40B4-BE49-F238E27FC236}">
                <a16:creationId xmlns:a16="http://schemas.microsoft.com/office/drawing/2014/main" id="{9A6366A3-EDDE-4507-9712-D8A580F2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86200"/>
            <a:ext cx="3200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Classification error for an ensemble of 25 base classifiers, assuming their errors are uncorrelated.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B33CBB-6586-4DD3-B565-D59173B4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4B0C44D-5683-46A4-A364-AC91BD3FF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Rationale for Ensemble Learning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7851C7A2-7205-4908-A040-4FBDFB97C2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174750"/>
            <a:ext cx="8280400" cy="5181600"/>
          </a:xfrm>
        </p:spPr>
        <p:txBody>
          <a:bodyPr/>
          <a:lstStyle/>
          <a:p>
            <a:r>
              <a:rPr lang="en-US" altLang="en-US"/>
              <a:t>Ensemble Methods work best with </a:t>
            </a:r>
            <a:r>
              <a:rPr lang="en-US" altLang="en-US" b="1"/>
              <a:t>unstable</a:t>
            </a:r>
            <a:r>
              <a:rPr lang="en-US" altLang="en-US"/>
              <a:t> </a:t>
            </a:r>
            <a:r>
              <a:rPr lang="en-US" altLang="en-US" b="1"/>
              <a:t>base classifiers</a:t>
            </a:r>
          </a:p>
          <a:p>
            <a:pPr lvl="1"/>
            <a:r>
              <a:rPr lang="en-US" altLang="en-US" sz="2400"/>
              <a:t>Classifiers that are sensitive to minor perturbations in training set, due to </a:t>
            </a:r>
            <a:r>
              <a:rPr lang="en-US" altLang="en-US" sz="2400" i="1"/>
              <a:t>high model complexity</a:t>
            </a:r>
          </a:p>
          <a:p>
            <a:pPr lvl="1"/>
            <a:r>
              <a:rPr lang="en-US" altLang="en-US" sz="2400"/>
              <a:t>Examples: Unpruned decision trees, ANNs, …</a:t>
            </a:r>
          </a:p>
          <a:p>
            <a:pPr lvl="1"/>
            <a:r>
              <a:rPr lang="en-US" altLang="en-US" sz="2400" b="1"/>
              <a:t>Low Bias</a:t>
            </a:r>
            <a:r>
              <a:rPr lang="en-US" altLang="en-US" sz="2400" i="1"/>
              <a:t> </a:t>
            </a:r>
            <a:r>
              <a:rPr lang="en-US" altLang="en-US" sz="2400"/>
              <a:t>in finding optimal decision boundary</a:t>
            </a:r>
          </a:p>
          <a:p>
            <a:pPr lvl="1"/>
            <a:r>
              <a:rPr lang="en-US" altLang="en-US" sz="2400" b="1"/>
              <a:t>High Variance</a:t>
            </a:r>
            <a:r>
              <a:rPr lang="en-US" altLang="en-US" sz="2400"/>
              <a:t> for minor changes in training set or model selection procedure</a:t>
            </a:r>
          </a:p>
          <a:p>
            <a:pPr lvl="1"/>
            <a:endParaRPr lang="en-US" altLang="en-US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41AB-2CB3-9841-B7D4-B2163924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2A276E-6A73-4535-A704-A94C4446C56C}" type="slidenum">
              <a:rPr lang="en-US" altLang="en-US" sz="1200">
                <a:solidFill>
                  <a:srgbClr val="898989"/>
                </a:solidFill>
              </a:rPr>
              <a:pPr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4E0EE9-0874-439A-A183-F7732EDC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A24A3D2-153C-417A-9747-EC9DD9274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Bias-Variance Decomposition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026013A-4F88-480C-99A7-0591A9A972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Analogous problem of reaching a target y by firing projectiles from x (regression problem)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For classification, gen. error or model m can be given by: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0F02F-FA49-7146-9EB6-99B45804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F9C73F-2DDF-4AC0-A532-0492D0EA4249}" type="slidenum">
              <a:rPr lang="en-US" altLang="en-US" sz="1200">
                <a:solidFill>
                  <a:srgbClr val="898989"/>
                </a:solidFill>
              </a:rPr>
              <a:pPr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1269" name="Picture 6">
            <a:extLst>
              <a:ext uri="{FF2B5EF4-FFF2-40B4-BE49-F238E27FC236}">
                <a16:creationId xmlns:a16="http://schemas.microsoft.com/office/drawing/2014/main" id="{DEDB8E34-F0C0-4287-A586-F6E639A49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2219325"/>
            <a:ext cx="72231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7">
            <a:extLst>
              <a:ext uri="{FF2B5EF4-FFF2-40B4-BE49-F238E27FC236}">
                <a16:creationId xmlns:a16="http://schemas.microsoft.com/office/drawing/2014/main" id="{16148830-FFBF-42EA-98B2-C06E2C153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5459413"/>
            <a:ext cx="72263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8B5DA5-EC22-4D41-A0DB-C707FA1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609185C-C09E-42DA-9A93-583717B5D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Bias-Variance Trade-off and Overfitting 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61B90608-EC45-43B3-BFAF-D0CC633F4C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2900" y="5140325"/>
            <a:ext cx="8318500" cy="1143000"/>
          </a:xfrm>
        </p:spPr>
        <p:txBody>
          <a:bodyPr/>
          <a:lstStyle/>
          <a:p>
            <a:r>
              <a:rPr lang="en-US" altLang="en-US" sz="2400"/>
              <a:t>Ensemble methods try to reduce the variance of complex models (with low bias) by </a:t>
            </a:r>
            <a:r>
              <a:rPr lang="en-US" altLang="en-US" sz="2400" i="1"/>
              <a:t>aggregating </a:t>
            </a:r>
            <a:r>
              <a:rPr lang="en-US" altLang="en-US" sz="2400"/>
              <a:t>responses of multiple base classifiers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8D49-855C-0C40-983C-1CB57927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648A6A-118E-4508-8769-B2F246D496A8}" type="slidenum">
              <a:rPr lang="en-US" altLang="en-US" sz="1200">
                <a:solidFill>
                  <a:srgbClr val="898989"/>
                </a:solidFill>
              </a:rPr>
              <a:pPr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2293" name="Picture 6">
            <a:extLst>
              <a:ext uri="{FF2B5EF4-FFF2-40B4-BE49-F238E27FC236}">
                <a16:creationId xmlns:a16="http://schemas.microsoft.com/office/drawing/2014/main" id="{A7892FA9-2B7A-4D16-886E-17977994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87"/>
          <a:stretch>
            <a:fillRect/>
          </a:stretch>
        </p:blipFill>
        <p:spPr bwMode="auto">
          <a:xfrm>
            <a:off x="762000" y="835025"/>
            <a:ext cx="71913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7">
            <a:extLst>
              <a:ext uri="{FF2B5EF4-FFF2-40B4-BE49-F238E27FC236}">
                <a16:creationId xmlns:a16="http://schemas.microsoft.com/office/drawing/2014/main" id="{01CFEFAB-44C9-4D76-89D2-4F041801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" t="53481" r="-2167" b="8223"/>
          <a:stretch>
            <a:fillRect/>
          </a:stretch>
        </p:blipFill>
        <p:spPr bwMode="auto">
          <a:xfrm>
            <a:off x="1066800" y="2895600"/>
            <a:ext cx="71913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8">
            <a:extLst>
              <a:ext uri="{FF2B5EF4-FFF2-40B4-BE49-F238E27FC236}">
                <a16:creationId xmlns:a16="http://schemas.microsoft.com/office/drawing/2014/main" id="{0E9F248A-63F2-4079-A10C-FA13D42F8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4279900"/>
            <a:ext cx="163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Underfitting</a:t>
            </a:r>
          </a:p>
        </p:txBody>
      </p:sp>
      <p:sp>
        <p:nvSpPr>
          <p:cNvPr id="12296" name="TextBox 10">
            <a:extLst>
              <a:ext uri="{FF2B5EF4-FFF2-40B4-BE49-F238E27FC236}">
                <a16:creationId xmlns:a16="http://schemas.microsoft.com/office/drawing/2014/main" id="{5094D364-7081-40AD-88FB-F0813BF78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638" y="2308225"/>
            <a:ext cx="1477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Overfitting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47F5D4-9BF1-4B19-BA72-0333B2A7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B826B1C-E191-4B17-94A4-204D7E95A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32800" cy="533400"/>
          </a:xfrm>
        </p:spPr>
        <p:txBody>
          <a:bodyPr/>
          <a:lstStyle/>
          <a:p>
            <a:r>
              <a:rPr lang="en-US" altLang="en-US"/>
              <a:t>General Approach of Ensemble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31BB9-0B09-3E45-8A78-215A73C8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FEEB28-D8D0-419C-A557-95DAE5454D07}" type="slidenum">
              <a:rPr lang="en-US" altLang="en-US" sz="1200">
                <a:solidFill>
                  <a:srgbClr val="898989"/>
                </a:solidFill>
              </a:rPr>
              <a:pPr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3316" name="Picture 6">
            <a:extLst>
              <a:ext uri="{FF2B5EF4-FFF2-40B4-BE49-F238E27FC236}">
                <a16:creationId xmlns:a16="http://schemas.microsoft.com/office/drawing/2014/main" id="{9A257B3B-C337-4D47-8C42-FB02E31D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722471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7">
            <a:extLst>
              <a:ext uri="{FF2B5EF4-FFF2-40B4-BE49-F238E27FC236}">
                <a16:creationId xmlns:a16="http://schemas.microsoft.com/office/drawing/2014/main" id="{374BC95F-9831-470B-93A5-1C7C53FCB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4419600"/>
            <a:ext cx="312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Using majority vote or weighted majority vote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(weighted according to their accuracy or relevance)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DAA096-1260-44CA-A40D-52B3D5F8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5A7FBA3-7AD0-4A9C-947B-6CE14CEF6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Ensemble Classifiers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DD13D8E-96D8-0C4F-AB84-90437D9AB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01063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training set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Example: bagging, boosting</a:t>
            </a:r>
          </a:p>
          <a:p>
            <a:pPr>
              <a:lnSpc>
                <a:spcPct val="90000"/>
              </a:lnSpc>
              <a:defRPr/>
            </a:pPr>
            <a:endParaRPr lang="en-US" altLang="en-US" sz="1000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input features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Example: random forests</a:t>
            </a:r>
          </a:p>
          <a:p>
            <a:pPr>
              <a:lnSpc>
                <a:spcPct val="90000"/>
              </a:lnSpc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class labels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Example: error-correcting output coding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1000" dirty="0"/>
              <a:t> 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learning algorithm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Example: injecting randomness in ANN or decision tree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1D516-BA3A-1344-A276-018AFDF7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83EBEF-6D56-484B-9C77-96ACA627635D}" type="slidenum">
              <a:rPr lang="en-US" altLang="en-US" sz="1200">
                <a:solidFill>
                  <a:srgbClr val="898989"/>
                </a:solidFill>
              </a:rPr>
              <a:pPr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3567B2-A1DA-43E1-90EC-AD5DE842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10/7/2020 Intro to Data Mining, 2nd Edition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3614</TotalTime>
  <Pages>3</Pages>
  <Words>982</Words>
  <Application>Microsoft Office PowerPoint</Application>
  <PresentationFormat>On-screen Show (4:3)</PresentationFormat>
  <Paragraphs>213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Tahoma</vt:lpstr>
      <vt:lpstr>Monotype Sorts</vt:lpstr>
      <vt:lpstr>Wingdings</vt:lpstr>
      <vt:lpstr>Times New Roman</vt:lpstr>
      <vt:lpstr>Symbol</vt:lpstr>
      <vt:lpstr>LC.BRev.FY97</vt:lpstr>
      <vt:lpstr>Microsoft Visio Drawing</vt:lpstr>
      <vt:lpstr>Microsoft Equation 3.0</vt:lpstr>
      <vt:lpstr>Data Mining</vt:lpstr>
      <vt:lpstr>Ensemble Methods</vt:lpstr>
      <vt:lpstr>Example: Why Do Ensemble Methods Work?</vt:lpstr>
      <vt:lpstr>Necessary Conditions for Ensemble Methods</vt:lpstr>
      <vt:lpstr>Rationale for Ensemble Learning</vt:lpstr>
      <vt:lpstr>Bias-Variance Decomposition</vt:lpstr>
      <vt:lpstr>Bias-Variance Trade-off and Overfitting </vt:lpstr>
      <vt:lpstr>General Approach of Ensemble Learning</vt:lpstr>
      <vt:lpstr>Constructing Ensemble Classifiers</vt:lpstr>
      <vt:lpstr>Bagging (Bootstrap AGGregatING)</vt:lpstr>
      <vt:lpstr>Bagging Algorithm</vt:lpstr>
      <vt:lpstr>Bagging Example</vt:lpstr>
      <vt:lpstr>Bagging Example</vt:lpstr>
      <vt:lpstr>Bagging Example</vt:lpstr>
      <vt:lpstr>Bagging Example</vt:lpstr>
      <vt:lpstr>Bagging Example</vt:lpstr>
      <vt:lpstr>Bagging Example</vt:lpstr>
      <vt:lpstr>Boosting</vt:lpstr>
      <vt:lpstr>Boosting</vt:lpstr>
      <vt:lpstr>AdaBoost</vt:lpstr>
      <vt:lpstr>AdaBoost Algorithm</vt:lpstr>
      <vt:lpstr>AdaBoost Algorithm</vt:lpstr>
      <vt:lpstr>AdaBoost Example</vt:lpstr>
      <vt:lpstr>AdaBoost Example</vt:lpstr>
      <vt:lpstr>AdaBoost Example</vt:lpstr>
      <vt:lpstr>Random Forest Algorithm</vt:lpstr>
      <vt:lpstr>Characteristics of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anujkarpatne@gmail.com</dc:creator>
  <cp:lastModifiedBy>Michael Steinbach</cp:lastModifiedBy>
  <cp:revision>53</cp:revision>
  <cp:lastPrinted>2019-10-31T23:17:09Z</cp:lastPrinted>
  <dcterms:created xsi:type="dcterms:W3CDTF">2018-02-14T20:49:31Z</dcterms:created>
  <dcterms:modified xsi:type="dcterms:W3CDTF">2020-10-09T14:36:54Z</dcterms:modified>
</cp:coreProperties>
</file>