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515" r:id="rId2"/>
    <p:sldId id="516" r:id="rId3"/>
    <p:sldId id="545" r:id="rId4"/>
    <p:sldId id="518" r:id="rId5"/>
    <p:sldId id="519" r:id="rId6"/>
    <p:sldId id="520" r:id="rId7"/>
    <p:sldId id="521" r:id="rId8"/>
    <p:sldId id="522" r:id="rId9"/>
    <p:sldId id="550" r:id="rId10"/>
    <p:sldId id="523" r:id="rId11"/>
    <p:sldId id="524" r:id="rId12"/>
    <p:sldId id="525" r:id="rId13"/>
    <p:sldId id="526" r:id="rId14"/>
    <p:sldId id="552" r:id="rId15"/>
    <p:sldId id="551" r:id="rId16"/>
    <p:sldId id="555" r:id="rId17"/>
    <p:sldId id="556" r:id="rId18"/>
    <p:sldId id="654" r:id="rId19"/>
    <p:sldId id="658" r:id="rId20"/>
    <p:sldId id="557" r:id="rId21"/>
    <p:sldId id="561" r:id="rId22"/>
    <p:sldId id="558" r:id="rId23"/>
    <p:sldId id="661" r:id="rId24"/>
    <p:sldId id="662" r:id="rId25"/>
    <p:sldId id="564" r:id="rId26"/>
    <p:sldId id="565" r:id="rId27"/>
    <p:sldId id="566" r:id="rId28"/>
    <p:sldId id="567" r:id="rId29"/>
    <p:sldId id="568" r:id="rId30"/>
    <p:sldId id="569" r:id="rId31"/>
    <p:sldId id="682" r:id="rId32"/>
    <p:sldId id="675" r:id="rId33"/>
    <p:sldId id="676" r:id="rId34"/>
    <p:sldId id="677" r:id="rId35"/>
    <p:sldId id="678" r:id="rId36"/>
    <p:sldId id="679" r:id="rId37"/>
    <p:sldId id="680" r:id="rId38"/>
    <p:sldId id="681" r:id="rId39"/>
    <p:sldId id="663" r:id="rId40"/>
    <p:sldId id="664" r:id="rId41"/>
    <p:sldId id="665" r:id="rId42"/>
    <p:sldId id="668" r:id="rId43"/>
    <p:sldId id="586" r:id="rId44"/>
    <p:sldId id="587" r:id="rId45"/>
    <p:sldId id="588" r:id="rId46"/>
    <p:sldId id="589" r:id="rId47"/>
    <p:sldId id="590" r:id="rId48"/>
    <p:sldId id="591" r:id="rId49"/>
    <p:sldId id="592" r:id="rId50"/>
    <p:sldId id="593" r:id="rId51"/>
    <p:sldId id="594" r:id="rId52"/>
    <p:sldId id="669" r:id="rId53"/>
    <p:sldId id="642" r:id="rId54"/>
    <p:sldId id="643" r:id="rId55"/>
    <p:sldId id="644" r:id="rId56"/>
    <p:sldId id="645" r:id="rId57"/>
    <p:sldId id="646" r:id="rId58"/>
    <p:sldId id="601" r:id="rId59"/>
    <p:sldId id="602" r:id="rId60"/>
    <p:sldId id="670" r:id="rId61"/>
    <p:sldId id="604" r:id="rId62"/>
    <p:sldId id="605" r:id="rId63"/>
    <p:sldId id="606" r:id="rId64"/>
    <p:sldId id="607" r:id="rId65"/>
    <p:sldId id="608" r:id="rId66"/>
    <p:sldId id="609" r:id="rId67"/>
    <p:sldId id="690" r:id="rId68"/>
    <p:sldId id="612" r:id="rId69"/>
    <p:sldId id="613" r:id="rId70"/>
    <p:sldId id="691" r:id="rId71"/>
    <p:sldId id="683" r:id="rId72"/>
    <p:sldId id="616" r:id="rId73"/>
    <p:sldId id="617" r:id="rId74"/>
    <p:sldId id="685" r:id="rId75"/>
    <p:sldId id="618" r:id="rId76"/>
    <p:sldId id="619" r:id="rId77"/>
    <p:sldId id="620" r:id="rId78"/>
    <p:sldId id="621" r:id="rId79"/>
    <p:sldId id="622" r:id="rId80"/>
    <p:sldId id="623" r:id="rId81"/>
    <p:sldId id="624" r:id="rId82"/>
    <p:sldId id="625" r:id="rId83"/>
    <p:sldId id="626" r:id="rId84"/>
    <p:sldId id="627" r:id="rId85"/>
    <p:sldId id="628" r:id="rId86"/>
    <p:sldId id="629" r:id="rId87"/>
    <p:sldId id="630" r:id="rId88"/>
    <p:sldId id="631" r:id="rId89"/>
    <p:sldId id="632" r:id="rId90"/>
    <p:sldId id="633" r:id="rId91"/>
    <p:sldId id="634" r:id="rId92"/>
    <p:sldId id="684" r:id="rId93"/>
    <p:sldId id="636" r:id="rId94"/>
    <p:sldId id="637" r:id="rId95"/>
    <p:sldId id="638" r:id="rId96"/>
    <p:sldId id="694" r:id="rId97"/>
    <p:sldId id="639" r:id="rId98"/>
    <p:sldId id="640" r:id="rId9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853" autoAdjust="0"/>
    <p:restoredTop sz="94568" autoAdjust="0"/>
  </p:normalViewPr>
  <p:slideViewPr>
    <p:cSldViewPr>
      <p:cViewPr varScale="1">
        <p:scale>
          <a:sx n="77" d="100"/>
          <a:sy n="77" d="100"/>
        </p:scale>
        <p:origin x="485" y="43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932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9" Type="http://schemas.openxmlformats.org/officeDocument/2006/relationships/slide" Target="slides/slide49.xml"/><Relationship Id="rId21" Type="http://schemas.openxmlformats.org/officeDocument/2006/relationships/slide" Target="slides/slide26.xml"/><Relationship Id="rId34" Type="http://schemas.openxmlformats.org/officeDocument/2006/relationships/slide" Target="slides/slide39.xml"/><Relationship Id="rId42" Type="http://schemas.openxmlformats.org/officeDocument/2006/relationships/slide" Target="slides/slide53.xml"/><Relationship Id="rId47" Type="http://schemas.openxmlformats.org/officeDocument/2006/relationships/slide" Target="slides/slide59.xml"/><Relationship Id="rId50" Type="http://schemas.openxmlformats.org/officeDocument/2006/relationships/slide" Target="slides/slide69.xml"/><Relationship Id="rId55" Type="http://schemas.openxmlformats.org/officeDocument/2006/relationships/slide" Target="slides/slide75.xml"/><Relationship Id="rId7" Type="http://schemas.openxmlformats.org/officeDocument/2006/relationships/slide" Target="slides/slide10.xml"/><Relationship Id="rId2" Type="http://schemas.openxmlformats.org/officeDocument/2006/relationships/slide" Target="slides/slide4.xml"/><Relationship Id="rId16" Type="http://schemas.openxmlformats.org/officeDocument/2006/relationships/slide" Target="slides/slide21.xml"/><Relationship Id="rId29" Type="http://schemas.openxmlformats.org/officeDocument/2006/relationships/slide" Target="slides/slide34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37" Type="http://schemas.openxmlformats.org/officeDocument/2006/relationships/slide" Target="slides/slide47.xml"/><Relationship Id="rId40" Type="http://schemas.openxmlformats.org/officeDocument/2006/relationships/slide" Target="slides/slide50.xml"/><Relationship Id="rId45" Type="http://schemas.openxmlformats.org/officeDocument/2006/relationships/slide" Target="slides/slide57.xml"/><Relationship Id="rId53" Type="http://schemas.openxmlformats.org/officeDocument/2006/relationships/slide" Target="slides/slide73.xml"/><Relationship Id="rId5" Type="http://schemas.openxmlformats.org/officeDocument/2006/relationships/slide" Target="slides/slide7.xml"/><Relationship Id="rId10" Type="http://schemas.openxmlformats.org/officeDocument/2006/relationships/slide" Target="slides/slide13.xml"/><Relationship Id="rId19" Type="http://schemas.openxmlformats.org/officeDocument/2006/relationships/slide" Target="slides/slide24.xml"/><Relationship Id="rId31" Type="http://schemas.openxmlformats.org/officeDocument/2006/relationships/slide" Target="slides/slide36.xml"/><Relationship Id="rId44" Type="http://schemas.openxmlformats.org/officeDocument/2006/relationships/slide" Target="slides/slide55.xml"/><Relationship Id="rId52" Type="http://schemas.openxmlformats.org/officeDocument/2006/relationships/slide" Target="slides/slide72.xml"/><Relationship Id="rId4" Type="http://schemas.openxmlformats.org/officeDocument/2006/relationships/slide" Target="slides/slide6.xml"/><Relationship Id="rId9" Type="http://schemas.openxmlformats.org/officeDocument/2006/relationships/slide" Target="slides/slide12.xml"/><Relationship Id="rId14" Type="http://schemas.openxmlformats.org/officeDocument/2006/relationships/slide" Target="slides/slide19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1.xml"/><Relationship Id="rId43" Type="http://schemas.openxmlformats.org/officeDocument/2006/relationships/slide" Target="slides/slide54.xml"/><Relationship Id="rId48" Type="http://schemas.openxmlformats.org/officeDocument/2006/relationships/slide" Target="slides/slide61.xml"/><Relationship Id="rId8" Type="http://schemas.openxmlformats.org/officeDocument/2006/relationships/slide" Target="slides/slide11.xml"/><Relationship Id="rId51" Type="http://schemas.openxmlformats.org/officeDocument/2006/relationships/slide" Target="slides/slide70.xml"/><Relationship Id="rId3" Type="http://schemas.openxmlformats.org/officeDocument/2006/relationships/slide" Target="slides/slide5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38" Type="http://schemas.openxmlformats.org/officeDocument/2006/relationships/slide" Target="slides/slide48.xml"/><Relationship Id="rId46" Type="http://schemas.openxmlformats.org/officeDocument/2006/relationships/slide" Target="slides/slide58.xml"/><Relationship Id="rId20" Type="http://schemas.openxmlformats.org/officeDocument/2006/relationships/slide" Target="slides/slide25.xml"/><Relationship Id="rId41" Type="http://schemas.openxmlformats.org/officeDocument/2006/relationships/slide" Target="slides/slide51.xml"/><Relationship Id="rId54" Type="http://schemas.openxmlformats.org/officeDocument/2006/relationships/slide" Target="slides/slide7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5" Type="http://schemas.openxmlformats.org/officeDocument/2006/relationships/slide" Target="slides/slide20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2.xml"/><Relationship Id="rId49" Type="http://schemas.openxmlformats.org/officeDocument/2006/relationships/slide" Target="slides/slide6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5" tIns="48406" rIns="96805" bIns="48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6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1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2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11/16/2020</a:t>
            </a:r>
            <a:r>
              <a:rPr lang="en-US" dirty="0"/>
              <a:t>	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62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69.png"/><Relationship Id="rId4" Type="http://schemas.openxmlformats.org/officeDocument/2006/relationships/oleObject" Target="../embeddings/oleObject1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8.w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9.w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0.png"/><Relationship Id="rId4" Type="http://schemas.openxmlformats.org/officeDocument/2006/relationships/image" Target="../media/image10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50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8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89.png"/><Relationship Id="rId4" Type="http://schemas.openxmlformats.org/officeDocument/2006/relationships/oleObject" Target="../embeddings/oleObject18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/>
            <a:r>
              <a:rPr lang="en-US" altLang="en-US" dirty="0"/>
              <a:t>Data Mining</a:t>
            </a:r>
            <a:br>
              <a:rPr lang="en-US" altLang="en-US" dirty="0"/>
            </a:br>
            <a:r>
              <a:rPr lang="en-US" altLang="en-US" dirty="0"/>
              <a:t>Cluster Analysis: Basic Concepts </a:t>
            </a:r>
            <a:br>
              <a:rPr lang="en-US" altLang="en-US" dirty="0"/>
            </a:br>
            <a:r>
              <a:rPr lang="en-US" altLang="en-US" dirty="0"/>
              <a:t>and Algorithms</a:t>
            </a:r>
            <a:endParaRPr lang="en-US" altLang="en-US" sz="28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073275"/>
            <a:ext cx="82296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</a:t>
            </a:r>
            <a:r>
              <a:rPr lang="en-US" altLang="en-US" sz="3200" b="0"/>
              <a:t>for Chapter 7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57200" y="6400800"/>
            <a:ext cx="1219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11/16/2020</a:t>
            </a:r>
            <a:r>
              <a:rPr lang="en-US" dirty="0"/>
              <a:t>	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633478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Introduction to Data Mining, 2nd Edition   Tan, Steinbach, </a:t>
            </a:r>
            <a:r>
              <a:rPr lang="en-US" dirty="0" err="1"/>
              <a:t>Karpatne</a:t>
            </a:r>
            <a:r>
              <a:rPr lang="en-US" dirty="0"/>
              <a:t>, Kumar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 dirty="0"/>
              <a:t>Types of Clusters: Prototype-Based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Prototype-based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 A cluster is a set of objects such that an object in a cluster is closer (more similar) to the prototype or 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The center of a cluster is often a </a:t>
            </a: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, the average of all the points in the cluster, or a </a:t>
            </a:r>
            <a:r>
              <a:rPr lang="en-US" altLang="en-US" sz="2000" dirty="0" err="1">
                <a:solidFill>
                  <a:srgbClr val="FF0000"/>
                </a:solidFill>
              </a:rPr>
              <a:t>medoid</a:t>
            </a:r>
            <a:r>
              <a:rPr lang="en-US" altLang="en-US" sz="2000" dirty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1143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2514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5322888" y="4329113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6694488" y="4329113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A cluster is a set of points such that a point in a cluster is closer (or more similar)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240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38100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US" sz="2800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/>
              <a:t>Finds clusters that minimize or maximize an objective function. </a:t>
            </a:r>
          </a:p>
          <a:p>
            <a:pPr lvl="1"/>
            <a:r>
              <a:rPr lang="en-US" altLang="en-US" sz="2000" dirty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sz="2000" dirty="0"/>
              <a:t> Can have global or local objectives.</a:t>
            </a:r>
          </a:p>
          <a:p>
            <a:pPr lvl="2"/>
            <a:r>
              <a:rPr lang="en-US" altLang="en-US" sz="1800" dirty="0"/>
              <a:t> Hierarchical clustering algorithms typically have local objectives</a:t>
            </a:r>
          </a:p>
          <a:p>
            <a:pPr lvl="2"/>
            <a:r>
              <a:rPr lang="en-US" altLang="en-US" sz="1800" dirty="0"/>
              <a:t> </a:t>
            </a:r>
            <a:r>
              <a:rPr lang="en-US" altLang="en-US" sz="1800" dirty="0" err="1"/>
              <a:t>Partitional</a:t>
            </a:r>
            <a:r>
              <a:rPr lang="en-US" altLang="en-US" sz="1800" dirty="0"/>
              <a:t> algorithms typically have global objectives</a:t>
            </a:r>
          </a:p>
          <a:p>
            <a:pPr lvl="1"/>
            <a:r>
              <a:rPr lang="en-US" altLang="en-US" sz="2000" dirty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sz="1800" dirty="0"/>
              <a:t> Parameters for the model are determined from the data. </a:t>
            </a:r>
          </a:p>
          <a:p>
            <a:pPr marL="1147763" lvl="2" indent="-233363"/>
            <a:r>
              <a:rPr lang="en-US" altLang="en-US" sz="1800" dirty="0"/>
              <a:t>Mixture models assume that the data is a ‘mixture' of a number of statistical distributions.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Depends on data and application 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sz="1400" dirty="0"/>
              <a:t>For example, autocorrelation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Distribution of the data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Clusters of differing sizes, densities, and shapes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and its variants</a:t>
            </a:r>
          </a:p>
          <a:p>
            <a:pPr lvl="4"/>
            <a:endParaRPr lang="en-US" altLang="en-US"/>
          </a:p>
          <a:p>
            <a:r>
              <a:rPr lang="en-US" altLang="en-US"/>
              <a:t>Hierarchical clustering</a:t>
            </a:r>
          </a:p>
          <a:p>
            <a:pPr lvl="4"/>
            <a:endParaRPr lang="en-US" altLang="en-US"/>
          </a:p>
          <a:p>
            <a:r>
              <a:rPr lang="en-US" altLang="en-US"/>
              <a:t>Density-based clustering</a:t>
            </a:r>
          </a:p>
          <a:p>
            <a:pPr lvl="4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rgbClr val="FFCC00"/>
                </a:solidFill>
              </a:rPr>
              <a:t>centroid</a:t>
            </a:r>
            <a:r>
              <a:rPr lang="en-US" altLang="en-US" sz="2200" dirty="0"/>
              <a:t> 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/>
        </p:nvGraphicFramePr>
        <p:xfrm>
          <a:off x="457200" y="41338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1338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16863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6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1295400"/>
          </a:xfrm>
        </p:spPr>
        <p:txBody>
          <a:bodyPr/>
          <a:lstStyle/>
          <a:p>
            <a:r>
              <a:rPr lang="en-US" altLang="en-US" sz="2400"/>
              <a:t>Finding groups of objects such that the objects in a group will be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3276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57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82900" y="3646488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295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001000" cy="990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Simple iterative algorithm.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dirty="0"/>
              <a:t>Choose initial centroids; repeat {assign each point to a nearest centroid; re-compute cluster centroids} until </a:t>
            </a:r>
            <a:r>
              <a:rPr lang="en-US" altLang="en-US" sz="1400"/>
              <a:t>centroids stop </a:t>
            </a:r>
            <a:r>
              <a:rPr lang="en-US" altLang="en-US" sz="1400" dirty="0"/>
              <a:t>changing.</a:t>
            </a:r>
            <a:endParaRPr lang="en-US" altLang="en-US" sz="1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dirty="0"/>
              <a:t>Clusters produced can vary from one run to another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The centroid is (typically) the mean of the points in the cluster, but other definitions are possible (see Table 7.2).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K-means will converge for common proximity measures  with appropriately defined centroid (see Table 7.2)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dirty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Complexity is O( n * K * I * d )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1800" dirty="0"/>
              <a:t>n = number of points, K = number of clusters, </a:t>
            </a:r>
            <a:br>
              <a:rPr lang="en-US" altLang="en-US" sz="1800" dirty="0"/>
            </a:br>
            <a:r>
              <a:rPr lang="en-US" altLang="en-US" sz="1800" dirty="0"/>
              <a:t>I = number of iterations, d = number of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K-means Objective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common objective function (used with Euclidean distance measure)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each point, the error is the distance to the nearest cluster center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x </a:t>
            </a:r>
            <a:r>
              <a:rPr lang="en-US" altLang="en-US" sz="2000" dirty="0"/>
              <a:t>is a data point in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m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centroid (mean) for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SSE improves in each iteration of K-means until it reaches a local or global minima. 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16988643"/>
              </p:ext>
            </p:extLst>
          </p:nvPr>
        </p:nvGraphicFramePr>
        <p:xfrm>
          <a:off x="2298700" y="2873415"/>
          <a:ext cx="3175000" cy="93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873415"/>
                        <a:ext cx="3175000" cy="93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Two different K-means Clusterings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916863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Problems with Selecting Initial Points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/>
              <a:t>If there are K ‘real’ clusters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If clusters are the same size, n, then</a:t>
            </a: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2000"/>
              <a:t/>
            </a:r>
            <a:br>
              <a:rPr lang="en-US" altLang="en-US" sz="2000"/>
            </a:b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For example, if K = 10, then probability = 10!/10</a:t>
            </a:r>
            <a:r>
              <a:rPr lang="en-US" altLang="en-US" sz="2000" baseline="30000"/>
              <a:t>10</a:t>
            </a:r>
            <a:r>
              <a:rPr lang="en-US" altLang="en-US" sz="2000"/>
              <a:t> = 0.00036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Sometimes the initial centroids will readjust themselves in ‘right’ way, and sometimes they don’t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/>
              <a:t>Consider an example of five pairs of clusters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762000" y="2857500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2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57500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609600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36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2025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685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8600" y="5410200"/>
            <a:ext cx="876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some pairs of clusters having three initial centroids, while other have only one.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228600" y="1447800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10 Clusters Example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85800" y="595788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Starting with some pairs of clusters having three initial centroids, while other have only one.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990600"/>
            <a:ext cx="33543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 dirty="0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/>
              <a:t>Group related documents for browsing, group genes and proteins that have similar functionality, or group stocks with similar price fluctuations</a:t>
            </a:r>
            <a:endParaRPr lang="en-US" altLang="en-US" sz="2000" b="1" dirty="0"/>
          </a:p>
          <a:p>
            <a:pPr>
              <a:spcBef>
                <a:spcPct val="20000"/>
              </a:spcBef>
            </a:pPr>
            <a:endParaRPr lang="en-US" altLang="en-US" sz="2400" b="1" dirty="0"/>
          </a:p>
          <a:p>
            <a:pPr>
              <a:spcBef>
                <a:spcPct val="20000"/>
              </a:spcBef>
            </a:pPr>
            <a:r>
              <a:rPr lang="en-US" altLang="en-US" sz="2400" b="1" dirty="0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 dirty="0"/>
              <a:t>Reduce the size of large data sets</a:t>
            </a:r>
          </a:p>
          <a:p>
            <a:endParaRPr lang="en-US" altLang="en-US" sz="2400" dirty="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343400" y="11938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938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4953000" y="3886200"/>
            <a:ext cx="3657600" cy="2474913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4724400" y="5654675"/>
            <a:ext cx="2209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Multiple runs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Helps, but probability is not on your side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Use some strategy to select the k initial centroids and then select among these initial centroids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Select most widely separated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K-means++ is a robust way of doing this selection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 hierarchical clustering to determine initial centroids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Bisecting K-means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Pre-processing and Post-processing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Pre-processing</a:t>
            </a:r>
          </a:p>
          <a:p>
            <a:pPr lvl="1"/>
            <a:r>
              <a:rPr lang="en-US" altLang="en-US" dirty="0"/>
              <a:t>Normalize the data</a:t>
            </a:r>
          </a:p>
          <a:p>
            <a:pPr lvl="1"/>
            <a:r>
              <a:rPr lang="en-US" altLang="en-US" dirty="0"/>
              <a:t>Eliminate outliers</a:t>
            </a:r>
          </a:p>
          <a:p>
            <a:pPr lvl="4"/>
            <a:endParaRPr lang="en-US" altLang="en-US" sz="800" dirty="0"/>
          </a:p>
          <a:p>
            <a:r>
              <a:rPr lang="en-US" altLang="en-US" dirty="0"/>
              <a:t>Post-processing</a:t>
            </a:r>
          </a:p>
          <a:p>
            <a:pPr lvl="1"/>
            <a:r>
              <a:rPr lang="en-US" altLang="en-US" dirty="0"/>
              <a:t>Eliminate empty clusters and small clusters that may represent outliers</a:t>
            </a:r>
          </a:p>
          <a:p>
            <a:pPr lvl="1"/>
            <a:r>
              <a:rPr lang="en-US" altLang="en-US" dirty="0"/>
              <a:t>Split ‘loose’ clusters, i.e., clusters with relatively high SSE</a:t>
            </a:r>
          </a:p>
          <a:p>
            <a:pPr lvl="1"/>
            <a:r>
              <a:rPr lang="en-US" altLang="en-US" dirty="0"/>
              <a:t>Merge clusters that are ‘close’ and that have relatively low SSE</a:t>
            </a:r>
          </a:p>
          <a:p>
            <a:pPr lvl="1"/>
            <a:r>
              <a:rPr lang="en-US" altLang="en-US" dirty="0"/>
              <a:t>These steps can be used multiple times during the clustering process</a:t>
            </a:r>
          </a:p>
          <a:p>
            <a:pPr lvl="2"/>
            <a:r>
              <a:rPr lang="en-US" altLang="en-US" dirty="0"/>
              <a:t> ISODATA</a:t>
            </a:r>
          </a:p>
        </p:txBody>
      </p:sp>
    </p:spTree>
    <p:extLst>
      <p:ext uri="{BB962C8B-B14F-4D97-AF65-F5344CB8AC3E}">
        <p14:creationId xmlns:p14="http://schemas.microsoft.com/office/powerpoint/2010/main" val="11273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has problems when clusters are of differing </a:t>
            </a:r>
          </a:p>
          <a:p>
            <a:pPr lvl="1"/>
            <a:r>
              <a:rPr lang="en-US" altLang="en-US"/>
              <a:t>Sizes</a:t>
            </a:r>
          </a:p>
          <a:p>
            <a:pPr lvl="1"/>
            <a:r>
              <a:rPr lang="en-US" altLang="en-US"/>
              <a:t>Densities</a:t>
            </a:r>
          </a:p>
          <a:p>
            <a:pPr lvl="1"/>
            <a:r>
              <a:rPr lang="en-US" altLang="en-US"/>
              <a:t>Non-globular shapes</a:t>
            </a:r>
          </a:p>
          <a:p>
            <a:endParaRPr lang="en-US" altLang="en-US"/>
          </a:p>
          <a:p>
            <a:r>
              <a:rPr lang="en-US" altLang="en-US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23244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83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Limitations of K-means: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41630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Limitations of K-means: Non-globular Shapes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269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143000" y="5562600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One solution is to use many clusters.</a:t>
            </a:r>
          </a:p>
          <a:p>
            <a:pPr lvl="1"/>
            <a:r>
              <a:rPr lang="en-US" altLang="en-US" sz="2000" b="0"/>
              <a:t>Find parts of clusters, but need to put together.</a:t>
            </a:r>
          </a:p>
        </p:txBody>
      </p:sp>
    </p:spTree>
    <p:extLst>
      <p:ext uri="{BB962C8B-B14F-4D97-AF65-F5344CB8AC3E}">
        <p14:creationId xmlns:p14="http://schemas.microsoft.com/office/powerpoint/2010/main" val="8895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5240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03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en-US" altLang="en-US" sz="2800"/>
              <a:t>Overcoming K-means 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1219200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Produces a set of nested clusters organized as a hierarchical tree</a:t>
            </a:r>
          </a:p>
          <a:p>
            <a:r>
              <a:rPr lang="en-US" altLang="en-US"/>
              <a:t>Can be visualized as a dendrogram</a:t>
            </a:r>
          </a:p>
          <a:p>
            <a:pPr lvl="1"/>
            <a:r>
              <a:rPr lang="en-US" altLang="en-US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59213"/>
            <a:ext cx="34591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5257800" y="362902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"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29025"/>
                        <a:ext cx="23193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0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 dirty="0">
                  <a:cs typeface="Times New Roman" pitchFamily="18" charset="0"/>
                </a:rPr>
                <a:t>How many clusters?</a:t>
              </a:r>
              <a:endParaRPr lang="en-US" altLang="en-US" sz="1800" b="0" dirty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Example in biological sciences (e.g., animal kingdom, phylogeny reconstruction,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Two main types of hierarchical clustering</a:t>
            </a:r>
          </a:p>
          <a:p>
            <a:pPr lvl="1"/>
            <a:r>
              <a:rPr lang="en-US" altLang="en-US" sz="2000" dirty="0"/>
              <a:t>Agglomerative:  </a:t>
            </a:r>
          </a:p>
          <a:p>
            <a:pPr marL="1146175" lvl="2" indent="-231775"/>
            <a:r>
              <a:rPr lang="en-US" altLang="en-US" sz="1800" dirty="0"/>
              <a:t>Start with the points as individual clusters</a:t>
            </a:r>
          </a:p>
          <a:p>
            <a:pPr marL="1146175" lvl="2" indent="-231775"/>
            <a:r>
              <a:rPr lang="en-US" altLang="en-US" sz="1800" dirty="0"/>
              <a:t>At each step, merge the closest pair of clusters until only one cluster (or k clusters) left</a:t>
            </a:r>
          </a:p>
          <a:p>
            <a:pPr lvl="4"/>
            <a:endParaRPr lang="en-US" altLang="en-US" sz="1800" dirty="0"/>
          </a:p>
          <a:p>
            <a:pPr lvl="1"/>
            <a:r>
              <a:rPr lang="en-US" altLang="en-US" sz="2000" dirty="0"/>
              <a:t>Divisive:  </a:t>
            </a:r>
          </a:p>
          <a:p>
            <a:pPr marL="1146175" lvl="2" indent="-231775"/>
            <a:r>
              <a:rPr lang="en-US" altLang="en-US" sz="1800" dirty="0"/>
              <a:t>Start with one, all-inclusive cluster </a:t>
            </a:r>
          </a:p>
          <a:p>
            <a:pPr marL="1146175" lvl="2" indent="-231775"/>
            <a:r>
              <a:rPr lang="en-US" altLang="en-US" sz="1800" dirty="0"/>
              <a:t>At each step, split a cluster until each cluster contains an individual point (or there are k clusters)</a:t>
            </a:r>
          </a:p>
          <a:p>
            <a:pPr lvl="4"/>
            <a:endParaRPr lang="en-US" altLang="en-US" sz="1800" dirty="0"/>
          </a:p>
          <a:p>
            <a:r>
              <a:rPr lang="en-US" altLang="en-US" sz="2400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Most popular hierarchical clustering technique</a:t>
            </a:r>
          </a:p>
          <a:p>
            <a:pPr marL="10414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/>
              <a:t>Key Idea: Successively merge closest clusters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Basic algorithm is straightforward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b="1" dirty="0"/>
              <a:t>Repeat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en-US" sz="20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AutoNum type="arabicPeriod"/>
            </a:pPr>
            <a:r>
              <a:rPr lang="en-US" altLang="en-US" sz="2000" b="1" dirty="0"/>
              <a:t>Until</a:t>
            </a:r>
            <a:r>
              <a:rPr lang="en-US" altLang="en-US" sz="20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 dirty="0"/>
              <a:t>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Different approaches to defining the distance between clusters distinguish the different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Starting Situation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clusters of individual points and a proximity matrix</a:t>
            </a:r>
          </a:p>
          <a:p>
            <a:pPr lvl="1"/>
            <a:endParaRPr lang="en-US" alt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5257800" y="1903413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57912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5610225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4" name="Visio" r:id="rId3" imgW="7949438" imgH="1399827" progId="Visio.Drawing.6">
                  <p:embed/>
                </p:oleObj>
              </mc:Choice>
              <mc:Fallback>
                <p:oleObj name="Visio" r:id="rId3" imgW="7949438" imgH="1399827" progId="Visio.Drawing.6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10225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After some merging steps, we have some clusters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5486400" y="1660525"/>
            <a:ext cx="2895600" cy="2212975"/>
            <a:chOff x="3456" y="1440"/>
            <a:chExt cx="1872" cy="1503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713288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4" name="Visio" r:id="rId3" imgW="7591349" imgH="2996548" progId="Visio.Drawing.6">
                  <p:embed/>
                </p:oleObj>
              </mc:Choice>
              <mc:Fallback>
                <p:oleObj name="Visio" r:id="rId3" imgW="7591349" imgH="2996548" progId="Visio.Drawing.6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13288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590800" y="48768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5240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5105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5486400" y="1676400"/>
            <a:ext cx="2971800" cy="2193925"/>
            <a:chOff x="3456" y="1094"/>
            <a:chExt cx="1920" cy="1503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5791200" y="387032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95800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3" name="Visio" r:id="rId3" imgW="7591349" imgH="3431733" progId="Visio.Drawing.6">
                  <p:embed/>
                </p:oleObj>
              </mc:Choice>
              <mc:Fallback>
                <p:oleObj name="Visio" r:id="rId3" imgW="7591349" imgH="3431733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95800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Merging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200"/>
              <a:t>The question is “How do we update the proximity matrix?”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-5400000">
            <a:off x="1600200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352800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6858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4290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1905000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752600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6172200" y="27432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6651625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6651625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6651625" y="3581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629400" y="15557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019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715000" y="2286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5638800" y="2362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5638800" y="3200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5638800" y="3657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181600" y="2819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70866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7620000" y="1981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5715000" y="2667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5715000" y="3505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715000" y="3124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5715000" y="3886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6553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70104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75438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8077200" y="1981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5791200" y="3962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44354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9" name="Visio" r:id="rId3" imgW="7591349" imgH="3654718" progId="Visio.Drawing.6">
                  <p:embed/>
                </p:oleObj>
              </mc:Choice>
              <mc:Fallback>
                <p:oleObj name="Visio" r:id="rId3" imgW="7591349" imgH="3654718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354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22098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2209800" y="1600200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1981200" y="1600200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Types of Clusterings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clustering</a:t>
            </a:r>
            <a:r>
              <a:rPr lang="en-US" altLang="en-US" dirty="0"/>
              <a:t> is a set of 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Important distinction between </a:t>
            </a:r>
            <a:r>
              <a:rPr lang="en-US" altLang="en-US" dirty="0">
                <a:solidFill>
                  <a:srgbClr val="FF0000"/>
                </a:solidFill>
              </a:rPr>
              <a:t>hierarchical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FF0000"/>
                </a:solidFill>
              </a:rPr>
              <a:t>partitional</a:t>
            </a:r>
            <a:r>
              <a:rPr lang="en-US" altLang="en-US" dirty="0">
                <a:solidFill>
                  <a:srgbClr val="FFCC00"/>
                </a:solidFill>
              </a:rPr>
              <a:t> </a:t>
            </a:r>
            <a:r>
              <a:rPr lang="en-US" altLang="en-US" dirty="0"/>
              <a:t>sets of clusters </a:t>
            </a:r>
            <a:endParaRPr lang="en-US" altLang="en-US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2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err="1"/>
              <a:t>Partitional</a:t>
            </a:r>
            <a:r>
              <a:rPr lang="en-US" altLang="en-US" dirty="0"/>
              <a:t>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division of data objects into non-overlapping subsets (clusters) such that each data object is in exactly one subset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endParaRPr lang="en-US" altLang="en-US" sz="6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Hierarchical clustering</a:t>
            </a:r>
          </a:p>
          <a:p>
            <a:pPr marL="857250" lvl="2" indent="-285750">
              <a:lnSpc>
                <a:spcPct val="90000"/>
              </a:lnSpc>
              <a:spcBef>
                <a:spcPct val="20000"/>
              </a:spcBef>
            </a:pPr>
            <a:r>
              <a:rPr lang="en-US" altLang="en-US" sz="1600" dirty="0"/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3516313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1828800" y="2209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1828800" y="1676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1828800" y="1295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1828800" y="1676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1981200" y="1828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1981200" y="1676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1981200" y="1295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1981200" y="1676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914400" y="1905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914400" y="1676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914400" y="1295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914400" y="1676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1752600" y="1447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1752600" y="1447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1752600" y="1295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1752600" y="1447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1371600" y="1981200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462757" y="1289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9763" y="2344738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5486400" y="1066800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1752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16764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838200" y="1905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19034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3516313" y="1598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4038600" y="1219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5943600" y="43434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381000" y="3200400"/>
            <a:ext cx="5791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/>
              <a:t>Ward’s Method uses squared error</a:t>
            </a:r>
            <a:endParaRPr lang="en-US" altLang="en-US" sz="2400" b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12192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4114800" y="1828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04237" cy="5181600"/>
          </a:xfrm>
        </p:spPr>
        <p:txBody>
          <a:bodyPr/>
          <a:lstStyle/>
          <a:p>
            <a:r>
              <a:rPr lang="en-US" altLang="en-US"/>
              <a:t>Proximity of two clusters is based on the two closest points in the different clusters</a:t>
            </a:r>
          </a:p>
          <a:p>
            <a:pPr lvl="1"/>
            <a:r>
              <a:rPr lang="en-US" altLang="en-US"/>
              <a:t>Determined by one pair of points, i.e., by one link in the proximity graph</a:t>
            </a:r>
          </a:p>
          <a:p>
            <a:r>
              <a:rPr lang="en-US" altLang="en-US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838200" y="3810000"/>
            <a:ext cx="3276600" cy="2500313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4114800"/>
            <a:ext cx="4000500" cy="1836738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715000" y="36576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914400" y="5715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791200" y="5715000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747713" y="1773238"/>
            <a:ext cx="3175000" cy="2790825"/>
            <a:chOff x="471" y="1117"/>
            <a:chExt cx="2000" cy="1758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16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495550" y="2863850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27050" y="2489200"/>
            <a:ext cx="1735138" cy="1158875"/>
            <a:chOff x="332" y="1568"/>
            <a:chExt cx="1093" cy="730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44500" y="2071688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382588" y="1951038"/>
            <a:ext cx="3795712" cy="2924175"/>
            <a:chOff x="241" y="1229"/>
            <a:chExt cx="2391" cy="1842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07975" y="1547813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MIN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66800" y="4267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5410200" y="42672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non-elliptical shapes</a:t>
            </a:r>
          </a:p>
        </p:txBody>
      </p:sp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75" y="1370013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2035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612775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MIN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1066800" y="47244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181600" y="31242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Sensitive to noise and outliers</a:t>
            </a:r>
          </a:p>
        </p:txBody>
      </p:sp>
      <p:pic>
        <p:nvPicPr>
          <p:cNvPr id="675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5257800" y="5715000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Three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Proximity of two clusters is based on the two most distant points in the different clusters</a:t>
            </a:r>
          </a:p>
          <a:p>
            <a:pPr lvl="1"/>
            <a:r>
              <a:rPr lang="en-US" altLang="en-US"/>
              <a:t>Determined by all pairs of points in the two clusters</a:t>
            </a:r>
          </a:p>
          <a:p>
            <a:endParaRPr lang="en-US" alt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52400" y="2819400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86200"/>
            <a:ext cx="4000500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486400" y="3429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MAX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98550" y="5348288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670550" y="534828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21336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792163" y="1824038"/>
            <a:ext cx="2998787" cy="2687637"/>
            <a:chOff x="383" y="1437"/>
            <a:chExt cx="1889" cy="1693"/>
          </a:xfrm>
        </p:grpSpPr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966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09838" y="3208338"/>
            <a:ext cx="1401762" cy="890587"/>
            <a:chOff x="1465" y="2309"/>
            <a:chExt cx="883" cy="561"/>
          </a:xfrm>
        </p:grpSpPr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4850" y="2249488"/>
            <a:ext cx="1579563" cy="889000"/>
            <a:chOff x="328" y="1705"/>
            <a:chExt cx="995" cy="560"/>
          </a:xfrm>
        </p:grpSpPr>
        <p:sp>
          <p:nvSpPr>
            <p:cNvPr id="6965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60363" y="1582738"/>
            <a:ext cx="3935412" cy="3487737"/>
            <a:chOff x="111" y="1285"/>
            <a:chExt cx="2479" cy="2197"/>
          </a:xfrm>
        </p:grpSpPr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964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882775" y="2982913"/>
            <a:ext cx="2160588" cy="1652587"/>
            <a:chOff x="1070" y="2167"/>
            <a:chExt cx="1361" cy="1041"/>
          </a:xfrm>
        </p:grpSpPr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964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5950" y="1720850"/>
            <a:ext cx="2906713" cy="1520825"/>
            <a:chOff x="272" y="1372"/>
            <a:chExt cx="1831" cy="958"/>
          </a:xfrm>
        </p:grpSpPr>
        <p:sp>
          <p:nvSpPr>
            <p:cNvPr id="6964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964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Strength of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37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180013" y="4357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609600" y="5576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Less susceptible to noise and outliers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066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Limitations of MAX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066800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5180013" y="4738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609600" y="5486400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Biased towards globular clusters</a:t>
            </a: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13716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0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Average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505200"/>
          </a:xfrm>
        </p:spPr>
        <p:txBody>
          <a:bodyPr/>
          <a:lstStyle/>
          <a:p>
            <a:r>
              <a:rPr lang="en-US" altLang="en-US" sz="2200"/>
              <a:t>Proximity of two clusters is the average of pairwise proximity between points in the two clusters.</a:t>
            </a:r>
          </a:p>
          <a:p>
            <a:endParaRPr lang="en-US" altLang="en-US" sz="2200"/>
          </a:p>
          <a:p>
            <a:endParaRPr lang="en-US" altLang="en-US" sz="2200"/>
          </a:p>
          <a:p>
            <a:pPr lvl="4"/>
            <a:endParaRPr lang="en-US" altLang="en-US" sz="1800"/>
          </a:p>
          <a:p>
            <a:r>
              <a:rPr lang="en-US" altLang="en-US" sz="2200"/>
              <a:t>Need to use average connectivity for scalability since total proximity favors large clusters</a:t>
            </a:r>
          </a:p>
          <a:p>
            <a:endParaRPr lang="en-US" altLang="en-US" sz="220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057400" y="1905000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7" name="Equation" r:id="rId3" imgW="3873500" imgH="698500" progId="Equation.3">
                  <p:embed/>
                </p:oleObj>
              </mc:Choice>
              <mc:Fallback>
                <p:oleObj name="Equation" r:id="rId3" imgW="3873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838200" y="3810000"/>
            <a:ext cx="32766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11663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5715000" y="395446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914400" y="55626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562600" y="5562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808038" y="1987550"/>
            <a:ext cx="2901950" cy="2544763"/>
            <a:chOff x="509" y="1252"/>
            <a:chExt cx="1828" cy="1603"/>
          </a:xfrm>
        </p:grpSpPr>
        <p:sp>
          <p:nvSpPr>
            <p:cNvPr id="7375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375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75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375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376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376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15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405063" y="3273425"/>
            <a:ext cx="1301750" cy="889000"/>
            <a:chOff x="1515" y="2062"/>
            <a:chExt cx="820" cy="560"/>
          </a:xfrm>
        </p:grpSpPr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17550" y="2382838"/>
            <a:ext cx="1323975" cy="985837"/>
            <a:chOff x="452" y="1501"/>
            <a:chExt cx="834" cy="621"/>
          </a:xfrm>
        </p:grpSpPr>
        <p:sp>
          <p:nvSpPr>
            <p:cNvPr id="7374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03225" y="1622425"/>
            <a:ext cx="3659188" cy="3460750"/>
            <a:chOff x="254" y="1022"/>
            <a:chExt cx="2305" cy="2180"/>
          </a:xfrm>
        </p:grpSpPr>
        <p:sp>
          <p:nvSpPr>
            <p:cNvPr id="7374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7374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1931988" y="3101975"/>
            <a:ext cx="1800225" cy="1720850"/>
            <a:chOff x="1217" y="1954"/>
            <a:chExt cx="1134" cy="1084"/>
          </a:xfrm>
        </p:grpSpPr>
        <p:sp>
          <p:nvSpPr>
            <p:cNvPr id="7374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7374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1893888" y="1922463"/>
            <a:ext cx="1933575" cy="3097212"/>
            <a:chOff x="1193" y="1211"/>
            <a:chExt cx="1218" cy="1951"/>
          </a:xfrm>
        </p:grpSpPr>
        <p:sp>
          <p:nvSpPr>
            <p:cNvPr id="7374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16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7374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en-US" sz="3100"/>
              <a:t>Compromise between Single and Complete Link</a:t>
            </a:r>
          </a:p>
          <a:p>
            <a:pPr marL="533400" indent="-533400"/>
            <a:endParaRPr lang="en-US" altLang="en-US" sz="3100"/>
          </a:p>
          <a:p>
            <a:pPr marL="533400" indent="-533400"/>
            <a:r>
              <a:rPr lang="en-US" altLang="en-US" sz="3100"/>
              <a:t>Strengths</a:t>
            </a:r>
          </a:p>
          <a:p>
            <a:pPr marL="914400" lvl="1" indent="-457200"/>
            <a:r>
              <a:rPr lang="en-US" altLang="en-US" sz="2700"/>
              <a:t>Less susceptible to noise and outliers</a:t>
            </a:r>
          </a:p>
          <a:p>
            <a:pPr marL="533400" indent="-533400"/>
            <a:endParaRPr lang="en-US" altLang="en-US" sz="3100"/>
          </a:p>
          <a:p>
            <a:pPr marL="533400" indent="-533400"/>
            <a:r>
              <a:rPr lang="en-US" altLang="en-US" sz="3100"/>
              <a:t>Limitations</a:t>
            </a:r>
          </a:p>
          <a:p>
            <a:pPr marL="914400" lvl="1" indent="-457200"/>
            <a:r>
              <a:rPr lang="en-US" altLang="en-US" sz="2700"/>
              <a:t>Biased towards globular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Similarity: Ward’s Method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Similarity of two clusters is based on the increase in squared error when two clusters are merged</a:t>
            </a:r>
          </a:p>
          <a:p>
            <a:pPr lvl="1"/>
            <a:r>
              <a:rPr lang="en-US" altLang="en-US"/>
              <a:t>Similar to group average if distance between points is distance squared</a:t>
            </a:r>
          </a:p>
          <a:p>
            <a:pPr lvl="4"/>
            <a:endParaRPr lang="en-US" altLang="en-US"/>
          </a:p>
          <a:p>
            <a:r>
              <a:rPr lang="en-US" altLang="en-US"/>
              <a:t>Less susceptible to noise and outliers</a:t>
            </a:r>
          </a:p>
          <a:p>
            <a:pPr lvl="4"/>
            <a:endParaRPr lang="en-US" altLang="en-US"/>
          </a:p>
          <a:p>
            <a:r>
              <a:rPr lang="en-US" altLang="en-US"/>
              <a:t>Biased towards globular clusters</a:t>
            </a:r>
          </a:p>
          <a:p>
            <a:pPr lvl="4"/>
            <a:endParaRPr lang="en-US" altLang="en-US"/>
          </a:p>
          <a:p>
            <a:r>
              <a:rPr lang="en-US" altLang="en-US"/>
              <a:t>Hierarchical analogue of K-means</a:t>
            </a:r>
          </a:p>
          <a:p>
            <a:pPr lvl="1"/>
            <a:r>
              <a:rPr lang="en-US" altLang="en-US"/>
              <a:t>Can be used to initialize K-means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235325" y="49530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30725" y="45720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6270625" y="4132263"/>
            <a:ext cx="1858963" cy="1693862"/>
            <a:chOff x="509" y="1253"/>
            <a:chExt cx="1776" cy="1618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7324725" y="4979988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6211888" y="4392613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6003925" y="3890963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7011988" y="4865688"/>
            <a:ext cx="1187450" cy="1141412"/>
            <a:chOff x="1217" y="1954"/>
            <a:chExt cx="1134" cy="1090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6986588" y="4089400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387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5292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954088" y="4044950"/>
            <a:ext cx="1978025" cy="1795463"/>
            <a:chOff x="438" y="1309"/>
            <a:chExt cx="1937" cy="1757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076450" y="4951413"/>
            <a:ext cx="917575" cy="617537"/>
            <a:chOff x="1537" y="2197"/>
            <a:chExt cx="898" cy="604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893763" y="4322763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668338" y="3886200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1665288" y="4837113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696913" y="4168775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6157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7285038" y="2360613"/>
            <a:ext cx="919162" cy="617537"/>
            <a:chOff x="1465" y="2309"/>
            <a:chExt cx="883" cy="594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6100763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5875338" y="1293813"/>
            <a:ext cx="2582862" cy="2287587"/>
            <a:chOff x="111" y="1285"/>
            <a:chExt cx="2481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6873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6043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009650" y="1362075"/>
            <a:ext cx="1990725" cy="1806575"/>
            <a:chOff x="471" y="1117"/>
            <a:chExt cx="1935" cy="1755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141538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865188" y="1825625"/>
            <a:ext cx="1125537" cy="742950"/>
            <a:chOff x="332" y="1568"/>
            <a:chExt cx="1093" cy="721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812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771525" y="1477963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723900" y="1216025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Hierarchical Clustering:  Time and Space requirements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 space since it uses the proximity matrix.  </a:t>
            </a:r>
          </a:p>
          <a:p>
            <a:pPr lvl="1"/>
            <a:r>
              <a:rPr lang="en-US" altLang="en-US"/>
              <a:t>N is the number of points.</a:t>
            </a:r>
          </a:p>
          <a:p>
            <a:pPr lvl="1"/>
            <a:endParaRPr lang="en-US" altLang="en-US"/>
          </a:p>
          <a:p>
            <a:r>
              <a:rPr lang="en-US" altLang="en-US"/>
              <a:t>O(N</a:t>
            </a:r>
            <a:r>
              <a:rPr lang="en-US" altLang="en-US" baseline="30000"/>
              <a:t>3</a:t>
            </a:r>
            <a:r>
              <a:rPr lang="en-US" altLang="en-US"/>
              <a:t>) time in many cases</a:t>
            </a:r>
          </a:p>
          <a:p>
            <a:pPr lvl="1"/>
            <a:r>
              <a:rPr lang="en-US" altLang="en-US"/>
              <a:t>There are N steps and at each step the size, N</a:t>
            </a:r>
            <a:r>
              <a:rPr lang="en-US" altLang="en-US" baseline="30000"/>
              <a:t>2</a:t>
            </a:r>
            <a:r>
              <a:rPr lang="en-US" altLang="en-US"/>
              <a:t>, proximity matrix must be updated and searched</a:t>
            </a:r>
          </a:p>
          <a:p>
            <a:pPr lvl="1"/>
            <a:r>
              <a:rPr lang="en-US" altLang="en-US"/>
              <a:t>Complexity can be reduced to O(N</a:t>
            </a:r>
            <a:r>
              <a:rPr lang="en-US" altLang="en-US" baseline="30000"/>
              <a:t>2</a:t>
            </a:r>
            <a:r>
              <a:rPr lang="en-US" altLang="en-US"/>
              <a:t> log(N) ) time with some cleverness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No global objective function 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and outliers</a:t>
            </a:r>
          </a:p>
          <a:p>
            <a:pPr lvl="1"/>
            <a:r>
              <a:rPr lang="en-US" altLang="en-US" dirty="0"/>
              <a:t>Difficulty handling clusters of different sizes and non-globular shapes</a:t>
            </a:r>
          </a:p>
          <a:p>
            <a:pPr lvl="1"/>
            <a:r>
              <a:rPr lang="en-US" altLang="en-US" dirty="0"/>
              <a:t>Breaking large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Based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are regions of high density that are separated from one another by regions on low density.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2646061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Density = number of points within a specified radius (</a:t>
            </a:r>
            <a:r>
              <a:rPr lang="en-US" altLang="en-US" sz="2000" dirty="0" err="1"/>
              <a:t>Eps</a:t>
            </a:r>
            <a:r>
              <a:rPr lang="en-US" altLang="en-US" sz="2000" dirty="0"/>
              <a:t>)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point is a </a:t>
            </a:r>
            <a:r>
              <a:rPr lang="en-US" altLang="en-US" sz="2000" dirty="0">
                <a:solidFill>
                  <a:srgbClr val="FF0000"/>
                </a:solidFill>
              </a:rPr>
              <a:t>core point</a:t>
            </a:r>
            <a:r>
              <a:rPr lang="en-US" altLang="en-US" sz="2000" dirty="0"/>
              <a:t> if it has at least a specified number of points (</a:t>
            </a:r>
            <a:r>
              <a:rPr lang="en-US" altLang="en-US" sz="2000" dirty="0" err="1"/>
              <a:t>MinPts</a:t>
            </a:r>
            <a:r>
              <a:rPr lang="en-US" altLang="en-US" sz="2000" dirty="0"/>
              <a:t>) within Eps</a:t>
            </a:r>
            <a:r>
              <a:rPr lang="en-US" altLang="en-US" dirty="0"/>
              <a:t> </a:t>
            </a:r>
          </a:p>
          <a:p>
            <a:pPr marL="1295400" lvl="2" indent="-381000"/>
            <a:r>
              <a:rPr lang="en-US" altLang="en-US" dirty="0"/>
              <a:t>These are points that are at the interior of a cluster</a:t>
            </a:r>
          </a:p>
          <a:p>
            <a:pPr marL="1295400" lvl="2" indent="-381000"/>
            <a:r>
              <a:rPr lang="en-US" altLang="en-US" dirty="0"/>
              <a:t>Counts the point itself</a:t>
            </a:r>
          </a:p>
          <a:p>
            <a:pPr marL="2171700" lvl="4" indent="-342900"/>
            <a:endParaRPr lang="en-US" altLang="en-US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border point</a:t>
            </a:r>
            <a:r>
              <a:rPr lang="en-US" altLang="en-US" sz="2000" dirty="0"/>
              <a:t> is not a core point, but is in the neighborhood of a core point</a:t>
            </a:r>
          </a:p>
          <a:p>
            <a:pPr marL="2171700" lvl="4" indent="-342900">
              <a:lnSpc>
                <a:spcPct val="90000"/>
              </a:lnSpc>
            </a:pPr>
            <a:endParaRPr lang="en-US" altLang="en-US" sz="1800" dirty="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noise point</a:t>
            </a:r>
            <a:r>
              <a:rPr lang="en-US" altLang="en-US" sz="2000" dirty="0"/>
              <a:t> is any point that is not a core point or a border point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1295400"/>
            <a:ext cx="9144000" cy="4956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1322832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MinPts</a:t>
            </a:r>
            <a:r>
              <a:rPr lang="en-US" sz="1600" dirty="0"/>
              <a:t>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7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8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0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686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990600" y="5029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257800" y="51054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7858"/>
            <a:ext cx="4872038" cy="357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743200" y="59436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Eps = 10, MinPts = 4</a:t>
            </a:r>
          </a:p>
        </p:txBody>
      </p:sp>
    </p:spTree>
    <p:extLst>
      <p:ext uri="{BB962C8B-B14F-4D97-AF65-F5344CB8AC3E}">
        <p14:creationId xmlns:p14="http://schemas.microsoft.com/office/powerpoint/2010/main" val="11077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Form clusters using core points, and assign border points to one of its neighboring clusters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sz="2000" dirty="0"/>
              <a:t>1: Label all points as core, border, or noise points.</a:t>
            </a:r>
          </a:p>
          <a:p>
            <a:pPr marL="0" indent="0">
              <a:buNone/>
            </a:pPr>
            <a:r>
              <a:rPr lang="en-US" sz="2000" dirty="0"/>
              <a:t>2: Eliminate noise points.</a:t>
            </a:r>
          </a:p>
          <a:p>
            <a:pPr marL="0" indent="0">
              <a:buNone/>
            </a:pPr>
            <a:r>
              <a:rPr lang="en-US" sz="2000" dirty="0"/>
              <a:t>3: Put an edge between all core points within a distance </a:t>
            </a:r>
            <a:r>
              <a:rPr lang="en-US" sz="2000" i="1" dirty="0"/>
              <a:t>Eps </a:t>
            </a:r>
            <a:r>
              <a:rPr lang="en-US" sz="2000" dirty="0"/>
              <a:t>of each other.</a:t>
            </a:r>
          </a:p>
          <a:p>
            <a:pPr marL="0" indent="0">
              <a:buNone/>
            </a:pPr>
            <a:r>
              <a:rPr lang="en-US" sz="2000" dirty="0"/>
              <a:t>4: Make each group of connected core points into a separate cluster.</a:t>
            </a:r>
          </a:p>
          <a:p>
            <a:pPr marL="0" indent="0">
              <a:buNone/>
            </a:pPr>
            <a:r>
              <a:rPr lang="en-US" sz="2000" dirty="0"/>
              <a:t>5: Assign each border point to one of the clusters of its associated core points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60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990600" y="443388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4271963" y="1004888"/>
            <a:ext cx="4872037" cy="3871912"/>
            <a:chOff x="2691" y="633"/>
            <a:chExt cx="3069" cy="2439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Clusters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609600" y="5392738"/>
            <a:ext cx="6629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066800" y="388620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7" name="Object 0"/>
          <p:cNvGraphicFramePr>
            <a:graphicFrameLocks noChangeAspect="1"/>
          </p:cNvGraphicFramePr>
          <p:nvPr/>
        </p:nvGraphicFramePr>
        <p:xfrm>
          <a:off x="4648200" y="1066800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2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8704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800600" y="3352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Eps=9.92).</a:t>
            </a:r>
            <a:r>
              <a:rPr lang="en-US" altLang="en-US" sz="900" b="0" dirty="0">
                <a:latin typeface="Times New Roman" pitchFamily="18" charset="0"/>
              </a:rPr>
              <a:t> </a:t>
            </a:r>
            <a:endParaRPr lang="en-US" altLang="en-US" sz="2400" b="0" dirty="0">
              <a:latin typeface="Times New Roman" pitchFamily="18" charset="0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0" name="Object 1"/>
          <p:cNvGraphicFramePr>
            <a:graphicFrameLocks noChangeAspect="1"/>
          </p:cNvGraphicFramePr>
          <p:nvPr/>
        </p:nvGraphicFramePr>
        <p:xfrm>
          <a:off x="4724400" y="3733800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3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87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4724400" y="60198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Eps=9.75)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609600" y="5392738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/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41061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DBSCAN: Determining EPS and MinPts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816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Idea is that for points in a cluster, their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neighbors are at close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Noise points have the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/>
              <a:t>So, plot sorted distance of every point to its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</a:t>
            </a:r>
            <a:endParaRPr lang="en-US" altLang="en-US" dirty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Accuracy, precision, recall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But “clusters are in the eye of the beholder”!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practice the clusters we find are defined by the clustering algorithm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Clusters found in Random Data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6480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52400" y="1905000"/>
            <a:ext cx="990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3657600"/>
            <a:ext cx="4113213" cy="2743200"/>
            <a:chOff x="96" y="2304"/>
            <a:chExt cx="2591" cy="1728"/>
          </a:xfrm>
        </p:grpSpPr>
        <p:pic>
          <p:nvPicPr>
            <p:cNvPr id="901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5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K-means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16388" y="990600"/>
            <a:ext cx="4341812" cy="2743200"/>
            <a:chOff x="2593" y="624"/>
            <a:chExt cx="2735" cy="1728"/>
          </a:xfrm>
        </p:grpSpPr>
        <p:pic>
          <p:nvPicPr>
            <p:cNvPr id="901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DBSCAN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116388" y="3657600"/>
            <a:ext cx="4646612" cy="2743200"/>
            <a:chOff x="2593" y="2304"/>
            <a:chExt cx="2927" cy="1728"/>
          </a:xfrm>
        </p:grpSpPr>
        <p:pic>
          <p:nvPicPr>
            <p:cNvPr id="901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72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Determining the</a:t>
            </a:r>
            <a:r>
              <a:rPr lang="en-US" altLang="en-US" sz="2000" dirty="0">
                <a:solidFill>
                  <a:srgbClr val="FF99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clustering tendency</a:t>
            </a:r>
            <a:r>
              <a:rPr lang="en-US" altLang="en-US" sz="2000" dirty="0"/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Comparing the results of a cluster analysis to externally known results, e.g., to externally given class labels.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Evaluating how well the results of a cluster analysis fit the data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reference to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altLang="en-US" sz="1800" dirty="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Comparing the results of two different sets of clusters (generated for the same data)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altLang="en-US" sz="2000" dirty="0"/>
              <a:t>Determining the ‘correct’ number of clusters.</a:t>
            </a:r>
          </a:p>
          <a:p>
            <a:pPr marL="533400" indent="-533400"/>
            <a:endParaRPr lang="en-US" altLang="en-US" sz="2000" dirty="0"/>
          </a:p>
          <a:p>
            <a:pPr marL="533400" indent="-533400">
              <a:buFont typeface="Monotype Sort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000" dirty="0"/>
              <a:t>For 2 and 3, we can further distinguish whether we want to evaluate the entire clustering or just individual clusters. </a:t>
            </a:r>
          </a:p>
          <a:p>
            <a:pPr marL="533400" indent="-533400"/>
            <a:endParaRPr lang="en-US" altLang="en-US" sz="2000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Different Aspects of Cluster Validation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200" dirty="0"/>
              <a:t>Numerical measures that are applied to judge various aspects of cluster validity, are classified into the following two types.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External Index:</a:t>
            </a:r>
            <a:r>
              <a:rPr lang="en-US" altLang="en-US" sz="2000" dirty="0"/>
              <a:t> 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Entropy 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Internal Index:</a:t>
            </a:r>
            <a:r>
              <a:rPr lang="en-US" altLang="en-US" sz="2000" dirty="0"/>
              <a:t>  Used to measure the goodness of a clustering structure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Sum of Squared Error (SSE)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600" dirty="0"/>
              <a:t>		</a:t>
            </a:r>
          </a:p>
          <a:p>
            <a:pPr marL="234950" indent="-285750"/>
            <a:r>
              <a:rPr lang="en-US" altLang="en-US" sz="2200" dirty="0"/>
              <a:t>You can use external or internal indices to compare clusters or </a:t>
            </a:r>
            <a:r>
              <a:rPr lang="en-US" altLang="en-US" sz="2200" dirty="0" err="1"/>
              <a:t>clusterings</a:t>
            </a:r>
            <a:endParaRPr lang="en-US" altLang="en-US" sz="22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Measures of Cluster Validity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en-US" sz="280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Exclusive versus non-exclusive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non-exclusive </a:t>
            </a:r>
            <a:r>
              <a:rPr lang="en-US" altLang="en-US" sz="2000" dirty="0" err="1"/>
              <a:t>clusterings</a:t>
            </a:r>
            <a:r>
              <a:rPr lang="en-US" altLang="en-US" sz="2000" dirty="0"/>
              <a:t>, points may belong to multiple clusters.</a:t>
            </a:r>
          </a:p>
          <a:p>
            <a:pPr marL="857250" lvl="2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dirty="0"/>
              <a:t>Can belong to multiple classes or could be ‘border’ points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Fuzzy clustering  (one type of non-exclusive)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fuzzy clustering, a point belongs to every cluster with some weight between 0 and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Weights must sum to 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Probabilistic clustering has similar characteristics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en-US" dirty="0"/>
              <a:t>Partial versus complete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dirty="0"/>
              <a:t>In some cases, we only want to cluster some of the data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400" dirty="0"/>
              <a:t>Two matrices </a:t>
            </a:r>
          </a:p>
          <a:p>
            <a:pPr marL="990600" lvl="1" indent="-533400"/>
            <a:r>
              <a:rPr lang="en-US" altLang="en-US" sz="1800" dirty="0"/>
              <a:t>Proximity Matrix</a:t>
            </a:r>
          </a:p>
          <a:p>
            <a:pPr marL="990600" lvl="1" indent="-533400"/>
            <a:r>
              <a:rPr lang="en-US" altLang="en-US" sz="1800" dirty="0"/>
              <a:t>Ideal Similarity Matrix</a:t>
            </a:r>
          </a:p>
          <a:p>
            <a:pPr marL="1371600" lvl="2" indent="-457200"/>
            <a:r>
              <a:rPr lang="en-US" altLang="en-US" sz="1600" dirty="0"/>
              <a:t>One row and one column for each data point</a:t>
            </a:r>
          </a:p>
          <a:p>
            <a:pPr marL="1371600" lvl="2" indent="-457200"/>
            <a:r>
              <a:rPr lang="en-US" altLang="en-US" sz="1600" dirty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/>
              <a:t>Since the matrices are symmetric, only the correlation between </a:t>
            </a:r>
            <a:br>
              <a:rPr lang="en-US" altLang="en-US" sz="1800" dirty="0"/>
            </a:br>
            <a:r>
              <a:rPr lang="en-US" altLang="en-US" sz="1800" dirty="0"/>
              <a:t>n(n-1) / 2 entries needs to be calculated.</a:t>
            </a:r>
          </a:p>
          <a:p>
            <a:pPr marL="533400" indent="-533400"/>
            <a:r>
              <a:rPr lang="en-US" altLang="en-US" sz="2400" dirty="0"/>
              <a:t>High magnitude of correlation indicates that points that belong to the same cluster are close to each other. </a:t>
            </a:r>
          </a:p>
          <a:p>
            <a:pPr marL="1041400" lvl="1" indent="-533400"/>
            <a:r>
              <a:rPr lang="en-US" altLang="en-US" sz="2000" dirty="0"/>
              <a:t>Correlation may be positive or negative depending on whether the similarity matrix is a similarity or dissimilarity matrix</a:t>
            </a:r>
          </a:p>
          <a:p>
            <a:pPr marL="533400" indent="-533400"/>
            <a:r>
              <a:rPr lang="en-US" altLang="en-US" sz="2400" dirty="0"/>
              <a:t>Not a good measure for some density or contiguity based clusters.</a:t>
            </a:r>
            <a:endParaRPr lang="en-US" altLang="en-US" sz="20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two data sets. </a:t>
            </a:r>
          </a:p>
          <a:p>
            <a:endParaRPr lang="en-US" altLang="en-US" dirty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6670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26670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373188" y="58674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030788" y="58674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/>
              <a:t>Using Similarity Matrix for Cluster Validation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44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8213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Similarity Matrix for Cluster Validation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Clusters in random data are not so crisp</a:t>
            </a:r>
          </a:p>
          <a:p>
            <a:endParaRPr lang="en-US" altLang="en-US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87563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4290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087563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11363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Similarity Matrix for Cluster Validation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Clusters in random data are not so crisp</a:t>
            </a:r>
          </a:p>
          <a:p>
            <a:endParaRPr lang="en-US" alt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505200" y="52117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K-means</a:t>
            </a:r>
          </a:p>
        </p:txBody>
      </p:sp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066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Similarity Matrix for Cluster Validation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Clusters in random data are not so crisp</a:t>
            </a:r>
          </a:p>
          <a:p>
            <a:endParaRPr lang="en-US" altLang="en-US"/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0828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082800"/>
            <a:ext cx="36560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3505200" y="5287963"/>
            <a:ext cx="289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Complete Link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Using Similarity Matrix for Cluster Validation</a:t>
            </a:r>
            <a:endParaRPr lang="en-US" alt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28600" y="1905000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429000" y="4876800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400" dirty="0"/>
              <a:t>Clusters in more complicated figures aren’t well separated</a:t>
            </a:r>
          </a:p>
          <a:p>
            <a:pPr marL="342900" indent="-342900"/>
            <a:r>
              <a:rPr lang="en-US" altLang="en-US" sz="2200" dirty="0"/>
              <a:t>Internal Index:  Used to measure the goodness of a clustering structure without respect to external information</a:t>
            </a:r>
          </a:p>
          <a:p>
            <a:pPr marL="742950" lvl="1" indent="-285750"/>
            <a:r>
              <a:rPr lang="en-US" altLang="en-US" sz="2000" dirty="0"/>
              <a:t>SSE</a:t>
            </a:r>
          </a:p>
          <a:p>
            <a:pPr marL="342900" indent="-342900"/>
            <a:r>
              <a:rPr lang="en-US" altLang="en-US" sz="2400" dirty="0"/>
              <a:t>SSE is good for comparing two </a:t>
            </a:r>
            <a:r>
              <a:rPr lang="en-US" altLang="en-US" sz="2400" dirty="0" err="1"/>
              <a:t>clusterings</a:t>
            </a:r>
            <a:r>
              <a:rPr lang="en-US" altLang="en-US" sz="2400" dirty="0"/>
              <a:t> or two clusters</a:t>
            </a:r>
          </a:p>
          <a:p>
            <a:pPr marL="342900" indent="-342900"/>
            <a:r>
              <a:rPr lang="en-US" altLang="en-US" sz="2400" dirty="0"/>
              <a:t>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en-US" sz="2400" dirty="0"/>
          </a:p>
          <a:p>
            <a:pPr marL="342900" indent="-342900"/>
            <a:endParaRPr lang="en-US" altLang="en-US" sz="2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Measures: SSE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5030788" y="3810000"/>
            <a:ext cx="36560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762000" y="3886200"/>
            <a:ext cx="3656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Measures: SSE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SSE curve for a more complicated data set</a:t>
            </a:r>
          </a:p>
          <a:p>
            <a:endParaRPr lang="en-US" altLang="en-US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533400" indent="-533400"/>
            <a:r>
              <a:rPr lang="en-US" altLang="en-US" sz="2400"/>
              <a:t>Need a framework to interpret any measure. </a:t>
            </a:r>
          </a:p>
          <a:p>
            <a:pPr marL="990600" lvl="1" indent="-533400"/>
            <a:r>
              <a:rPr lang="en-US" altLang="en-US" sz="180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/>
              <a:t>Statistics provide a framework for cluster validity</a:t>
            </a:r>
          </a:p>
          <a:p>
            <a:pPr marL="990600" lvl="1" indent="-533400"/>
            <a:r>
              <a:rPr lang="en-US" altLang="en-US" sz="180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/>
              <a:t>Can compare the values of an index that result from random data or clusterings to those of a clustering result.</a:t>
            </a:r>
          </a:p>
          <a:p>
            <a:pPr marL="1371600" lvl="2" indent="-457200"/>
            <a:r>
              <a:rPr lang="en-US" altLang="en-US" sz="1600"/>
              <a:t>If the value of the index is unlikely, then the cluster results are valid</a:t>
            </a:r>
          </a:p>
          <a:p>
            <a:pPr marL="990600" lvl="1" indent="-533400"/>
            <a:r>
              <a:rPr lang="en-US" altLang="en-US" sz="1800"/>
              <a:t>These approaches are more complicated and harder to understand.</a:t>
            </a:r>
          </a:p>
          <a:p>
            <a:pPr marL="533400" indent="-533400"/>
            <a:r>
              <a:rPr lang="en-US" altLang="en-US" sz="2400"/>
              <a:t>For comparing the results of two different sets of cluster analyses, a framework is less necessary.</a:t>
            </a:r>
          </a:p>
          <a:p>
            <a:pPr marL="990600" lvl="1" indent="-533400"/>
            <a:r>
              <a:rPr lang="en-US" altLang="en-US" sz="1800"/>
              <a:t>However, there is the question of whether the difference between two index values is significant</a:t>
            </a:r>
          </a:p>
          <a:p>
            <a:pPr marL="533400" indent="-533400"/>
            <a:endParaRPr lang="en-US" altLang="en-US" sz="200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Framework for Cluster Validity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 Well-separated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Prototype-based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Contiguity-based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 Density-based clusters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Described by an Objective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3200" dirty="0"/>
              <a:t>Example</a:t>
            </a:r>
          </a:p>
          <a:p>
            <a:pPr marL="742950" lvl="1" indent="-285750"/>
            <a:r>
              <a:rPr lang="en-US" altLang="en-US" sz="2000" dirty="0"/>
              <a:t>Compare SSE of three cohesive clusters against three clusters in random data</a:t>
            </a:r>
          </a:p>
          <a:p>
            <a:pPr marL="742950" lvl="1" indent="-285750">
              <a:buFont typeface="Arial" charset="0"/>
              <a:buNone/>
            </a:pPr>
            <a:endParaRPr lang="en-US" altLang="en-US" sz="20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80400" cy="533400"/>
          </a:xfrm>
        </p:spPr>
        <p:txBody>
          <a:bodyPr/>
          <a:lstStyle/>
          <a:p>
            <a:r>
              <a:rPr lang="en-US" altLang="en-US" sz="2800"/>
              <a:t>Statistical Framework for SSE</a:t>
            </a:r>
            <a:endParaRPr lang="en-US" alt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457200" y="2286000"/>
            <a:ext cx="7848600" cy="3124200"/>
            <a:chOff x="288" y="1488"/>
            <a:chExt cx="4944" cy="1968"/>
          </a:xfrm>
        </p:grpSpPr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0000" y="5410200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b="0" dirty="0"/>
              <a:t>Histogram shows SSE of three clusters in 500 sets of random data points of size 100 distributed over the range 0.2 – 0.8 for x and y values</a:t>
            </a:r>
          </a:p>
          <a:p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1181100" y="5487988"/>
            <a:ext cx="1828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SSE = 0.005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Correlation of ideal similarity and proximity matrices for the K-means </a:t>
            </a:r>
            <a:r>
              <a:rPr lang="en-US" altLang="en-US" sz="2600" dirty="0" err="1"/>
              <a:t>clusterings</a:t>
            </a:r>
            <a:r>
              <a:rPr lang="en-US" altLang="en-US" sz="2600" dirty="0"/>
              <a:t> of the following two data sets.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533400"/>
          </a:xfrm>
        </p:spPr>
        <p:txBody>
          <a:bodyPr/>
          <a:lstStyle/>
          <a:p>
            <a:r>
              <a:rPr lang="en-US" altLang="en-US" sz="2800"/>
              <a:t>Statistical Framework for Correlation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2388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858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34290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33600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6388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Correlation is negative because it is calculated between a distance matrix and the ideal similarity matrix. Higher magnitude is better.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6438" y="4918403"/>
            <a:ext cx="2976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Histogram of  correlation for 500 random data sets of size 100 with </a:t>
            </a:r>
            <a:r>
              <a:rPr lang="en-US" b="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dirty="0"/>
              <a:t> and </a:t>
            </a:r>
            <a:r>
              <a:rPr lang="en-US" b="0" i="1" dirty="0"/>
              <a:t>y</a:t>
            </a:r>
            <a:r>
              <a:rPr lang="en-US" b="0" dirty="0"/>
              <a:t> values  of points between 0.2 and 0.8. 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47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>
                    <a:solidFill>
                      <a:srgbClr val="FF9900"/>
                    </a:solidFill>
                  </a:rPr>
                  <a:t>:</a:t>
                </a:r>
                <a:r>
                  <a:rPr lang="en-US" altLang="en-US" dirty="0"/>
                  <a:t> Measures how closely related are objects in a cluster</a:t>
                </a:r>
              </a:p>
              <a:p>
                <a:pPr marL="742950" lvl="1" indent="-285750"/>
                <a:r>
                  <a:rPr lang="en-US" altLang="en-US" sz="2000" dirty="0"/>
                  <a:t>Example: SSE</a:t>
                </a:r>
              </a:p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Separation</a:t>
                </a:r>
                <a:r>
                  <a:rPr lang="en-US" altLang="en-US" dirty="0"/>
                  <a:t>: Measure how distinct or well-separated a cluster is from other clusters</a:t>
                </a:r>
              </a:p>
              <a:p>
                <a:pPr marL="342900" indent="-342900"/>
                <a:r>
                  <a:rPr lang="en-US" altLang="en-US" sz="2400" dirty="0"/>
                  <a:t>Example: Squared Error</a:t>
                </a:r>
              </a:p>
              <a:p>
                <a:pPr marL="742950" lvl="1" indent="-285750"/>
                <a:r>
                  <a:rPr lang="en-US" altLang="en-US" sz="2000" dirty="0"/>
                  <a:t>Cohesion is measured by the within cluster sum of squares (SSE)</a:t>
                </a:r>
              </a:p>
              <a:p>
                <a:pPr marL="746125" lvl="1" indent="-288925">
                  <a:buNone/>
                </a:pPr>
                <a:endParaRPr lang="en-US" altLang="en-US" dirty="0"/>
              </a:p>
              <a:p>
                <a:pPr marL="742950" lvl="1" indent="-285750"/>
                <a:r>
                  <a:rPr lang="en-US" altLang="en-US" sz="2000" dirty="0"/>
                  <a:t>Separation is measured by the between cluster sum of squares</a:t>
                </a:r>
              </a:p>
              <a:p>
                <a:pPr marL="74295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sz="18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/>
                  <a:t>is the size of cluster </a:t>
                </a:r>
                <a:r>
                  <a:rPr lang="en-US" altLang="en-US" sz="1800" i="1" dirty="0" err="1"/>
                  <a:t>i</a:t>
                </a:r>
                <a:r>
                  <a:rPr lang="en-US" altLang="en-US" sz="1800" dirty="0"/>
                  <a:t> </a:t>
                </a:r>
              </a:p>
              <a:p>
                <a:pPr marL="742950" lvl="1" indent="-285750">
                  <a:buFont typeface="Arial" charset="0"/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54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90600"/>
                <a:ext cx="8458200" cy="5486400"/>
              </a:xfrm>
              <a:blipFill>
                <a:blip r:embed="rId3"/>
                <a:stretch>
                  <a:fillRect l="-576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Internal Measures: Cohesion and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6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962400"/>
                <a:ext cx="2363724" cy="721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2370329" cy="689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987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Internal Measures: Cohesion and Separation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dirty="0"/>
              <a:t>Example: SSE</a:t>
            </a:r>
          </a:p>
          <a:p>
            <a:pPr lvl="1"/>
            <a:r>
              <a:rPr lang="en-US" altLang="en-US" sz="2000" dirty="0"/>
              <a:t>SSB + SSE = constant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914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91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762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83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5410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3716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60960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7338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13716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60960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3810000" y="207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381000" y="477652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K=2 clusters: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381000" y="349885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K=1 cluster: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606005"/>
                <a:ext cx="6307368" cy="307777"/>
              </a:xfrm>
              <a:prstGeom prst="rect">
                <a:avLst/>
              </a:prstGeom>
              <a:blipFill>
                <a:blip r:embed="rId2"/>
                <a:stretch>
                  <a:fillRect l="-13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3999323"/>
                <a:ext cx="2772297" cy="314766"/>
              </a:xfrm>
              <a:prstGeom prst="rect">
                <a:avLst/>
              </a:prstGeom>
              <a:blipFill>
                <a:blip r:embed="rId3"/>
                <a:stretch>
                  <a:fillRect l="-3077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60570" y="300228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=10+0=10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334830"/>
                <a:ext cx="2381999" cy="307777"/>
              </a:xfrm>
              <a:prstGeom prst="rect">
                <a:avLst/>
              </a:prstGeom>
              <a:blipFill>
                <a:blip r:embed="rId4"/>
                <a:stretch>
                  <a:fillRect l="-383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5−4.5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4846209"/>
                <a:ext cx="6723957" cy="307777"/>
              </a:xfrm>
              <a:prstGeom prst="rect">
                <a:avLst/>
              </a:prstGeom>
              <a:blipFill>
                <a:blip r:embed="rId5"/>
                <a:stretch>
                  <a:fillRect l="-126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 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3−1.5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4.5−3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207768"/>
                <a:ext cx="4945841" cy="307777"/>
              </a:xfrm>
              <a:prstGeom prst="rect">
                <a:avLst/>
              </a:prstGeom>
              <a:blipFill>
                <a:blip r:embed="rId6"/>
                <a:stretch>
                  <a:fillRect l="-1726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=1+9=10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58" y="5569327"/>
                <a:ext cx="2239331" cy="307777"/>
              </a:xfrm>
              <a:prstGeom prst="rect">
                <a:avLst/>
              </a:prstGeom>
              <a:blipFill>
                <a:blip r:embed="rId7"/>
                <a:stretch>
                  <a:fillRect l="-408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5" grpId="0"/>
      <p:bldP spid="106516" grpId="0"/>
      <p:bldP spid="106517" grpId="0"/>
      <p:bldP spid="106518" grpId="0"/>
      <p:bldP spid="106519" grpId="0"/>
      <p:bldP spid="10652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/>
              <a:t>A proximity graph based approach can also be used for cohesion and separation.</a:t>
            </a:r>
          </a:p>
          <a:p>
            <a:pPr marL="742950" lvl="1" indent="-285750"/>
            <a:r>
              <a:rPr lang="en-US" altLang="en-US" sz="180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Internal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3663157" y="35758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495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4876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4038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5103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7239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5029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5029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029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5181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5181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5181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4114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4114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4114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4953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691357" y="3728243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1981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1905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106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2132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1143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1905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1905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1143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1981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990600" y="5486400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5029200" y="5486400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3340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Silhouette coefficient combines ideas of both cohesion and separation, but for individual points, as well as clusters and </a:t>
            </a:r>
            <a:r>
              <a:rPr lang="en-US" altLang="en-US" sz="2000" dirty="0" err="1"/>
              <a:t>clusterings</a:t>
            </a:r>
            <a:endParaRPr lang="en-US" altLang="en-US" sz="20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For an individual point,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>
              <a:buFont typeface="Arial" charset="0"/>
              <a:buNone/>
            </a:pPr>
            <a:endParaRPr lang="en-US" altLang="en-US" sz="1800" dirty="0"/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200" dirty="0"/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Internal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72640"/>
              </p:ext>
            </p:extLst>
          </p:nvPr>
        </p:nvGraphicFramePr>
        <p:xfrm>
          <a:off x="4854575" y="3321934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7" name="Visio" r:id="rId3" imgW="3680406" imgH="1440180" progId="Visio.Drawing.15">
                  <p:embed/>
                </p:oleObj>
              </mc:Choice>
              <mc:Fallback>
                <p:oleObj name="Visio" r:id="rId3" imgW="3680406" imgH="14401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4575" y="3321934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Measures: SSE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SSE curve for a more complicated data set</a:t>
            </a:r>
          </a:p>
          <a:p>
            <a:endParaRPr lang="en-US" altLang="en-US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5288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4495800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47888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67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External Measures of Cluster Validity: Entropy and Purity</a:t>
            </a:r>
          </a:p>
        </p:txBody>
      </p:sp>
      <p:graphicFrame>
        <p:nvGraphicFramePr>
          <p:cNvPr id="109571" name="Object 0"/>
          <p:cNvGraphicFramePr>
            <a:graphicFrameLocks noChangeAspect="1"/>
          </p:cNvGraphicFramePr>
          <p:nvPr/>
        </p:nvGraphicFramePr>
        <p:xfrm>
          <a:off x="609600" y="1219200"/>
          <a:ext cx="7753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08" name="Bitmap Image" r:id="rId4" imgW="9304826" imgH="6119390" progId="Paint.Picture">
                  <p:embed/>
                </p:oleObj>
              </mc:Choice>
              <mc:Fallback>
                <p:oleObj name="Bitmap Image" r:id="rId4" imgW="9304826" imgH="611939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775335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33400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“The validation of clustering structures is the most difficult and frustrating part of cluster analysis. </a:t>
            </a:r>
          </a:p>
          <a:p>
            <a:pPr marL="342900" indent="-342900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  <a:buFont typeface="Monotype Sorts" pitchFamily="2" charset="2"/>
              <a:buNone/>
            </a:pPr>
            <a:r>
              <a:rPr lang="en-US" altLang="en-US" dirty="0"/>
              <a:t>   Without a strong effort in this direction, cluster analysis will remain a black art accessible only to those true believers who have experience and great courage.”</a:t>
            </a:r>
          </a:p>
          <a:p>
            <a:pPr marL="850900" lvl="1">
              <a:spcBef>
                <a:spcPct val="0"/>
              </a:spcBef>
              <a:buSzPct val="85000"/>
              <a:buFont typeface="Monotype Sorts" pitchFamily="2" charset="2"/>
              <a:buNone/>
            </a:pPr>
            <a:r>
              <a:rPr lang="en-US" altLang="en-US" sz="2000" b="1" i="1" dirty="0"/>
              <a:t>Algorithms for Clustering Data</a:t>
            </a:r>
            <a:r>
              <a:rPr lang="en-US" altLang="en-US" sz="2000" b="1" dirty="0"/>
              <a:t>, Jain and </a:t>
            </a:r>
            <a:r>
              <a:rPr lang="en-US" altLang="en-US" sz="2000" b="1" dirty="0" err="1"/>
              <a:t>Dubes</a:t>
            </a:r>
            <a:endParaRPr lang="en-US" altLang="en-US" sz="2000" b="1" dirty="0"/>
          </a:p>
          <a:p>
            <a:pPr marL="342900" indent="-342900">
              <a:spcBef>
                <a:spcPct val="0"/>
              </a:spcBef>
              <a:buSzPct val="85000"/>
              <a:buFont typeface="Monotype Sorts" pitchFamily="2" charset="2"/>
              <a:buNone/>
            </a:pPr>
            <a:endParaRPr lang="en-US" altLang="en-US" sz="900" dirty="0"/>
          </a:p>
          <a:p>
            <a:pPr>
              <a:spcBef>
                <a:spcPct val="0"/>
              </a:spcBef>
              <a:buSzPct val="85000"/>
            </a:pPr>
            <a:r>
              <a:rPr lang="en-US" sz="1600" dirty="0"/>
              <a:t>H. </a:t>
            </a:r>
            <a:r>
              <a:rPr lang="en-US" sz="1600" dirty="0" err="1"/>
              <a:t>Xiong</a:t>
            </a:r>
            <a:r>
              <a:rPr lang="en-US" sz="1600" dirty="0"/>
              <a:t> and Z. Li. </a:t>
            </a:r>
            <a:r>
              <a:rPr lang="en-US" sz="1600" i="1" dirty="0"/>
              <a:t>Clustering Validation Measures</a:t>
            </a:r>
            <a:r>
              <a:rPr lang="en-US" sz="1600" dirty="0"/>
              <a:t>. In C. C. Aggarwal and C. K. Reddy, editors, Data Clustering: Algorithms and Applications, pages 571–605. Chapman &amp; Hall/CRC, 2013</a:t>
            </a:r>
            <a:r>
              <a:rPr lang="en-US" sz="2400" dirty="0"/>
              <a:t>.</a:t>
            </a:r>
          </a:p>
          <a:p>
            <a:pPr>
              <a:spcBef>
                <a:spcPct val="0"/>
              </a:spcBef>
              <a:buSzPct val="85000"/>
            </a:pPr>
            <a:endParaRPr lang="en-US" alt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Final Comment on Cluster Validity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146489948</TotalTime>
  <Pages>3</Pages>
  <Words>3852</Words>
  <Application>Microsoft Office PowerPoint</Application>
  <PresentationFormat>On-screen Show (4:3)</PresentationFormat>
  <Paragraphs>804</Paragraphs>
  <Slides>98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98</vt:i4>
      </vt:variant>
    </vt:vector>
  </HeadingPairs>
  <TitlesOfParts>
    <vt:vector size="112" baseType="lpstr"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Document</vt:lpstr>
      <vt:lpstr>VISIO</vt:lpstr>
      <vt:lpstr>Bitmap Image</vt:lpstr>
      <vt:lpstr>Equation</vt:lpstr>
      <vt:lpstr>Visio</vt:lpstr>
      <vt:lpstr>MSPhotoEd.3</vt:lpstr>
      <vt:lpstr>Data Mining Cluster Analysis: Basic Concepts  and Algorithms</vt:lpstr>
      <vt:lpstr>What is Cluster Analysis?</vt:lpstr>
      <vt:lpstr>Applications of Cluster Analysis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Prototype-Based</vt:lpstr>
      <vt:lpstr>Types of Clusters: Contiguity-Based</vt:lpstr>
      <vt:lpstr>Types of Clusters: Density-Based</vt:lpstr>
      <vt:lpstr>Types of Clusters: Objective Function</vt:lpstr>
      <vt:lpstr>Characteristics of the Input Data Are Important</vt:lpstr>
      <vt:lpstr>Clustering Algorithms</vt:lpstr>
      <vt:lpstr>K-means Clustering</vt:lpstr>
      <vt:lpstr>Example of K-means Clustering</vt:lpstr>
      <vt:lpstr>Example of K-means Clustering</vt:lpstr>
      <vt:lpstr>K-means Clustering – Details</vt:lpstr>
      <vt:lpstr> K-means Objective Function</vt:lpstr>
      <vt:lpstr>Two different K-means Clusterings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Pre-processing and Post-processing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 Time and Space requirements</vt:lpstr>
      <vt:lpstr>Hierarchical Clustering:  Problems and Limitations</vt:lpstr>
      <vt:lpstr>Density Based Clustering</vt:lpstr>
      <vt:lpstr>DBSCAN</vt:lpstr>
      <vt:lpstr>DBSCAN: Core, Border, and Noise Points</vt:lpstr>
      <vt:lpstr>DBSCAN: Core, Border and Noise Points</vt:lpstr>
      <vt:lpstr>DBSCAN Algorithm</vt:lpstr>
      <vt:lpstr>When DBSCAN Works Well</vt:lpstr>
      <vt:lpstr>When DBSCAN Does NOT Work Well</vt:lpstr>
      <vt:lpstr>When DBSCAN Does NOT Work Well</vt:lpstr>
      <vt:lpstr>DBSCAN: Determining EPS and MinPts</vt:lpstr>
      <vt:lpstr>Cluster Validity </vt:lpstr>
      <vt:lpstr>Clusters found in Random Data</vt:lpstr>
      <vt:lpstr>Different Aspects of Cluster Validation</vt:lpstr>
      <vt:lpstr>Measures of Cluster Validity</vt:lpstr>
      <vt:lpstr>Measuring Cluster Validity Via Correlation</vt:lpstr>
      <vt:lpstr>Measuring Cluster Validity Via Correlation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Internal Measures: SSE</vt:lpstr>
      <vt:lpstr>Internal Measures: SSE</vt:lpstr>
      <vt:lpstr>Framework for Cluster Validity</vt:lpstr>
      <vt:lpstr>Statistical Framework for SSE</vt:lpstr>
      <vt:lpstr>Statistical Framework for Correlation</vt:lpstr>
      <vt:lpstr>Internal Measures: Cohesion and Separation</vt:lpstr>
      <vt:lpstr>Internal Measures: Cohesion and Separation</vt:lpstr>
      <vt:lpstr>Internal Measures: Cohesion and Separation</vt:lpstr>
      <vt:lpstr>Internal Measures: Silhouette Coefficient</vt:lpstr>
      <vt:lpstr>Internal Measures: SSE</vt:lpstr>
      <vt:lpstr>External Measures of Cluster Validity: Entropy and Purity</vt:lpstr>
      <vt:lpstr>Final Comment on Cluster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sevinc</cp:lastModifiedBy>
  <cp:revision>624</cp:revision>
  <cp:lastPrinted>2017-03-24T21:43:53Z</cp:lastPrinted>
  <dcterms:created xsi:type="dcterms:W3CDTF">1998-03-18T13:44:31Z</dcterms:created>
  <dcterms:modified xsi:type="dcterms:W3CDTF">2020-12-14T12:03:03Z</dcterms:modified>
</cp:coreProperties>
</file>