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72"/>
  </p:notesMasterIdLst>
  <p:handoutMasterIdLst>
    <p:handoutMasterId r:id="rId73"/>
  </p:handoutMasterIdLst>
  <p:sldIdLst>
    <p:sldId id="256" r:id="rId2"/>
    <p:sldId id="259" r:id="rId3"/>
    <p:sldId id="353" r:id="rId4"/>
    <p:sldId id="261" r:id="rId5"/>
    <p:sldId id="257" r:id="rId6"/>
    <p:sldId id="354" r:id="rId7"/>
    <p:sldId id="265" r:id="rId8"/>
    <p:sldId id="267" r:id="rId9"/>
    <p:sldId id="346" r:id="rId10"/>
    <p:sldId id="266" r:id="rId11"/>
    <p:sldId id="270" r:id="rId12"/>
    <p:sldId id="350" r:id="rId13"/>
    <p:sldId id="355" r:id="rId14"/>
    <p:sldId id="356" r:id="rId15"/>
    <p:sldId id="284" r:id="rId16"/>
    <p:sldId id="285" r:id="rId17"/>
    <p:sldId id="283" r:id="rId18"/>
    <p:sldId id="280" r:id="rId19"/>
    <p:sldId id="281" r:id="rId20"/>
    <p:sldId id="282" r:id="rId21"/>
    <p:sldId id="275" r:id="rId22"/>
    <p:sldId id="276" r:id="rId23"/>
    <p:sldId id="302" r:id="rId24"/>
    <p:sldId id="359" r:id="rId25"/>
    <p:sldId id="360" r:id="rId26"/>
    <p:sldId id="361" r:id="rId27"/>
    <p:sldId id="347" r:id="rId28"/>
    <p:sldId id="303" r:id="rId29"/>
    <p:sldId id="311" r:id="rId30"/>
    <p:sldId id="312" r:id="rId31"/>
    <p:sldId id="313" r:id="rId32"/>
    <p:sldId id="314" r:id="rId33"/>
    <p:sldId id="316" r:id="rId34"/>
    <p:sldId id="318" r:id="rId35"/>
    <p:sldId id="319" r:id="rId36"/>
    <p:sldId id="320" r:id="rId37"/>
    <p:sldId id="321" r:id="rId38"/>
    <p:sldId id="323" r:id="rId39"/>
    <p:sldId id="322" r:id="rId40"/>
    <p:sldId id="328" r:id="rId41"/>
    <p:sldId id="324" r:id="rId42"/>
    <p:sldId id="325" r:id="rId43"/>
    <p:sldId id="348" r:id="rId44"/>
    <p:sldId id="286" r:id="rId45"/>
    <p:sldId id="287" r:id="rId46"/>
    <p:sldId id="304" r:id="rId47"/>
    <p:sldId id="288" r:id="rId48"/>
    <p:sldId id="289" r:id="rId49"/>
    <p:sldId id="338" r:id="rId50"/>
    <p:sldId id="339" r:id="rId51"/>
    <p:sldId id="340" r:id="rId52"/>
    <p:sldId id="341" r:id="rId53"/>
    <p:sldId id="342" r:id="rId54"/>
    <p:sldId id="343" r:id="rId55"/>
    <p:sldId id="290" r:id="rId56"/>
    <p:sldId id="349" r:id="rId57"/>
    <p:sldId id="291" r:id="rId58"/>
    <p:sldId id="344" r:id="rId59"/>
    <p:sldId id="292" r:id="rId60"/>
    <p:sldId id="293" r:id="rId61"/>
    <p:sldId id="294" r:id="rId62"/>
    <p:sldId id="295" r:id="rId63"/>
    <p:sldId id="296" r:id="rId64"/>
    <p:sldId id="297" r:id="rId65"/>
    <p:sldId id="306" r:id="rId66"/>
    <p:sldId id="298" r:id="rId67"/>
    <p:sldId id="351" r:id="rId68"/>
    <p:sldId id="300" r:id="rId69"/>
    <p:sldId id="301" r:id="rId70"/>
    <p:sldId id="352" r:id="rId7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ahoma" pitchFamily="34" charset="0"/>
        <a:ea typeface="+mn-ea"/>
        <a:cs typeface="Arial" charset="0"/>
      </a:defRPr>
    </a:lvl1pPr>
    <a:lvl2pPr marL="457200" algn="l" rtl="0" fontAlgn="base">
      <a:spcBef>
        <a:spcPct val="0"/>
      </a:spcBef>
      <a:spcAft>
        <a:spcPct val="0"/>
      </a:spcAft>
      <a:defRPr kern="1200">
        <a:solidFill>
          <a:schemeClr val="tx1"/>
        </a:solidFill>
        <a:latin typeface="Tahoma" pitchFamily="34" charset="0"/>
        <a:ea typeface="+mn-ea"/>
        <a:cs typeface="Arial" charset="0"/>
      </a:defRPr>
    </a:lvl2pPr>
    <a:lvl3pPr marL="914400" algn="l" rtl="0" fontAlgn="base">
      <a:spcBef>
        <a:spcPct val="0"/>
      </a:spcBef>
      <a:spcAft>
        <a:spcPct val="0"/>
      </a:spcAft>
      <a:defRPr kern="1200">
        <a:solidFill>
          <a:schemeClr val="tx1"/>
        </a:solidFill>
        <a:latin typeface="Tahoma" pitchFamily="34" charset="0"/>
        <a:ea typeface="+mn-ea"/>
        <a:cs typeface="Arial" charset="0"/>
      </a:defRPr>
    </a:lvl3pPr>
    <a:lvl4pPr marL="1371600" algn="l" rtl="0" fontAlgn="base">
      <a:spcBef>
        <a:spcPct val="0"/>
      </a:spcBef>
      <a:spcAft>
        <a:spcPct val="0"/>
      </a:spcAft>
      <a:defRPr kern="1200">
        <a:solidFill>
          <a:schemeClr val="tx1"/>
        </a:solidFill>
        <a:latin typeface="Tahoma" pitchFamily="34" charset="0"/>
        <a:ea typeface="+mn-ea"/>
        <a:cs typeface="Arial" charset="0"/>
      </a:defRPr>
    </a:lvl4pPr>
    <a:lvl5pPr marL="1828800" algn="l" rtl="0" fontAlgn="base">
      <a:spcBef>
        <a:spcPct val="0"/>
      </a:spcBef>
      <a:spcAft>
        <a:spcPct val="0"/>
      </a:spcAft>
      <a:defRPr kern="1200">
        <a:solidFill>
          <a:schemeClr val="tx1"/>
        </a:solidFill>
        <a:latin typeface="Tahoma" pitchFamily="34" charset="0"/>
        <a:ea typeface="+mn-ea"/>
        <a:cs typeface="Arial" charset="0"/>
      </a:defRPr>
    </a:lvl5pPr>
    <a:lvl6pPr marL="2286000" algn="l" defTabSz="914400" rtl="0" eaLnBrk="1" latinLnBrk="0" hangingPunct="1">
      <a:defRPr kern="1200">
        <a:solidFill>
          <a:schemeClr val="tx1"/>
        </a:solidFill>
        <a:latin typeface="Tahoma" pitchFamily="34" charset="0"/>
        <a:ea typeface="+mn-ea"/>
        <a:cs typeface="Arial" charset="0"/>
      </a:defRPr>
    </a:lvl6pPr>
    <a:lvl7pPr marL="2743200" algn="l" defTabSz="914400" rtl="0" eaLnBrk="1" latinLnBrk="0" hangingPunct="1">
      <a:defRPr kern="1200">
        <a:solidFill>
          <a:schemeClr val="tx1"/>
        </a:solidFill>
        <a:latin typeface="Tahoma" pitchFamily="34" charset="0"/>
        <a:ea typeface="+mn-ea"/>
        <a:cs typeface="Arial" charset="0"/>
      </a:defRPr>
    </a:lvl7pPr>
    <a:lvl8pPr marL="3200400" algn="l" defTabSz="914400" rtl="0" eaLnBrk="1" latinLnBrk="0" hangingPunct="1">
      <a:defRPr kern="1200">
        <a:solidFill>
          <a:schemeClr val="tx1"/>
        </a:solidFill>
        <a:latin typeface="Tahoma" pitchFamily="34" charset="0"/>
        <a:ea typeface="+mn-ea"/>
        <a:cs typeface="Arial" charset="0"/>
      </a:defRPr>
    </a:lvl8pPr>
    <a:lvl9pPr marL="3657600" algn="l" defTabSz="914400" rtl="0" eaLnBrk="1" latinLnBrk="0" hangingPunct="1">
      <a:defRPr kern="1200">
        <a:solidFill>
          <a:schemeClr val="tx1"/>
        </a:solidFill>
        <a:latin typeface="Tahom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image" Target="../media/image10.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tr-TR"/>
          </a:p>
        </p:txBody>
      </p:sp>
      <p:sp>
        <p:nvSpPr>
          <p:cNvPr id="10547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7F945685-40A8-49D3-B5B7-3C9C4AF7307A}" type="datetimeFigureOut">
              <a:rPr lang="tr-TR"/>
              <a:pPr>
                <a:defRPr/>
              </a:pPr>
              <a:t>5.11.2019</a:t>
            </a:fld>
            <a:endParaRPr lang="tr-TR"/>
          </a:p>
        </p:txBody>
      </p:sp>
      <p:sp>
        <p:nvSpPr>
          <p:cNvPr id="10547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tr-TR"/>
          </a:p>
        </p:txBody>
      </p:sp>
      <p:sp>
        <p:nvSpPr>
          <p:cNvPr id="10547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7C961B6D-CDB5-4AE9-8BA8-6A94CAFEAD18}" type="slidenum">
              <a:rPr lang="tr-TR"/>
              <a:pPr>
                <a:defRPr/>
              </a:pPr>
              <a:t>‹#›</a:t>
            </a:fld>
            <a:endParaRPr lang="tr-TR"/>
          </a:p>
        </p:txBody>
      </p:sp>
    </p:spTree>
    <p:extLst>
      <p:ext uri="{BB962C8B-B14F-4D97-AF65-F5344CB8AC3E}">
        <p14:creationId xmlns:p14="http://schemas.microsoft.com/office/powerpoint/2010/main" val="42818890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tr-TR"/>
          </a:p>
        </p:txBody>
      </p:sp>
      <p:sp>
        <p:nvSpPr>
          <p:cNvPr id="30723" name="Rectangle 3"/>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tr-TR"/>
          </a:p>
        </p:txBody>
      </p:sp>
      <p:sp>
        <p:nvSpPr>
          <p:cNvPr id="716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25" name="Rectangle 5"/>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tr-TR" noProof="0" smtClean="0"/>
              <a:t>Asıl metin stillerini düzenlemek için tıklatın</a:t>
            </a:r>
          </a:p>
          <a:p>
            <a:pPr lvl="1"/>
            <a:r>
              <a:rPr lang="tr-TR" noProof="0" smtClean="0"/>
              <a:t>İkinci düzey</a:t>
            </a:r>
          </a:p>
          <a:p>
            <a:pPr lvl="2"/>
            <a:r>
              <a:rPr lang="tr-TR" noProof="0" smtClean="0"/>
              <a:t>Üçüncü düzey</a:t>
            </a:r>
          </a:p>
          <a:p>
            <a:pPr lvl="3"/>
            <a:r>
              <a:rPr lang="tr-TR" noProof="0" smtClean="0"/>
              <a:t>Dördüncü düzey</a:t>
            </a:r>
          </a:p>
          <a:p>
            <a:pPr lvl="4"/>
            <a:r>
              <a:rPr lang="tr-TR" noProof="0" smtClean="0"/>
              <a:t>Beşinci düzey</a:t>
            </a:r>
          </a:p>
        </p:txBody>
      </p:sp>
      <p:sp>
        <p:nvSpPr>
          <p:cNvPr id="30726" name="Rectangle 6"/>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tr-TR"/>
          </a:p>
        </p:txBody>
      </p:sp>
      <p:sp>
        <p:nvSpPr>
          <p:cNvPr id="30727" name="Rectangle 7"/>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754CFD1C-6512-4F06-A610-94F80AD75E50}" type="slidenum">
              <a:rPr lang="tr-TR"/>
              <a:pPr>
                <a:defRPr/>
              </a:pPr>
              <a:t>‹#›</a:t>
            </a:fld>
            <a:endParaRPr lang="tr-TR"/>
          </a:p>
        </p:txBody>
      </p:sp>
    </p:spTree>
    <p:extLst>
      <p:ext uri="{BB962C8B-B14F-4D97-AF65-F5344CB8AC3E}">
        <p14:creationId xmlns:p14="http://schemas.microsoft.com/office/powerpoint/2010/main" val="3159663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1 Slayt Görüntüsü Yer Tutucusu"/>
          <p:cNvSpPr>
            <a:spLocks noGrp="1" noRot="1" noChangeAspect="1" noTextEdit="1"/>
          </p:cNvSpPr>
          <p:nvPr>
            <p:ph type="sldImg"/>
          </p:nvPr>
        </p:nvSpPr>
        <p:spPr>
          <a:ln/>
        </p:spPr>
      </p:sp>
      <p:sp>
        <p:nvSpPr>
          <p:cNvPr id="72707" name="2 Not Yer Tutucusu"/>
          <p:cNvSpPr>
            <a:spLocks noGrp="1"/>
          </p:cNvSpPr>
          <p:nvPr>
            <p:ph type="body" idx="1"/>
          </p:nvPr>
        </p:nvSpPr>
        <p:spPr>
          <a:noFill/>
        </p:spPr>
        <p:txBody>
          <a:bodyPr/>
          <a:lstStyle/>
          <a:p>
            <a:endParaRPr lang="tr-TR" smtClean="0"/>
          </a:p>
        </p:txBody>
      </p:sp>
      <p:sp>
        <p:nvSpPr>
          <p:cNvPr id="72708" name="3 Slayt Numarası Yer Tutucusu"/>
          <p:cNvSpPr>
            <a:spLocks noGrp="1"/>
          </p:cNvSpPr>
          <p:nvPr>
            <p:ph type="sldNum" sz="quarter" idx="5"/>
          </p:nvPr>
        </p:nvSpPr>
        <p:spPr>
          <a:noFill/>
          <a:ln>
            <a:miter lim="800000"/>
            <a:headEnd/>
            <a:tailEnd/>
          </a:ln>
        </p:spPr>
        <p:txBody>
          <a:bodyPr/>
          <a:lstStyle/>
          <a:p>
            <a:fld id="{153D2542-70B3-4E21-B1EC-F7EFF3A64E9A}" type="slidenum">
              <a:rPr lang="tr-TR" smtClean="0"/>
              <a:pPr/>
              <a:t>35</a:t>
            </a:fld>
            <a:endParaRPr lang="tr-TR"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lvl1pPr>
              <a:defRPr/>
            </a:lvl1pPr>
          </a:lstStyle>
          <a:p>
            <a:pPr>
              <a:defRPr/>
            </a:pPr>
            <a:endParaRPr lang="tr-TR"/>
          </a:p>
        </p:txBody>
      </p:sp>
      <p:sp>
        <p:nvSpPr>
          <p:cNvPr id="5" name="4 Altbilgi Yer Tutucusu"/>
          <p:cNvSpPr>
            <a:spLocks noGrp="1"/>
          </p:cNvSpPr>
          <p:nvPr>
            <p:ph type="ftr" sz="quarter" idx="11"/>
          </p:nvPr>
        </p:nvSpPr>
        <p:spPr/>
        <p:txBody>
          <a:bodyPr/>
          <a:lstStyle>
            <a:lvl1pPr>
              <a:defRPr/>
            </a:lvl1pPr>
          </a:lstStyle>
          <a:p>
            <a:pPr>
              <a:defRPr/>
            </a:pPr>
            <a:endParaRPr lang="tr-TR"/>
          </a:p>
        </p:txBody>
      </p:sp>
      <p:sp>
        <p:nvSpPr>
          <p:cNvPr id="6" name="5 Slayt Numarası Yer Tutucusu"/>
          <p:cNvSpPr>
            <a:spLocks noGrp="1"/>
          </p:cNvSpPr>
          <p:nvPr>
            <p:ph type="sldNum" sz="quarter" idx="12"/>
          </p:nvPr>
        </p:nvSpPr>
        <p:spPr/>
        <p:txBody>
          <a:bodyPr/>
          <a:lstStyle>
            <a:lvl1pPr>
              <a:defRPr/>
            </a:lvl1pPr>
          </a:lstStyle>
          <a:p>
            <a:pPr>
              <a:defRPr/>
            </a:pPr>
            <a:fld id="{4F768498-4C1C-440A-9FD4-CC66AEC753D2}" type="slidenum">
              <a:rPr lang="tr-TR"/>
              <a:pPr>
                <a:defRPr/>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pPr>
              <a:defRPr/>
            </a:pPr>
            <a:endParaRPr lang="tr-TR"/>
          </a:p>
        </p:txBody>
      </p:sp>
      <p:sp>
        <p:nvSpPr>
          <p:cNvPr id="5" name="4 Altbilgi Yer Tutucusu"/>
          <p:cNvSpPr>
            <a:spLocks noGrp="1"/>
          </p:cNvSpPr>
          <p:nvPr>
            <p:ph type="ftr" sz="quarter" idx="11"/>
          </p:nvPr>
        </p:nvSpPr>
        <p:spPr/>
        <p:txBody>
          <a:bodyPr/>
          <a:lstStyle>
            <a:lvl1pPr>
              <a:defRPr/>
            </a:lvl1pPr>
          </a:lstStyle>
          <a:p>
            <a:pPr>
              <a:defRPr/>
            </a:pPr>
            <a:endParaRPr lang="tr-TR"/>
          </a:p>
        </p:txBody>
      </p:sp>
      <p:sp>
        <p:nvSpPr>
          <p:cNvPr id="6" name="5 Slayt Numarası Yer Tutucusu"/>
          <p:cNvSpPr>
            <a:spLocks noGrp="1"/>
          </p:cNvSpPr>
          <p:nvPr>
            <p:ph type="sldNum" sz="quarter" idx="12"/>
          </p:nvPr>
        </p:nvSpPr>
        <p:spPr/>
        <p:txBody>
          <a:bodyPr/>
          <a:lstStyle>
            <a:lvl1pPr>
              <a:defRPr/>
            </a:lvl1pPr>
          </a:lstStyle>
          <a:p>
            <a:pPr>
              <a:defRPr/>
            </a:pPr>
            <a:fld id="{0AABC3E1-55DF-4A0D-8F30-F74BAE7AD65A}" type="slidenum">
              <a:rPr lang="tr-TR"/>
              <a:pPr>
                <a:defRPr/>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pPr>
              <a:defRPr/>
            </a:pPr>
            <a:endParaRPr lang="tr-TR"/>
          </a:p>
        </p:txBody>
      </p:sp>
      <p:sp>
        <p:nvSpPr>
          <p:cNvPr id="5" name="4 Altbilgi Yer Tutucusu"/>
          <p:cNvSpPr>
            <a:spLocks noGrp="1"/>
          </p:cNvSpPr>
          <p:nvPr>
            <p:ph type="ftr" sz="quarter" idx="11"/>
          </p:nvPr>
        </p:nvSpPr>
        <p:spPr/>
        <p:txBody>
          <a:bodyPr/>
          <a:lstStyle>
            <a:lvl1pPr>
              <a:defRPr/>
            </a:lvl1pPr>
          </a:lstStyle>
          <a:p>
            <a:pPr>
              <a:defRPr/>
            </a:pPr>
            <a:endParaRPr lang="tr-TR"/>
          </a:p>
        </p:txBody>
      </p:sp>
      <p:sp>
        <p:nvSpPr>
          <p:cNvPr id="6" name="5 Slayt Numarası Yer Tutucusu"/>
          <p:cNvSpPr>
            <a:spLocks noGrp="1"/>
          </p:cNvSpPr>
          <p:nvPr>
            <p:ph type="sldNum" sz="quarter" idx="12"/>
          </p:nvPr>
        </p:nvSpPr>
        <p:spPr/>
        <p:txBody>
          <a:bodyPr/>
          <a:lstStyle>
            <a:lvl1pPr>
              <a:defRPr/>
            </a:lvl1pPr>
          </a:lstStyle>
          <a:p>
            <a:pPr>
              <a:defRPr/>
            </a:pPr>
            <a:fld id="{6253CFA0-FEAE-4E79-8498-1933991203F0}" type="slidenum">
              <a:rPr lang="tr-TR"/>
              <a:pPr>
                <a:defRPr/>
              </a:pPr>
              <a:t>‹#›</a:t>
            </a:fld>
            <a:endParaRPr lang="tr-T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Başlık, Metin ve 2 İçerik">
    <p:spTree>
      <p:nvGrpSpPr>
        <p:cNvPr id="1" name=""/>
        <p:cNvGrpSpPr/>
        <p:nvPr/>
      </p:nvGrpSpPr>
      <p:grpSpPr>
        <a:xfrm>
          <a:off x="0" y="0"/>
          <a:ext cx="0" cy="0"/>
          <a:chOff x="0" y="0"/>
          <a:chExt cx="0" cy="0"/>
        </a:xfrm>
      </p:grpSpPr>
      <p:sp>
        <p:nvSpPr>
          <p:cNvPr id="2" name="Başlık 1"/>
          <p:cNvSpPr>
            <a:spLocks noGrp="1"/>
          </p:cNvSpPr>
          <p:nvPr>
            <p:ph type="title"/>
          </p:nvPr>
        </p:nvSpPr>
        <p:spPr>
          <a:xfrm>
            <a:off x="1150938" y="214313"/>
            <a:ext cx="7793037" cy="1462087"/>
          </a:xfrm>
        </p:spPr>
        <p:txBody>
          <a:bodyPr/>
          <a:lstStyle/>
          <a:p>
            <a:r>
              <a:rPr lang="tr-TR" smtClean="0"/>
              <a:t>Asıl başlık stili için tıklatın</a:t>
            </a:r>
            <a:endParaRPr lang="tr-TR"/>
          </a:p>
        </p:txBody>
      </p:sp>
      <p:sp>
        <p:nvSpPr>
          <p:cNvPr id="3" name="Metin Yer Tutucusu 2"/>
          <p:cNvSpPr>
            <a:spLocks noGrp="1"/>
          </p:cNvSpPr>
          <p:nvPr>
            <p:ph type="body" sz="half" idx="1"/>
          </p:nvPr>
        </p:nvSpPr>
        <p:spPr>
          <a:xfrm>
            <a:off x="1182688" y="2017713"/>
            <a:ext cx="3810000" cy="41148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quarter" idx="2"/>
          </p:nvPr>
        </p:nvSpPr>
        <p:spPr>
          <a:xfrm>
            <a:off x="5145088" y="2017713"/>
            <a:ext cx="3810000" cy="19812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İçerik Yer Tutucusu 4"/>
          <p:cNvSpPr>
            <a:spLocks noGrp="1"/>
          </p:cNvSpPr>
          <p:nvPr>
            <p:ph sz="quarter" idx="3"/>
          </p:nvPr>
        </p:nvSpPr>
        <p:spPr>
          <a:xfrm>
            <a:off x="5145088" y="4151313"/>
            <a:ext cx="3810000" cy="19812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3 Veri Yer Tutucusu"/>
          <p:cNvSpPr>
            <a:spLocks noGrp="1"/>
          </p:cNvSpPr>
          <p:nvPr>
            <p:ph type="dt" sz="half" idx="10"/>
          </p:nvPr>
        </p:nvSpPr>
        <p:spPr/>
        <p:txBody>
          <a:bodyPr/>
          <a:lstStyle>
            <a:lvl1pPr>
              <a:defRPr/>
            </a:lvl1pPr>
          </a:lstStyle>
          <a:p>
            <a:pPr>
              <a:defRPr/>
            </a:pPr>
            <a:endParaRPr lang="tr-TR"/>
          </a:p>
        </p:txBody>
      </p:sp>
      <p:sp>
        <p:nvSpPr>
          <p:cNvPr id="7" name="4 Altbilgi Yer Tutucusu"/>
          <p:cNvSpPr>
            <a:spLocks noGrp="1"/>
          </p:cNvSpPr>
          <p:nvPr>
            <p:ph type="ftr" sz="quarter" idx="11"/>
          </p:nvPr>
        </p:nvSpPr>
        <p:spPr/>
        <p:txBody>
          <a:bodyPr/>
          <a:lstStyle>
            <a:lvl1pPr>
              <a:defRPr/>
            </a:lvl1pPr>
          </a:lstStyle>
          <a:p>
            <a:pPr>
              <a:defRPr/>
            </a:pPr>
            <a:endParaRPr lang="tr-TR"/>
          </a:p>
        </p:txBody>
      </p:sp>
      <p:sp>
        <p:nvSpPr>
          <p:cNvPr id="8" name="5 Slayt Numarası Yer Tutucusu"/>
          <p:cNvSpPr>
            <a:spLocks noGrp="1"/>
          </p:cNvSpPr>
          <p:nvPr>
            <p:ph type="sldNum" sz="quarter" idx="12"/>
          </p:nvPr>
        </p:nvSpPr>
        <p:spPr/>
        <p:txBody>
          <a:bodyPr/>
          <a:lstStyle>
            <a:lvl1pPr>
              <a:defRPr/>
            </a:lvl1pPr>
          </a:lstStyle>
          <a:p>
            <a:pPr>
              <a:defRPr/>
            </a:pPr>
            <a:fld id="{AC108A65-CF68-4E35-B47E-AEE0461B072D}" type="slidenum">
              <a:rPr lang="tr-TR"/>
              <a:pPr>
                <a:defRPr/>
              </a:pPr>
              <a:t>‹#›</a:t>
            </a:fld>
            <a:endParaRPr lang="tr-T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Başlık, Metin ve İçerik">
    <p:spTree>
      <p:nvGrpSpPr>
        <p:cNvPr id="1" name=""/>
        <p:cNvGrpSpPr/>
        <p:nvPr/>
      </p:nvGrpSpPr>
      <p:grpSpPr>
        <a:xfrm>
          <a:off x="0" y="0"/>
          <a:ext cx="0" cy="0"/>
          <a:chOff x="0" y="0"/>
          <a:chExt cx="0" cy="0"/>
        </a:xfrm>
      </p:grpSpPr>
      <p:sp>
        <p:nvSpPr>
          <p:cNvPr id="2" name="Başlık 1"/>
          <p:cNvSpPr>
            <a:spLocks noGrp="1"/>
          </p:cNvSpPr>
          <p:nvPr>
            <p:ph type="title"/>
          </p:nvPr>
        </p:nvSpPr>
        <p:spPr>
          <a:xfrm>
            <a:off x="1150938" y="214313"/>
            <a:ext cx="7793037" cy="1462087"/>
          </a:xfrm>
        </p:spPr>
        <p:txBody>
          <a:bodyPr/>
          <a:lstStyle/>
          <a:p>
            <a:r>
              <a:rPr lang="tr-TR" smtClean="0"/>
              <a:t>Asıl başlık stili için tıklatın</a:t>
            </a:r>
            <a:endParaRPr lang="tr-TR"/>
          </a:p>
        </p:txBody>
      </p:sp>
      <p:sp>
        <p:nvSpPr>
          <p:cNvPr id="3" name="Metin Yer Tutucusu 2"/>
          <p:cNvSpPr>
            <a:spLocks noGrp="1"/>
          </p:cNvSpPr>
          <p:nvPr>
            <p:ph type="body" sz="half" idx="1"/>
          </p:nvPr>
        </p:nvSpPr>
        <p:spPr>
          <a:xfrm>
            <a:off x="1182688" y="2017713"/>
            <a:ext cx="3810000" cy="41148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5145088" y="2017713"/>
            <a:ext cx="3810000" cy="41148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3 Veri Yer Tutucusu"/>
          <p:cNvSpPr>
            <a:spLocks noGrp="1"/>
          </p:cNvSpPr>
          <p:nvPr>
            <p:ph type="dt" sz="half" idx="10"/>
          </p:nvPr>
        </p:nvSpPr>
        <p:spPr/>
        <p:txBody>
          <a:bodyPr/>
          <a:lstStyle>
            <a:lvl1pPr>
              <a:defRPr/>
            </a:lvl1pPr>
          </a:lstStyle>
          <a:p>
            <a:pPr>
              <a:defRPr/>
            </a:pPr>
            <a:endParaRPr lang="tr-TR"/>
          </a:p>
        </p:txBody>
      </p:sp>
      <p:sp>
        <p:nvSpPr>
          <p:cNvPr id="6" name="4 Altbilgi Yer Tutucusu"/>
          <p:cNvSpPr>
            <a:spLocks noGrp="1"/>
          </p:cNvSpPr>
          <p:nvPr>
            <p:ph type="ftr" sz="quarter" idx="11"/>
          </p:nvPr>
        </p:nvSpPr>
        <p:spPr/>
        <p:txBody>
          <a:bodyPr/>
          <a:lstStyle>
            <a:lvl1pPr>
              <a:defRPr/>
            </a:lvl1pPr>
          </a:lstStyle>
          <a:p>
            <a:pPr>
              <a:defRPr/>
            </a:pPr>
            <a:endParaRPr lang="tr-TR"/>
          </a:p>
        </p:txBody>
      </p:sp>
      <p:sp>
        <p:nvSpPr>
          <p:cNvPr id="7" name="5 Slayt Numarası Yer Tutucusu"/>
          <p:cNvSpPr>
            <a:spLocks noGrp="1"/>
          </p:cNvSpPr>
          <p:nvPr>
            <p:ph type="sldNum" sz="quarter" idx="12"/>
          </p:nvPr>
        </p:nvSpPr>
        <p:spPr/>
        <p:txBody>
          <a:bodyPr/>
          <a:lstStyle>
            <a:lvl1pPr>
              <a:defRPr/>
            </a:lvl1pPr>
          </a:lstStyle>
          <a:p>
            <a:pPr>
              <a:defRPr/>
            </a:pPr>
            <a:fld id="{B3777605-8A5A-4599-8BE6-7DB845EC7D4A}" type="slidenum">
              <a:rPr lang="tr-TR"/>
              <a:pPr>
                <a:defRPr/>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pPr>
              <a:defRPr/>
            </a:pPr>
            <a:endParaRPr lang="tr-TR"/>
          </a:p>
        </p:txBody>
      </p:sp>
      <p:sp>
        <p:nvSpPr>
          <p:cNvPr id="5" name="4 Altbilgi Yer Tutucusu"/>
          <p:cNvSpPr>
            <a:spLocks noGrp="1"/>
          </p:cNvSpPr>
          <p:nvPr>
            <p:ph type="ftr" sz="quarter" idx="11"/>
          </p:nvPr>
        </p:nvSpPr>
        <p:spPr/>
        <p:txBody>
          <a:bodyPr/>
          <a:lstStyle>
            <a:lvl1pPr>
              <a:defRPr/>
            </a:lvl1pPr>
          </a:lstStyle>
          <a:p>
            <a:pPr>
              <a:defRPr/>
            </a:pPr>
            <a:endParaRPr lang="tr-TR"/>
          </a:p>
        </p:txBody>
      </p:sp>
      <p:sp>
        <p:nvSpPr>
          <p:cNvPr id="6" name="5 Slayt Numarası Yer Tutucusu"/>
          <p:cNvSpPr>
            <a:spLocks noGrp="1"/>
          </p:cNvSpPr>
          <p:nvPr>
            <p:ph type="sldNum" sz="quarter" idx="12"/>
          </p:nvPr>
        </p:nvSpPr>
        <p:spPr/>
        <p:txBody>
          <a:bodyPr/>
          <a:lstStyle>
            <a:lvl1pPr>
              <a:defRPr/>
            </a:lvl1pPr>
          </a:lstStyle>
          <a:p>
            <a:pPr>
              <a:defRPr/>
            </a:pPr>
            <a:fld id="{F868E671-248E-463E-813B-6B790EB6DF01}" type="slidenum">
              <a:rPr lang="tr-TR"/>
              <a:pPr>
                <a:defRPr/>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lvl1pPr>
              <a:defRPr/>
            </a:lvl1pPr>
          </a:lstStyle>
          <a:p>
            <a:pPr>
              <a:defRPr/>
            </a:pPr>
            <a:endParaRPr lang="tr-TR"/>
          </a:p>
        </p:txBody>
      </p:sp>
      <p:sp>
        <p:nvSpPr>
          <p:cNvPr id="5" name="4 Altbilgi Yer Tutucusu"/>
          <p:cNvSpPr>
            <a:spLocks noGrp="1"/>
          </p:cNvSpPr>
          <p:nvPr>
            <p:ph type="ftr" sz="quarter" idx="11"/>
          </p:nvPr>
        </p:nvSpPr>
        <p:spPr/>
        <p:txBody>
          <a:bodyPr/>
          <a:lstStyle>
            <a:lvl1pPr>
              <a:defRPr/>
            </a:lvl1pPr>
          </a:lstStyle>
          <a:p>
            <a:pPr>
              <a:defRPr/>
            </a:pPr>
            <a:endParaRPr lang="tr-TR"/>
          </a:p>
        </p:txBody>
      </p:sp>
      <p:sp>
        <p:nvSpPr>
          <p:cNvPr id="6" name="5 Slayt Numarası Yer Tutucusu"/>
          <p:cNvSpPr>
            <a:spLocks noGrp="1"/>
          </p:cNvSpPr>
          <p:nvPr>
            <p:ph type="sldNum" sz="quarter" idx="12"/>
          </p:nvPr>
        </p:nvSpPr>
        <p:spPr/>
        <p:txBody>
          <a:bodyPr/>
          <a:lstStyle>
            <a:lvl1pPr>
              <a:defRPr/>
            </a:lvl1pPr>
          </a:lstStyle>
          <a:p>
            <a:pPr>
              <a:defRPr/>
            </a:pPr>
            <a:fld id="{9BA828C9-6CAA-45C1-AD8B-9D61322E0FC8}" type="slidenum">
              <a:rPr lang="tr-TR"/>
              <a:pPr>
                <a:defRPr/>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3 Veri Yer Tutucusu"/>
          <p:cNvSpPr>
            <a:spLocks noGrp="1"/>
          </p:cNvSpPr>
          <p:nvPr>
            <p:ph type="dt" sz="half" idx="10"/>
          </p:nvPr>
        </p:nvSpPr>
        <p:spPr/>
        <p:txBody>
          <a:bodyPr/>
          <a:lstStyle>
            <a:lvl1pPr>
              <a:defRPr/>
            </a:lvl1pPr>
          </a:lstStyle>
          <a:p>
            <a:pPr>
              <a:defRPr/>
            </a:pPr>
            <a:endParaRPr lang="tr-TR"/>
          </a:p>
        </p:txBody>
      </p:sp>
      <p:sp>
        <p:nvSpPr>
          <p:cNvPr id="6" name="4 Altbilgi Yer Tutucusu"/>
          <p:cNvSpPr>
            <a:spLocks noGrp="1"/>
          </p:cNvSpPr>
          <p:nvPr>
            <p:ph type="ftr" sz="quarter" idx="11"/>
          </p:nvPr>
        </p:nvSpPr>
        <p:spPr/>
        <p:txBody>
          <a:bodyPr/>
          <a:lstStyle>
            <a:lvl1pPr>
              <a:defRPr/>
            </a:lvl1pPr>
          </a:lstStyle>
          <a:p>
            <a:pPr>
              <a:defRPr/>
            </a:pPr>
            <a:endParaRPr lang="tr-TR"/>
          </a:p>
        </p:txBody>
      </p:sp>
      <p:sp>
        <p:nvSpPr>
          <p:cNvPr id="7" name="5 Slayt Numarası Yer Tutucusu"/>
          <p:cNvSpPr>
            <a:spLocks noGrp="1"/>
          </p:cNvSpPr>
          <p:nvPr>
            <p:ph type="sldNum" sz="quarter" idx="12"/>
          </p:nvPr>
        </p:nvSpPr>
        <p:spPr/>
        <p:txBody>
          <a:bodyPr/>
          <a:lstStyle>
            <a:lvl1pPr>
              <a:defRPr/>
            </a:lvl1pPr>
          </a:lstStyle>
          <a:p>
            <a:pPr>
              <a:defRPr/>
            </a:pPr>
            <a:fld id="{E41FA46D-90FD-4A59-8A2E-7473C7496B28}" type="slidenum">
              <a:rPr lang="tr-TR"/>
              <a:pPr>
                <a:defRPr/>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3 Veri Yer Tutucusu"/>
          <p:cNvSpPr>
            <a:spLocks noGrp="1"/>
          </p:cNvSpPr>
          <p:nvPr>
            <p:ph type="dt" sz="half" idx="10"/>
          </p:nvPr>
        </p:nvSpPr>
        <p:spPr/>
        <p:txBody>
          <a:bodyPr/>
          <a:lstStyle>
            <a:lvl1pPr>
              <a:defRPr/>
            </a:lvl1pPr>
          </a:lstStyle>
          <a:p>
            <a:pPr>
              <a:defRPr/>
            </a:pPr>
            <a:endParaRPr lang="tr-TR"/>
          </a:p>
        </p:txBody>
      </p:sp>
      <p:sp>
        <p:nvSpPr>
          <p:cNvPr id="8" name="4 Altbilgi Yer Tutucusu"/>
          <p:cNvSpPr>
            <a:spLocks noGrp="1"/>
          </p:cNvSpPr>
          <p:nvPr>
            <p:ph type="ftr" sz="quarter" idx="11"/>
          </p:nvPr>
        </p:nvSpPr>
        <p:spPr/>
        <p:txBody>
          <a:bodyPr/>
          <a:lstStyle>
            <a:lvl1pPr>
              <a:defRPr/>
            </a:lvl1pPr>
          </a:lstStyle>
          <a:p>
            <a:pPr>
              <a:defRPr/>
            </a:pPr>
            <a:endParaRPr lang="tr-TR"/>
          </a:p>
        </p:txBody>
      </p:sp>
      <p:sp>
        <p:nvSpPr>
          <p:cNvPr id="9" name="5 Slayt Numarası Yer Tutucusu"/>
          <p:cNvSpPr>
            <a:spLocks noGrp="1"/>
          </p:cNvSpPr>
          <p:nvPr>
            <p:ph type="sldNum" sz="quarter" idx="12"/>
          </p:nvPr>
        </p:nvSpPr>
        <p:spPr/>
        <p:txBody>
          <a:bodyPr/>
          <a:lstStyle>
            <a:lvl1pPr>
              <a:defRPr/>
            </a:lvl1pPr>
          </a:lstStyle>
          <a:p>
            <a:pPr>
              <a:defRPr/>
            </a:pPr>
            <a:fld id="{59186D2C-DF96-43A3-A4E2-B7B08BF2615C}" type="slidenum">
              <a:rPr lang="tr-TR"/>
              <a:pPr>
                <a:defRPr/>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3 Veri Yer Tutucusu"/>
          <p:cNvSpPr>
            <a:spLocks noGrp="1"/>
          </p:cNvSpPr>
          <p:nvPr>
            <p:ph type="dt" sz="half" idx="10"/>
          </p:nvPr>
        </p:nvSpPr>
        <p:spPr/>
        <p:txBody>
          <a:bodyPr/>
          <a:lstStyle>
            <a:lvl1pPr>
              <a:defRPr/>
            </a:lvl1pPr>
          </a:lstStyle>
          <a:p>
            <a:pPr>
              <a:defRPr/>
            </a:pPr>
            <a:endParaRPr lang="tr-TR"/>
          </a:p>
        </p:txBody>
      </p:sp>
      <p:sp>
        <p:nvSpPr>
          <p:cNvPr id="4" name="4 Altbilgi Yer Tutucusu"/>
          <p:cNvSpPr>
            <a:spLocks noGrp="1"/>
          </p:cNvSpPr>
          <p:nvPr>
            <p:ph type="ftr" sz="quarter" idx="11"/>
          </p:nvPr>
        </p:nvSpPr>
        <p:spPr/>
        <p:txBody>
          <a:bodyPr/>
          <a:lstStyle>
            <a:lvl1pPr>
              <a:defRPr/>
            </a:lvl1pPr>
          </a:lstStyle>
          <a:p>
            <a:pPr>
              <a:defRPr/>
            </a:pPr>
            <a:endParaRPr lang="tr-TR"/>
          </a:p>
        </p:txBody>
      </p:sp>
      <p:sp>
        <p:nvSpPr>
          <p:cNvPr id="5" name="5 Slayt Numarası Yer Tutucusu"/>
          <p:cNvSpPr>
            <a:spLocks noGrp="1"/>
          </p:cNvSpPr>
          <p:nvPr>
            <p:ph type="sldNum" sz="quarter" idx="12"/>
          </p:nvPr>
        </p:nvSpPr>
        <p:spPr/>
        <p:txBody>
          <a:bodyPr/>
          <a:lstStyle>
            <a:lvl1pPr>
              <a:defRPr/>
            </a:lvl1pPr>
          </a:lstStyle>
          <a:p>
            <a:pPr>
              <a:defRPr/>
            </a:pPr>
            <a:fld id="{A478B0DE-AA48-4868-B808-FD87E719E33C}" type="slidenum">
              <a:rPr lang="tr-TR"/>
              <a:pPr>
                <a:defRPr/>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3 Veri Yer Tutucusu"/>
          <p:cNvSpPr>
            <a:spLocks noGrp="1"/>
          </p:cNvSpPr>
          <p:nvPr>
            <p:ph type="dt" sz="half" idx="10"/>
          </p:nvPr>
        </p:nvSpPr>
        <p:spPr/>
        <p:txBody>
          <a:bodyPr/>
          <a:lstStyle>
            <a:lvl1pPr>
              <a:defRPr/>
            </a:lvl1pPr>
          </a:lstStyle>
          <a:p>
            <a:pPr>
              <a:defRPr/>
            </a:pPr>
            <a:endParaRPr lang="tr-TR"/>
          </a:p>
        </p:txBody>
      </p:sp>
      <p:sp>
        <p:nvSpPr>
          <p:cNvPr id="3" name="4 Altbilgi Yer Tutucusu"/>
          <p:cNvSpPr>
            <a:spLocks noGrp="1"/>
          </p:cNvSpPr>
          <p:nvPr>
            <p:ph type="ftr" sz="quarter" idx="11"/>
          </p:nvPr>
        </p:nvSpPr>
        <p:spPr/>
        <p:txBody>
          <a:bodyPr/>
          <a:lstStyle>
            <a:lvl1pPr>
              <a:defRPr/>
            </a:lvl1pPr>
          </a:lstStyle>
          <a:p>
            <a:pPr>
              <a:defRPr/>
            </a:pPr>
            <a:endParaRPr lang="tr-TR"/>
          </a:p>
        </p:txBody>
      </p:sp>
      <p:sp>
        <p:nvSpPr>
          <p:cNvPr id="4" name="5 Slayt Numarası Yer Tutucusu"/>
          <p:cNvSpPr>
            <a:spLocks noGrp="1"/>
          </p:cNvSpPr>
          <p:nvPr>
            <p:ph type="sldNum" sz="quarter" idx="12"/>
          </p:nvPr>
        </p:nvSpPr>
        <p:spPr/>
        <p:txBody>
          <a:bodyPr/>
          <a:lstStyle>
            <a:lvl1pPr>
              <a:defRPr/>
            </a:lvl1pPr>
          </a:lstStyle>
          <a:p>
            <a:pPr>
              <a:defRPr/>
            </a:pPr>
            <a:fld id="{997AD283-BE88-4A46-A878-C94DF2134CD4}" type="slidenum">
              <a:rPr lang="tr-TR"/>
              <a:pPr>
                <a:defRPr/>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3 Veri Yer Tutucusu"/>
          <p:cNvSpPr>
            <a:spLocks noGrp="1"/>
          </p:cNvSpPr>
          <p:nvPr>
            <p:ph type="dt" sz="half" idx="10"/>
          </p:nvPr>
        </p:nvSpPr>
        <p:spPr/>
        <p:txBody>
          <a:bodyPr/>
          <a:lstStyle>
            <a:lvl1pPr>
              <a:defRPr/>
            </a:lvl1pPr>
          </a:lstStyle>
          <a:p>
            <a:pPr>
              <a:defRPr/>
            </a:pPr>
            <a:endParaRPr lang="tr-TR"/>
          </a:p>
        </p:txBody>
      </p:sp>
      <p:sp>
        <p:nvSpPr>
          <p:cNvPr id="6" name="4 Altbilgi Yer Tutucusu"/>
          <p:cNvSpPr>
            <a:spLocks noGrp="1"/>
          </p:cNvSpPr>
          <p:nvPr>
            <p:ph type="ftr" sz="quarter" idx="11"/>
          </p:nvPr>
        </p:nvSpPr>
        <p:spPr/>
        <p:txBody>
          <a:bodyPr/>
          <a:lstStyle>
            <a:lvl1pPr>
              <a:defRPr/>
            </a:lvl1pPr>
          </a:lstStyle>
          <a:p>
            <a:pPr>
              <a:defRPr/>
            </a:pPr>
            <a:endParaRPr lang="tr-TR"/>
          </a:p>
        </p:txBody>
      </p:sp>
      <p:sp>
        <p:nvSpPr>
          <p:cNvPr id="7" name="5 Slayt Numarası Yer Tutucusu"/>
          <p:cNvSpPr>
            <a:spLocks noGrp="1"/>
          </p:cNvSpPr>
          <p:nvPr>
            <p:ph type="sldNum" sz="quarter" idx="12"/>
          </p:nvPr>
        </p:nvSpPr>
        <p:spPr/>
        <p:txBody>
          <a:bodyPr/>
          <a:lstStyle>
            <a:lvl1pPr>
              <a:defRPr/>
            </a:lvl1pPr>
          </a:lstStyle>
          <a:p>
            <a:pPr>
              <a:defRPr/>
            </a:pPr>
            <a:fld id="{38C4A16D-F859-4D1F-A043-45A7816817EB}" type="slidenum">
              <a:rPr lang="tr-TR"/>
              <a:pPr>
                <a:defRPr/>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smtClean="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3 Veri Yer Tutucusu"/>
          <p:cNvSpPr>
            <a:spLocks noGrp="1"/>
          </p:cNvSpPr>
          <p:nvPr>
            <p:ph type="dt" sz="half" idx="10"/>
          </p:nvPr>
        </p:nvSpPr>
        <p:spPr/>
        <p:txBody>
          <a:bodyPr/>
          <a:lstStyle>
            <a:lvl1pPr>
              <a:defRPr/>
            </a:lvl1pPr>
          </a:lstStyle>
          <a:p>
            <a:pPr>
              <a:defRPr/>
            </a:pPr>
            <a:endParaRPr lang="tr-TR"/>
          </a:p>
        </p:txBody>
      </p:sp>
      <p:sp>
        <p:nvSpPr>
          <p:cNvPr id="6" name="4 Altbilgi Yer Tutucusu"/>
          <p:cNvSpPr>
            <a:spLocks noGrp="1"/>
          </p:cNvSpPr>
          <p:nvPr>
            <p:ph type="ftr" sz="quarter" idx="11"/>
          </p:nvPr>
        </p:nvSpPr>
        <p:spPr/>
        <p:txBody>
          <a:bodyPr/>
          <a:lstStyle>
            <a:lvl1pPr>
              <a:defRPr/>
            </a:lvl1pPr>
          </a:lstStyle>
          <a:p>
            <a:pPr>
              <a:defRPr/>
            </a:pPr>
            <a:endParaRPr lang="tr-TR"/>
          </a:p>
        </p:txBody>
      </p:sp>
      <p:sp>
        <p:nvSpPr>
          <p:cNvPr id="7" name="5 Slayt Numarası Yer Tutucusu"/>
          <p:cNvSpPr>
            <a:spLocks noGrp="1"/>
          </p:cNvSpPr>
          <p:nvPr>
            <p:ph type="sldNum" sz="quarter" idx="12"/>
          </p:nvPr>
        </p:nvSpPr>
        <p:spPr/>
        <p:txBody>
          <a:bodyPr/>
          <a:lstStyle>
            <a:lvl1pPr>
              <a:defRPr/>
            </a:lvl1pPr>
          </a:lstStyle>
          <a:p>
            <a:pPr>
              <a:defRPr/>
            </a:pPr>
            <a:fld id="{FDEF5DF3-E6C3-4D44-8A3F-0E91C27B1831}" type="slidenum">
              <a:rPr lang="tr-TR"/>
              <a:pPr>
                <a:defRPr/>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194" name="1 Başlık Yer Tutucusu"/>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tr-TR" smtClean="0"/>
              <a:t>Asıl başlık stili için tıklatın</a:t>
            </a:r>
          </a:p>
        </p:txBody>
      </p:sp>
      <p:sp>
        <p:nvSpPr>
          <p:cNvPr id="8195" name="2 Metin Yer Tutucusu"/>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tr-T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tr-T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3B0FBC22-6B69-4AC6-BE69-C0CBC785BAE0}" type="slidenum">
              <a:rPr lang="tr-TR"/>
              <a:pPr>
                <a:defRPr/>
              </a:pPr>
              <a:t>‹#›</a:t>
            </a:fld>
            <a:endParaRPr lang="tr-T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11.png"/><Relationship Id="rId5" Type="http://schemas.openxmlformats.org/officeDocument/2006/relationships/oleObject" Target="../embeddings/oleObject4.bin"/><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2.png"/><Relationship Id="rId4" Type="http://schemas.openxmlformats.org/officeDocument/2006/relationships/oleObject" Target="../embeddings/oleObject5.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3.png"/></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2.xml"/><Relationship Id="rId1" Type="http://schemas.openxmlformats.org/officeDocument/2006/relationships/vmlDrawing" Target="../drawings/vmlDrawing5.v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0.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p:txBody>
          <a:bodyPr/>
          <a:lstStyle/>
          <a:p>
            <a:pPr eaLnBrk="1" hangingPunct="1"/>
            <a:r>
              <a:rPr lang="tr-TR" smtClean="0"/>
              <a:t>Association Rules and Sequential Patterns</a:t>
            </a:r>
          </a:p>
        </p:txBody>
      </p:sp>
      <p:sp>
        <p:nvSpPr>
          <p:cNvPr id="3" name="Alt Başlık 2"/>
          <p:cNvSpPr>
            <a:spLocks noGrp="1"/>
          </p:cNvSpPr>
          <p:nvPr>
            <p:ph type="subTitle" idx="1"/>
          </p:nvPr>
        </p:nvSpPr>
        <p:spPr/>
        <p:txBody>
          <a:bodyPr/>
          <a:lstStyle/>
          <a:p>
            <a:endParaRPr lang="tr-T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tr-TR" smtClean="0"/>
              <a:t>Apriori Algoritması</a:t>
            </a:r>
          </a:p>
        </p:txBody>
      </p:sp>
      <p:sp>
        <p:nvSpPr>
          <p:cNvPr id="20483" name="Rectangle 3"/>
          <p:cNvSpPr>
            <a:spLocks noGrp="1" noChangeArrowheads="1"/>
          </p:cNvSpPr>
          <p:nvPr>
            <p:ph idx="1"/>
          </p:nvPr>
        </p:nvSpPr>
        <p:spPr/>
        <p:txBody>
          <a:bodyPr/>
          <a:lstStyle/>
          <a:p>
            <a:pPr eaLnBrk="1" hangingPunct="1">
              <a:lnSpc>
                <a:spcPct val="90000"/>
              </a:lnSpc>
            </a:pPr>
            <a:r>
              <a:rPr lang="tr-TR" sz="2400" dirty="0" smtClean="0"/>
              <a:t>En çok uygulanan algoritma</a:t>
            </a:r>
          </a:p>
          <a:p>
            <a:pPr eaLnBrk="1" hangingPunct="1">
              <a:lnSpc>
                <a:spcPct val="90000"/>
              </a:lnSpc>
            </a:pPr>
            <a:r>
              <a:rPr lang="tr-TR" sz="2400" dirty="0" smtClean="0"/>
              <a:t>İki adımdan oluşur</a:t>
            </a:r>
            <a:r>
              <a:rPr lang="en-GB" sz="2400" dirty="0" smtClean="0"/>
              <a:t>:</a:t>
            </a:r>
          </a:p>
          <a:p>
            <a:pPr lvl="1" eaLnBrk="1" hangingPunct="1">
              <a:lnSpc>
                <a:spcPct val="90000"/>
              </a:lnSpc>
            </a:pPr>
            <a:r>
              <a:rPr lang="tr-TR" sz="2000" dirty="0" smtClean="0"/>
              <a:t>Sık geçen kümeleri yarat: Minimum </a:t>
            </a:r>
            <a:r>
              <a:rPr lang="tr-TR" sz="2000" dirty="0" err="1" smtClean="0"/>
              <a:t>support</a:t>
            </a:r>
            <a:r>
              <a:rPr lang="tr-TR" sz="2000" dirty="0" smtClean="0"/>
              <a:t> değerine sahip tüm </a:t>
            </a:r>
            <a:r>
              <a:rPr lang="tr-TR" sz="2000" dirty="0" err="1" smtClean="0"/>
              <a:t>itemset</a:t>
            </a:r>
            <a:r>
              <a:rPr lang="tr-TR" sz="2000" dirty="0" smtClean="0"/>
              <a:t> </a:t>
            </a:r>
            <a:r>
              <a:rPr lang="tr-TR" sz="2000" dirty="0" err="1" smtClean="0"/>
              <a:t>leri</a:t>
            </a:r>
            <a:r>
              <a:rPr lang="tr-TR" sz="2000" dirty="0" smtClean="0"/>
              <a:t> bul</a:t>
            </a:r>
            <a:r>
              <a:rPr lang="en-GB" sz="2000" dirty="0" smtClean="0"/>
              <a:t>.</a:t>
            </a:r>
          </a:p>
          <a:p>
            <a:pPr lvl="1" eaLnBrk="1" hangingPunct="1">
              <a:lnSpc>
                <a:spcPct val="90000"/>
              </a:lnSpc>
            </a:pPr>
            <a:r>
              <a:rPr lang="tr-TR" sz="2000" dirty="0" smtClean="0"/>
              <a:t>Bu </a:t>
            </a:r>
            <a:r>
              <a:rPr lang="tr-TR" sz="2000" dirty="0" err="1" smtClean="0"/>
              <a:t>itemset</a:t>
            </a:r>
            <a:r>
              <a:rPr lang="tr-TR" sz="2000" dirty="0" smtClean="0"/>
              <a:t> </a:t>
            </a:r>
            <a:r>
              <a:rPr lang="tr-TR" sz="2000" dirty="0" err="1" smtClean="0"/>
              <a:t>leri</a:t>
            </a:r>
            <a:r>
              <a:rPr lang="tr-TR" sz="2000" dirty="0" smtClean="0"/>
              <a:t> kural yaratmada kullan</a:t>
            </a:r>
            <a:r>
              <a:rPr lang="en-GB" sz="2000" dirty="0" smtClean="0"/>
              <a:t>. </a:t>
            </a:r>
            <a:endParaRPr lang="tr-TR" sz="2000" dirty="0" smtClean="0"/>
          </a:p>
          <a:p>
            <a:pPr lvl="1" eaLnBrk="1" hangingPunct="1">
              <a:lnSpc>
                <a:spcPct val="90000"/>
              </a:lnSpc>
              <a:buFont typeface="Arial" charset="0"/>
              <a:buNone/>
            </a:pPr>
            <a:endParaRPr lang="en-GB" sz="2000" dirty="0" smtClean="0"/>
          </a:p>
          <a:p>
            <a:pPr eaLnBrk="1" hangingPunct="1">
              <a:lnSpc>
                <a:spcPct val="90000"/>
              </a:lnSpc>
              <a:buFont typeface="Arial" charset="0"/>
              <a:buNone/>
            </a:pPr>
            <a:r>
              <a:rPr lang="tr-TR" sz="2400" u="sng" dirty="0" smtClean="0"/>
              <a:t>Örnek</a:t>
            </a:r>
          </a:p>
          <a:p>
            <a:pPr eaLnBrk="1" hangingPunct="1">
              <a:lnSpc>
                <a:spcPct val="90000"/>
              </a:lnSpc>
            </a:pPr>
            <a:r>
              <a:rPr lang="tr-TR" sz="2400" dirty="0" smtClean="0"/>
              <a:t>Sık geçen </a:t>
            </a:r>
            <a:r>
              <a:rPr lang="tr-TR" sz="2400" dirty="0" err="1" smtClean="0"/>
              <a:t>itemset</a:t>
            </a:r>
            <a:endParaRPr lang="tr-TR" sz="2400" dirty="0" smtClean="0"/>
          </a:p>
          <a:p>
            <a:pPr lvl="1" eaLnBrk="1" hangingPunct="1">
              <a:lnSpc>
                <a:spcPct val="90000"/>
              </a:lnSpc>
            </a:pPr>
            <a:r>
              <a:rPr lang="en-GB" sz="1800" dirty="0" smtClean="0"/>
              <a:t>{Chicken, Clothes, Milk}</a:t>
            </a:r>
            <a:r>
              <a:rPr lang="tr-TR" sz="1800" dirty="0" smtClean="0"/>
              <a:t>	(</a:t>
            </a:r>
            <a:r>
              <a:rPr lang="en-GB" sz="1800" dirty="0" smtClean="0"/>
              <a:t>sup = 3/7</a:t>
            </a:r>
            <a:r>
              <a:rPr lang="tr-TR" sz="1800" dirty="0" smtClean="0"/>
              <a:t>)</a:t>
            </a:r>
            <a:endParaRPr lang="en-GB" sz="1800" dirty="0" smtClean="0"/>
          </a:p>
          <a:p>
            <a:pPr eaLnBrk="1" hangingPunct="1">
              <a:lnSpc>
                <a:spcPct val="90000"/>
              </a:lnSpc>
            </a:pPr>
            <a:r>
              <a:rPr lang="tr-TR" sz="2400" dirty="0" smtClean="0"/>
              <a:t>Ve bundan türetilmiş bir kural</a:t>
            </a:r>
          </a:p>
          <a:p>
            <a:pPr lvl="1" eaLnBrk="1" hangingPunct="1">
              <a:lnSpc>
                <a:spcPct val="90000"/>
              </a:lnSpc>
            </a:pPr>
            <a:r>
              <a:rPr lang="tr-TR" sz="2000" dirty="0" smtClean="0"/>
              <a:t>C</a:t>
            </a:r>
            <a:r>
              <a:rPr lang="en-GB" sz="2000" dirty="0" err="1" smtClean="0"/>
              <a:t>lothes</a:t>
            </a:r>
            <a:r>
              <a:rPr lang="en-GB" sz="2000" dirty="0" smtClean="0"/>
              <a:t> </a:t>
            </a:r>
            <a:r>
              <a:rPr lang="en-GB" sz="2000" dirty="0" smtClean="0">
                <a:sym typeface="Symbol" pitchFamily="18" charset="2"/>
              </a:rPr>
              <a:t> </a:t>
            </a:r>
            <a:r>
              <a:rPr lang="en-GB" sz="2000" dirty="0" smtClean="0"/>
              <a:t>Milk, </a:t>
            </a:r>
            <a:r>
              <a:rPr lang="en-GB" sz="2000" dirty="0" err="1" smtClean="0"/>
              <a:t>Chicke</a:t>
            </a:r>
            <a:r>
              <a:rPr lang="tr-TR" sz="2000" dirty="0" smtClean="0"/>
              <a:t>n	(</a:t>
            </a:r>
            <a:r>
              <a:rPr lang="en-GB" sz="2000" dirty="0" smtClean="0"/>
              <a:t>sup = 3/7, conf = 3/3</a:t>
            </a:r>
            <a:r>
              <a:rPr lang="tr-TR" sz="2000" dirty="0" smtClean="0"/>
              <a:t>)</a:t>
            </a:r>
            <a:endParaRPr lang="en-GB" sz="2000"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tr-TR" smtClean="0"/>
              <a:t>Apriori Algoritması</a:t>
            </a:r>
          </a:p>
        </p:txBody>
      </p:sp>
      <p:sp>
        <p:nvSpPr>
          <p:cNvPr id="21507" name="Rectangle 3"/>
          <p:cNvSpPr>
            <a:spLocks noGrp="1" noChangeArrowheads="1"/>
          </p:cNvSpPr>
          <p:nvPr>
            <p:ph idx="1"/>
          </p:nvPr>
        </p:nvSpPr>
        <p:spPr/>
        <p:txBody>
          <a:bodyPr/>
          <a:lstStyle/>
          <a:p>
            <a:pPr eaLnBrk="1" hangingPunct="1">
              <a:lnSpc>
                <a:spcPct val="80000"/>
              </a:lnSpc>
            </a:pPr>
            <a:r>
              <a:rPr lang="tr-TR" sz="2400" dirty="0" smtClean="0"/>
              <a:t>i</a:t>
            </a:r>
            <a:r>
              <a:rPr lang="en-GB" sz="2400" dirty="0" err="1" smtClean="0"/>
              <a:t>terati</a:t>
            </a:r>
            <a:r>
              <a:rPr lang="tr-TR" sz="2400" dirty="0" smtClean="0"/>
              <a:t>f bir algoritmadır</a:t>
            </a:r>
            <a:r>
              <a:rPr lang="en-GB" sz="2400" dirty="0" smtClean="0"/>
              <a:t>(level-wise search):</a:t>
            </a:r>
            <a:endParaRPr lang="tr-TR" sz="2400" dirty="0" smtClean="0"/>
          </a:p>
          <a:p>
            <a:pPr lvl="1" eaLnBrk="1" hangingPunct="1">
              <a:lnSpc>
                <a:spcPct val="80000"/>
              </a:lnSpc>
            </a:pPr>
            <a:r>
              <a:rPr lang="tr-TR" sz="2400" dirty="0" smtClean="0"/>
              <a:t>Tüm 1</a:t>
            </a:r>
            <a:r>
              <a:rPr lang="en-GB" sz="2400" dirty="0" smtClean="0"/>
              <a:t>-item </a:t>
            </a:r>
            <a:r>
              <a:rPr lang="tr-TR" sz="2400" dirty="0" smtClean="0"/>
              <a:t>sık geçen i</a:t>
            </a:r>
            <a:r>
              <a:rPr lang="en-GB" sz="2400" dirty="0" err="1" smtClean="0"/>
              <a:t>temset</a:t>
            </a:r>
            <a:r>
              <a:rPr lang="tr-TR" sz="2400" dirty="0" smtClean="0"/>
              <a:t> </a:t>
            </a:r>
            <a:r>
              <a:rPr lang="tr-TR" sz="2400" dirty="0" err="1" smtClean="0"/>
              <a:t>leri</a:t>
            </a:r>
            <a:r>
              <a:rPr lang="tr-TR" sz="2400" dirty="0" smtClean="0"/>
              <a:t> bul</a:t>
            </a:r>
            <a:r>
              <a:rPr lang="en-GB" sz="2400" dirty="0" smtClean="0"/>
              <a:t>; </a:t>
            </a:r>
            <a:r>
              <a:rPr lang="tr-TR" sz="2400" dirty="0" smtClean="0"/>
              <a:t>sonra </a:t>
            </a:r>
            <a:r>
              <a:rPr lang="en-GB" sz="2400" dirty="0" smtClean="0"/>
              <a:t>2-item</a:t>
            </a:r>
            <a:r>
              <a:rPr lang="tr-TR" sz="2400" dirty="0" smtClean="0"/>
              <a:t> i</a:t>
            </a:r>
            <a:r>
              <a:rPr lang="en-GB" sz="2400" dirty="0" err="1" smtClean="0"/>
              <a:t>temset</a:t>
            </a:r>
            <a:r>
              <a:rPr lang="tr-TR" sz="2400" dirty="0" smtClean="0"/>
              <a:t> </a:t>
            </a:r>
            <a:r>
              <a:rPr lang="tr-TR" sz="2400" dirty="0" err="1" smtClean="0"/>
              <a:t>leri</a:t>
            </a:r>
            <a:r>
              <a:rPr lang="tr-TR" sz="2400" dirty="0" smtClean="0"/>
              <a:t> bul ve bu şekilde devam et</a:t>
            </a:r>
            <a:r>
              <a:rPr lang="en-GB" sz="2400" dirty="0" smtClean="0"/>
              <a:t>.</a:t>
            </a:r>
          </a:p>
          <a:p>
            <a:pPr lvl="1" eaLnBrk="1" hangingPunct="1">
              <a:lnSpc>
                <a:spcPct val="80000"/>
              </a:lnSpc>
              <a:spcAft>
                <a:spcPct val="30000"/>
              </a:spcAft>
            </a:pPr>
            <a:r>
              <a:rPr lang="tr-TR" sz="2400" dirty="0" smtClean="0"/>
              <a:t>Her k </a:t>
            </a:r>
            <a:r>
              <a:rPr lang="tr-TR" sz="2400" dirty="0" err="1" smtClean="0"/>
              <a:t>iterasyonunda</a:t>
            </a:r>
            <a:r>
              <a:rPr lang="en-GB" sz="2400" dirty="0" smtClean="0"/>
              <a:t>,</a:t>
            </a:r>
            <a:r>
              <a:rPr lang="tr-TR" sz="2400" dirty="0" smtClean="0"/>
              <a:t> sadece k-1 </a:t>
            </a:r>
            <a:r>
              <a:rPr lang="tr-TR" sz="2400" dirty="0" err="1" smtClean="0"/>
              <a:t>itemset</a:t>
            </a:r>
            <a:r>
              <a:rPr lang="tr-TR" sz="2400" dirty="0" smtClean="0"/>
              <a:t> </a:t>
            </a:r>
            <a:r>
              <a:rPr lang="tr-TR" sz="2400" dirty="0" err="1" smtClean="0"/>
              <a:t>leri</a:t>
            </a:r>
            <a:r>
              <a:rPr lang="tr-TR" sz="2400" dirty="0" smtClean="0"/>
              <a:t> hesaba kat.</a:t>
            </a:r>
            <a:endParaRPr lang="en-GB" sz="2400" dirty="0" smtClean="0"/>
          </a:p>
          <a:p>
            <a:pPr eaLnBrk="1" hangingPunct="1">
              <a:lnSpc>
                <a:spcPct val="80000"/>
              </a:lnSpc>
            </a:pPr>
            <a:r>
              <a:rPr lang="tr-TR" sz="2400" dirty="0" smtClean="0"/>
              <a:t>k-</a:t>
            </a:r>
            <a:r>
              <a:rPr lang="tr-TR" sz="2400" dirty="0" err="1" smtClean="0"/>
              <a:t>itemsets</a:t>
            </a:r>
            <a:r>
              <a:rPr lang="tr-TR" sz="2400" dirty="0" smtClean="0"/>
              <a:t>, (k+1)-</a:t>
            </a:r>
            <a:r>
              <a:rPr lang="tr-TR" sz="2400" dirty="0" err="1" smtClean="0"/>
              <a:t>itemsets</a:t>
            </a:r>
            <a:r>
              <a:rPr lang="tr-TR" sz="2400" dirty="0" smtClean="0"/>
              <a:t> ‘in araştırılması için kullanılır.</a:t>
            </a:r>
          </a:p>
          <a:p>
            <a:pPr eaLnBrk="1" hangingPunct="1">
              <a:lnSpc>
                <a:spcPct val="80000"/>
              </a:lnSpc>
            </a:pPr>
            <a:r>
              <a:rPr lang="tr-TR" sz="2400" dirty="0" smtClean="0"/>
              <a:t>Önce, 1-</a:t>
            </a:r>
            <a:r>
              <a:rPr lang="tr-TR" sz="2400" dirty="0" err="1" smtClean="0"/>
              <a:t>itemsets</a:t>
            </a:r>
            <a:r>
              <a:rPr lang="tr-TR" sz="2400" dirty="0" smtClean="0"/>
              <a:t> bulunur. Bulunan bu küme </a:t>
            </a:r>
            <a:r>
              <a:rPr lang="en-US" sz="2400" i="1" dirty="0" smtClean="0">
                <a:solidFill>
                  <a:srgbClr val="FF0000"/>
                </a:solidFill>
              </a:rPr>
              <a:t>F</a:t>
            </a:r>
            <a:r>
              <a:rPr lang="en-US" sz="2400" baseline="-25000" dirty="0" smtClean="0">
                <a:solidFill>
                  <a:srgbClr val="FF0000"/>
                </a:solidFill>
              </a:rPr>
              <a:t>1</a:t>
            </a:r>
            <a:r>
              <a:rPr lang="tr-TR" sz="2400" dirty="0" smtClean="0"/>
              <a:t> olarak adlandırılır. </a:t>
            </a:r>
          </a:p>
          <a:p>
            <a:pPr eaLnBrk="1" hangingPunct="1">
              <a:lnSpc>
                <a:spcPct val="80000"/>
              </a:lnSpc>
            </a:pPr>
            <a:r>
              <a:rPr lang="en-US" sz="2400" i="1" dirty="0" smtClean="0">
                <a:solidFill>
                  <a:srgbClr val="FF0000"/>
                </a:solidFill>
              </a:rPr>
              <a:t>F</a:t>
            </a:r>
            <a:r>
              <a:rPr lang="en-US" sz="2400" baseline="-25000" dirty="0" smtClean="0">
                <a:solidFill>
                  <a:srgbClr val="FF0000"/>
                </a:solidFill>
              </a:rPr>
              <a:t>1</a:t>
            </a:r>
            <a:r>
              <a:rPr lang="tr-TR" sz="2400" dirty="0" smtClean="0"/>
              <a:t> kümesi, </a:t>
            </a:r>
            <a:r>
              <a:rPr lang="en-US" sz="2400" i="1" dirty="0" smtClean="0">
                <a:solidFill>
                  <a:srgbClr val="FF0000"/>
                </a:solidFill>
              </a:rPr>
              <a:t>F</a:t>
            </a:r>
            <a:r>
              <a:rPr lang="tr-TR" sz="2400" baseline="-25000" dirty="0" smtClean="0">
                <a:solidFill>
                  <a:srgbClr val="FF0000"/>
                </a:solidFill>
              </a:rPr>
              <a:t>2</a:t>
            </a:r>
            <a:r>
              <a:rPr lang="tr-TR" sz="2400" dirty="0" smtClean="0"/>
              <a:t> </a:t>
            </a:r>
            <a:r>
              <a:rPr lang="tr-TR" sz="2400" dirty="0" err="1" smtClean="0"/>
              <a:t>nin</a:t>
            </a:r>
            <a:r>
              <a:rPr lang="tr-TR" sz="2400" dirty="0" smtClean="0"/>
              <a:t> bulunmasında kullanılır. </a:t>
            </a:r>
          </a:p>
          <a:p>
            <a:pPr eaLnBrk="1" hangingPunct="1">
              <a:lnSpc>
                <a:spcPct val="80000"/>
              </a:lnSpc>
            </a:pPr>
            <a:r>
              <a:rPr lang="tr-TR" sz="2400" dirty="0" smtClean="0"/>
              <a:t>Bir k-</a:t>
            </a:r>
            <a:r>
              <a:rPr lang="tr-TR" sz="2400" dirty="0" err="1" smtClean="0"/>
              <a:t>itemset</a:t>
            </a:r>
            <a:r>
              <a:rPr lang="tr-TR" sz="2400" dirty="0" smtClean="0"/>
              <a:t> yakalanamayıncaya kadar </a:t>
            </a:r>
            <a:r>
              <a:rPr lang="tr-TR" sz="2400" dirty="0" err="1" smtClean="0"/>
              <a:t>iteratif</a:t>
            </a:r>
            <a:r>
              <a:rPr lang="tr-TR" sz="2400" dirty="0" smtClean="0"/>
              <a:t> bir şekilde devam eder. </a:t>
            </a:r>
          </a:p>
          <a:p>
            <a:pPr eaLnBrk="1" hangingPunct="1">
              <a:lnSpc>
                <a:spcPct val="80000"/>
              </a:lnSpc>
            </a:pPr>
            <a:r>
              <a:rPr lang="tr-TR" sz="2400" dirty="0" smtClean="0"/>
              <a:t>Her </a:t>
            </a:r>
            <a:r>
              <a:rPr lang="en-US" sz="2400" i="1" dirty="0" smtClean="0">
                <a:solidFill>
                  <a:srgbClr val="FF0000"/>
                </a:solidFill>
              </a:rPr>
              <a:t>F</a:t>
            </a:r>
            <a:r>
              <a:rPr lang="tr-TR" sz="2400" baseline="-25000" dirty="0" smtClean="0">
                <a:solidFill>
                  <a:srgbClr val="FF0000"/>
                </a:solidFill>
              </a:rPr>
              <a:t>k</a:t>
            </a:r>
            <a:r>
              <a:rPr lang="tr-TR" sz="2400" dirty="0" smtClean="0"/>
              <a:t> kümesinin bulunması tüm veri tabanının taranması anlamına gelmektedir.  </a:t>
            </a:r>
          </a:p>
          <a:p>
            <a:pPr eaLnBrk="1" hangingPunct="1">
              <a:lnSpc>
                <a:spcPct val="80000"/>
              </a:lnSpc>
            </a:pPr>
            <a:r>
              <a:rPr lang="tr-TR" sz="2400" dirty="0" smtClean="0">
                <a:solidFill>
                  <a:schemeClr val="folHlink"/>
                </a:solidFill>
              </a:rPr>
              <a:t>Apriori özelliği: </a:t>
            </a:r>
            <a:r>
              <a:rPr lang="tr-TR" sz="2400" dirty="0" smtClean="0"/>
              <a:t>sık geçen bir kümenin boş olmayan tüm altkümeleri de sık geçendir.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tr-TR" smtClean="0"/>
              <a:t>Apriori Model</a:t>
            </a:r>
          </a:p>
        </p:txBody>
      </p:sp>
      <p:sp>
        <p:nvSpPr>
          <p:cNvPr id="22531" name="Rectangle 3"/>
          <p:cNvSpPr>
            <a:spLocks noGrp="1" noChangeArrowheads="1"/>
          </p:cNvSpPr>
          <p:nvPr>
            <p:ph idx="1"/>
          </p:nvPr>
        </p:nvSpPr>
        <p:spPr/>
        <p:txBody>
          <a:bodyPr/>
          <a:lstStyle/>
          <a:p>
            <a:pPr eaLnBrk="1" hangingPunct="1">
              <a:buFont typeface="Wingdings" pitchFamily="2" charset="2"/>
              <a:buNone/>
            </a:pPr>
            <a:r>
              <a:rPr lang="tr-TR" smtClean="0"/>
              <a:t>  </a:t>
            </a:r>
          </a:p>
        </p:txBody>
      </p:sp>
      <p:sp>
        <p:nvSpPr>
          <p:cNvPr id="22532" name="Text Box 4"/>
          <p:cNvSpPr txBox="1">
            <a:spLocks noChangeArrowheads="1"/>
          </p:cNvSpPr>
          <p:nvPr/>
        </p:nvSpPr>
        <p:spPr bwMode="auto">
          <a:xfrm>
            <a:off x="957263" y="3446463"/>
            <a:ext cx="403225" cy="366712"/>
          </a:xfrm>
          <a:prstGeom prst="rect">
            <a:avLst/>
          </a:prstGeom>
          <a:noFill/>
          <a:ln w="9525">
            <a:noFill/>
            <a:miter lim="800000"/>
            <a:headEnd/>
            <a:tailEnd/>
          </a:ln>
        </p:spPr>
        <p:txBody>
          <a:bodyPr wrap="none">
            <a:spAutoFit/>
          </a:bodyPr>
          <a:lstStyle/>
          <a:p>
            <a:pPr eaLnBrk="0" hangingPunct="0"/>
            <a:r>
              <a:rPr lang="en-US"/>
              <a:t>C</a:t>
            </a:r>
            <a:r>
              <a:rPr lang="en-US" baseline="-25000"/>
              <a:t>1</a:t>
            </a:r>
          </a:p>
        </p:txBody>
      </p:sp>
      <p:sp>
        <p:nvSpPr>
          <p:cNvPr id="22533" name="Text Box 5"/>
          <p:cNvSpPr txBox="1">
            <a:spLocks noChangeArrowheads="1"/>
          </p:cNvSpPr>
          <p:nvPr/>
        </p:nvSpPr>
        <p:spPr bwMode="auto">
          <a:xfrm>
            <a:off x="2633663" y="3446463"/>
            <a:ext cx="385762" cy="366712"/>
          </a:xfrm>
          <a:prstGeom prst="rect">
            <a:avLst/>
          </a:prstGeom>
          <a:noFill/>
          <a:ln w="9525">
            <a:noFill/>
            <a:miter lim="800000"/>
            <a:headEnd/>
            <a:tailEnd/>
          </a:ln>
        </p:spPr>
        <p:txBody>
          <a:bodyPr wrap="none">
            <a:spAutoFit/>
          </a:bodyPr>
          <a:lstStyle/>
          <a:p>
            <a:pPr eaLnBrk="0" hangingPunct="0"/>
            <a:r>
              <a:rPr lang="tr-TR"/>
              <a:t>F</a:t>
            </a:r>
            <a:r>
              <a:rPr lang="en-US" baseline="-25000"/>
              <a:t>1</a:t>
            </a:r>
          </a:p>
        </p:txBody>
      </p:sp>
      <p:sp>
        <p:nvSpPr>
          <p:cNvPr id="22534" name="Text Box 6"/>
          <p:cNvSpPr txBox="1">
            <a:spLocks noChangeArrowheads="1"/>
          </p:cNvSpPr>
          <p:nvPr/>
        </p:nvSpPr>
        <p:spPr bwMode="auto">
          <a:xfrm>
            <a:off x="4462463" y="3446463"/>
            <a:ext cx="403225" cy="366712"/>
          </a:xfrm>
          <a:prstGeom prst="rect">
            <a:avLst/>
          </a:prstGeom>
          <a:noFill/>
          <a:ln w="9525">
            <a:noFill/>
            <a:miter lim="800000"/>
            <a:headEnd/>
            <a:tailEnd/>
          </a:ln>
        </p:spPr>
        <p:txBody>
          <a:bodyPr wrap="none">
            <a:spAutoFit/>
          </a:bodyPr>
          <a:lstStyle/>
          <a:p>
            <a:pPr eaLnBrk="0" hangingPunct="0"/>
            <a:r>
              <a:rPr lang="en-US"/>
              <a:t>C</a:t>
            </a:r>
            <a:r>
              <a:rPr lang="en-US" baseline="-25000"/>
              <a:t>2</a:t>
            </a:r>
          </a:p>
        </p:txBody>
      </p:sp>
      <p:sp>
        <p:nvSpPr>
          <p:cNvPr id="22535" name="Text Box 7"/>
          <p:cNvSpPr txBox="1">
            <a:spLocks noChangeArrowheads="1"/>
          </p:cNvSpPr>
          <p:nvPr/>
        </p:nvSpPr>
        <p:spPr bwMode="auto">
          <a:xfrm>
            <a:off x="6138863" y="3446463"/>
            <a:ext cx="385762" cy="366712"/>
          </a:xfrm>
          <a:prstGeom prst="rect">
            <a:avLst/>
          </a:prstGeom>
          <a:noFill/>
          <a:ln w="9525">
            <a:noFill/>
            <a:miter lim="800000"/>
            <a:headEnd/>
            <a:tailEnd/>
          </a:ln>
        </p:spPr>
        <p:txBody>
          <a:bodyPr wrap="none">
            <a:spAutoFit/>
          </a:bodyPr>
          <a:lstStyle/>
          <a:p>
            <a:pPr eaLnBrk="0" hangingPunct="0"/>
            <a:r>
              <a:rPr lang="tr-TR"/>
              <a:t>F</a:t>
            </a:r>
            <a:r>
              <a:rPr lang="en-US" baseline="-25000"/>
              <a:t>2</a:t>
            </a:r>
          </a:p>
        </p:txBody>
      </p:sp>
      <p:sp>
        <p:nvSpPr>
          <p:cNvPr id="22536" name="Text Box 8"/>
          <p:cNvSpPr txBox="1">
            <a:spLocks noChangeArrowheads="1"/>
          </p:cNvSpPr>
          <p:nvPr/>
        </p:nvSpPr>
        <p:spPr bwMode="auto">
          <a:xfrm>
            <a:off x="8120063" y="3446463"/>
            <a:ext cx="403225" cy="366712"/>
          </a:xfrm>
          <a:prstGeom prst="rect">
            <a:avLst/>
          </a:prstGeom>
          <a:noFill/>
          <a:ln w="9525">
            <a:noFill/>
            <a:miter lim="800000"/>
            <a:headEnd/>
            <a:tailEnd/>
          </a:ln>
        </p:spPr>
        <p:txBody>
          <a:bodyPr wrap="none">
            <a:spAutoFit/>
          </a:bodyPr>
          <a:lstStyle/>
          <a:p>
            <a:pPr eaLnBrk="0" hangingPunct="0"/>
            <a:r>
              <a:rPr lang="en-US"/>
              <a:t>C</a:t>
            </a:r>
            <a:r>
              <a:rPr lang="en-US" baseline="-25000"/>
              <a:t>3</a:t>
            </a:r>
          </a:p>
        </p:txBody>
      </p:sp>
      <p:sp>
        <p:nvSpPr>
          <p:cNvPr id="22537" name="AutoShape 9"/>
          <p:cNvSpPr>
            <a:spLocks noChangeArrowheads="1"/>
          </p:cNvSpPr>
          <p:nvPr/>
        </p:nvSpPr>
        <p:spPr bwMode="auto">
          <a:xfrm rot="-5400000">
            <a:off x="1567657" y="3217069"/>
            <a:ext cx="912812" cy="7620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5456 w 21600"/>
              <a:gd name="T13" fmla="*/ 5456 h 21600"/>
              <a:gd name="T14" fmla="*/ 16144 w 21600"/>
              <a:gd name="T15" fmla="*/ 16144 h 21600"/>
            </a:gdLst>
            <a:ahLst/>
            <a:cxnLst>
              <a:cxn ang="T8">
                <a:pos x="T0" y="T1"/>
              </a:cxn>
              <a:cxn ang="T9">
                <a:pos x="T2" y="T3"/>
              </a:cxn>
              <a:cxn ang="T10">
                <a:pos x="T4" y="T5"/>
              </a:cxn>
              <a:cxn ang="T11">
                <a:pos x="T6" y="T7"/>
              </a:cxn>
            </a:cxnLst>
            <a:rect l="T12" t="T13" r="T14" b="T15"/>
            <a:pathLst>
              <a:path w="21600" h="21600">
                <a:moveTo>
                  <a:pt x="0" y="0"/>
                </a:moveTo>
                <a:lnTo>
                  <a:pt x="7312" y="21600"/>
                </a:lnTo>
                <a:lnTo>
                  <a:pt x="14288" y="21600"/>
                </a:lnTo>
                <a:lnTo>
                  <a:pt x="21600" y="0"/>
                </a:lnTo>
                <a:close/>
              </a:path>
            </a:pathLst>
          </a:custGeom>
          <a:solidFill>
            <a:srgbClr val="FFCC00">
              <a:alpha val="50195"/>
            </a:srgbClr>
          </a:solidFill>
          <a:ln w="9525">
            <a:solidFill>
              <a:schemeClr val="tx1"/>
            </a:solidFill>
            <a:miter lim="800000"/>
            <a:headEnd/>
            <a:tailEnd/>
          </a:ln>
        </p:spPr>
        <p:txBody>
          <a:bodyPr vert="eaVert" wrap="none" anchor="ctr"/>
          <a:lstStyle/>
          <a:p>
            <a:pPr algn="ctr" eaLnBrk="0" hangingPunct="0"/>
            <a:r>
              <a:rPr lang="en-US"/>
              <a:t>Filter</a:t>
            </a:r>
          </a:p>
        </p:txBody>
      </p:sp>
      <p:sp>
        <p:nvSpPr>
          <p:cNvPr id="22538" name="AutoShape 10"/>
          <p:cNvSpPr>
            <a:spLocks noChangeArrowheads="1"/>
          </p:cNvSpPr>
          <p:nvPr/>
        </p:nvSpPr>
        <p:spPr bwMode="auto">
          <a:xfrm rot="-5400000">
            <a:off x="5072857" y="3217069"/>
            <a:ext cx="912812" cy="7620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5456 w 21600"/>
              <a:gd name="T13" fmla="*/ 5456 h 21600"/>
              <a:gd name="T14" fmla="*/ 16144 w 21600"/>
              <a:gd name="T15" fmla="*/ 16144 h 21600"/>
            </a:gdLst>
            <a:ahLst/>
            <a:cxnLst>
              <a:cxn ang="T8">
                <a:pos x="T0" y="T1"/>
              </a:cxn>
              <a:cxn ang="T9">
                <a:pos x="T2" y="T3"/>
              </a:cxn>
              <a:cxn ang="T10">
                <a:pos x="T4" y="T5"/>
              </a:cxn>
              <a:cxn ang="T11">
                <a:pos x="T6" y="T7"/>
              </a:cxn>
            </a:cxnLst>
            <a:rect l="T12" t="T13" r="T14" b="T15"/>
            <a:pathLst>
              <a:path w="21600" h="21600">
                <a:moveTo>
                  <a:pt x="0" y="0"/>
                </a:moveTo>
                <a:lnTo>
                  <a:pt x="7312" y="21600"/>
                </a:lnTo>
                <a:lnTo>
                  <a:pt x="14288" y="21600"/>
                </a:lnTo>
                <a:lnTo>
                  <a:pt x="21600" y="0"/>
                </a:lnTo>
                <a:close/>
              </a:path>
            </a:pathLst>
          </a:custGeom>
          <a:solidFill>
            <a:srgbClr val="FFCC00">
              <a:alpha val="50195"/>
            </a:srgbClr>
          </a:solidFill>
          <a:ln w="9525">
            <a:solidFill>
              <a:schemeClr val="tx1"/>
            </a:solidFill>
            <a:miter lim="800000"/>
            <a:headEnd/>
            <a:tailEnd/>
          </a:ln>
        </p:spPr>
        <p:txBody>
          <a:bodyPr vert="eaVert" wrap="none" anchor="ctr"/>
          <a:lstStyle/>
          <a:p>
            <a:pPr algn="ctr" eaLnBrk="0" hangingPunct="0"/>
            <a:r>
              <a:rPr lang="en-US"/>
              <a:t>Filter</a:t>
            </a:r>
          </a:p>
        </p:txBody>
      </p:sp>
      <p:sp>
        <p:nvSpPr>
          <p:cNvPr id="22539" name="Rectangle 11"/>
          <p:cNvSpPr>
            <a:spLocks noChangeArrowheads="1"/>
          </p:cNvSpPr>
          <p:nvPr/>
        </p:nvSpPr>
        <p:spPr bwMode="auto">
          <a:xfrm>
            <a:off x="6748463" y="3294063"/>
            <a:ext cx="1143000" cy="609600"/>
          </a:xfrm>
          <a:prstGeom prst="rect">
            <a:avLst/>
          </a:prstGeom>
          <a:solidFill>
            <a:srgbClr val="99CCFF">
              <a:alpha val="50195"/>
            </a:srgbClr>
          </a:solidFill>
          <a:ln w="9525">
            <a:solidFill>
              <a:schemeClr val="tx1"/>
            </a:solidFill>
            <a:miter lim="800000"/>
            <a:headEnd/>
            <a:tailEnd/>
          </a:ln>
        </p:spPr>
        <p:txBody>
          <a:bodyPr wrap="none" anchor="ctr"/>
          <a:lstStyle/>
          <a:p>
            <a:pPr algn="ctr" eaLnBrk="0" hangingPunct="0"/>
            <a:r>
              <a:rPr lang="en-US"/>
              <a:t>Construct</a:t>
            </a:r>
          </a:p>
        </p:txBody>
      </p:sp>
      <p:sp>
        <p:nvSpPr>
          <p:cNvPr id="22540" name="Rectangle 12"/>
          <p:cNvSpPr>
            <a:spLocks noChangeArrowheads="1"/>
          </p:cNvSpPr>
          <p:nvPr/>
        </p:nvSpPr>
        <p:spPr bwMode="auto">
          <a:xfrm>
            <a:off x="3167063" y="3294063"/>
            <a:ext cx="1143000" cy="609600"/>
          </a:xfrm>
          <a:prstGeom prst="rect">
            <a:avLst/>
          </a:prstGeom>
          <a:solidFill>
            <a:srgbClr val="99CCFF">
              <a:alpha val="50195"/>
            </a:srgbClr>
          </a:solidFill>
          <a:ln w="9525">
            <a:solidFill>
              <a:schemeClr val="tx1"/>
            </a:solidFill>
            <a:miter lim="800000"/>
            <a:headEnd/>
            <a:tailEnd/>
          </a:ln>
        </p:spPr>
        <p:txBody>
          <a:bodyPr wrap="none" anchor="ctr"/>
          <a:lstStyle/>
          <a:p>
            <a:pPr algn="ctr" eaLnBrk="0" hangingPunct="0"/>
            <a:r>
              <a:rPr lang="en-US"/>
              <a:t>Construct</a:t>
            </a:r>
          </a:p>
        </p:txBody>
      </p:sp>
      <p:sp>
        <p:nvSpPr>
          <p:cNvPr id="22541" name="Text Box 13"/>
          <p:cNvSpPr txBox="1">
            <a:spLocks noChangeArrowheads="1"/>
          </p:cNvSpPr>
          <p:nvPr/>
        </p:nvSpPr>
        <p:spPr bwMode="auto">
          <a:xfrm>
            <a:off x="1566863" y="4970463"/>
            <a:ext cx="635000" cy="641350"/>
          </a:xfrm>
          <a:prstGeom prst="rect">
            <a:avLst/>
          </a:prstGeom>
          <a:noFill/>
          <a:ln w="9525">
            <a:noFill/>
            <a:miter lim="800000"/>
            <a:headEnd/>
            <a:tailEnd/>
          </a:ln>
        </p:spPr>
        <p:txBody>
          <a:bodyPr wrap="none">
            <a:spAutoFit/>
          </a:bodyPr>
          <a:lstStyle/>
          <a:p>
            <a:pPr eaLnBrk="0" hangingPunct="0"/>
            <a:r>
              <a:rPr lang="en-US"/>
              <a:t>First</a:t>
            </a:r>
          </a:p>
          <a:p>
            <a:pPr eaLnBrk="0" hangingPunct="0"/>
            <a:r>
              <a:rPr lang="en-US"/>
              <a:t>pass</a:t>
            </a:r>
          </a:p>
        </p:txBody>
      </p:sp>
      <p:sp>
        <p:nvSpPr>
          <p:cNvPr id="22542" name="Text Box 14"/>
          <p:cNvSpPr txBox="1">
            <a:spLocks noChangeArrowheads="1"/>
          </p:cNvSpPr>
          <p:nvPr/>
        </p:nvSpPr>
        <p:spPr bwMode="auto">
          <a:xfrm>
            <a:off x="5224463" y="4970463"/>
            <a:ext cx="914400" cy="641350"/>
          </a:xfrm>
          <a:prstGeom prst="rect">
            <a:avLst/>
          </a:prstGeom>
          <a:noFill/>
          <a:ln w="9525">
            <a:noFill/>
            <a:miter lim="800000"/>
            <a:headEnd/>
            <a:tailEnd/>
          </a:ln>
        </p:spPr>
        <p:txBody>
          <a:bodyPr wrap="none">
            <a:spAutoFit/>
          </a:bodyPr>
          <a:lstStyle/>
          <a:p>
            <a:pPr eaLnBrk="0" hangingPunct="0"/>
            <a:r>
              <a:rPr lang="en-US"/>
              <a:t>Second</a:t>
            </a:r>
          </a:p>
          <a:p>
            <a:pPr eaLnBrk="0" hangingPunct="0"/>
            <a:r>
              <a:rPr lang="en-US"/>
              <a:t>pass</a:t>
            </a:r>
          </a:p>
        </p:txBody>
      </p:sp>
      <p:sp>
        <p:nvSpPr>
          <p:cNvPr id="22543" name="Line 15"/>
          <p:cNvSpPr>
            <a:spLocks noChangeShapeType="1"/>
          </p:cNvSpPr>
          <p:nvPr/>
        </p:nvSpPr>
        <p:spPr bwMode="auto">
          <a:xfrm flipV="1">
            <a:off x="1871663" y="4208463"/>
            <a:ext cx="0" cy="609600"/>
          </a:xfrm>
          <a:prstGeom prst="line">
            <a:avLst/>
          </a:prstGeom>
          <a:noFill/>
          <a:ln w="9525">
            <a:solidFill>
              <a:schemeClr val="tx1"/>
            </a:solidFill>
            <a:round/>
            <a:headEnd/>
            <a:tailEnd type="triangle" w="med" len="med"/>
          </a:ln>
        </p:spPr>
        <p:txBody>
          <a:bodyPr/>
          <a:lstStyle/>
          <a:p>
            <a:endParaRPr lang="tr-TR"/>
          </a:p>
        </p:txBody>
      </p:sp>
      <p:sp>
        <p:nvSpPr>
          <p:cNvPr id="22544" name="Line 16"/>
          <p:cNvSpPr>
            <a:spLocks noChangeShapeType="1"/>
          </p:cNvSpPr>
          <p:nvPr/>
        </p:nvSpPr>
        <p:spPr bwMode="auto">
          <a:xfrm flipV="1">
            <a:off x="5376863" y="4208463"/>
            <a:ext cx="0" cy="609600"/>
          </a:xfrm>
          <a:prstGeom prst="line">
            <a:avLst/>
          </a:prstGeom>
          <a:noFill/>
          <a:ln w="9525">
            <a:solidFill>
              <a:schemeClr val="tx1"/>
            </a:solidFill>
            <a:round/>
            <a:headEnd/>
            <a:tailEnd type="triangle" w="med" len="med"/>
          </a:ln>
        </p:spPr>
        <p:txBody>
          <a:bodyPr/>
          <a:lstStyle/>
          <a:p>
            <a:endParaRPr lang="tr-TR"/>
          </a:p>
        </p:txBody>
      </p:sp>
      <p:sp>
        <p:nvSpPr>
          <p:cNvPr id="22545" name="Line 17"/>
          <p:cNvSpPr>
            <a:spLocks noChangeShapeType="1"/>
          </p:cNvSpPr>
          <p:nvPr/>
        </p:nvSpPr>
        <p:spPr bwMode="auto">
          <a:xfrm>
            <a:off x="1414463" y="3598863"/>
            <a:ext cx="228600" cy="0"/>
          </a:xfrm>
          <a:prstGeom prst="line">
            <a:avLst/>
          </a:prstGeom>
          <a:noFill/>
          <a:ln w="9525">
            <a:solidFill>
              <a:schemeClr val="tx1"/>
            </a:solidFill>
            <a:round/>
            <a:headEnd/>
            <a:tailEnd type="triangle" w="med" len="med"/>
          </a:ln>
        </p:spPr>
        <p:txBody>
          <a:bodyPr/>
          <a:lstStyle/>
          <a:p>
            <a:endParaRPr lang="tr-TR"/>
          </a:p>
        </p:txBody>
      </p:sp>
      <p:sp>
        <p:nvSpPr>
          <p:cNvPr id="22546" name="Line 18"/>
          <p:cNvSpPr>
            <a:spLocks noChangeShapeType="1"/>
          </p:cNvSpPr>
          <p:nvPr/>
        </p:nvSpPr>
        <p:spPr bwMode="auto">
          <a:xfrm>
            <a:off x="2405063" y="3598863"/>
            <a:ext cx="228600" cy="0"/>
          </a:xfrm>
          <a:prstGeom prst="line">
            <a:avLst/>
          </a:prstGeom>
          <a:noFill/>
          <a:ln w="9525">
            <a:solidFill>
              <a:schemeClr val="tx1"/>
            </a:solidFill>
            <a:round/>
            <a:headEnd/>
            <a:tailEnd type="triangle" w="med" len="med"/>
          </a:ln>
        </p:spPr>
        <p:txBody>
          <a:bodyPr/>
          <a:lstStyle/>
          <a:p>
            <a:endParaRPr lang="tr-TR"/>
          </a:p>
        </p:txBody>
      </p:sp>
      <p:sp>
        <p:nvSpPr>
          <p:cNvPr id="22547" name="Line 19"/>
          <p:cNvSpPr>
            <a:spLocks noChangeShapeType="1"/>
          </p:cNvSpPr>
          <p:nvPr/>
        </p:nvSpPr>
        <p:spPr bwMode="auto">
          <a:xfrm>
            <a:off x="2938463" y="3598863"/>
            <a:ext cx="228600" cy="0"/>
          </a:xfrm>
          <a:prstGeom prst="line">
            <a:avLst/>
          </a:prstGeom>
          <a:noFill/>
          <a:ln w="9525">
            <a:solidFill>
              <a:schemeClr val="tx1"/>
            </a:solidFill>
            <a:round/>
            <a:headEnd/>
            <a:tailEnd type="triangle" w="med" len="med"/>
          </a:ln>
        </p:spPr>
        <p:txBody>
          <a:bodyPr/>
          <a:lstStyle/>
          <a:p>
            <a:endParaRPr lang="tr-TR"/>
          </a:p>
        </p:txBody>
      </p:sp>
      <p:sp>
        <p:nvSpPr>
          <p:cNvPr id="22548" name="Line 20"/>
          <p:cNvSpPr>
            <a:spLocks noChangeShapeType="1"/>
          </p:cNvSpPr>
          <p:nvPr/>
        </p:nvSpPr>
        <p:spPr bwMode="auto">
          <a:xfrm>
            <a:off x="5910263" y="3598863"/>
            <a:ext cx="228600" cy="0"/>
          </a:xfrm>
          <a:prstGeom prst="line">
            <a:avLst/>
          </a:prstGeom>
          <a:noFill/>
          <a:ln w="9525">
            <a:solidFill>
              <a:schemeClr val="tx1"/>
            </a:solidFill>
            <a:round/>
            <a:headEnd/>
            <a:tailEnd type="triangle" w="med" len="med"/>
          </a:ln>
        </p:spPr>
        <p:txBody>
          <a:bodyPr/>
          <a:lstStyle/>
          <a:p>
            <a:endParaRPr lang="tr-TR"/>
          </a:p>
        </p:txBody>
      </p:sp>
      <p:sp>
        <p:nvSpPr>
          <p:cNvPr id="22549" name="Line 21"/>
          <p:cNvSpPr>
            <a:spLocks noChangeShapeType="1"/>
          </p:cNvSpPr>
          <p:nvPr/>
        </p:nvSpPr>
        <p:spPr bwMode="auto">
          <a:xfrm>
            <a:off x="4919663" y="3598863"/>
            <a:ext cx="228600" cy="0"/>
          </a:xfrm>
          <a:prstGeom prst="line">
            <a:avLst/>
          </a:prstGeom>
          <a:noFill/>
          <a:ln w="9525">
            <a:solidFill>
              <a:schemeClr val="tx1"/>
            </a:solidFill>
            <a:round/>
            <a:headEnd/>
            <a:tailEnd type="triangle" w="med" len="med"/>
          </a:ln>
        </p:spPr>
        <p:txBody>
          <a:bodyPr/>
          <a:lstStyle/>
          <a:p>
            <a:endParaRPr lang="tr-TR"/>
          </a:p>
        </p:txBody>
      </p:sp>
      <p:sp>
        <p:nvSpPr>
          <p:cNvPr id="22550" name="Line 22"/>
          <p:cNvSpPr>
            <a:spLocks noChangeShapeType="1"/>
          </p:cNvSpPr>
          <p:nvPr/>
        </p:nvSpPr>
        <p:spPr bwMode="auto">
          <a:xfrm>
            <a:off x="4310063" y="3598863"/>
            <a:ext cx="228600" cy="0"/>
          </a:xfrm>
          <a:prstGeom prst="line">
            <a:avLst/>
          </a:prstGeom>
          <a:noFill/>
          <a:ln w="9525">
            <a:solidFill>
              <a:schemeClr val="tx1"/>
            </a:solidFill>
            <a:round/>
            <a:headEnd/>
            <a:tailEnd type="triangle" w="med" len="med"/>
          </a:ln>
        </p:spPr>
        <p:txBody>
          <a:bodyPr/>
          <a:lstStyle/>
          <a:p>
            <a:endParaRPr lang="tr-TR"/>
          </a:p>
        </p:txBody>
      </p:sp>
      <p:sp>
        <p:nvSpPr>
          <p:cNvPr id="22551" name="Line 23"/>
          <p:cNvSpPr>
            <a:spLocks noChangeShapeType="1"/>
          </p:cNvSpPr>
          <p:nvPr/>
        </p:nvSpPr>
        <p:spPr bwMode="auto">
          <a:xfrm>
            <a:off x="7891463" y="3598863"/>
            <a:ext cx="228600" cy="0"/>
          </a:xfrm>
          <a:prstGeom prst="line">
            <a:avLst/>
          </a:prstGeom>
          <a:noFill/>
          <a:ln w="9525">
            <a:solidFill>
              <a:schemeClr val="tx1"/>
            </a:solidFill>
            <a:round/>
            <a:headEnd/>
            <a:tailEnd type="triangle" w="med" len="med"/>
          </a:ln>
        </p:spPr>
        <p:txBody>
          <a:bodyPr/>
          <a:lstStyle/>
          <a:p>
            <a:endParaRPr lang="tr-TR"/>
          </a:p>
        </p:txBody>
      </p:sp>
      <p:sp>
        <p:nvSpPr>
          <p:cNvPr id="22552" name="Line 24"/>
          <p:cNvSpPr>
            <a:spLocks noChangeShapeType="1"/>
          </p:cNvSpPr>
          <p:nvPr/>
        </p:nvSpPr>
        <p:spPr bwMode="auto">
          <a:xfrm>
            <a:off x="6519863" y="3598863"/>
            <a:ext cx="228600" cy="0"/>
          </a:xfrm>
          <a:prstGeom prst="line">
            <a:avLst/>
          </a:prstGeom>
          <a:noFill/>
          <a:ln w="9525">
            <a:solidFill>
              <a:schemeClr val="tx1"/>
            </a:solidFill>
            <a:round/>
            <a:headEnd/>
            <a:tailEnd type="triangle" w="med" len="med"/>
          </a:ln>
        </p:spPr>
        <p:txBody>
          <a:bodyPr/>
          <a:lstStyle/>
          <a:p>
            <a:endParaRPr lang="tr-TR"/>
          </a:p>
        </p:txBody>
      </p:sp>
      <p:sp>
        <p:nvSpPr>
          <p:cNvPr id="22553" name="Line 25"/>
          <p:cNvSpPr>
            <a:spLocks noChangeShapeType="1"/>
          </p:cNvSpPr>
          <p:nvPr/>
        </p:nvSpPr>
        <p:spPr bwMode="auto">
          <a:xfrm>
            <a:off x="8577263" y="3598863"/>
            <a:ext cx="228600" cy="0"/>
          </a:xfrm>
          <a:prstGeom prst="line">
            <a:avLst/>
          </a:prstGeom>
          <a:noFill/>
          <a:ln w="9525">
            <a:solidFill>
              <a:schemeClr val="tx1"/>
            </a:solidFill>
            <a:round/>
            <a:headEnd/>
            <a:tailEnd type="triangle" w="med" len="med"/>
          </a:ln>
        </p:spPr>
        <p:txBody>
          <a:bodyPr/>
          <a:lstStyle/>
          <a:p>
            <a:endParaRPr lang="tr-T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Apriori </a:t>
            </a:r>
            <a:r>
              <a:rPr lang="tr-TR" dirty="0" err="1" smtClean="0"/>
              <a:t>Algorithm</a:t>
            </a:r>
            <a:endParaRPr lang="tr-TR" dirty="0"/>
          </a:p>
        </p:txBody>
      </p:sp>
      <p:sp>
        <p:nvSpPr>
          <p:cNvPr id="3" name="2 İçerik Yer Tutucusu"/>
          <p:cNvSpPr>
            <a:spLocks noGrp="1"/>
          </p:cNvSpPr>
          <p:nvPr>
            <p:ph idx="1"/>
          </p:nvPr>
        </p:nvSpPr>
        <p:spPr/>
        <p:txBody>
          <a:bodyPr/>
          <a:lstStyle/>
          <a:p>
            <a:r>
              <a:rPr lang="tr-TR" dirty="0" smtClean="0"/>
              <a:t> </a:t>
            </a:r>
            <a:endParaRPr lang="tr-TR" dirty="0"/>
          </a:p>
        </p:txBody>
      </p:sp>
      <p:pic>
        <p:nvPicPr>
          <p:cNvPr id="90114" name="Picture 2"/>
          <p:cNvPicPr>
            <a:picLocks noChangeAspect="1" noChangeArrowheads="1"/>
          </p:cNvPicPr>
          <p:nvPr/>
        </p:nvPicPr>
        <p:blipFill>
          <a:blip r:embed="rId2" cstate="print"/>
          <a:srcRect/>
          <a:stretch>
            <a:fillRect/>
          </a:stretch>
        </p:blipFill>
        <p:spPr bwMode="auto">
          <a:xfrm>
            <a:off x="1475656" y="2348880"/>
            <a:ext cx="6590928" cy="267106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Apriori Sözde Kod</a:t>
            </a:r>
            <a:endParaRPr lang="tr-TR" dirty="0"/>
          </a:p>
        </p:txBody>
      </p:sp>
      <p:sp>
        <p:nvSpPr>
          <p:cNvPr id="3" name="2 İçerik Yer Tutucusu"/>
          <p:cNvSpPr>
            <a:spLocks noGrp="1"/>
          </p:cNvSpPr>
          <p:nvPr>
            <p:ph idx="1"/>
          </p:nvPr>
        </p:nvSpPr>
        <p:spPr/>
        <p:txBody>
          <a:bodyPr/>
          <a:lstStyle/>
          <a:p>
            <a:r>
              <a:rPr lang="tr-TR" dirty="0" smtClean="0"/>
              <a:t> </a:t>
            </a:r>
            <a:endParaRPr lang="tr-TR" dirty="0"/>
          </a:p>
        </p:txBody>
      </p:sp>
      <p:pic>
        <p:nvPicPr>
          <p:cNvPr id="4" name="Picture 3"/>
          <p:cNvPicPr>
            <a:picLocks noChangeAspect="1" noChangeArrowheads="1"/>
          </p:cNvPicPr>
          <p:nvPr/>
        </p:nvPicPr>
        <p:blipFill>
          <a:blip r:embed="rId2" cstate="print"/>
          <a:srcRect/>
          <a:stretch>
            <a:fillRect/>
          </a:stretch>
        </p:blipFill>
        <p:spPr bwMode="auto">
          <a:xfrm>
            <a:off x="1259632" y="1916832"/>
            <a:ext cx="7038975" cy="3400425"/>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68313" y="333375"/>
            <a:ext cx="7877175" cy="1143000"/>
          </a:xfrm>
        </p:spPr>
        <p:txBody>
          <a:bodyPr/>
          <a:lstStyle/>
          <a:p>
            <a:pPr algn="l" eaLnBrk="1" hangingPunct="1"/>
            <a:r>
              <a:rPr lang="tr-TR" sz="4000" smtClean="0"/>
              <a:t>     Örnek</a:t>
            </a:r>
            <a:r>
              <a:rPr lang="en-US" sz="4000" smtClean="0"/>
              <a:t> </a:t>
            </a:r>
          </a:p>
        </p:txBody>
      </p:sp>
      <p:sp>
        <p:nvSpPr>
          <p:cNvPr id="23555" name="Rectangle 3"/>
          <p:cNvSpPr>
            <a:spLocks noChangeArrowheads="1"/>
          </p:cNvSpPr>
          <p:nvPr/>
        </p:nvSpPr>
        <p:spPr bwMode="auto">
          <a:xfrm>
            <a:off x="5029200" y="228600"/>
            <a:ext cx="2057400" cy="6096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None/>
            </a:pPr>
            <a:r>
              <a:rPr lang="en-US" sz="2800"/>
              <a:t>Dataset T</a:t>
            </a:r>
          </a:p>
          <a:p>
            <a:pPr marL="342900" indent="-342900">
              <a:spcBef>
                <a:spcPct val="20000"/>
              </a:spcBef>
              <a:buClr>
                <a:schemeClr val="folHlink"/>
              </a:buClr>
              <a:buSzPct val="60000"/>
              <a:buFont typeface="Wingdings" pitchFamily="2" charset="2"/>
              <a:buNone/>
            </a:pPr>
            <a:r>
              <a:rPr lang="en-US" sz="2800"/>
              <a:t>	</a:t>
            </a:r>
          </a:p>
        </p:txBody>
      </p:sp>
      <p:graphicFrame>
        <p:nvGraphicFramePr>
          <p:cNvPr id="38916" name="Group 4"/>
          <p:cNvGraphicFramePr>
            <a:graphicFrameLocks noGrp="1"/>
          </p:cNvGraphicFramePr>
          <p:nvPr/>
        </p:nvGraphicFramePr>
        <p:xfrm>
          <a:off x="6732588" y="304800"/>
          <a:ext cx="2259012" cy="2135385"/>
        </p:xfrm>
        <a:graphic>
          <a:graphicData uri="http://schemas.openxmlformats.org/drawingml/2006/table">
            <a:tbl>
              <a:tblPr/>
              <a:tblGrid>
                <a:gridCol w="903287"/>
                <a:gridCol w="1355725"/>
              </a:tblGrid>
              <a:tr h="42665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200" b="0" i="0" u="none" strike="noStrike" cap="none" normalizeH="0" baseline="0" dirty="0" smtClean="0">
                          <a:ln>
                            <a:noFill/>
                          </a:ln>
                          <a:solidFill>
                            <a:schemeClr val="tx1"/>
                          </a:solidFill>
                          <a:effectLst/>
                          <a:latin typeface="Tahoma" pitchFamily="34" charset="0"/>
                          <a:cs typeface="Arial" charset="0"/>
                        </a:rPr>
                        <a:t>TID</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200" b="0" i="0" u="none" strike="noStrike" cap="none" normalizeH="0" baseline="0" smtClean="0">
                          <a:ln>
                            <a:noFill/>
                          </a:ln>
                          <a:solidFill>
                            <a:schemeClr val="tx1"/>
                          </a:solidFill>
                          <a:effectLst/>
                          <a:latin typeface="Tahoma" pitchFamily="34" charset="0"/>
                          <a:cs typeface="Arial" charset="0"/>
                        </a:rPr>
                        <a:t>Items</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665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200" b="0" i="0" u="none" strike="noStrike" cap="none" normalizeH="0" baseline="0" smtClean="0">
                          <a:ln>
                            <a:noFill/>
                          </a:ln>
                          <a:solidFill>
                            <a:schemeClr val="tx1"/>
                          </a:solidFill>
                          <a:effectLst/>
                          <a:latin typeface="Tahoma" pitchFamily="34" charset="0"/>
                          <a:cs typeface="Arial" charset="0"/>
                        </a:rPr>
                        <a:t>T100</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200" b="0" i="0" u="none" strike="noStrike" cap="none" normalizeH="0" baseline="0" smtClean="0">
                          <a:ln>
                            <a:noFill/>
                          </a:ln>
                          <a:solidFill>
                            <a:schemeClr val="tx1"/>
                          </a:solidFill>
                          <a:effectLst/>
                          <a:latin typeface="Tahoma" pitchFamily="34" charset="0"/>
                          <a:cs typeface="Arial" charset="0"/>
                        </a:rPr>
                        <a:t>1, 3, 4</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856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200" b="0" i="0" u="none" strike="noStrike" cap="none" normalizeH="0" baseline="0" smtClean="0">
                          <a:ln>
                            <a:noFill/>
                          </a:ln>
                          <a:solidFill>
                            <a:schemeClr val="tx1"/>
                          </a:solidFill>
                          <a:effectLst/>
                          <a:latin typeface="Tahoma" pitchFamily="34" charset="0"/>
                          <a:cs typeface="Arial" charset="0"/>
                        </a:rPr>
                        <a:t>T200</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200" b="0" i="0" u="none" strike="noStrike" cap="none" normalizeH="0" baseline="0" smtClean="0">
                          <a:ln>
                            <a:noFill/>
                          </a:ln>
                          <a:solidFill>
                            <a:schemeClr val="tx1"/>
                          </a:solidFill>
                          <a:effectLst/>
                          <a:latin typeface="Tahoma" pitchFamily="34" charset="0"/>
                          <a:cs typeface="Arial" charset="0"/>
                        </a:rPr>
                        <a:t>2, 3, 5</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665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200" b="0" i="0" u="none" strike="noStrike" cap="none" normalizeH="0" baseline="0" smtClean="0">
                          <a:ln>
                            <a:noFill/>
                          </a:ln>
                          <a:solidFill>
                            <a:schemeClr val="tx1"/>
                          </a:solidFill>
                          <a:effectLst/>
                          <a:latin typeface="Tahoma" pitchFamily="34" charset="0"/>
                          <a:cs typeface="Arial" charset="0"/>
                        </a:rPr>
                        <a:t>T300</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200" b="0" i="0" u="none" strike="noStrike" cap="none" normalizeH="0" baseline="0" smtClean="0">
                          <a:ln>
                            <a:noFill/>
                          </a:ln>
                          <a:solidFill>
                            <a:schemeClr val="tx1"/>
                          </a:solidFill>
                          <a:effectLst/>
                          <a:latin typeface="Tahoma" pitchFamily="34" charset="0"/>
                          <a:cs typeface="Arial" charset="0"/>
                        </a:rPr>
                        <a:t>1, 2, 3, 5</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665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200" b="0" i="0" u="none" strike="noStrike" cap="none" normalizeH="0" baseline="0" smtClean="0">
                          <a:ln>
                            <a:noFill/>
                          </a:ln>
                          <a:solidFill>
                            <a:schemeClr val="tx1"/>
                          </a:solidFill>
                          <a:effectLst/>
                          <a:latin typeface="Tahoma" pitchFamily="34" charset="0"/>
                          <a:cs typeface="Arial" charset="0"/>
                        </a:rPr>
                        <a:t>T400</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200" b="0" i="0" u="none" strike="noStrike" cap="none" normalizeH="0" baseline="0" dirty="0" smtClean="0">
                          <a:ln>
                            <a:noFill/>
                          </a:ln>
                          <a:solidFill>
                            <a:schemeClr val="tx1"/>
                          </a:solidFill>
                          <a:effectLst/>
                          <a:latin typeface="Tahoma" pitchFamily="34" charset="0"/>
                          <a:cs typeface="Arial" charset="0"/>
                        </a:rPr>
                        <a:t>2, 5</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3576" name="Text Box 25"/>
          <p:cNvSpPr txBox="1">
            <a:spLocks noChangeArrowheads="1"/>
          </p:cNvSpPr>
          <p:nvPr/>
        </p:nvSpPr>
        <p:spPr bwMode="auto">
          <a:xfrm>
            <a:off x="609600" y="2097088"/>
            <a:ext cx="8305800" cy="3779837"/>
          </a:xfrm>
          <a:prstGeom prst="rect">
            <a:avLst/>
          </a:prstGeom>
          <a:noFill/>
          <a:ln w="9525">
            <a:noFill/>
            <a:miter lim="800000"/>
            <a:headEnd/>
            <a:tailEnd/>
          </a:ln>
        </p:spPr>
        <p:txBody>
          <a:bodyPr>
            <a:spAutoFit/>
          </a:bodyPr>
          <a:lstStyle/>
          <a:p>
            <a:pPr marL="457200" indent="-457200" eaLnBrk="0" hangingPunct="0">
              <a:spcBef>
                <a:spcPct val="50000"/>
              </a:spcBef>
            </a:pPr>
            <a:r>
              <a:rPr lang="en-US" sz="2400">
                <a:latin typeface="Times New Roman" pitchFamily="18" charset="0"/>
              </a:rPr>
              <a:t>			   itemset:count</a:t>
            </a:r>
          </a:p>
          <a:p>
            <a:pPr marL="457200" indent="-457200" eaLnBrk="0" hangingPunct="0">
              <a:spcBef>
                <a:spcPct val="30000"/>
              </a:spcBef>
            </a:pPr>
            <a:r>
              <a:rPr lang="en-US" sz="2400">
                <a:latin typeface="Times New Roman" pitchFamily="18" charset="0"/>
              </a:rPr>
              <a:t>1. scan T </a:t>
            </a:r>
            <a:r>
              <a:rPr lang="en-US" sz="2400">
                <a:latin typeface="Times New Roman" pitchFamily="18" charset="0"/>
                <a:sym typeface="Wingdings" pitchFamily="2" charset="2"/>
              </a:rPr>
              <a:t> </a:t>
            </a:r>
            <a:r>
              <a:rPr lang="en-US" sz="2400">
                <a:latin typeface="Times New Roman" pitchFamily="18" charset="0"/>
              </a:rPr>
              <a:t>C</a:t>
            </a:r>
            <a:r>
              <a:rPr lang="en-US" sz="2400" baseline="-25000">
                <a:latin typeface="Times New Roman" pitchFamily="18" charset="0"/>
              </a:rPr>
              <a:t>1</a:t>
            </a:r>
            <a:r>
              <a:rPr lang="en-US" sz="2400">
                <a:latin typeface="Times New Roman" pitchFamily="18" charset="0"/>
              </a:rPr>
              <a:t>: </a:t>
            </a:r>
            <a:r>
              <a:rPr lang="en-US" sz="2000">
                <a:latin typeface="Times New Roman" pitchFamily="18" charset="0"/>
              </a:rPr>
              <a:t>{1}:2, {2}:3, {3}:3, {4}:1, {5}:3</a:t>
            </a:r>
            <a:endParaRPr lang="en-US" sz="2400" baseline="-25000">
              <a:latin typeface="Times New Roman" pitchFamily="18" charset="0"/>
            </a:endParaRPr>
          </a:p>
          <a:p>
            <a:pPr marL="457200" indent="-457200" eaLnBrk="0" hangingPunct="0">
              <a:spcBef>
                <a:spcPct val="30000"/>
              </a:spcBef>
            </a:pPr>
            <a:r>
              <a:rPr lang="en-US" sz="2400">
                <a:latin typeface="Times New Roman" pitchFamily="18" charset="0"/>
              </a:rPr>
              <a:t>	   </a:t>
            </a:r>
            <a:r>
              <a:rPr lang="en-US" sz="2400">
                <a:latin typeface="Times New Roman" pitchFamily="18" charset="0"/>
                <a:sym typeface="Wingdings" pitchFamily="2" charset="2"/>
              </a:rPr>
              <a:t> </a:t>
            </a:r>
            <a:r>
              <a:rPr lang="en-US" sz="2400">
                <a:latin typeface="Times New Roman" pitchFamily="18" charset="0"/>
              </a:rPr>
              <a:t>F</a:t>
            </a:r>
            <a:r>
              <a:rPr lang="en-US" sz="2400" baseline="-25000">
                <a:latin typeface="Times New Roman" pitchFamily="18" charset="0"/>
              </a:rPr>
              <a:t>1</a:t>
            </a:r>
            <a:r>
              <a:rPr lang="en-US" sz="2400">
                <a:latin typeface="Times New Roman" pitchFamily="18" charset="0"/>
              </a:rPr>
              <a:t>: 	   </a:t>
            </a:r>
            <a:r>
              <a:rPr lang="en-US" sz="2000">
                <a:latin typeface="Times New Roman" pitchFamily="18" charset="0"/>
              </a:rPr>
              <a:t>{1}:2, {2}:3, {3}:3,             {5}:3</a:t>
            </a:r>
          </a:p>
          <a:p>
            <a:pPr marL="457200" indent="-457200" eaLnBrk="0" hangingPunct="0">
              <a:spcBef>
                <a:spcPct val="30000"/>
              </a:spcBef>
            </a:pPr>
            <a:r>
              <a:rPr lang="en-US" sz="2400" baseline="-25000">
                <a:latin typeface="Times New Roman" pitchFamily="18" charset="0"/>
              </a:rPr>
              <a:t>	    </a:t>
            </a:r>
            <a:r>
              <a:rPr lang="en-US" sz="2400">
                <a:latin typeface="Times New Roman" pitchFamily="18" charset="0"/>
                <a:sym typeface="Wingdings" pitchFamily="2" charset="2"/>
              </a:rPr>
              <a:t> </a:t>
            </a:r>
            <a:r>
              <a:rPr lang="en-US" sz="2400">
                <a:latin typeface="Times New Roman" pitchFamily="18" charset="0"/>
              </a:rPr>
              <a:t>C</a:t>
            </a:r>
            <a:r>
              <a:rPr lang="en-US" sz="2400" baseline="-25000">
                <a:latin typeface="Times New Roman" pitchFamily="18" charset="0"/>
              </a:rPr>
              <a:t>2</a:t>
            </a:r>
            <a:r>
              <a:rPr lang="en-US" sz="2400">
                <a:latin typeface="Times New Roman" pitchFamily="18" charset="0"/>
              </a:rPr>
              <a:t>:        </a:t>
            </a:r>
            <a:r>
              <a:rPr lang="en-US" sz="2000">
                <a:latin typeface="Times New Roman" pitchFamily="18" charset="0"/>
              </a:rPr>
              <a:t>{1,2}, {1,3}, {1,5}, {2,3}, {2,5}, {3,5}</a:t>
            </a:r>
            <a:endParaRPr lang="en-US" sz="2400">
              <a:latin typeface="Times New Roman" pitchFamily="18" charset="0"/>
            </a:endParaRPr>
          </a:p>
          <a:p>
            <a:pPr marL="457200" indent="-457200" eaLnBrk="0" hangingPunct="0">
              <a:spcBef>
                <a:spcPct val="30000"/>
              </a:spcBef>
            </a:pPr>
            <a:r>
              <a:rPr lang="en-US" sz="2400">
                <a:latin typeface="Times New Roman" pitchFamily="18" charset="0"/>
              </a:rPr>
              <a:t>2.</a:t>
            </a:r>
            <a:r>
              <a:rPr lang="en-US" sz="2400" baseline="-25000">
                <a:latin typeface="Times New Roman" pitchFamily="18" charset="0"/>
              </a:rPr>
              <a:t> </a:t>
            </a:r>
            <a:r>
              <a:rPr lang="en-US" sz="2400">
                <a:latin typeface="Times New Roman" pitchFamily="18" charset="0"/>
              </a:rPr>
              <a:t>scan T </a:t>
            </a:r>
            <a:r>
              <a:rPr lang="en-US" sz="2400">
                <a:latin typeface="Times New Roman" pitchFamily="18" charset="0"/>
                <a:sym typeface="Wingdings" pitchFamily="2" charset="2"/>
              </a:rPr>
              <a:t> </a:t>
            </a:r>
            <a:r>
              <a:rPr lang="en-US" sz="2400">
                <a:latin typeface="Times New Roman" pitchFamily="18" charset="0"/>
              </a:rPr>
              <a:t>C</a:t>
            </a:r>
            <a:r>
              <a:rPr lang="en-US" sz="2400" baseline="-25000">
                <a:latin typeface="Times New Roman" pitchFamily="18" charset="0"/>
              </a:rPr>
              <a:t>2</a:t>
            </a:r>
            <a:r>
              <a:rPr lang="en-US" sz="2400">
                <a:latin typeface="Times New Roman" pitchFamily="18" charset="0"/>
                <a:sym typeface="Wingdings" pitchFamily="2" charset="2"/>
              </a:rPr>
              <a:t>: {</a:t>
            </a:r>
            <a:r>
              <a:rPr lang="en-US" sz="2000">
                <a:latin typeface="Times New Roman" pitchFamily="18" charset="0"/>
              </a:rPr>
              <a:t>1,2}:1, {1,3}:2, {1,5}:1, {2,3}:2, {2,5}:3, {3,5}:2</a:t>
            </a:r>
            <a:endParaRPr lang="en-US" sz="2400">
              <a:latin typeface="Times New Roman" pitchFamily="18" charset="0"/>
              <a:sym typeface="Wingdings" pitchFamily="2" charset="2"/>
            </a:endParaRPr>
          </a:p>
          <a:p>
            <a:pPr marL="457200" indent="-457200" eaLnBrk="0" hangingPunct="0">
              <a:spcBef>
                <a:spcPct val="30000"/>
              </a:spcBef>
            </a:pPr>
            <a:r>
              <a:rPr lang="en-US" sz="2400">
                <a:latin typeface="Times New Roman" pitchFamily="18" charset="0"/>
                <a:sym typeface="Wingdings" pitchFamily="2" charset="2"/>
              </a:rPr>
              <a:t>          </a:t>
            </a:r>
            <a:r>
              <a:rPr lang="en-US" sz="2400">
                <a:latin typeface="Times New Roman" pitchFamily="18" charset="0"/>
              </a:rPr>
              <a:t>F</a:t>
            </a:r>
            <a:r>
              <a:rPr lang="en-US" sz="2400" baseline="-25000">
                <a:latin typeface="Times New Roman" pitchFamily="18" charset="0"/>
              </a:rPr>
              <a:t>2</a:t>
            </a:r>
            <a:r>
              <a:rPr lang="en-US" sz="2400">
                <a:latin typeface="Times New Roman" pitchFamily="18" charset="0"/>
              </a:rPr>
              <a:t>:                    {</a:t>
            </a:r>
            <a:r>
              <a:rPr lang="en-US" sz="2000" b="1">
                <a:latin typeface="Times New Roman" pitchFamily="18" charset="0"/>
              </a:rPr>
              <a:t>1,3}</a:t>
            </a:r>
            <a:r>
              <a:rPr lang="en-US" sz="2000">
                <a:latin typeface="Times New Roman" pitchFamily="18" charset="0"/>
              </a:rPr>
              <a:t>:2,               {</a:t>
            </a:r>
            <a:r>
              <a:rPr lang="en-US" sz="2000" b="1">
                <a:latin typeface="Times New Roman" pitchFamily="18" charset="0"/>
              </a:rPr>
              <a:t>2,3}</a:t>
            </a:r>
            <a:r>
              <a:rPr lang="en-US" sz="2000">
                <a:latin typeface="Times New Roman" pitchFamily="18" charset="0"/>
              </a:rPr>
              <a:t>:2, {</a:t>
            </a:r>
            <a:r>
              <a:rPr lang="en-US" sz="2000" b="1">
                <a:latin typeface="Times New Roman" pitchFamily="18" charset="0"/>
              </a:rPr>
              <a:t>2,5}:</a:t>
            </a:r>
            <a:r>
              <a:rPr lang="en-US" sz="2000">
                <a:latin typeface="Times New Roman" pitchFamily="18" charset="0"/>
              </a:rPr>
              <a:t>3, {</a:t>
            </a:r>
            <a:r>
              <a:rPr lang="en-US" sz="2000" b="1">
                <a:latin typeface="Times New Roman" pitchFamily="18" charset="0"/>
              </a:rPr>
              <a:t>3,5}</a:t>
            </a:r>
            <a:r>
              <a:rPr lang="en-US" sz="2000">
                <a:latin typeface="Times New Roman" pitchFamily="18" charset="0"/>
              </a:rPr>
              <a:t>:2</a:t>
            </a:r>
            <a:endParaRPr lang="en-US" sz="2400">
              <a:latin typeface="Times New Roman" pitchFamily="18" charset="0"/>
            </a:endParaRPr>
          </a:p>
          <a:p>
            <a:pPr marL="914400" lvl="1" indent="-457200" eaLnBrk="0" hangingPunct="0">
              <a:spcBef>
                <a:spcPct val="30000"/>
              </a:spcBef>
            </a:pPr>
            <a:r>
              <a:rPr lang="en-US" sz="2400">
                <a:latin typeface="Times New Roman" pitchFamily="18" charset="0"/>
              </a:rPr>
              <a:t>   </a:t>
            </a:r>
            <a:r>
              <a:rPr lang="en-US" sz="2400">
                <a:latin typeface="Times New Roman" pitchFamily="18" charset="0"/>
                <a:sym typeface="Wingdings" pitchFamily="2" charset="2"/>
              </a:rPr>
              <a:t> </a:t>
            </a:r>
            <a:r>
              <a:rPr lang="en-US" sz="2400">
                <a:latin typeface="Times New Roman" pitchFamily="18" charset="0"/>
              </a:rPr>
              <a:t>C</a:t>
            </a:r>
            <a:r>
              <a:rPr lang="en-US" sz="2400" baseline="-25000">
                <a:latin typeface="Times New Roman" pitchFamily="18" charset="0"/>
              </a:rPr>
              <a:t>3</a:t>
            </a:r>
            <a:r>
              <a:rPr lang="en-US" sz="2400">
                <a:latin typeface="Times New Roman" pitchFamily="18" charset="0"/>
              </a:rPr>
              <a:t>:</a:t>
            </a:r>
            <a:r>
              <a:rPr lang="en-US" sz="2400" baseline="-25000">
                <a:latin typeface="Times New Roman" pitchFamily="18" charset="0"/>
              </a:rPr>
              <a:t>           </a:t>
            </a:r>
            <a:r>
              <a:rPr lang="en-US" sz="2000">
                <a:latin typeface="Times New Roman" pitchFamily="18" charset="0"/>
              </a:rPr>
              <a:t>{2, 3,5}</a:t>
            </a:r>
          </a:p>
          <a:p>
            <a:pPr marL="457200" indent="-457200" eaLnBrk="0" hangingPunct="0">
              <a:spcBef>
                <a:spcPct val="30000"/>
              </a:spcBef>
            </a:pPr>
            <a:r>
              <a:rPr lang="en-US" sz="2400">
                <a:latin typeface="Times New Roman" pitchFamily="18" charset="0"/>
              </a:rPr>
              <a:t>3. scan T </a:t>
            </a:r>
            <a:r>
              <a:rPr lang="en-US" sz="2400">
                <a:latin typeface="Times New Roman" pitchFamily="18" charset="0"/>
                <a:sym typeface="Wingdings" pitchFamily="2" charset="2"/>
              </a:rPr>
              <a:t> </a:t>
            </a:r>
            <a:r>
              <a:rPr lang="en-US" sz="2400">
                <a:latin typeface="Times New Roman" pitchFamily="18" charset="0"/>
              </a:rPr>
              <a:t>C</a:t>
            </a:r>
            <a:r>
              <a:rPr lang="en-US" sz="2400" baseline="-25000">
                <a:latin typeface="Times New Roman" pitchFamily="18" charset="0"/>
              </a:rPr>
              <a:t>3</a:t>
            </a:r>
            <a:r>
              <a:rPr lang="en-US" sz="2400">
                <a:latin typeface="Times New Roman" pitchFamily="18" charset="0"/>
              </a:rPr>
              <a:t>: </a:t>
            </a:r>
            <a:r>
              <a:rPr lang="en-US" sz="2000">
                <a:latin typeface="Times New Roman" pitchFamily="18" charset="0"/>
              </a:rPr>
              <a:t>{</a:t>
            </a:r>
            <a:r>
              <a:rPr lang="en-US" sz="2000" b="1">
                <a:latin typeface="Times New Roman" pitchFamily="18" charset="0"/>
              </a:rPr>
              <a:t>2, 3, 5}</a:t>
            </a:r>
            <a:r>
              <a:rPr lang="en-US" sz="2000">
                <a:latin typeface="Times New Roman" pitchFamily="18" charset="0"/>
              </a:rPr>
              <a:t>:2 </a:t>
            </a:r>
            <a:r>
              <a:rPr lang="en-US" sz="2400">
                <a:sym typeface="Wingdings" pitchFamily="2" charset="2"/>
              </a:rPr>
              <a:t> </a:t>
            </a:r>
            <a:r>
              <a:rPr lang="en-US" sz="2400"/>
              <a:t>F</a:t>
            </a:r>
            <a:r>
              <a:rPr lang="en-US" sz="2400" baseline="-25000"/>
              <a:t>3: </a:t>
            </a:r>
            <a:r>
              <a:rPr lang="en-US" sz="2000">
                <a:latin typeface="Times New Roman" pitchFamily="18" charset="0"/>
              </a:rPr>
              <a:t>{</a:t>
            </a:r>
            <a:r>
              <a:rPr lang="en-US" sz="2000" b="1">
                <a:latin typeface="Times New Roman" pitchFamily="18" charset="0"/>
              </a:rPr>
              <a:t>2, 3, 5}</a:t>
            </a:r>
          </a:p>
        </p:txBody>
      </p:sp>
      <p:sp>
        <p:nvSpPr>
          <p:cNvPr id="23577" name="Text Box 26"/>
          <p:cNvSpPr txBox="1">
            <a:spLocks noChangeArrowheads="1"/>
          </p:cNvSpPr>
          <p:nvPr/>
        </p:nvSpPr>
        <p:spPr bwMode="auto">
          <a:xfrm>
            <a:off x="5040313" y="620713"/>
            <a:ext cx="1828800" cy="457200"/>
          </a:xfrm>
          <a:prstGeom prst="rect">
            <a:avLst/>
          </a:prstGeom>
          <a:noFill/>
          <a:ln w="9525">
            <a:noFill/>
            <a:miter lim="800000"/>
            <a:headEnd/>
            <a:tailEnd/>
          </a:ln>
        </p:spPr>
        <p:txBody>
          <a:bodyPr>
            <a:spAutoFit/>
          </a:bodyPr>
          <a:lstStyle/>
          <a:p>
            <a:pPr eaLnBrk="0" hangingPunct="0">
              <a:spcBef>
                <a:spcPct val="50000"/>
              </a:spcBef>
            </a:pPr>
            <a:r>
              <a:rPr lang="en-US" sz="2400">
                <a:solidFill>
                  <a:schemeClr val="tx2"/>
                </a:solidFill>
                <a:latin typeface="Times New Roman" pitchFamily="18" charset="0"/>
              </a:rPr>
              <a:t>minsup=0.5</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GB" smtClean="0"/>
              <a:t>D</a:t>
            </a:r>
            <a:r>
              <a:rPr lang="tr-TR" smtClean="0"/>
              <a:t>etaylar</a:t>
            </a:r>
            <a:r>
              <a:rPr lang="en-GB" smtClean="0"/>
              <a:t>: </a:t>
            </a:r>
            <a:r>
              <a:rPr lang="tr-TR" smtClean="0"/>
              <a:t>algoritma</a:t>
            </a:r>
            <a:endParaRPr lang="en-US" smtClean="0"/>
          </a:p>
        </p:txBody>
      </p:sp>
      <p:sp>
        <p:nvSpPr>
          <p:cNvPr id="24579" name="Rectangle 3"/>
          <p:cNvSpPr>
            <a:spLocks noGrp="1" noChangeArrowheads="1"/>
          </p:cNvSpPr>
          <p:nvPr>
            <p:ph idx="1"/>
          </p:nvPr>
        </p:nvSpPr>
        <p:spPr>
          <a:xfrm>
            <a:off x="457200" y="1916113"/>
            <a:ext cx="8470900" cy="4681537"/>
          </a:xfrm>
        </p:spPr>
        <p:txBody>
          <a:bodyPr/>
          <a:lstStyle/>
          <a:p>
            <a:pPr eaLnBrk="1" hangingPunct="1">
              <a:lnSpc>
                <a:spcPct val="90000"/>
              </a:lnSpc>
              <a:buFont typeface="Wingdings" pitchFamily="2" charset="2"/>
              <a:buNone/>
            </a:pPr>
            <a:r>
              <a:rPr lang="en-US" altLang="ja-JP" sz="2000" b="1" smtClean="0"/>
              <a:t>Algorithm Apriori(</a:t>
            </a:r>
            <a:r>
              <a:rPr lang="en-US" altLang="ja-JP" sz="2000" b="1" i="1" smtClean="0"/>
              <a:t>T</a:t>
            </a:r>
            <a:r>
              <a:rPr lang="en-US" altLang="ja-JP" sz="2000" b="1" smtClean="0"/>
              <a:t>)</a:t>
            </a:r>
            <a:r>
              <a:rPr lang="en-US" altLang="ja-JP" sz="2000" smtClean="0"/>
              <a:t>	</a:t>
            </a:r>
          </a:p>
          <a:p>
            <a:pPr eaLnBrk="1" hangingPunct="1">
              <a:lnSpc>
                <a:spcPct val="90000"/>
              </a:lnSpc>
              <a:buFont typeface="Wingdings" pitchFamily="2" charset="2"/>
              <a:buNone/>
            </a:pPr>
            <a:r>
              <a:rPr lang="en-US" altLang="ja-JP" sz="2000" i="1" smtClean="0"/>
              <a:t>	C</a:t>
            </a:r>
            <a:r>
              <a:rPr lang="en-US" altLang="ja-JP" sz="2000" baseline="-25000" smtClean="0"/>
              <a:t>1</a:t>
            </a:r>
            <a:r>
              <a:rPr lang="en-US" altLang="ja-JP" sz="2000" smtClean="0"/>
              <a:t> </a:t>
            </a:r>
            <a:r>
              <a:rPr lang="en-US" altLang="ja-JP" sz="2000" smtClean="0">
                <a:sym typeface="Symbol" pitchFamily="18" charset="2"/>
              </a:rPr>
              <a:t></a:t>
            </a:r>
            <a:r>
              <a:rPr lang="en-US" altLang="ja-JP" sz="2000" smtClean="0"/>
              <a:t> init-pass(</a:t>
            </a:r>
            <a:r>
              <a:rPr lang="en-US" altLang="ja-JP" sz="2000" i="1" smtClean="0"/>
              <a:t>T</a:t>
            </a:r>
            <a:r>
              <a:rPr lang="en-US" altLang="ja-JP" sz="2000" smtClean="0"/>
              <a:t>);  		</a:t>
            </a:r>
          </a:p>
          <a:p>
            <a:pPr eaLnBrk="1" hangingPunct="1">
              <a:lnSpc>
                <a:spcPct val="90000"/>
              </a:lnSpc>
              <a:buFont typeface="Wingdings" pitchFamily="2" charset="2"/>
              <a:buNone/>
            </a:pPr>
            <a:r>
              <a:rPr lang="en-US" altLang="ja-JP" sz="2000" i="1" smtClean="0"/>
              <a:t>	F</a:t>
            </a:r>
            <a:r>
              <a:rPr lang="en-US" altLang="ja-JP" sz="2000" baseline="-25000" smtClean="0"/>
              <a:t>1</a:t>
            </a:r>
            <a:r>
              <a:rPr lang="en-US" altLang="ja-JP" sz="2000" smtClean="0"/>
              <a:t> </a:t>
            </a:r>
            <a:r>
              <a:rPr lang="en-US" altLang="ja-JP" sz="2000" smtClean="0">
                <a:sym typeface="Symbol" pitchFamily="18" charset="2"/>
              </a:rPr>
              <a:t></a:t>
            </a:r>
            <a:r>
              <a:rPr lang="en-US" altLang="ja-JP" sz="2000" smtClean="0"/>
              <a:t> {</a:t>
            </a:r>
            <a:r>
              <a:rPr lang="en-US" altLang="ja-JP" sz="2000" i="1" smtClean="0"/>
              <a:t>f</a:t>
            </a:r>
            <a:r>
              <a:rPr lang="en-US" altLang="ja-JP" sz="2000" smtClean="0"/>
              <a:t> | </a:t>
            </a:r>
            <a:r>
              <a:rPr lang="en-US" altLang="ja-JP" sz="2000" i="1" smtClean="0"/>
              <a:t>f</a:t>
            </a:r>
            <a:r>
              <a:rPr lang="en-US" altLang="ja-JP" sz="2000" smtClean="0"/>
              <a:t> </a:t>
            </a:r>
            <a:r>
              <a:rPr lang="en-US" altLang="ja-JP" sz="2000" smtClean="0">
                <a:sym typeface="Symbol" pitchFamily="18" charset="2"/>
              </a:rPr>
              <a:t></a:t>
            </a:r>
            <a:r>
              <a:rPr lang="en-US" altLang="ja-JP" sz="2000" smtClean="0"/>
              <a:t> </a:t>
            </a:r>
            <a:r>
              <a:rPr lang="en-US" altLang="ja-JP" sz="2000" i="1" smtClean="0"/>
              <a:t>C</a:t>
            </a:r>
            <a:r>
              <a:rPr lang="en-US" altLang="ja-JP" sz="2000" baseline="-25000" smtClean="0"/>
              <a:t>1</a:t>
            </a:r>
            <a:r>
              <a:rPr lang="en-US" altLang="ja-JP" sz="2000" smtClean="0"/>
              <a:t>, </a:t>
            </a:r>
            <a:r>
              <a:rPr lang="en-US" altLang="ja-JP" sz="2000" i="1" smtClean="0"/>
              <a:t>f</a:t>
            </a:r>
            <a:r>
              <a:rPr lang="en-US" altLang="ja-JP" sz="2000" smtClean="0"/>
              <a:t>.count/</a:t>
            </a:r>
            <a:r>
              <a:rPr lang="en-US" altLang="ja-JP" sz="2000" i="1" smtClean="0"/>
              <a:t>n</a:t>
            </a:r>
            <a:r>
              <a:rPr lang="en-US" altLang="ja-JP" sz="2000" smtClean="0"/>
              <a:t> </a:t>
            </a:r>
            <a:r>
              <a:rPr lang="en-US" altLang="ja-JP" sz="2000" smtClean="0">
                <a:sym typeface="Symbol" pitchFamily="18" charset="2"/>
              </a:rPr>
              <a:t></a:t>
            </a:r>
            <a:r>
              <a:rPr lang="en-US" altLang="ja-JP" sz="2000" smtClean="0"/>
              <a:t> </a:t>
            </a:r>
            <a:r>
              <a:rPr lang="en-US" altLang="ja-JP" sz="2000" i="1" smtClean="0"/>
              <a:t>minsup</a:t>
            </a:r>
            <a:r>
              <a:rPr lang="en-US" altLang="ja-JP" sz="2000" smtClean="0"/>
              <a:t>};    // n: no. of transactions in T</a:t>
            </a:r>
          </a:p>
          <a:p>
            <a:pPr eaLnBrk="1" hangingPunct="1">
              <a:lnSpc>
                <a:spcPct val="90000"/>
              </a:lnSpc>
              <a:buFont typeface="Wingdings" pitchFamily="2" charset="2"/>
              <a:buNone/>
            </a:pPr>
            <a:r>
              <a:rPr lang="en-US" altLang="ja-JP" sz="2000" b="1" smtClean="0"/>
              <a:t>	for</a:t>
            </a:r>
            <a:r>
              <a:rPr lang="en-US" altLang="ja-JP" sz="2000" smtClean="0"/>
              <a:t> (</a:t>
            </a:r>
            <a:r>
              <a:rPr lang="en-US" altLang="ja-JP" sz="2000" i="1" smtClean="0"/>
              <a:t>k</a:t>
            </a:r>
            <a:r>
              <a:rPr lang="en-US" altLang="ja-JP" sz="2000" smtClean="0"/>
              <a:t> = 2; </a:t>
            </a:r>
            <a:r>
              <a:rPr lang="en-US" altLang="ja-JP" sz="2000" i="1" smtClean="0"/>
              <a:t>F</a:t>
            </a:r>
            <a:r>
              <a:rPr lang="en-US" altLang="ja-JP" sz="2000" baseline="-25000" smtClean="0"/>
              <a:t>k-1</a:t>
            </a:r>
            <a:r>
              <a:rPr lang="en-US" altLang="ja-JP" sz="2000" smtClean="0"/>
              <a:t> </a:t>
            </a:r>
            <a:r>
              <a:rPr lang="en-US" altLang="ja-JP" sz="2000" smtClean="0">
                <a:sym typeface="Symbol" pitchFamily="18" charset="2"/>
              </a:rPr>
              <a:t></a:t>
            </a:r>
            <a:r>
              <a:rPr lang="en-US" altLang="ja-JP" sz="2000" smtClean="0"/>
              <a:t> </a:t>
            </a:r>
            <a:r>
              <a:rPr lang="en-US" altLang="ja-JP" sz="2000" smtClean="0">
                <a:sym typeface="Symbol" pitchFamily="18" charset="2"/>
              </a:rPr>
              <a:t></a:t>
            </a:r>
            <a:r>
              <a:rPr lang="en-US" altLang="ja-JP" sz="2000" smtClean="0"/>
              <a:t>; </a:t>
            </a:r>
            <a:r>
              <a:rPr lang="en-US" altLang="ja-JP" sz="2000" i="1" smtClean="0"/>
              <a:t>k</a:t>
            </a:r>
            <a:r>
              <a:rPr lang="en-US" altLang="ja-JP" sz="2000" smtClean="0"/>
              <a:t>++) </a:t>
            </a:r>
            <a:r>
              <a:rPr lang="en-US" altLang="ja-JP" sz="2000" b="1" smtClean="0"/>
              <a:t>do	</a:t>
            </a:r>
            <a:r>
              <a:rPr lang="en-US" altLang="ja-JP" sz="2000" smtClean="0"/>
              <a:t>	</a:t>
            </a:r>
          </a:p>
          <a:p>
            <a:pPr eaLnBrk="1" hangingPunct="1">
              <a:lnSpc>
                <a:spcPct val="90000"/>
              </a:lnSpc>
              <a:buFont typeface="Wingdings" pitchFamily="2" charset="2"/>
              <a:buNone/>
            </a:pPr>
            <a:r>
              <a:rPr lang="en-US" altLang="ja-JP" sz="2000" i="1" smtClean="0"/>
              <a:t>		C</a:t>
            </a:r>
            <a:r>
              <a:rPr lang="en-US" altLang="ja-JP" sz="2000" i="1" baseline="-25000" smtClean="0"/>
              <a:t>k</a:t>
            </a:r>
            <a:r>
              <a:rPr lang="en-US" altLang="ja-JP" sz="2000" smtClean="0"/>
              <a:t> </a:t>
            </a:r>
            <a:r>
              <a:rPr lang="en-US" altLang="ja-JP" sz="2000" smtClean="0">
                <a:sym typeface="Symbol" pitchFamily="18" charset="2"/>
              </a:rPr>
              <a:t></a:t>
            </a:r>
            <a:r>
              <a:rPr lang="en-US" altLang="ja-JP" sz="2000" smtClean="0"/>
              <a:t> candidate-gen(</a:t>
            </a:r>
            <a:r>
              <a:rPr lang="en-US" altLang="ja-JP" sz="2000" i="1" smtClean="0"/>
              <a:t>F</a:t>
            </a:r>
            <a:r>
              <a:rPr lang="en-US" altLang="ja-JP" sz="2000" i="1" baseline="-25000" smtClean="0"/>
              <a:t>k</a:t>
            </a:r>
            <a:r>
              <a:rPr lang="en-US" altLang="ja-JP" sz="2000" baseline="-25000" smtClean="0"/>
              <a:t>-1</a:t>
            </a:r>
            <a:r>
              <a:rPr lang="en-US" altLang="ja-JP" sz="2000" smtClean="0"/>
              <a:t>);</a:t>
            </a:r>
          </a:p>
          <a:p>
            <a:pPr eaLnBrk="1" hangingPunct="1">
              <a:lnSpc>
                <a:spcPct val="90000"/>
              </a:lnSpc>
              <a:buFont typeface="Wingdings" pitchFamily="2" charset="2"/>
              <a:buNone/>
            </a:pPr>
            <a:r>
              <a:rPr lang="en-US" altLang="ja-JP" sz="2000" b="1" smtClean="0"/>
              <a:t>		for</a:t>
            </a:r>
            <a:r>
              <a:rPr lang="en-US" altLang="ja-JP" sz="2000" smtClean="0"/>
              <a:t> each transaction </a:t>
            </a:r>
            <a:r>
              <a:rPr lang="en-US" altLang="ja-JP" sz="2000" i="1" smtClean="0"/>
              <a:t>t</a:t>
            </a:r>
            <a:r>
              <a:rPr lang="en-US" altLang="ja-JP" sz="2000" smtClean="0"/>
              <a:t> </a:t>
            </a:r>
            <a:r>
              <a:rPr lang="en-US" altLang="ja-JP" sz="2000" smtClean="0">
                <a:sym typeface="Symbol" pitchFamily="18" charset="2"/>
              </a:rPr>
              <a:t></a:t>
            </a:r>
            <a:r>
              <a:rPr lang="en-US" altLang="ja-JP" sz="2000" smtClean="0"/>
              <a:t> </a:t>
            </a:r>
            <a:r>
              <a:rPr lang="en-US" altLang="ja-JP" sz="2000" i="1" smtClean="0"/>
              <a:t>T</a:t>
            </a:r>
            <a:r>
              <a:rPr lang="en-US" altLang="ja-JP" sz="2000" smtClean="0"/>
              <a:t> </a:t>
            </a:r>
            <a:r>
              <a:rPr lang="en-US" altLang="ja-JP" sz="2000" b="1" smtClean="0"/>
              <a:t>do	</a:t>
            </a:r>
          </a:p>
          <a:p>
            <a:pPr eaLnBrk="1" hangingPunct="1">
              <a:lnSpc>
                <a:spcPct val="90000"/>
              </a:lnSpc>
              <a:buFont typeface="Wingdings" pitchFamily="2" charset="2"/>
              <a:buNone/>
            </a:pPr>
            <a:r>
              <a:rPr lang="en-US" altLang="ja-JP" sz="2000" b="1" smtClean="0"/>
              <a:t>		    for</a:t>
            </a:r>
            <a:r>
              <a:rPr lang="en-US" altLang="ja-JP" sz="2000" smtClean="0"/>
              <a:t> each candidate </a:t>
            </a:r>
            <a:r>
              <a:rPr lang="en-US" altLang="ja-JP" sz="2000" i="1" smtClean="0"/>
              <a:t>c</a:t>
            </a:r>
            <a:r>
              <a:rPr lang="en-US" altLang="ja-JP" sz="2000" smtClean="0"/>
              <a:t> </a:t>
            </a:r>
            <a:r>
              <a:rPr lang="en-US" altLang="ja-JP" sz="2000" smtClean="0">
                <a:sym typeface="Symbol" pitchFamily="18" charset="2"/>
              </a:rPr>
              <a:t></a:t>
            </a:r>
            <a:r>
              <a:rPr lang="en-US" altLang="ja-JP" sz="2000" smtClean="0"/>
              <a:t> </a:t>
            </a:r>
            <a:r>
              <a:rPr lang="en-US" altLang="ja-JP" sz="2000" i="1" smtClean="0"/>
              <a:t>C</a:t>
            </a:r>
            <a:r>
              <a:rPr lang="en-US" altLang="ja-JP" sz="2000" i="1" baseline="-25000" smtClean="0"/>
              <a:t>k</a:t>
            </a:r>
            <a:r>
              <a:rPr lang="en-US" altLang="ja-JP" sz="2000" smtClean="0"/>
              <a:t> </a:t>
            </a:r>
            <a:r>
              <a:rPr lang="en-US" altLang="ja-JP" sz="2000" b="1" smtClean="0"/>
              <a:t>do</a:t>
            </a:r>
            <a:r>
              <a:rPr lang="en-US" altLang="ja-JP" sz="2000" smtClean="0"/>
              <a:t>  	</a:t>
            </a:r>
          </a:p>
          <a:p>
            <a:pPr eaLnBrk="1" hangingPunct="1">
              <a:lnSpc>
                <a:spcPct val="90000"/>
              </a:lnSpc>
              <a:buFont typeface="Wingdings" pitchFamily="2" charset="2"/>
              <a:buNone/>
            </a:pPr>
            <a:r>
              <a:rPr lang="en-US" altLang="ja-JP" sz="2000" b="1" smtClean="0"/>
              <a:t>			if</a:t>
            </a:r>
            <a:r>
              <a:rPr lang="en-US" altLang="ja-JP" sz="2000" smtClean="0"/>
              <a:t> </a:t>
            </a:r>
            <a:r>
              <a:rPr lang="en-US" altLang="ja-JP" sz="2000" i="1" smtClean="0"/>
              <a:t>c</a:t>
            </a:r>
            <a:r>
              <a:rPr lang="en-US" altLang="ja-JP" sz="2000" smtClean="0"/>
              <a:t> is contained in </a:t>
            </a:r>
            <a:r>
              <a:rPr lang="en-US" altLang="ja-JP" sz="2000" i="1" smtClean="0"/>
              <a:t>t</a:t>
            </a:r>
            <a:r>
              <a:rPr lang="en-US" altLang="ja-JP" sz="2000" smtClean="0"/>
              <a:t> </a:t>
            </a:r>
            <a:r>
              <a:rPr lang="en-US" altLang="ja-JP" sz="2000" b="1" smtClean="0"/>
              <a:t>then</a:t>
            </a:r>
            <a:r>
              <a:rPr lang="en-US" altLang="ja-JP" sz="2000" smtClean="0"/>
              <a:t>			</a:t>
            </a:r>
          </a:p>
          <a:p>
            <a:pPr eaLnBrk="1" hangingPunct="1">
              <a:lnSpc>
                <a:spcPct val="90000"/>
              </a:lnSpc>
              <a:buFont typeface="Wingdings" pitchFamily="2" charset="2"/>
              <a:buNone/>
            </a:pPr>
            <a:r>
              <a:rPr lang="en-US" altLang="ja-JP" sz="2000" i="1" smtClean="0"/>
              <a:t>			   c</a:t>
            </a:r>
            <a:r>
              <a:rPr lang="en-US" altLang="ja-JP" sz="2000" smtClean="0"/>
              <a:t>.</a:t>
            </a:r>
            <a:r>
              <a:rPr lang="en-US" altLang="ja-JP" sz="2000" i="1" smtClean="0"/>
              <a:t>count</a:t>
            </a:r>
            <a:r>
              <a:rPr lang="en-US" altLang="ja-JP" sz="2000" smtClean="0"/>
              <a:t>++; </a:t>
            </a:r>
          </a:p>
          <a:p>
            <a:pPr eaLnBrk="1" hangingPunct="1">
              <a:lnSpc>
                <a:spcPct val="90000"/>
              </a:lnSpc>
              <a:buFont typeface="Wingdings" pitchFamily="2" charset="2"/>
              <a:buNone/>
            </a:pPr>
            <a:r>
              <a:rPr lang="en-US" altLang="ja-JP" sz="2000" b="1" smtClean="0"/>
              <a:t>		    end</a:t>
            </a:r>
            <a:r>
              <a:rPr lang="en-US" altLang="ja-JP" sz="2000" smtClean="0"/>
              <a:t>	</a:t>
            </a:r>
          </a:p>
          <a:p>
            <a:pPr eaLnBrk="1" hangingPunct="1">
              <a:lnSpc>
                <a:spcPct val="90000"/>
              </a:lnSpc>
              <a:buFont typeface="Wingdings" pitchFamily="2" charset="2"/>
              <a:buNone/>
            </a:pPr>
            <a:r>
              <a:rPr lang="en-US" altLang="ja-JP" sz="2000" b="1" smtClean="0"/>
              <a:t>		end</a:t>
            </a:r>
            <a:r>
              <a:rPr lang="en-US" altLang="ja-JP" sz="2000" smtClean="0"/>
              <a:t>	</a:t>
            </a:r>
          </a:p>
          <a:p>
            <a:pPr eaLnBrk="1" hangingPunct="1">
              <a:lnSpc>
                <a:spcPct val="90000"/>
              </a:lnSpc>
              <a:buFont typeface="Wingdings" pitchFamily="2" charset="2"/>
              <a:buNone/>
            </a:pPr>
            <a:r>
              <a:rPr lang="en-US" altLang="ja-JP" sz="2000" i="1" smtClean="0"/>
              <a:t>	       F</a:t>
            </a:r>
            <a:r>
              <a:rPr lang="en-US" altLang="ja-JP" sz="2000" i="1" baseline="-25000" smtClean="0"/>
              <a:t>k</a:t>
            </a:r>
            <a:r>
              <a:rPr lang="en-US" altLang="ja-JP" sz="2000" smtClean="0"/>
              <a:t> </a:t>
            </a:r>
            <a:r>
              <a:rPr lang="en-US" altLang="ja-JP" sz="2000" smtClean="0">
                <a:sym typeface="Symbol" pitchFamily="18" charset="2"/>
              </a:rPr>
              <a:t></a:t>
            </a:r>
            <a:r>
              <a:rPr lang="en-US" altLang="ja-JP" sz="2000" smtClean="0"/>
              <a:t> {</a:t>
            </a:r>
            <a:r>
              <a:rPr lang="en-US" altLang="ja-JP" sz="2000" i="1" smtClean="0"/>
              <a:t>c</a:t>
            </a:r>
            <a:r>
              <a:rPr lang="en-US" altLang="ja-JP" sz="2000" smtClean="0"/>
              <a:t> </a:t>
            </a:r>
            <a:r>
              <a:rPr lang="en-US" altLang="ja-JP" sz="2000" smtClean="0">
                <a:sym typeface="Symbol" pitchFamily="18" charset="2"/>
              </a:rPr>
              <a:t></a:t>
            </a:r>
            <a:r>
              <a:rPr lang="en-US" altLang="ja-JP" sz="2000" smtClean="0"/>
              <a:t> </a:t>
            </a:r>
            <a:r>
              <a:rPr lang="en-US" altLang="ja-JP" sz="2000" i="1" smtClean="0"/>
              <a:t>C</a:t>
            </a:r>
            <a:r>
              <a:rPr lang="en-US" altLang="ja-JP" sz="2000" i="1" baseline="-25000" smtClean="0"/>
              <a:t>k</a:t>
            </a:r>
            <a:r>
              <a:rPr lang="en-US" altLang="ja-JP" sz="2000" smtClean="0"/>
              <a:t> | </a:t>
            </a:r>
            <a:r>
              <a:rPr lang="en-US" altLang="ja-JP" sz="2000" i="1" smtClean="0"/>
              <a:t>c</a:t>
            </a:r>
            <a:r>
              <a:rPr lang="en-US" altLang="ja-JP" sz="2000" smtClean="0"/>
              <a:t>.</a:t>
            </a:r>
            <a:r>
              <a:rPr lang="en-US" altLang="ja-JP" sz="2000" i="1" smtClean="0"/>
              <a:t>count/n</a:t>
            </a:r>
            <a:r>
              <a:rPr lang="en-US" altLang="ja-JP" sz="2000" smtClean="0"/>
              <a:t> </a:t>
            </a:r>
            <a:r>
              <a:rPr lang="en-US" altLang="ja-JP" sz="2000" smtClean="0">
                <a:sym typeface="Symbol" pitchFamily="18" charset="2"/>
              </a:rPr>
              <a:t></a:t>
            </a:r>
            <a:r>
              <a:rPr lang="en-US" altLang="ja-JP" sz="2000" smtClean="0"/>
              <a:t> </a:t>
            </a:r>
            <a:r>
              <a:rPr lang="en-US" altLang="ja-JP" sz="2000" i="1" smtClean="0"/>
              <a:t>minsup</a:t>
            </a:r>
            <a:r>
              <a:rPr lang="en-US" altLang="ja-JP" sz="2000" smtClean="0"/>
              <a:t>}	</a:t>
            </a:r>
          </a:p>
          <a:p>
            <a:pPr eaLnBrk="1" hangingPunct="1">
              <a:lnSpc>
                <a:spcPct val="90000"/>
              </a:lnSpc>
              <a:buFont typeface="Wingdings" pitchFamily="2" charset="2"/>
              <a:buNone/>
            </a:pPr>
            <a:r>
              <a:rPr lang="en-US" altLang="ja-JP" sz="2000" b="1" smtClean="0"/>
              <a:t>	end</a:t>
            </a:r>
            <a:r>
              <a:rPr lang="en-US" altLang="ja-JP" sz="2000" smtClean="0"/>
              <a:t>	</a:t>
            </a:r>
          </a:p>
          <a:p>
            <a:pPr eaLnBrk="1" hangingPunct="1">
              <a:lnSpc>
                <a:spcPct val="90000"/>
              </a:lnSpc>
              <a:buFont typeface="Wingdings" pitchFamily="2" charset="2"/>
              <a:buNone/>
            </a:pPr>
            <a:r>
              <a:rPr lang="en-US" altLang="ja-JP" sz="2000" smtClean="0"/>
              <a:t>return </a:t>
            </a:r>
            <a:r>
              <a:rPr lang="en-US" altLang="ja-JP" sz="2000" i="1" smtClean="0"/>
              <a:t>F</a:t>
            </a:r>
            <a:r>
              <a:rPr lang="en-US" altLang="ja-JP" sz="2000" smtClean="0"/>
              <a:t> </a:t>
            </a:r>
            <a:r>
              <a:rPr lang="en-US" altLang="ja-JP" sz="2000" smtClean="0">
                <a:sym typeface="Symbol" pitchFamily="18" charset="2"/>
              </a:rPr>
              <a:t></a:t>
            </a:r>
            <a:r>
              <a:rPr lang="en-US" altLang="ja-JP" sz="2000" smtClean="0"/>
              <a:t> </a:t>
            </a:r>
            <a:r>
              <a:rPr lang="en-US" altLang="ja-JP" sz="2000" smtClean="0">
                <a:sym typeface="MT Extra" pitchFamily="18" charset="2"/>
              </a:rPr>
              <a:t></a:t>
            </a:r>
            <a:r>
              <a:rPr lang="en-US" altLang="ja-JP" sz="2000" baseline="-25000" smtClean="0"/>
              <a:t>k</a:t>
            </a:r>
            <a:r>
              <a:rPr lang="en-US" altLang="ja-JP" sz="2000" smtClean="0"/>
              <a:t> </a:t>
            </a:r>
            <a:r>
              <a:rPr lang="en-US" altLang="ja-JP" sz="2000" i="1" smtClean="0"/>
              <a:t>F</a:t>
            </a:r>
            <a:r>
              <a:rPr lang="en-US" altLang="ja-JP" sz="2000" baseline="-25000" smtClean="0"/>
              <a:t>k</a:t>
            </a:r>
            <a:r>
              <a:rPr lang="en-US" altLang="ja-JP" sz="2000" smtClean="0"/>
              <a:t>;</a:t>
            </a:r>
            <a:endParaRPr lang="en-US" sz="200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GB" smtClean="0"/>
              <a:t>Apriori candidate generation</a:t>
            </a:r>
            <a:endParaRPr lang="tr-TR" smtClean="0"/>
          </a:p>
        </p:txBody>
      </p:sp>
      <p:sp>
        <p:nvSpPr>
          <p:cNvPr id="25603" name="Rectangle 3"/>
          <p:cNvSpPr>
            <a:spLocks noGrp="1" noChangeArrowheads="1"/>
          </p:cNvSpPr>
          <p:nvPr>
            <p:ph idx="1"/>
          </p:nvPr>
        </p:nvSpPr>
        <p:spPr/>
        <p:txBody>
          <a:bodyPr/>
          <a:lstStyle/>
          <a:p>
            <a:pPr eaLnBrk="1" hangingPunct="1">
              <a:lnSpc>
                <a:spcPct val="80000"/>
              </a:lnSpc>
              <a:buFont typeface="Wingdings" pitchFamily="2" charset="2"/>
              <a:buNone/>
            </a:pPr>
            <a:r>
              <a:rPr lang="en-US" altLang="ja-JP" sz="1800" b="1" smtClean="0"/>
              <a:t>Function</a:t>
            </a:r>
            <a:r>
              <a:rPr lang="en-US" altLang="ja-JP" sz="1800" smtClean="0"/>
              <a:t> candidate-gen(</a:t>
            </a:r>
            <a:r>
              <a:rPr lang="en-US" altLang="ja-JP" sz="1800" i="1" smtClean="0"/>
              <a:t>F</a:t>
            </a:r>
            <a:r>
              <a:rPr lang="en-US" altLang="ja-JP" sz="1800" i="1" baseline="-25000" smtClean="0"/>
              <a:t>k</a:t>
            </a:r>
            <a:r>
              <a:rPr lang="en-US" altLang="ja-JP" sz="1800" baseline="-25000" smtClean="0"/>
              <a:t>-1</a:t>
            </a:r>
            <a:r>
              <a:rPr lang="en-US" altLang="ja-JP" sz="1800" smtClean="0"/>
              <a:t>)</a:t>
            </a:r>
            <a:r>
              <a:rPr lang="tr-TR" altLang="ja-JP" sz="1800" smtClean="0"/>
              <a:t>	</a:t>
            </a:r>
            <a:r>
              <a:rPr lang="en-US" altLang="ja-JP" sz="1800" smtClean="0"/>
              <a:t>	</a:t>
            </a:r>
          </a:p>
          <a:p>
            <a:pPr eaLnBrk="1" hangingPunct="1">
              <a:lnSpc>
                <a:spcPct val="80000"/>
              </a:lnSpc>
              <a:buFont typeface="Wingdings" pitchFamily="2" charset="2"/>
              <a:buNone/>
            </a:pPr>
            <a:r>
              <a:rPr lang="en-US" altLang="ja-JP" sz="1800" i="1" smtClean="0"/>
              <a:t>	C</a:t>
            </a:r>
            <a:r>
              <a:rPr lang="en-US" altLang="ja-JP" sz="1800" i="1" baseline="-25000" smtClean="0"/>
              <a:t>k</a:t>
            </a:r>
            <a:r>
              <a:rPr lang="en-US" altLang="ja-JP" sz="1800" smtClean="0"/>
              <a:t> </a:t>
            </a:r>
            <a:r>
              <a:rPr lang="en-US" altLang="ja-JP" sz="1800" smtClean="0">
                <a:sym typeface="Symbol" pitchFamily="18" charset="2"/>
              </a:rPr>
              <a:t></a:t>
            </a:r>
            <a:r>
              <a:rPr lang="en-US" altLang="ja-JP" sz="1800" smtClean="0"/>
              <a:t> </a:t>
            </a:r>
            <a:r>
              <a:rPr lang="en-US" altLang="ja-JP" sz="1800" smtClean="0">
                <a:sym typeface="Symbol" pitchFamily="18" charset="2"/>
              </a:rPr>
              <a:t></a:t>
            </a:r>
            <a:r>
              <a:rPr lang="en-US" altLang="ja-JP" sz="1800" smtClean="0"/>
              <a:t>; 	</a:t>
            </a:r>
            <a:r>
              <a:rPr lang="tr-TR" altLang="ja-JP" sz="1800" smtClean="0"/>
              <a:t> //</a:t>
            </a:r>
            <a:r>
              <a:rPr lang="en-US" sz="1800" smtClean="0"/>
              <a:t>initialize the set of candidates </a:t>
            </a:r>
            <a:r>
              <a:rPr lang="en-US" altLang="ja-JP" sz="1800" smtClean="0"/>
              <a:t>	</a:t>
            </a:r>
          </a:p>
          <a:p>
            <a:pPr eaLnBrk="1" hangingPunct="1">
              <a:lnSpc>
                <a:spcPct val="80000"/>
              </a:lnSpc>
              <a:buFont typeface="Wingdings" pitchFamily="2" charset="2"/>
              <a:buNone/>
            </a:pPr>
            <a:r>
              <a:rPr lang="en-US" altLang="ja-JP" sz="1800" b="1" smtClean="0"/>
              <a:t>	forall</a:t>
            </a:r>
            <a:r>
              <a:rPr lang="en-US" altLang="ja-JP" sz="1800" smtClean="0"/>
              <a:t> </a:t>
            </a:r>
            <a:r>
              <a:rPr lang="en-US" altLang="ja-JP" sz="1800" i="1" smtClean="0"/>
              <a:t>f</a:t>
            </a:r>
            <a:r>
              <a:rPr lang="en-US" altLang="ja-JP" sz="1800" baseline="-25000" smtClean="0"/>
              <a:t>1</a:t>
            </a:r>
            <a:r>
              <a:rPr lang="en-US" altLang="ja-JP" sz="1800" smtClean="0"/>
              <a:t>, </a:t>
            </a:r>
            <a:r>
              <a:rPr lang="en-US" altLang="ja-JP" sz="1800" i="1" smtClean="0"/>
              <a:t>f</a:t>
            </a:r>
            <a:r>
              <a:rPr lang="en-US" altLang="ja-JP" sz="1800" baseline="-25000" smtClean="0"/>
              <a:t>2</a:t>
            </a:r>
            <a:r>
              <a:rPr lang="en-US" altLang="ja-JP" sz="1800" smtClean="0"/>
              <a:t> </a:t>
            </a:r>
            <a:r>
              <a:rPr lang="en-US" altLang="ja-JP" sz="1800" smtClean="0">
                <a:sym typeface="Symbol" pitchFamily="18" charset="2"/>
              </a:rPr>
              <a:t></a:t>
            </a:r>
            <a:r>
              <a:rPr lang="en-US" altLang="ja-JP" sz="1800" smtClean="0"/>
              <a:t> </a:t>
            </a:r>
            <a:r>
              <a:rPr lang="en-US" altLang="ja-JP" sz="1800" i="1" smtClean="0"/>
              <a:t>F</a:t>
            </a:r>
            <a:r>
              <a:rPr lang="en-US" altLang="ja-JP" sz="1800" i="1" baseline="-25000" smtClean="0"/>
              <a:t>k</a:t>
            </a:r>
            <a:r>
              <a:rPr lang="en-US" altLang="ja-JP" sz="1800" baseline="-25000" smtClean="0"/>
              <a:t>-1</a:t>
            </a:r>
            <a:r>
              <a:rPr lang="en-US" altLang="ja-JP" sz="1800" smtClean="0"/>
              <a:t> 	</a:t>
            </a:r>
            <a:r>
              <a:rPr lang="en-US" sz="1800" smtClean="0"/>
              <a:t>// find all pairs of frequent itemsets</a:t>
            </a:r>
            <a:r>
              <a:rPr lang="en-US" altLang="ja-JP" sz="1800" smtClean="0"/>
              <a:t>	</a:t>
            </a:r>
          </a:p>
          <a:p>
            <a:pPr eaLnBrk="1" hangingPunct="1">
              <a:lnSpc>
                <a:spcPct val="80000"/>
              </a:lnSpc>
              <a:buFont typeface="Wingdings" pitchFamily="2" charset="2"/>
              <a:buNone/>
            </a:pPr>
            <a:r>
              <a:rPr lang="en-US" altLang="ja-JP" sz="1800" smtClean="0"/>
              <a:t>		with </a:t>
            </a:r>
            <a:r>
              <a:rPr lang="en-US" altLang="ja-JP" sz="1800" i="1" smtClean="0"/>
              <a:t>f</a:t>
            </a:r>
            <a:r>
              <a:rPr lang="en-US" altLang="ja-JP" sz="1800" baseline="-25000" smtClean="0"/>
              <a:t>1</a:t>
            </a:r>
            <a:r>
              <a:rPr lang="en-US" altLang="ja-JP" sz="1800" smtClean="0"/>
              <a:t> = {</a:t>
            </a:r>
            <a:r>
              <a:rPr lang="en-US" altLang="ja-JP" sz="1800" i="1" smtClean="0"/>
              <a:t>i</a:t>
            </a:r>
            <a:r>
              <a:rPr lang="en-US" altLang="ja-JP" sz="1800" baseline="-25000" smtClean="0"/>
              <a:t>1</a:t>
            </a:r>
            <a:r>
              <a:rPr lang="en-US" altLang="ja-JP" sz="1800" smtClean="0"/>
              <a:t>, </a:t>
            </a:r>
            <a:r>
              <a:rPr lang="en-US" altLang="ja-JP" sz="1800" smtClean="0">
                <a:latin typeface="Arial" charset="0"/>
              </a:rPr>
              <a:t>…</a:t>
            </a:r>
            <a:r>
              <a:rPr lang="en-US" altLang="ja-JP" sz="1800" smtClean="0"/>
              <a:t> , </a:t>
            </a:r>
            <a:r>
              <a:rPr lang="en-US" altLang="ja-JP" sz="1800" i="1" smtClean="0"/>
              <a:t>i</a:t>
            </a:r>
            <a:r>
              <a:rPr lang="en-US" altLang="ja-JP" sz="1800" i="1" baseline="-25000" smtClean="0"/>
              <a:t>k-</a:t>
            </a:r>
            <a:r>
              <a:rPr lang="en-US" altLang="ja-JP" sz="1800" baseline="-25000" smtClean="0"/>
              <a:t>2</a:t>
            </a:r>
            <a:r>
              <a:rPr lang="en-US" altLang="ja-JP" sz="1800" smtClean="0"/>
              <a:t>, </a:t>
            </a:r>
            <a:r>
              <a:rPr lang="en-US" altLang="ja-JP" sz="1800" i="1" smtClean="0"/>
              <a:t>i</a:t>
            </a:r>
            <a:r>
              <a:rPr lang="en-US" altLang="ja-JP" sz="1800" i="1" baseline="-25000" smtClean="0"/>
              <a:t>k-</a:t>
            </a:r>
            <a:r>
              <a:rPr lang="en-US" altLang="ja-JP" sz="1800" baseline="-25000" smtClean="0"/>
              <a:t>1</a:t>
            </a:r>
            <a:r>
              <a:rPr lang="en-US" altLang="ja-JP" sz="1800" smtClean="0"/>
              <a:t>} 	</a:t>
            </a:r>
          </a:p>
          <a:p>
            <a:pPr eaLnBrk="1" hangingPunct="1">
              <a:lnSpc>
                <a:spcPct val="80000"/>
              </a:lnSpc>
              <a:buFont typeface="Wingdings" pitchFamily="2" charset="2"/>
              <a:buNone/>
            </a:pPr>
            <a:r>
              <a:rPr lang="en-US" altLang="ja-JP" sz="1800" smtClean="0"/>
              <a:t>		and </a:t>
            </a:r>
            <a:r>
              <a:rPr lang="en-US" altLang="ja-JP" sz="1800" i="1" smtClean="0"/>
              <a:t>f</a:t>
            </a:r>
            <a:r>
              <a:rPr lang="en-US" altLang="ja-JP" sz="1800" baseline="-25000" smtClean="0"/>
              <a:t>2</a:t>
            </a:r>
            <a:r>
              <a:rPr lang="en-US" altLang="ja-JP" sz="1800" smtClean="0"/>
              <a:t> = {</a:t>
            </a:r>
            <a:r>
              <a:rPr lang="en-US" altLang="ja-JP" sz="1800" i="1" smtClean="0"/>
              <a:t>i</a:t>
            </a:r>
            <a:r>
              <a:rPr lang="en-US" altLang="ja-JP" sz="1800" baseline="-25000" smtClean="0"/>
              <a:t>1</a:t>
            </a:r>
            <a:r>
              <a:rPr lang="en-US" altLang="ja-JP" sz="1800" smtClean="0"/>
              <a:t>, </a:t>
            </a:r>
            <a:r>
              <a:rPr lang="en-US" altLang="ja-JP" sz="1800" smtClean="0">
                <a:latin typeface="Arial" charset="0"/>
              </a:rPr>
              <a:t>…</a:t>
            </a:r>
            <a:r>
              <a:rPr lang="en-US" altLang="ja-JP" sz="1800" smtClean="0"/>
              <a:t> , </a:t>
            </a:r>
            <a:r>
              <a:rPr lang="en-US" altLang="ja-JP" sz="1800" i="1" smtClean="0"/>
              <a:t>i</a:t>
            </a:r>
            <a:r>
              <a:rPr lang="en-US" altLang="ja-JP" sz="1800" i="1" baseline="-25000" smtClean="0"/>
              <a:t>k-</a:t>
            </a:r>
            <a:r>
              <a:rPr lang="en-US" altLang="ja-JP" sz="1800" baseline="-25000" smtClean="0"/>
              <a:t>2</a:t>
            </a:r>
            <a:r>
              <a:rPr lang="en-US" altLang="ja-JP" sz="1800" smtClean="0"/>
              <a:t>, </a:t>
            </a:r>
            <a:r>
              <a:rPr lang="en-US" altLang="ja-JP" sz="1800" i="1" smtClean="0"/>
              <a:t>i</a:t>
            </a:r>
            <a:r>
              <a:rPr lang="en-US" altLang="ja-JP" sz="1800" i="1" smtClean="0">
                <a:latin typeface="Arial" charset="0"/>
              </a:rPr>
              <a:t>’</a:t>
            </a:r>
            <a:r>
              <a:rPr lang="en-US" altLang="ja-JP" sz="1800" i="1" baseline="-25000" smtClean="0"/>
              <a:t>k</a:t>
            </a:r>
            <a:r>
              <a:rPr lang="en-US" altLang="ja-JP" sz="1800" baseline="-25000" smtClean="0"/>
              <a:t>-1</a:t>
            </a:r>
            <a:r>
              <a:rPr lang="en-US" altLang="ja-JP" sz="1800" smtClean="0"/>
              <a:t>} 	</a:t>
            </a:r>
          </a:p>
          <a:p>
            <a:pPr eaLnBrk="1" hangingPunct="1">
              <a:lnSpc>
                <a:spcPct val="80000"/>
              </a:lnSpc>
              <a:buFont typeface="Wingdings" pitchFamily="2" charset="2"/>
              <a:buNone/>
            </a:pPr>
            <a:r>
              <a:rPr lang="en-US" altLang="ja-JP" sz="1800" smtClean="0"/>
              <a:t>		and </a:t>
            </a:r>
            <a:r>
              <a:rPr lang="en-US" altLang="ja-JP" sz="1800" i="1" smtClean="0"/>
              <a:t>i</a:t>
            </a:r>
            <a:r>
              <a:rPr lang="en-US" altLang="ja-JP" sz="1800" i="1" baseline="-25000" smtClean="0"/>
              <a:t>k</a:t>
            </a:r>
            <a:r>
              <a:rPr lang="en-US" altLang="ja-JP" sz="1800" baseline="-25000" smtClean="0"/>
              <a:t>-1</a:t>
            </a:r>
            <a:r>
              <a:rPr lang="en-US" altLang="ja-JP" sz="1800" smtClean="0"/>
              <a:t> &lt; </a:t>
            </a:r>
            <a:r>
              <a:rPr lang="en-US" altLang="ja-JP" sz="1800" i="1" smtClean="0"/>
              <a:t>i</a:t>
            </a:r>
            <a:r>
              <a:rPr lang="en-US" altLang="ja-JP" sz="1800" i="1" smtClean="0">
                <a:latin typeface="Arial" charset="0"/>
              </a:rPr>
              <a:t>’</a:t>
            </a:r>
            <a:r>
              <a:rPr lang="en-US" altLang="ja-JP" sz="1800" i="1" baseline="-25000" smtClean="0"/>
              <a:t>k</a:t>
            </a:r>
            <a:r>
              <a:rPr lang="en-US" altLang="ja-JP" sz="1800" baseline="-25000" smtClean="0"/>
              <a:t>-1</a:t>
            </a:r>
            <a:r>
              <a:rPr lang="en-US" altLang="ja-JP" sz="1800" smtClean="0"/>
              <a:t> </a:t>
            </a:r>
            <a:r>
              <a:rPr lang="en-US" altLang="ja-JP" sz="1800" b="1" smtClean="0"/>
              <a:t>do</a:t>
            </a:r>
            <a:r>
              <a:rPr lang="en-US" altLang="ja-JP" sz="1800" smtClean="0"/>
              <a:t> 	</a:t>
            </a:r>
            <a:r>
              <a:rPr lang="en-US" sz="1800" smtClean="0"/>
              <a:t> // according to the lexicographic order</a:t>
            </a:r>
            <a:endParaRPr lang="en-US" altLang="ja-JP" sz="1800" smtClean="0"/>
          </a:p>
          <a:p>
            <a:pPr eaLnBrk="1" hangingPunct="1">
              <a:lnSpc>
                <a:spcPct val="80000"/>
              </a:lnSpc>
              <a:buFont typeface="Wingdings" pitchFamily="2" charset="2"/>
              <a:buNone/>
            </a:pPr>
            <a:r>
              <a:rPr lang="en-US" altLang="ja-JP" sz="1800" i="1" smtClean="0"/>
              <a:t>	    c</a:t>
            </a:r>
            <a:r>
              <a:rPr lang="en-US" altLang="ja-JP" sz="1800" smtClean="0"/>
              <a:t> </a:t>
            </a:r>
            <a:r>
              <a:rPr lang="en-US" altLang="ja-JP" sz="1800" smtClean="0">
                <a:sym typeface="Symbol" pitchFamily="18" charset="2"/>
              </a:rPr>
              <a:t></a:t>
            </a:r>
            <a:r>
              <a:rPr lang="en-US" altLang="ja-JP" sz="1800" smtClean="0"/>
              <a:t> {</a:t>
            </a:r>
            <a:r>
              <a:rPr lang="en-US" altLang="ja-JP" sz="1800" i="1" smtClean="0"/>
              <a:t>i</a:t>
            </a:r>
            <a:r>
              <a:rPr lang="en-US" altLang="ja-JP" sz="1800" baseline="-25000" smtClean="0"/>
              <a:t>1</a:t>
            </a:r>
            <a:r>
              <a:rPr lang="en-US" altLang="ja-JP" sz="1800" smtClean="0"/>
              <a:t>, </a:t>
            </a:r>
            <a:r>
              <a:rPr lang="en-US" altLang="ja-JP" sz="1800" smtClean="0">
                <a:latin typeface="Arial" charset="0"/>
              </a:rPr>
              <a:t>…</a:t>
            </a:r>
            <a:r>
              <a:rPr lang="en-US" altLang="ja-JP" sz="1800" smtClean="0"/>
              <a:t>, </a:t>
            </a:r>
            <a:r>
              <a:rPr lang="en-US" altLang="ja-JP" sz="1800" i="1" smtClean="0"/>
              <a:t>i</a:t>
            </a:r>
            <a:r>
              <a:rPr lang="en-US" altLang="ja-JP" sz="1800" i="1" baseline="-25000" smtClean="0"/>
              <a:t>k-</a:t>
            </a:r>
            <a:r>
              <a:rPr lang="en-US" altLang="ja-JP" sz="1800" baseline="-25000" smtClean="0"/>
              <a:t>1</a:t>
            </a:r>
            <a:r>
              <a:rPr lang="en-US" altLang="ja-JP" sz="1800" smtClean="0"/>
              <a:t>, </a:t>
            </a:r>
            <a:r>
              <a:rPr lang="en-US" altLang="ja-JP" sz="1800" i="1" smtClean="0"/>
              <a:t>i</a:t>
            </a:r>
            <a:r>
              <a:rPr lang="en-US" altLang="ja-JP" sz="1800" i="1" smtClean="0">
                <a:latin typeface="Arial" charset="0"/>
              </a:rPr>
              <a:t>’</a:t>
            </a:r>
            <a:r>
              <a:rPr lang="en-US" altLang="ja-JP" sz="1800" i="1" baseline="-25000" smtClean="0"/>
              <a:t>k-</a:t>
            </a:r>
            <a:r>
              <a:rPr lang="en-US" altLang="ja-JP" sz="1800" baseline="-25000" smtClean="0"/>
              <a:t>1</a:t>
            </a:r>
            <a:r>
              <a:rPr lang="en-US" altLang="ja-JP" sz="1800" smtClean="0"/>
              <a:t>}; 		</a:t>
            </a:r>
            <a:r>
              <a:rPr lang="en-US" altLang="ja-JP" sz="1800" smtClean="0">
                <a:solidFill>
                  <a:srgbClr val="3333CC"/>
                </a:solidFill>
              </a:rPr>
              <a:t>// join </a:t>
            </a:r>
            <a:r>
              <a:rPr lang="en-US" altLang="ja-JP" sz="1800" i="1" smtClean="0">
                <a:solidFill>
                  <a:srgbClr val="3333CC"/>
                </a:solidFill>
              </a:rPr>
              <a:t>f</a:t>
            </a:r>
            <a:r>
              <a:rPr lang="en-US" altLang="ja-JP" sz="1800" baseline="-25000" smtClean="0">
                <a:solidFill>
                  <a:srgbClr val="3333CC"/>
                </a:solidFill>
              </a:rPr>
              <a:t>1</a:t>
            </a:r>
            <a:r>
              <a:rPr lang="en-US" altLang="ja-JP" sz="1800" smtClean="0">
                <a:solidFill>
                  <a:srgbClr val="3333CC"/>
                </a:solidFill>
              </a:rPr>
              <a:t> and </a:t>
            </a:r>
            <a:r>
              <a:rPr lang="en-US" altLang="ja-JP" sz="1800" i="1" smtClean="0">
                <a:solidFill>
                  <a:srgbClr val="3333CC"/>
                </a:solidFill>
              </a:rPr>
              <a:t>f</a:t>
            </a:r>
            <a:r>
              <a:rPr lang="en-US" altLang="ja-JP" sz="1800" baseline="-25000" smtClean="0">
                <a:solidFill>
                  <a:srgbClr val="3333CC"/>
                </a:solidFill>
              </a:rPr>
              <a:t>2</a:t>
            </a:r>
            <a:endParaRPr lang="en-US" altLang="ja-JP" sz="1800" i="1" smtClean="0">
              <a:solidFill>
                <a:srgbClr val="3333CC"/>
              </a:solidFill>
            </a:endParaRPr>
          </a:p>
          <a:p>
            <a:pPr eaLnBrk="1" hangingPunct="1">
              <a:lnSpc>
                <a:spcPct val="80000"/>
              </a:lnSpc>
              <a:buFont typeface="Wingdings" pitchFamily="2" charset="2"/>
              <a:buNone/>
            </a:pPr>
            <a:r>
              <a:rPr lang="en-US" altLang="ja-JP" sz="1800" i="1" smtClean="0"/>
              <a:t>	    C</a:t>
            </a:r>
            <a:r>
              <a:rPr lang="en-US" altLang="ja-JP" sz="1800" i="1" baseline="-25000" smtClean="0"/>
              <a:t>k</a:t>
            </a:r>
            <a:r>
              <a:rPr lang="en-US" altLang="ja-JP" sz="1800" smtClean="0"/>
              <a:t> </a:t>
            </a:r>
            <a:r>
              <a:rPr lang="en-US" altLang="ja-JP" sz="1800" smtClean="0">
                <a:sym typeface="Symbol" pitchFamily="18" charset="2"/>
              </a:rPr>
              <a:t></a:t>
            </a:r>
            <a:r>
              <a:rPr lang="en-US" altLang="ja-JP" sz="1800" smtClean="0"/>
              <a:t> </a:t>
            </a:r>
            <a:r>
              <a:rPr lang="en-US" altLang="ja-JP" sz="1800" i="1" smtClean="0"/>
              <a:t>C</a:t>
            </a:r>
            <a:r>
              <a:rPr lang="en-US" altLang="ja-JP" sz="1800" i="1" baseline="-25000" smtClean="0"/>
              <a:t>k</a:t>
            </a:r>
            <a:r>
              <a:rPr lang="en-US" altLang="ja-JP" sz="1800" smtClean="0"/>
              <a:t> </a:t>
            </a:r>
            <a:r>
              <a:rPr lang="en-US" altLang="ja-JP" sz="1800" smtClean="0">
                <a:sym typeface="Symbol" pitchFamily="18" charset="2"/>
              </a:rPr>
              <a:t></a:t>
            </a:r>
            <a:r>
              <a:rPr lang="en-US" altLang="ja-JP" sz="1800" smtClean="0"/>
              <a:t> {</a:t>
            </a:r>
            <a:r>
              <a:rPr lang="en-US" altLang="ja-JP" sz="1800" i="1" smtClean="0"/>
              <a:t>c</a:t>
            </a:r>
            <a:r>
              <a:rPr lang="en-US" altLang="ja-JP" sz="1800" smtClean="0"/>
              <a:t>}; 	</a:t>
            </a:r>
            <a:r>
              <a:rPr lang="en-US" sz="1800" smtClean="0"/>
              <a:t> // add the new itemset c to the candidates</a:t>
            </a:r>
            <a:endParaRPr lang="en-US" altLang="ja-JP" sz="1800" smtClean="0"/>
          </a:p>
          <a:p>
            <a:pPr eaLnBrk="1" hangingPunct="1">
              <a:lnSpc>
                <a:spcPct val="80000"/>
              </a:lnSpc>
              <a:buFont typeface="Wingdings" pitchFamily="2" charset="2"/>
              <a:buNone/>
            </a:pPr>
            <a:r>
              <a:rPr lang="en-US" altLang="ja-JP" sz="1800" b="1" smtClean="0"/>
              <a:t>	    for </a:t>
            </a:r>
            <a:r>
              <a:rPr lang="en-US" altLang="ja-JP" sz="1800" smtClean="0"/>
              <a:t>each (</a:t>
            </a:r>
            <a:r>
              <a:rPr lang="en-US" altLang="ja-JP" sz="1800" i="1" smtClean="0"/>
              <a:t>k-</a:t>
            </a:r>
            <a:r>
              <a:rPr lang="en-US" altLang="ja-JP" sz="1800" smtClean="0"/>
              <a:t>1)-subset </a:t>
            </a:r>
            <a:r>
              <a:rPr lang="en-US" altLang="ja-JP" sz="1800" i="1" smtClean="0"/>
              <a:t>s</a:t>
            </a:r>
            <a:r>
              <a:rPr lang="en-US" altLang="ja-JP" sz="1800" smtClean="0"/>
              <a:t> of </a:t>
            </a:r>
            <a:r>
              <a:rPr lang="en-US" altLang="ja-JP" sz="1800" i="1" smtClean="0"/>
              <a:t>c</a:t>
            </a:r>
            <a:r>
              <a:rPr lang="en-US" altLang="ja-JP" sz="1800" smtClean="0"/>
              <a:t> </a:t>
            </a:r>
            <a:r>
              <a:rPr lang="en-US" altLang="ja-JP" sz="1800" b="1" smtClean="0"/>
              <a:t>do	</a:t>
            </a:r>
          </a:p>
          <a:p>
            <a:pPr eaLnBrk="1" hangingPunct="1">
              <a:lnSpc>
                <a:spcPct val="80000"/>
              </a:lnSpc>
              <a:buFont typeface="Wingdings" pitchFamily="2" charset="2"/>
              <a:buNone/>
            </a:pPr>
            <a:r>
              <a:rPr lang="en-US" altLang="ja-JP" sz="1800" b="1" smtClean="0"/>
              <a:t>		if </a:t>
            </a:r>
            <a:r>
              <a:rPr lang="en-US" altLang="ja-JP" sz="1800" smtClean="0"/>
              <a:t>(</a:t>
            </a:r>
            <a:r>
              <a:rPr lang="en-US" altLang="ja-JP" sz="1800" i="1" smtClean="0"/>
              <a:t>s</a:t>
            </a:r>
            <a:r>
              <a:rPr lang="en-US" altLang="ja-JP" sz="1800" smtClean="0"/>
              <a:t> </a:t>
            </a:r>
            <a:r>
              <a:rPr lang="en-US" altLang="ja-JP" sz="1800" smtClean="0">
                <a:sym typeface="Symbol" pitchFamily="18" charset="2"/>
              </a:rPr>
              <a:t></a:t>
            </a:r>
            <a:r>
              <a:rPr lang="en-US" altLang="ja-JP" sz="1800" smtClean="0"/>
              <a:t> </a:t>
            </a:r>
            <a:r>
              <a:rPr lang="en-US" altLang="ja-JP" sz="1800" i="1" smtClean="0"/>
              <a:t>F</a:t>
            </a:r>
            <a:r>
              <a:rPr lang="en-US" altLang="ja-JP" sz="1800" i="1" baseline="-25000" smtClean="0"/>
              <a:t>k</a:t>
            </a:r>
            <a:r>
              <a:rPr lang="en-US" altLang="ja-JP" sz="1800" baseline="-25000" smtClean="0"/>
              <a:t>-1</a:t>
            </a:r>
            <a:r>
              <a:rPr lang="en-US" altLang="ja-JP" sz="1800" smtClean="0"/>
              <a:t>) </a:t>
            </a:r>
            <a:r>
              <a:rPr lang="en-US" altLang="ja-JP" sz="1800" b="1" smtClean="0"/>
              <a:t>then</a:t>
            </a:r>
            <a:r>
              <a:rPr lang="en-US" altLang="ja-JP" sz="1800" smtClean="0"/>
              <a:t>  </a:t>
            </a:r>
          </a:p>
          <a:p>
            <a:pPr eaLnBrk="1" hangingPunct="1">
              <a:lnSpc>
                <a:spcPct val="80000"/>
              </a:lnSpc>
              <a:buFont typeface="Wingdings" pitchFamily="2" charset="2"/>
              <a:buNone/>
            </a:pPr>
            <a:r>
              <a:rPr lang="en-US" altLang="ja-JP" sz="1800" smtClean="0"/>
              <a:t>		    delete </a:t>
            </a:r>
            <a:r>
              <a:rPr lang="en-US" altLang="ja-JP" sz="1800" i="1" smtClean="0"/>
              <a:t>c</a:t>
            </a:r>
            <a:r>
              <a:rPr lang="en-US" altLang="ja-JP" sz="1800" smtClean="0"/>
              <a:t> from </a:t>
            </a:r>
            <a:r>
              <a:rPr lang="en-US" altLang="ja-JP" sz="1800" i="1" smtClean="0"/>
              <a:t>C</a:t>
            </a:r>
            <a:r>
              <a:rPr lang="en-US" altLang="ja-JP" sz="1800" i="1" baseline="-25000" smtClean="0"/>
              <a:t>k</a:t>
            </a:r>
            <a:r>
              <a:rPr lang="en-US" altLang="ja-JP" sz="1800" smtClean="0"/>
              <a:t>;	</a:t>
            </a:r>
            <a:r>
              <a:rPr lang="en-US" altLang="ja-JP" sz="1800" smtClean="0">
                <a:solidFill>
                  <a:srgbClr val="3333CC"/>
                </a:solidFill>
              </a:rPr>
              <a:t>// prune</a:t>
            </a:r>
            <a:r>
              <a:rPr lang="tr-TR" altLang="ja-JP" sz="1800" smtClean="0">
                <a:solidFill>
                  <a:srgbClr val="3333CC"/>
                </a:solidFill>
              </a:rPr>
              <a:t>-</a:t>
            </a:r>
            <a:r>
              <a:rPr lang="en-US" sz="1800" smtClean="0"/>
              <a:t>delete c from the candidates</a:t>
            </a:r>
            <a:endParaRPr lang="en-US" altLang="ja-JP" sz="1800" smtClean="0">
              <a:solidFill>
                <a:srgbClr val="3333CC"/>
              </a:solidFill>
            </a:endParaRPr>
          </a:p>
          <a:p>
            <a:pPr eaLnBrk="1" hangingPunct="1">
              <a:lnSpc>
                <a:spcPct val="80000"/>
              </a:lnSpc>
              <a:buFont typeface="Wingdings" pitchFamily="2" charset="2"/>
              <a:buNone/>
            </a:pPr>
            <a:r>
              <a:rPr lang="en-US" altLang="ja-JP" sz="1800" b="1" smtClean="0"/>
              <a:t>	    end</a:t>
            </a:r>
            <a:r>
              <a:rPr lang="en-US" altLang="ja-JP" sz="1800" smtClean="0"/>
              <a:t>	</a:t>
            </a:r>
          </a:p>
          <a:p>
            <a:pPr eaLnBrk="1" hangingPunct="1">
              <a:lnSpc>
                <a:spcPct val="80000"/>
              </a:lnSpc>
              <a:buFont typeface="Wingdings" pitchFamily="2" charset="2"/>
              <a:buNone/>
            </a:pPr>
            <a:r>
              <a:rPr lang="en-US" altLang="ja-JP" sz="1800" b="1" smtClean="0"/>
              <a:t>	end</a:t>
            </a:r>
            <a:r>
              <a:rPr lang="en-US" altLang="ja-JP" sz="1800" smtClean="0"/>
              <a:t>	</a:t>
            </a:r>
          </a:p>
          <a:p>
            <a:pPr eaLnBrk="1" hangingPunct="1">
              <a:lnSpc>
                <a:spcPct val="80000"/>
              </a:lnSpc>
              <a:buFont typeface="Wingdings" pitchFamily="2" charset="2"/>
              <a:buNone/>
            </a:pPr>
            <a:r>
              <a:rPr lang="en-US" altLang="ja-JP" sz="1800" smtClean="0"/>
              <a:t>	return </a:t>
            </a:r>
            <a:r>
              <a:rPr lang="en-US" altLang="ja-JP" sz="1800" i="1" smtClean="0"/>
              <a:t>C</a:t>
            </a:r>
            <a:r>
              <a:rPr lang="en-US" altLang="ja-JP" sz="1800" i="1" baseline="-25000" smtClean="0"/>
              <a:t>k</a:t>
            </a:r>
            <a:r>
              <a:rPr lang="en-US" altLang="ja-JP" sz="1800" smtClean="0"/>
              <a:t>; 	</a:t>
            </a:r>
            <a:r>
              <a:rPr lang="tr-TR" sz="1800" smtClean="0"/>
              <a:t> // return the generated candidates</a:t>
            </a:r>
          </a:p>
          <a:p>
            <a:pPr eaLnBrk="1" hangingPunct="1">
              <a:lnSpc>
                <a:spcPct val="80000"/>
              </a:lnSpc>
              <a:buFont typeface="Wingdings" pitchFamily="2" charset="2"/>
              <a:buNone/>
            </a:pPr>
            <a:endParaRPr lang="en-US" sz="1800" smtClean="0"/>
          </a:p>
          <a:p>
            <a:pPr eaLnBrk="1" hangingPunct="1">
              <a:lnSpc>
                <a:spcPct val="80000"/>
              </a:lnSpc>
            </a:pPr>
            <a:endParaRPr lang="tr-TR" sz="180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tr-TR" smtClean="0"/>
              <a:t>Candidate –gen function</a:t>
            </a:r>
          </a:p>
        </p:txBody>
      </p:sp>
      <p:sp>
        <p:nvSpPr>
          <p:cNvPr id="26627" name="Rectangle 3"/>
          <p:cNvSpPr>
            <a:spLocks noGrp="1" noChangeArrowheads="1"/>
          </p:cNvSpPr>
          <p:nvPr>
            <p:ph idx="1"/>
          </p:nvPr>
        </p:nvSpPr>
        <p:spPr/>
        <p:txBody>
          <a:bodyPr/>
          <a:lstStyle/>
          <a:p>
            <a:pPr eaLnBrk="1" hangingPunct="1"/>
            <a:r>
              <a:rPr lang="tr-TR" sz="2800" b="1" smtClean="0"/>
              <a:t>Birleştirme Adımı:</a:t>
            </a:r>
          </a:p>
          <a:p>
            <a:pPr lvl="1" eaLnBrk="1" hangingPunct="1"/>
            <a:r>
              <a:rPr lang="tr-TR" sz="2400" smtClean="0"/>
              <a:t>Aday nesnelerin kümesi </a:t>
            </a:r>
            <a:r>
              <a:rPr lang="tr-TR" sz="2400" i="1" smtClean="0">
                <a:solidFill>
                  <a:srgbClr val="FF0000"/>
                </a:solidFill>
              </a:rPr>
              <a:t>C</a:t>
            </a:r>
            <a:r>
              <a:rPr lang="tr-TR" sz="2400" baseline="-25000" smtClean="0">
                <a:solidFill>
                  <a:srgbClr val="FF0000"/>
                </a:solidFill>
              </a:rPr>
              <a:t>k</a:t>
            </a:r>
            <a:r>
              <a:rPr lang="tr-TR" sz="2400" smtClean="0"/>
              <a:t> ile gösterilecektir</a:t>
            </a:r>
          </a:p>
          <a:p>
            <a:pPr lvl="1" eaLnBrk="1" hangingPunct="1"/>
            <a:r>
              <a:rPr lang="tr-TR" sz="2400" smtClean="0"/>
              <a:t>aday k-itemsets (</a:t>
            </a:r>
            <a:r>
              <a:rPr lang="tr-TR" sz="2400" i="1" smtClean="0">
                <a:solidFill>
                  <a:srgbClr val="FF0000"/>
                </a:solidFill>
              </a:rPr>
              <a:t>C</a:t>
            </a:r>
            <a:r>
              <a:rPr lang="tr-TR" sz="2400" baseline="-25000" smtClean="0">
                <a:solidFill>
                  <a:srgbClr val="FF0000"/>
                </a:solidFill>
              </a:rPr>
              <a:t>k</a:t>
            </a:r>
            <a:r>
              <a:rPr lang="tr-TR" sz="2400" smtClean="0"/>
              <a:t> )</a:t>
            </a:r>
          </a:p>
          <a:p>
            <a:pPr lvl="2" eaLnBrk="1" hangingPunct="1"/>
            <a:r>
              <a:rPr lang="en-US" sz="2000" i="1" smtClean="0">
                <a:solidFill>
                  <a:srgbClr val="FF0000"/>
                </a:solidFill>
              </a:rPr>
              <a:t>F</a:t>
            </a:r>
            <a:r>
              <a:rPr lang="tr-TR" sz="2000" baseline="-25000" smtClean="0">
                <a:solidFill>
                  <a:srgbClr val="FF0000"/>
                </a:solidFill>
              </a:rPr>
              <a:t>k</a:t>
            </a:r>
            <a:r>
              <a:rPr lang="tr-TR" sz="2000" smtClean="0"/>
              <a:t> kümesini bulmak için kullanılır </a:t>
            </a:r>
          </a:p>
          <a:p>
            <a:pPr lvl="2" eaLnBrk="1" hangingPunct="1"/>
            <a:r>
              <a:rPr lang="tr-TR" sz="2000" i="1" smtClean="0"/>
              <a:t>ve </a:t>
            </a:r>
            <a:r>
              <a:rPr lang="en-US" sz="2000" i="1" smtClean="0">
                <a:solidFill>
                  <a:srgbClr val="FF0000"/>
                </a:solidFill>
              </a:rPr>
              <a:t>F</a:t>
            </a:r>
            <a:r>
              <a:rPr lang="tr-TR" sz="2000" baseline="-25000" smtClean="0">
                <a:solidFill>
                  <a:srgbClr val="FF0000"/>
                </a:solidFill>
              </a:rPr>
              <a:t>k-1</a:t>
            </a:r>
            <a:r>
              <a:rPr lang="tr-TR" sz="2000" smtClean="0"/>
              <a:t> kendi arasında birleştirilerek bulunur. </a:t>
            </a:r>
          </a:p>
          <a:p>
            <a:pPr lvl="1" eaLnBrk="1" hangingPunct="1"/>
            <a:r>
              <a:rPr lang="tr-TR" sz="2400" i="1" smtClean="0"/>
              <a:t>I</a:t>
            </a:r>
            <a:r>
              <a:rPr lang="tr-TR" sz="2400" baseline="-25000" smtClean="0"/>
              <a:t>1</a:t>
            </a:r>
            <a:r>
              <a:rPr lang="tr-TR" sz="2400" smtClean="0"/>
              <a:t> ve </a:t>
            </a:r>
            <a:r>
              <a:rPr lang="tr-TR" sz="2400" i="1" smtClean="0"/>
              <a:t>I</a:t>
            </a:r>
            <a:r>
              <a:rPr lang="tr-TR" sz="2400" baseline="-25000" smtClean="0"/>
              <a:t>2</a:t>
            </a:r>
            <a:r>
              <a:rPr lang="tr-TR" sz="2400" smtClean="0"/>
              <a:t>, </a:t>
            </a:r>
            <a:r>
              <a:rPr lang="en-US" sz="2400" i="1" smtClean="0">
                <a:solidFill>
                  <a:srgbClr val="FF0000"/>
                </a:solidFill>
              </a:rPr>
              <a:t>F</a:t>
            </a:r>
            <a:r>
              <a:rPr lang="tr-TR" sz="2400" baseline="-25000" smtClean="0">
                <a:solidFill>
                  <a:srgbClr val="FF0000"/>
                </a:solidFill>
              </a:rPr>
              <a:t>k-1</a:t>
            </a:r>
            <a:r>
              <a:rPr lang="tr-TR" sz="2400" smtClean="0"/>
              <a:t> deki iki nesne olsunlar. </a:t>
            </a:r>
          </a:p>
          <a:p>
            <a:pPr lvl="1" eaLnBrk="1" hangingPunct="1"/>
            <a:r>
              <a:rPr lang="tr-TR" sz="2400" i="1" smtClean="0"/>
              <a:t>I</a:t>
            </a:r>
            <a:r>
              <a:rPr lang="tr-TR" sz="2400" baseline="-25000" smtClean="0"/>
              <a:t>i</a:t>
            </a:r>
            <a:r>
              <a:rPr lang="tr-TR" sz="2400" smtClean="0"/>
              <a:t>[j] notasyonu, </a:t>
            </a:r>
            <a:r>
              <a:rPr lang="tr-TR" sz="2400" i="1" smtClean="0"/>
              <a:t>I</a:t>
            </a:r>
            <a:r>
              <a:rPr lang="tr-TR" sz="2400" baseline="-25000" smtClean="0"/>
              <a:t>i</a:t>
            </a:r>
            <a:r>
              <a:rPr lang="tr-TR" sz="2400" smtClean="0"/>
              <a:t> deki j. nesneyi temsil eder.</a:t>
            </a:r>
          </a:p>
          <a:p>
            <a:pPr lvl="1" eaLnBrk="1" hangingPunct="1"/>
            <a:r>
              <a:rPr lang="tr-TR" sz="2400" smtClean="0"/>
              <a:t>Join işlemi: </a:t>
            </a:r>
          </a:p>
          <a:p>
            <a:pPr lvl="2" eaLnBrk="1" hangingPunct="1"/>
            <a:r>
              <a:rPr lang="en-US" sz="2000" i="1" smtClean="0">
                <a:solidFill>
                  <a:srgbClr val="FF0000"/>
                </a:solidFill>
              </a:rPr>
              <a:t>F</a:t>
            </a:r>
            <a:r>
              <a:rPr lang="tr-TR" sz="2000" baseline="-25000" smtClean="0">
                <a:solidFill>
                  <a:srgbClr val="FF0000"/>
                </a:solidFill>
              </a:rPr>
              <a:t>k-1</a:t>
            </a:r>
            <a:r>
              <a:rPr lang="tr-TR" sz="2000" smtClean="0"/>
              <a:t> elemanlarının ilk (k-2) nesneleri ortak olduğu durumda gerçekleştirilir.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tr-TR" smtClean="0"/>
              <a:t>Candidate –gen function</a:t>
            </a:r>
          </a:p>
        </p:txBody>
      </p:sp>
      <p:sp>
        <p:nvSpPr>
          <p:cNvPr id="27651" name="Rectangle 3"/>
          <p:cNvSpPr>
            <a:spLocks noGrp="1" noChangeArrowheads="1"/>
          </p:cNvSpPr>
          <p:nvPr>
            <p:ph idx="1"/>
          </p:nvPr>
        </p:nvSpPr>
        <p:spPr/>
        <p:txBody>
          <a:bodyPr/>
          <a:lstStyle/>
          <a:p>
            <a:pPr eaLnBrk="1" hangingPunct="1">
              <a:lnSpc>
                <a:spcPct val="80000"/>
              </a:lnSpc>
            </a:pPr>
            <a:r>
              <a:rPr lang="tr-TR" sz="1800" b="1" smtClean="0"/>
              <a:t>Budama Adımı</a:t>
            </a:r>
          </a:p>
          <a:p>
            <a:pPr eaLnBrk="1" hangingPunct="1">
              <a:lnSpc>
                <a:spcPct val="80000"/>
              </a:lnSpc>
            </a:pPr>
            <a:r>
              <a:rPr lang="tr-TR" sz="1800" i="1" smtClean="0">
                <a:solidFill>
                  <a:srgbClr val="FF0000"/>
                </a:solidFill>
              </a:rPr>
              <a:t>C</a:t>
            </a:r>
            <a:r>
              <a:rPr lang="tr-TR" sz="1800" baseline="-25000" smtClean="0">
                <a:solidFill>
                  <a:srgbClr val="FF0000"/>
                </a:solidFill>
              </a:rPr>
              <a:t>k</a:t>
            </a:r>
            <a:r>
              <a:rPr lang="tr-TR" sz="1800" smtClean="0"/>
              <a:t> kümesi: </a:t>
            </a:r>
          </a:p>
          <a:p>
            <a:pPr lvl="1" eaLnBrk="1" hangingPunct="1">
              <a:lnSpc>
                <a:spcPct val="80000"/>
              </a:lnSpc>
            </a:pPr>
            <a:r>
              <a:rPr lang="tr-TR" sz="1600" i="1" smtClean="0">
                <a:solidFill>
                  <a:srgbClr val="FF0000"/>
                </a:solidFill>
              </a:rPr>
              <a:t>F</a:t>
            </a:r>
            <a:r>
              <a:rPr lang="tr-TR" sz="1600" baseline="-25000" smtClean="0">
                <a:solidFill>
                  <a:srgbClr val="FF0000"/>
                </a:solidFill>
              </a:rPr>
              <a:t>k</a:t>
            </a:r>
            <a:r>
              <a:rPr lang="tr-TR" sz="1600" smtClean="0"/>
              <a:t> kümesinin bir süpersetidir. </a:t>
            </a:r>
          </a:p>
          <a:p>
            <a:pPr lvl="1" eaLnBrk="1" hangingPunct="1">
              <a:lnSpc>
                <a:spcPct val="80000"/>
              </a:lnSpc>
            </a:pPr>
            <a:r>
              <a:rPr lang="tr-TR" sz="1600" smtClean="0"/>
              <a:t>Aday kümenin elemanları sık geçen olabilirler yada olmayabilirler. </a:t>
            </a:r>
          </a:p>
          <a:p>
            <a:pPr lvl="1" eaLnBrk="1" hangingPunct="1">
              <a:lnSpc>
                <a:spcPct val="80000"/>
              </a:lnSpc>
            </a:pPr>
            <a:r>
              <a:rPr lang="tr-TR" sz="1600" smtClean="0"/>
              <a:t>Fakat sık geçen tüm k-itemsets </a:t>
            </a:r>
            <a:r>
              <a:rPr lang="tr-TR" sz="1600" i="1" smtClean="0">
                <a:solidFill>
                  <a:srgbClr val="FF0000"/>
                </a:solidFill>
              </a:rPr>
              <a:t>C</a:t>
            </a:r>
            <a:r>
              <a:rPr lang="tr-TR" sz="1600" baseline="-25000" smtClean="0">
                <a:solidFill>
                  <a:srgbClr val="FF0000"/>
                </a:solidFill>
              </a:rPr>
              <a:t>k</a:t>
            </a:r>
            <a:r>
              <a:rPr lang="tr-TR" sz="1600" smtClean="0"/>
              <a:t>’da yer alır. </a:t>
            </a:r>
          </a:p>
          <a:p>
            <a:pPr eaLnBrk="1" hangingPunct="1">
              <a:lnSpc>
                <a:spcPct val="80000"/>
              </a:lnSpc>
            </a:pPr>
            <a:r>
              <a:rPr lang="tr-TR" sz="1800" i="1" smtClean="0">
                <a:solidFill>
                  <a:srgbClr val="FF0000"/>
                </a:solidFill>
              </a:rPr>
              <a:t>F</a:t>
            </a:r>
            <a:r>
              <a:rPr lang="tr-TR" sz="1800" baseline="-25000" smtClean="0">
                <a:solidFill>
                  <a:srgbClr val="FF0000"/>
                </a:solidFill>
              </a:rPr>
              <a:t>k  </a:t>
            </a:r>
            <a:r>
              <a:rPr lang="tr-TR" sz="1800" smtClean="0"/>
              <a:t>kümesi:</a:t>
            </a:r>
            <a:r>
              <a:rPr lang="tr-TR" sz="1800" baseline="-25000" smtClean="0">
                <a:solidFill>
                  <a:srgbClr val="FF0000"/>
                </a:solidFill>
              </a:rPr>
              <a:t> </a:t>
            </a:r>
          </a:p>
          <a:p>
            <a:pPr lvl="1" eaLnBrk="1" hangingPunct="1">
              <a:lnSpc>
                <a:spcPct val="80000"/>
              </a:lnSpc>
            </a:pPr>
            <a:r>
              <a:rPr lang="tr-TR" sz="1800" i="1" smtClean="0">
                <a:solidFill>
                  <a:srgbClr val="FF0000"/>
                </a:solidFill>
              </a:rPr>
              <a:t>C</a:t>
            </a:r>
            <a:r>
              <a:rPr lang="tr-TR" sz="1800" baseline="-25000" smtClean="0">
                <a:solidFill>
                  <a:srgbClr val="FF0000"/>
                </a:solidFill>
              </a:rPr>
              <a:t>k</a:t>
            </a:r>
            <a:r>
              <a:rPr lang="tr-TR" sz="1800" smtClean="0"/>
              <a:t> kümesindeki her elemanın veri tabanında geçiş sayısının bulunması ile hesaplanır. </a:t>
            </a:r>
          </a:p>
          <a:p>
            <a:pPr eaLnBrk="1" hangingPunct="1">
              <a:lnSpc>
                <a:spcPct val="80000"/>
              </a:lnSpc>
            </a:pPr>
            <a:r>
              <a:rPr lang="tr-TR" sz="1800" smtClean="0"/>
              <a:t>Burada ek olarak geçiş sayılarının min_sup değeri ile kıyaslanması işlemi vardır. </a:t>
            </a:r>
          </a:p>
          <a:p>
            <a:pPr lvl="1" eaLnBrk="1" hangingPunct="1">
              <a:lnSpc>
                <a:spcPct val="80000"/>
              </a:lnSpc>
            </a:pPr>
            <a:r>
              <a:rPr lang="tr-TR" sz="1800" i="1" smtClean="0">
                <a:solidFill>
                  <a:srgbClr val="FF0000"/>
                </a:solidFill>
              </a:rPr>
              <a:t>C</a:t>
            </a:r>
            <a:r>
              <a:rPr lang="tr-TR" sz="1800" baseline="-25000" smtClean="0">
                <a:solidFill>
                  <a:srgbClr val="FF0000"/>
                </a:solidFill>
              </a:rPr>
              <a:t>k</a:t>
            </a:r>
            <a:r>
              <a:rPr lang="tr-TR" sz="1800" smtClean="0"/>
              <a:t> çok büyük boyutlarda olabilir, bu durumda taranması çok işlem yükü gerektirir.</a:t>
            </a:r>
          </a:p>
          <a:p>
            <a:pPr eaLnBrk="1" hangingPunct="1">
              <a:lnSpc>
                <a:spcPct val="80000"/>
              </a:lnSpc>
            </a:pPr>
            <a:r>
              <a:rPr lang="tr-TR" sz="1800" i="1" smtClean="0">
                <a:solidFill>
                  <a:srgbClr val="FF0000"/>
                </a:solidFill>
              </a:rPr>
              <a:t>C</a:t>
            </a:r>
            <a:r>
              <a:rPr lang="tr-TR" sz="1800" baseline="-25000" smtClean="0">
                <a:solidFill>
                  <a:srgbClr val="FF0000"/>
                </a:solidFill>
              </a:rPr>
              <a:t>k</a:t>
            </a:r>
            <a:r>
              <a:rPr lang="tr-TR" sz="1800" smtClean="0"/>
              <a:t> nın boyutunun yeniden hesaplanması için “Apriori özelliği” aşağıdaki gibi kullanılır. </a:t>
            </a:r>
          </a:p>
          <a:p>
            <a:pPr lvl="1" eaLnBrk="1" hangingPunct="1">
              <a:lnSpc>
                <a:spcPct val="80000"/>
              </a:lnSpc>
            </a:pPr>
            <a:r>
              <a:rPr lang="tr-TR" sz="1800" smtClean="0"/>
              <a:t>Aday k-itemset ‘in, k-1 li alt kümeleri </a:t>
            </a:r>
            <a:r>
              <a:rPr lang="tr-TR" sz="1800" i="1" smtClean="0">
                <a:solidFill>
                  <a:srgbClr val="FF0000"/>
                </a:solidFill>
              </a:rPr>
              <a:t>F</a:t>
            </a:r>
            <a:r>
              <a:rPr lang="tr-TR" sz="1800" baseline="-25000" smtClean="0">
                <a:solidFill>
                  <a:srgbClr val="FF0000"/>
                </a:solidFill>
              </a:rPr>
              <a:t>k-1</a:t>
            </a:r>
            <a:r>
              <a:rPr lang="tr-TR" sz="1800" smtClean="0"/>
              <a:t> kümesinin elemanı değil ise </a:t>
            </a:r>
            <a:r>
              <a:rPr lang="tr-TR" sz="1800" i="1" smtClean="0">
                <a:solidFill>
                  <a:srgbClr val="FF0000"/>
                </a:solidFill>
              </a:rPr>
              <a:t>C</a:t>
            </a:r>
            <a:r>
              <a:rPr lang="tr-TR" sz="1800" baseline="-25000" smtClean="0">
                <a:solidFill>
                  <a:srgbClr val="FF0000"/>
                </a:solidFill>
              </a:rPr>
              <a:t>k</a:t>
            </a:r>
            <a:r>
              <a:rPr lang="tr-TR" sz="1800" smtClean="0"/>
              <a:t> aday kümesinden çıkarılır. </a:t>
            </a:r>
          </a:p>
          <a:p>
            <a:pPr eaLnBrk="1" hangingPunct="1">
              <a:lnSpc>
                <a:spcPct val="80000"/>
              </a:lnSpc>
            </a:pPr>
            <a:r>
              <a:rPr lang="tr-TR" sz="1800" smtClean="0"/>
              <a:t>Bu çıkarma işlemlerinin sonucunda </a:t>
            </a:r>
            <a:r>
              <a:rPr lang="tr-TR" sz="1800" i="1" smtClean="0">
                <a:solidFill>
                  <a:srgbClr val="FF0000"/>
                </a:solidFill>
              </a:rPr>
              <a:t>C</a:t>
            </a:r>
            <a:r>
              <a:rPr lang="tr-TR" sz="1800" baseline="-25000" smtClean="0">
                <a:solidFill>
                  <a:srgbClr val="FF0000"/>
                </a:solidFill>
              </a:rPr>
              <a:t>k</a:t>
            </a:r>
            <a:r>
              <a:rPr lang="tr-TR" sz="1800" smtClean="0"/>
              <a:t> aday kümelerinin eleman sayıları azalır.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idx="1"/>
          </p:nvPr>
        </p:nvSpPr>
        <p:spPr/>
        <p:txBody>
          <a:bodyPr/>
          <a:lstStyle/>
          <a:p>
            <a:pPr eaLnBrk="1" hangingPunct="1"/>
            <a:r>
              <a:rPr lang="tr-TR" b="1" smtClean="0">
                <a:solidFill>
                  <a:srgbClr val="FF0000"/>
                </a:solidFill>
              </a:rPr>
              <a:t>Birliktelik kuralları kavramları</a:t>
            </a:r>
          </a:p>
          <a:p>
            <a:pPr eaLnBrk="1" hangingPunct="1"/>
            <a:r>
              <a:rPr lang="tr-TR" smtClean="0"/>
              <a:t>Apriori Algoritması</a:t>
            </a:r>
          </a:p>
          <a:p>
            <a:pPr eaLnBrk="1" hangingPunct="1"/>
            <a:r>
              <a:rPr lang="tr-TR" smtClean="0"/>
              <a:t>Birliktelik kuralları madenciliği için veri tipleri</a:t>
            </a:r>
            <a:endParaRPr lang="en-US" smtClean="0"/>
          </a:p>
          <a:p>
            <a:pPr eaLnBrk="1" hangingPunct="1"/>
            <a:r>
              <a:rPr lang="tr-TR" smtClean="0"/>
              <a:t>M</a:t>
            </a:r>
            <a:r>
              <a:rPr lang="en-US" smtClean="0"/>
              <a:t>ultiple minimum supports</a:t>
            </a:r>
          </a:p>
          <a:p>
            <a:pPr eaLnBrk="1" hangingPunct="1"/>
            <a:r>
              <a:rPr lang="tr-TR" smtClean="0"/>
              <a:t>C</a:t>
            </a:r>
            <a:r>
              <a:rPr lang="en-US" smtClean="0"/>
              <a:t>lass association rules</a:t>
            </a:r>
          </a:p>
          <a:p>
            <a:pPr eaLnBrk="1" hangingPunct="1"/>
            <a:r>
              <a:rPr lang="en-US" smtClean="0"/>
              <a:t>Sequential pattern mining</a:t>
            </a:r>
          </a:p>
        </p:txBody>
      </p:sp>
      <p:sp>
        <p:nvSpPr>
          <p:cNvPr id="10243" name="4 Başlık"/>
          <p:cNvSpPr>
            <a:spLocks noGrp="1"/>
          </p:cNvSpPr>
          <p:nvPr>
            <p:ph type="title"/>
          </p:nvPr>
        </p:nvSpPr>
        <p:spPr/>
        <p:txBody>
          <a:bodyPr/>
          <a:lstStyle/>
          <a:p>
            <a:pPr eaLnBrk="1" hangingPunct="1"/>
            <a:r>
              <a:rPr lang="tr-TR" smtClean="0"/>
              <a:t>İçerik</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tr-TR" smtClean="0"/>
              <a:t>Örnek</a:t>
            </a:r>
          </a:p>
        </p:txBody>
      </p:sp>
      <p:sp>
        <p:nvSpPr>
          <p:cNvPr id="28675" name="Rectangle 3"/>
          <p:cNvSpPr>
            <a:spLocks noGrp="1" noChangeArrowheads="1"/>
          </p:cNvSpPr>
          <p:nvPr>
            <p:ph idx="1"/>
          </p:nvPr>
        </p:nvSpPr>
        <p:spPr/>
        <p:txBody>
          <a:bodyPr/>
          <a:lstStyle/>
          <a:p>
            <a:pPr eaLnBrk="1" hangingPunct="1">
              <a:lnSpc>
                <a:spcPct val="90000"/>
              </a:lnSpc>
            </a:pPr>
            <a:r>
              <a:rPr lang="en-GB" sz="2000" i="1" smtClean="0"/>
              <a:t>F</a:t>
            </a:r>
            <a:r>
              <a:rPr lang="en-GB" sz="2000" baseline="-25000" smtClean="0"/>
              <a:t>3</a:t>
            </a:r>
            <a:r>
              <a:rPr lang="en-GB" sz="2000" smtClean="0"/>
              <a:t> = {{1, 2,  3}, {1,  2,  4}, {1,  3,  4}, {1,  3,  5}, {2,  3,  4}}</a:t>
            </a:r>
          </a:p>
          <a:p>
            <a:pPr eaLnBrk="1" hangingPunct="1">
              <a:lnSpc>
                <a:spcPct val="90000"/>
              </a:lnSpc>
            </a:pPr>
            <a:endParaRPr lang="tr-TR" sz="2000" smtClean="0"/>
          </a:p>
          <a:p>
            <a:pPr eaLnBrk="1" hangingPunct="1">
              <a:lnSpc>
                <a:spcPct val="90000"/>
              </a:lnSpc>
            </a:pPr>
            <a:r>
              <a:rPr lang="tr-TR" sz="2000" smtClean="0"/>
              <a:t>Birleştirme işlemi </a:t>
            </a:r>
            <a:r>
              <a:rPr lang="en-GB" sz="2000" i="1" smtClean="0"/>
              <a:t>F</a:t>
            </a:r>
            <a:r>
              <a:rPr lang="tr-TR" sz="2000" baseline="-25000" smtClean="0"/>
              <a:t>k-1</a:t>
            </a:r>
            <a:r>
              <a:rPr lang="tr-TR" sz="2000" smtClean="0"/>
              <a:t> elemanlarının (k-2) nesneleri ortak olduğunda gerçekleşir.</a:t>
            </a:r>
          </a:p>
          <a:p>
            <a:pPr eaLnBrk="1" hangingPunct="1">
              <a:lnSpc>
                <a:spcPct val="90000"/>
              </a:lnSpc>
            </a:pPr>
            <a:r>
              <a:rPr lang="tr-TR" sz="2000" smtClean="0"/>
              <a:t>Birleştirmeden sonra:</a:t>
            </a:r>
            <a:r>
              <a:rPr lang="en-GB" sz="2000" smtClean="0"/>
              <a:t>	</a:t>
            </a:r>
          </a:p>
          <a:p>
            <a:pPr lvl="1" eaLnBrk="1" hangingPunct="1">
              <a:lnSpc>
                <a:spcPct val="90000"/>
              </a:lnSpc>
            </a:pPr>
            <a:r>
              <a:rPr lang="en-GB" sz="2000" i="1" smtClean="0"/>
              <a:t>C</a:t>
            </a:r>
            <a:r>
              <a:rPr lang="en-GB" sz="2000" baseline="-25000" smtClean="0"/>
              <a:t>4</a:t>
            </a:r>
            <a:r>
              <a:rPr lang="en-GB" sz="2000" smtClean="0"/>
              <a:t> = {{1,  2,  3,  4}, {1,  3,  4,  5}}</a:t>
            </a:r>
          </a:p>
          <a:p>
            <a:pPr eaLnBrk="1" hangingPunct="1">
              <a:lnSpc>
                <a:spcPct val="90000"/>
              </a:lnSpc>
            </a:pPr>
            <a:endParaRPr lang="tr-TR" sz="2000" smtClean="0"/>
          </a:p>
          <a:p>
            <a:pPr eaLnBrk="1" hangingPunct="1">
              <a:lnSpc>
                <a:spcPct val="90000"/>
              </a:lnSpc>
            </a:pPr>
            <a:r>
              <a:rPr lang="tr-TR" sz="2000" smtClean="0"/>
              <a:t>K-itemset’in (k-1) li altkümeleri </a:t>
            </a:r>
            <a:r>
              <a:rPr lang="en-GB" sz="2000" i="1" smtClean="0"/>
              <a:t>F</a:t>
            </a:r>
            <a:r>
              <a:rPr lang="tr-TR" sz="2000" baseline="-25000" smtClean="0"/>
              <a:t>k-1</a:t>
            </a:r>
            <a:r>
              <a:rPr lang="tr-TR" sz="2000" smtClean="0"/>
              <a:t> kümesinin elemanı olmalıdır</a:t>
            </a:r>
          </a:p>
          <a:p>
            <a:pPr eaLnBrk="1" hangingPunct="1">
              <a:lnSpc>
                <a:spcPct val="90000"/>
              </a:lnSpc>
            </a:pPr>
            <a:r>
              <a:rPr lang="tr-TR" sz="2000" smtClean="0"/>
              <a:t>Budamadan sonra</a:t>
            </a:r>
            <a:r>
              <a:rPr lang="en-GB" sz="2000" smtClean="0"/>
              <a:t>:</a:t>
            </a:r>
          </a:p>
          <a:p>
            <a:pPr lvl="1" eaLnBrk="1" hangingPunct="1">
              <a:lnSpc>
                <a:spcPct val="90000"/>
              </a:lnSpc>
            </a:pPr>
            <a:r>
              <a:rPr lang="en-GB" sz="2000" i="1" smtClean="0"/>
              <a:t>C</a:t>
            </a:r>
            <a:r>
              <a:rPr lang="en-GB" sz="2000" baseline="-25000" smtClean="0"/>
              <a:t>4</a:t>
            </a:r>
            <a:r>
              <a:rPr lang="en-GB" sz="2000" smtClean="0"/>
              <a:t> = {{1,  2,  3,   4}}</a:t>
            </a:r>
          </a:p>
          <a:p>
            <a:pPr lvl="1" eaLnBrk="1" hangingPunct="1">
              <a:lnSpc>
                <a:spcPct val="90000"/>
              </a:lnSpc>
              <a:spcAft>
                <a:spcPct val="50000"/>
              </a:spcAft>
              <a:buFont typeface="Wingdings" pitchFamily="2" charset="2"/>
              <a:buNone/>
            </a:pPr>
            <a:r>
              <a:rPr lang="en-GB" sz="2000" smtClean="0"/>
              <a:t>	</a:t>
            </a:r>
            <a:r>
              <a:rPr lang="tr-TR" sz="2000" smtClean="0"/>
              <a:t>çünkü </a:t>
            </a:r>
            <a:r>
              <a:rPr lang="en-GB" sz="2000" smtClean="0">
                <a:solidFill>
                  <a:srgbClr val="FF0000"/>
                </a:solidFill>
              </a:rPr>
              <a:t>{1,  4,  5}</a:t>
            </a:r>
            <a:r>
              <a:rPr lang="en-GB" sz="2000" smtClean="0"/>
              <a:t> </a:t>
            </a:r>
            <a:r>
              <a:rPr lang="en-GB" sz="2000" i="1" smtClean="0"/>
              <a:t>F</a:t>
            </a:r>
            <a:r>
              <a:rPr lang="en-GB" sz="2000" baseline="-25000" smtClean="0"/>
              <a:t>3</a:t>
            </a:r>
            <a:r>
              <a:rPr lang="tr-TR" sz="2000" baseline="-25000" smtClean="0"/>
              <a:t> </a:t>
            </a:r>
            <a:r>
              <a:rPr lang="tr-TR" sz="2000" smtClean="0"/>
              <a:t>kümesinde yer almaz.</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z="3600" smtClean="0"/>
              <a:t>Step 2: </a:t>
            </a:r>
            <a:r>
              <a:rPr lang="tr-TR" sz="3600" smtClean="0"/>
              <a:t>Association rule generation</a:t>
            </a:r>
            <a:endParaRPr lang="en-US" sz="3600" smtClean="0"/>
          </a:p>
        </p:txBody>
      </p:sp>
      <p:sp>
        <p:nvSpPr>
          <p:cNvPr id="29699" name="Rectangle 3"/>
          <p:cNvSpPr>
            <a:spLocks noGrp="1" noChangeArrowheads="1"/>
          </p:cNvSpPr>
          <p:nvPr>
            <p:ph idx="1"/>
          </p:nvPr>
        </p:nvSpPr>
        <p:spPr>
          <a:xfrm>
            <a:off x="457200" y="1916113"/>
            <a:ext cx="8497888" cy="4408487"/>
          </a:xfrm>
        </p:spPr>
        <p:txBody>
          <a:bodyPr/>
          <a:lstStyle/>
          <a:p>
            <a:pPr eaLnBrk="1" hangingPunct="1"/>
            <a:r>
              <a:rPr lang="en-US" sz="2000" smtClean="0">
                <a:solidFill>
                  <a:srgbClr val="FF0000"/>
                </a:solidFill>
              </a:rPr>
              <a:t>Frequent itemsets </a:t>
            </a:r>
            <a:r>
              <a:rPr lang="en-US" sz="2000" b="1" smtClean="0">
                <a:solidFill>
                  <a:srgbClr val="FF0000"/>
                </a:solidFill>
                <a:sym typeface="Symbol" pitchFamily="18" charset="2"/>
              </a:rPr>
              <a:t></a:t>
            </a:r>
            <a:r>
              <a:rPr lang="en-US" sz="2000" smtClean="0">
                <a:solidFill>
                  <a:srgbClr val="FF0000"/>
                </a:solidFill>
              </a:rPr>
              <a:t> association rules</a:t>
            </a:r>
          </a:p>
          <a:p>
            <a:pPr eaLnBrk="1" hangingPunct="1"/>
            <a:r>
              <a:rPr lang="tr-TR" sz="2000" smtClean="0"/>
              <a:t>Sık geçen kümelere göre daha kolay bir adımdır</a:t>
            </a:r>
          </a:p>
          <a:p>
            <a:pPr eaLnBrk="1" hangingPunct="1"/>
            <a:r>
              <a:rPr lang="tr-TR" sz="2000" smtClean="0"/>
              <a:t>İlişki kurallarının yaratılmasında bir adım daha gerekmektedir.</a:t>
            </a:r>
            <a:endParaRPr lang="en-US" sz="2000" smtClean="0"/>
          </a:p>
          <a:p>
            <a:pPr eaLnBrk="1" hangingPunct="1"/>
            <a:r>
              <a:rPr lang="tr-TR" sz="2000" smtClean="0"/>
              <a:t>Her bir sık geçen itemset</a:t>
            </a:r>
            <a:r>
              <a:rPr lang="en-US" sz="2000" smtClean="0"/>
              <a:t> </a:t>
            </a:r>
            <a:r>
              <a:rPr lang="en-US" sz="2000" i="1" smtClean="0"/>
              <a:t>X</a:t>
            </a:r>
            <a:r>
              <a:rPr lang="tr-TR" sz="2000" i="1" smtClean="0"/>
              <a:t> için</a:t>
            </a:r>
            <a:r>
              <a:rPr lang="en-US" sz="2000" smtClean="0"/>
              <a:t>, </a:t>
            </a:r>
          </a:p>
          <a:p>
            <a:pPr eaLnBrk="1" hangingPunct="1">
              <a:buFont typeface="Wingdings" pitchFamily="2" charset="2"/>
              <a:buNone/>
            </a:pPr>
            <a:r>
              <a:rPr lang="en-US" sz="2000" smtClean="0"/>
              <a:t>	</a:t>
            </a:r>
            <a:r>
              <a:rPr lang="tr-TR" sz="2000" smtClean="0"/>
              <a:t>X’in boş olmayan her bir alt kümesi A için</a:t>
            </a:r>
            <a:r>
              <a:rPr lang="en-US" sz="2000" smtClean="0"/>
              <a:t>, </a:t>
            </a:r>
          </a:p>
          <a:p>
            <a:pPr lvl="1" eaLnBrk="1" hangingPunct="1"/>
            <a:r>
              <a:rPr lang="en-US" sz="2000" i="1" smtClean="0"/>
              <a:t>B </a:t>
            </a:r>
            <a:r>
              <a:rPr lang="en-US" sz="2000" smtClean="0"/>
              <a:t>= X – </a:t>
            </a:r>
            <a:r>
              <a:rPr lang="en-US" sz="2000" i="1" smtClean="0"/>
              <a:t>A</a:t>
            </a:r>
            <a:r>
              <a:rPr lang="tr-TR" sz="2000" i="1" smtClean="0"/>
              <a:t> olsun.</a:t>
            </a:r>
            <a:endParaRPr lang="en-US" sz="2000" smtClean="0"/>
          </a:p>
          <a:p>
            <a:pPr lvl="1" eaLnBrk="1" hangingPunct="1"/>
            <a:r>
              <a:rPr lang="en-US" sz="2000" smtClean="0"/>
              <a:t>A </a:t>
            </a:r>
            <a:r>
              <a:rPr lang="en-US" sz="2000" smtClean="0">
                <a:sym typeface="Symbol" pitchFamily="18" charset="2"/>
              </a:rPr>
              <a:t></a:t>
            </a:r>
            <a:r>
              <a:rPr lang="en-US" sz="2000" smtClean="0"/>
              <a:t> B </a:t>
            </a:r>
            <a:r>
              <a:rPr lang="tr-TR" sz="2000" smtClean="0"/>
              <a:t>bir ilişki kuralıdır, eğer</a:t>
            </a:r>
            <a:endParaRPr lang="en-US" sz="2000" smtClean="0"/>
          </a:p>
          <a:p>
            <a:pPr lvl="2" eaLnBrk="1" hangingPunct="1"/>
            <a:r>
              <a:rPr lang="en-US" sz="2000" smtClean="0"/>
              <a:t>Confidence(A </a:t>
            </a:r>
            <a:r>
              <a:rPr lang="en-US" sz="2000" smtClean="0">
                <a:sym typeface="Symbol" pitchFamily="18" charset="2"/>
              </a:rPr>
              <a:t></a:t>
            </a:r>
            <a:r>
              <a:rPr lang="en-US" sz="2000" smtClean="0"/>
              <a:t> B) </a:t>
            </a:r>
            <a:r>
              <a:rPr lang="en-US" sz="2000" smtClean="0">
                <a:cs typeface="Times New Roman" pitchFamily="18" charset="0"/>
              </a:rPr>
              <a:t>≥</a:t>
            </a:r>
            <a:r>
              <a:rPr lang="en-US" sz="2000" smtClean="0"/>
              <a:t> minconf,</a:t>
            </a:r>
          </a:p>
          <a:p>
            <a:pPr lvl="2" eaLnBrk="1" hangingPunct="1">
              <a:buFont typeface="Wingdings" pitchFamily="2" charset="2"/>
              <a:buNone/>
            </a:pPr>
            <a:r>
              <a:rPr lang="en-US" sz="2000" smtClean="0"/>
              <a:t>	support(A </a:t>
            </a:r>
            <a:r>
              <a:rPr lang="en-US" sz="2000" smtClean="0">
                <a:sym typeface="Symbol" pitchFamily="18" charset="2"/>
              </a:rPr>
              <a:t></a:t>
            </a:r>
            <a:r>
              <a:rPr lang="en-US" sz="2000" smtClean="0">
                <a:sym typeface="Wingdings" pitchFamily="2" charset="2"/>
              </a:rPr>
              <a:t> B) </a:t>
            </a:r>
            <a:r>
              <a:rPr lang="en-US" sz="2000" smtClean="0"/>
              <a:t>= support(A</a:t>
            </a:r>
            <a:r>
              <a:rPr lang="en-US" sz="2000" smtClean="0">
                <a:sym typeface="Symbol" pitchFamily="18" charset="2"/>
              </a:rPr>
              <a:t></a:t>
            </a:r>
            <a:r>
              <a:rPr lang="en-US" sz="2000" smtClean="0"/>
              <a:t>B) = support(X) </a:t>
            </a:r>
          </a:p>
          <a:p>
            <a:pPr lvl="2" eaLnBrk="1" hangingPunct="1">
              <a:buFont typeface="Wingdings" pitchFamily="2" charset="2"/>
              <a:buNone/>
            </a:pPr>
            <a:r>
              <a:rPr lang="en-US" sz="2000" smtClean="0"/>
              <a:t>	confidence(A </a:t>
            </a:r>
            <a:r>
              <a:rPr lang="en-US" sz="2000" smtClean="0">
                <a:sym typeface="Symbol" pitchFamily="18" charset="2"/>
              </a:rPr>
              <a:t></a:t>
            </a:r>
            <a:r>
              <a:rPr lang="en-US" sz="2000" smtClean="0"/>
              <a:t> B) = support(A </a:t>
            </a:r>
            <a:r>
              <a:rPr lang="en-US" sz="2000" smtClean="0">
                <a:sym typeface="Symbol" pitchFamily="18" charset="2"/>
              </a:rPr>
              <a:t></a:t>
            </a:r>
            <a:r>
              <a:rPr lang="en-US" sz="2000" smtClean="0"/>
              <a:t> B) / support(A)</a:t>
            </a:r>
          </a:p>
          <a:p>
            <a:pPr lvl="2" eaLnBrk="1" hangingPunct="1"/>
            <a:r>
              <a:rPr lang="en-US" sz="2000" smtClean="0"/>
              <a:t>support(A </a:t>
            </a:r>
            <a:r>
              <a:rPr lang="en-US" sz="2000" smtClean="0">
                <a:sym typeface="Symbol" pitchFamily="18" charset="2"/>
              </a:rPr>
              <a:t></a:t>
            </a:r>
            <a:r>
              <a:rPr lang="en-US" sz="2000" smtClean="0"/>
              <a:t> B)</a:t>
            </a:r>
            <a:r>
              <a:rPr lang="tr-TR" sz="2000" smtClean="0"/>
              <a:t>: A ve B yi birlikte içeren işlem sayısı</a:t>
            </a:r>
          </a:p>
          <a:p>
            <a:pPr lvl="2" eaLnBrk="1" hangingPunct="1"/>
            <a:r>
              <a:rPr lang="en-US" sz="2000" smtClean="0"/>
              <a:t>support(A)</a:t>
            </a:r>
            <a:r>
              <a:rPr lang="tr-TR" sz="2000" smtClean="0"/>
              <a:t>: A yı içeren işlem sayısı</a:t>
            </a:r>
          </a:p>
          <a:p>
            <a:pPr lvl="2" eaLnBrk="1" hangingPunct="1"/>
            <a:endParaRPr lang="en-US" sz="200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187450" y="549275"/>
            <a:ext cx="7272338" cy="963613"/>
          </a:xfrm>
        </p:spPr>
        <p:txBody>
          <a:bodyPr/>
          <a:lstStyle/>
          <a:p>
            <a:pPr eaLnBrk="1" hangingPunct="1"/>
            <a:r>
              <a:rPr lang="tr-TR" smtClean="0"/>
              <a:t>Örnek1:Kural türetmek</a:t>
            </a:r>
            <a:endParaRPr lang="en-US" smtClean="0"/>
          </a:p>
        </p:txBody>
      </p:sp>
      <p:sp>
        <p:nvSpPr>
          <p:cNvPr id="30723" name="Rectangle 3"/>
          <p:cNvSpPr>
            <a:spLocks noGrp="1" noChangeArrowheads="1"/>
          </p:cNvSpPr>
          <p:nvPr>
            <p:ph idx="1"/>
          </p:nvPr>
        </p:nvSpPr>
        <p:spPr>
          <a:xfrm>
            <a:off x="539750" y="1989138"/>
            <a:ext cx="8604250" cy="4197350"/>
          </a:xfrm>
        </p:spPr>
        <p:txBody>
          <a:bodyPr/>
          <a:lstStyle/>
          <a:p>
            <a:pPr eaLnBrk="1" hangingPunct="1"/>
            <a:r>
              <a:rPr lang="en-US" sz="2000" smtClean="0"/>
              <a:t>{2,3,4} </a:t>
            </a:r>
            <a:r>
              <a:rPr lang="tr-TR" sz="2000" smtClean="0"/>
              <a:t>kümesi sık geçen olsun ve bu kümenin sup</a:t>
            </a:r>
            <a:r>
              <a:rPr lang="en-US" sz="2000" smtClean="0"/>
              <a:t>=50%</a:t>
            </a:r>
          </a:p>
          <a:p>
            <a:pPr lvl="1" eaLnBrk="1" hangingPunct="1"/>
            <a:r>
              <a:rPr lang="tr-TR" sz="2000" smtClean="0"/>
              <a:t>Boş olmayan alt kümeler</a:t>
            </a:r>
            <a:r>
              <a:rPr lang="en-US" sz="2000" smtClean="0"/>
              <a:t>: {2,3}, {2,4}, {3,4}, {2}, {3}, {4}, </a:t>
            </a:r>
            <a:r>
              <a:rPr lang="tr-TR" sz="2000" smtClean="0"/>
              <a:t>ve sırası ile sup</a:t>
            </a:r>
            <a:r>
              <a:rPr lang="en-US" sz="2000" smtClean="0"/>
              <a:t>=50%, 50%, 75%, 75%, 75%, 75%</a:t>
            </a:r>
          </a:p>
          <a:p>
            <a:pPr lvl="1" eaLnBrk="1" hangingPunct="1"/>
            <a:r>
              <a:rPr lang="tr-TR" sz="2000" smtClean="0"/>
              <a:t>Türetilen ilişki kuralları:</a:t>
            </a:r>
            <a:endParaRPr lang="en-US" sz="2000" smtClean="0"/>
          </a:p>
          <a:p>
            <a:pPr lvl="2" eaLnBrk="1" hangingPunct="1"/>
            <a:r>
              <a:rPr lang="en-US" sz="2000" smtClean="0"/>
              <a:t>2,3 </a:t>
            </a:r>
            <a:r>
              <a:rPr lang="en-US" sz="2000" smtClean="0">
                <a:sym typeface="Symbol" pitchFamily="18" charset="2"/>
              </a:rPr>
              <a:t></a:t>
            </a:r>
            <a:r>
              <a:rPr lang="en-US" sz="2000" smtClean="0"/>
              <a:t> 4, 	confidence=</a:t>
            </a:r>
            <a:r>
              <a:rPr lang="tr-TR" sz="2000" smtClean="0"/>
              <a:t>sup(2</a:t>
            </a:r>
            <a:r>
              <a:rPr lang="en-US" sz="2000" smtClean="0">
                <a:sym typeface="Symbol" pitchFamily="18" charset="2"/>
              </a:rPr>
              <a:t></a:t>
            </a:r>
            <a:r>
              <a:rPr lang="tr-TR" sz="2000" smtClean="0">
                <a:sym typeface="Symbol" pitchFamily="18" charset="2"/>
              </a:rPr>
              <a:t>3</a:t>
            </a:r>
            <a:r>
              <a:rPr lang="en-US" sz="2000" smtClean="0">
                <a:sym typeface="Symbol" pitchFamily="18" charset="2"/>
              </a:rPr>
              <a:t></a:t>
            </a:r>
            <a:r>
              <a:rPr lang="tr-TR" sz="2000" smtClean="0">
                <a:sym typeface="Symbol" pitchFamily="18" charset="2"/>
              </a:rPr>
              <a:t>4) </a:t>
            </a:r>
            <a:r>
              <a:rPr lang="en-US" sz="2000" smtClean="0"/>
              <a:t>) / sup(</a:t>
            </a:r>
            <a:r>
              <a:rPr lang="tr-TR" sz="2000" smtClean="0"/>
              <a:t>2</a:t>
            </a:r>
            <a:r>
              <a:rPr lang="en-US" sz="2000" smtClean="0">
                <a:sym typeface="Symbol" pitchFamily="18" charset="2"/>
              </a:rPr>
              <a:t></a:t>
            </a:r>
            <a:r>
              <a:rPr lang="tr-TR" sz="2000" smtClean="0">
                <a:sym typeface="Symbol" pitchFamily="18" charset="2"/>
              </a:rPr>
              <a:t>3</a:t>
            </a:r>
            <a:r>
              <a:rPr lang="en-US" sz="2000" smtClean="0"/>
              <a:t>)</a:t>
            </a:r>
            <a:r>
              <a:rPr lang="tr-TR" sz="2000" smtClean="0"/>
              <a:t>=</a:t>
            </a:r>
            <a:r>
              <a:rPr lang="en-US" sz="2000" smtClean="0"/>
              <a:t>100%</a:t>
            </a:r>
          </a:p>
          <a:p>
            <a:pPr lvl="2" eaLnBrk="1" hangingPunct="1"/>
            <a:r>
              <a:rPr lang="en-US" sz="2000" smtClean="0"/>
              <a:t>2,4 </a:t>
            </a:r>
            <a:r>
              <a:rPr lang="en-US" sz="2000" smtClean="0">
                <a:sym typeface="Symbol" pitchFamily="18" charset="2"/>
              </a:rPr>
              <a:t></a:t>
            </a:r>
            <a:r>
              <a:rPr lang="en-US" sz="2000" smtClean="0"/>
              <a:t> 3, 	confidence=100%</a:t>
            </a:r>
          </a:p>
          <a:p>
            <a:pPr lvl="2" eaLnBrk="1" hangingPunct="1"/>
            <a:r>
              <a:rPr lang="en-US" sz="2000" smtClean="0"/>
              <a:t>3,4 </a:t>
            </a:r>
            <a:r>
              <a:rPr lang="en-US" sz="2000" smtClean="0">
                <a:sym typeface="Symbol" pitchFamily="18" charset="2"/>
              </a:rPr>
              <a:t></a:t>
            </a:r>
            <a:r>
              <a:rPr lang="en-US" sz="2000" smtClean="0"/>
              <a:t> 2, 	confidence=67%</a:t>
            </a:r>
          </a:p>
          <a:p>
            <a:pPr lvl="2" eaLnBrk="1" hangingPunct="1"/>
            <a:r>
              <a:rPr lang="en-US" sz="2000" smtClean="0"/>
              <a:t>2 </a:t>
            </a:r>
            <a:r>
              <a:rPr lang="en-US" sz="2000" smtClean="0">
                <a:sym typeface="Symbol" pitchFamily="18" charset="2"/>
              </a:rPr>
              <a:t></a:t>
            </a:r>
            <a:r>
              <a:rPr lang="en-US" sz="2000" smtClean="0"/>
              <a:t> 3,4, 	confidence=67%</a:t>
            </a:r>
          </a:p>
          <a:p>
            <a:pPr lvl="2" eaLnBrk="1" hangingPunct="1"/>
            <a:r>
              <a:rPr lang="en-US" sz="2000" smtClean="0"/>
              <a:t>3 </a:t>
            </a:r>
            <a:r>
              <a:rPr lang="en-US" sz="2000" smtClean="0">
                <a:sym typeface="Symbol" pitchFamily="18" charset="2"/>
              </a:rPr>
              <a:t></a:t>
            </a:r>
            <a:r>
              <a:rPr lang="en-US" sz="2000" smtClean="0"/>
              <a:t> 2,4, 	confidence=67%</a:t>
            </a:r>
          </a:p>
          <a:p>
            <a:pPr lvl="2" eaLnBrk="1" hangingPunct="1"/>
            <a:r>
              <a:rPr lang="en-US" sz="2000" smtClean="0"/>
              <a:t>4 </a:t>
            </a:r>
            <a:r>
              <a:rPr lang="en-US" sz="2000" smtClean="0">
                <a:sym typeface="Symbol" pitchFamily="18" charset="2"/>
              </a:rPr>
              <a:t></a:t>
            </a:r>
            <a:r>
              <a:rPr lang="en-US" sz="2000" smtClean="0"/>
              <a:t> 2,3, 	confidence=67%</a:t>
            </a:r>
          </a:p>
          <a:p>
            <a:pPr lvl="2" eaLnBrk="1" hangingPunct="1"/>
            <a:r>
              <a:rPr lang="tr-TR" sz="2000" smtClean="0"/>
              <a:t>Tüm kurallar için </a:t>
            </a:r>
            <a:r>
              <a:rPr lang="en-US" sz="2000" smtClean="0"/>
              <a:t>support = 50%</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Başlık 1"/>
          <p:cNvSpPr>
            <a:spLocks noGrp="1"/>
          </p:cNvSpPr>
          <p:nvPr>
            <p:ph type="title"/>
          </p:nvPr>
        </p:nvSpPr>
        <p:spPr/>
        <p:txBody>
          <a:bodyPr/>
          <a:lstStyle/>
          <a:p>
            <a:pPr eaLnBrk="1" hangingPunct="1"/>
            <a:r>
              <a:rPr lang="tr-TR" smtClean="0"/>
              <a:t>Örnek2:Kural türetmek</a:t>
            </a:r>
          </a:p>
        </p:txBody>
      </p:sp>
      <p:sp>
        <p:nvSpPr>
          <p:cNvPr id="31747" name="İçerik Yer Tutucusu 2"/>
          <p:cNvSpPr>
            <a:spLocks noGrp="1"/>
          </p:cNvSpPr>
          <p:nvPr>
            <p:ph idx="1"/>
          </p:nvPr>
        </p:nvSpPr>
        <p:spPr>
          <a:xfrm>
            <a:off x="1182688" y="2017713"/>
            <a:ext cx="7772400" cy="4435475"/>
          </a:xfrm>
        </p:spPr>
        <p:txBody>
          <a:bodyPr/>
          <a:lstStyle/>
          <a:p>
            <a:pPr eaLnBrk="1" hangingPunct="1"/>
            <a:r>
              <a:rPr lang="tr-TR" sz="2000" smtClean="0"/>
              <a:t>minsup = 30% </a:t>
            </a:r>
          </a:p>
          <a:p>
            <a:pPr eaLnBrk="1" hangingPunct="1"/>
            <a:r>
              <a:rPr lang="tr-TR" sz="2000" smtClean="0"/>
              <a:t>minconf= 80%</a:t>
            </a:r>
          </a:p>
          <a:p>
            <a:pPr eaLnBrk="1" hangingPunct="1"/>
            <a:r>
              <a:rPr lang="tr-TR" sz="2000" smtClean="0"/>
              <a:t>frequent itemsets:</a:t>
            </a:r>
          </a:p>
          <a:p>
            <a:pPr lvl="1" eaLnBrk="1" hangingPunct="1"/>
            <a:r>
              <a:rPr lang="tr-TR" sz="1800" smtClean="0"/>
              <a:t>F 1: {{Beef}:4, {Cheese}:4, {Chicken}:5, {Clothes}:3, {Milk}:4}</a:t>
            </a:r>
          </a:p>
          <a:p>
            <a:pPr lvl="1" eaLnBrk="1" hangingPunct="1"/>
            <a:r>
              <a:rPr lang="tr-TR" sz="1800" smtClean="0"/>
              <a:t>F 2: {{Beef, Cheese}:3, {Beef, Chicken}:3, {Chicken, Clothes}:3, {Chicken, Milk}:4, {Clothes, Milk}:3}</a:t>
            </a:r>
          </a:p>
          <a:p>
            <a:pPr lvl="1" eaLnBrk="1" hangingPunct="1"/>
            <a:r>
              <a:rPr lang="en-US" sz="1800" smtClean="0"/>
              <a:t>F 3: {{Chicken, Clothes, Milk}:3}</a:t>
            </a:r>
            <a:endParaRPr lang="tr-TR" sz="1800" smtClean="0"/>
          </a:p>
          <a:p>
            <a:pPr eaLnBrk="1" hangingPunct="1"/>
            <a:r>
              <a:rPr lang="tr-TR" sz="2000" smtClean="0"/>
              <a:t>F3 itemset kümesini kullanarak kural elde edelim:</a:t>
            </a:r>
          </a:p>
          <a:p>
            <a:pPr lvl="1" eaLnBrk="1" hangingPunct="1"/>
            <a:r>
              <a:rPr lang="en-US" sz="1600" smtClean="0"/>
              <a:t>Rule 1: Chicken, Clothes</a:t>
            </a:r>
            <a:r>
              <a:rPr lang="tr-TR" sz="1600" smtClean="0"/>
              <a:t> </a:t>
            </a:r>
            <a:r>
              <a:rPr lang="tr-TR" sz="1600" smtClean="0">
                <a:sym typeface="Wingdings" pitchFamily="2" charset="2"/>
              </a:rPr>
              <a:t></a:t>
            </a:r>
            <a:r>
              <a:rPr lang="en-US" sz="1600" smtClean="0"/>
              <a:t> Milk [sup = 3/7, conf = 3/3]</a:t>
            </a:r>
          </a:p>
          <a:p>
            <a:pPr lvl="1" eaLnBrk="1" hangingPunct="1"/>
            <a:r>
              <a:rPr lang="en-US" sz="1600" smtClean="0"/>
              <a:t>Rule 2: Chicken, Milk</a:t>
            </a:r>
            <a:r>
              <a:rPr lang="tr-TR" sz="1600" smtClean="0"/>
              <a:t> </a:t>
            </a:r>
            <a:r>
              <a:rPr lang="tr-TR" sz="1600" smtClean="0">
                <a:sym typeface="Wingdings" pitchFamily="2" charset="2"/>
              </a:rPr>
              <a:t></a:t>
            </a:r>
            <a:r>
              <a:rPr lang="en-US" sz="1600" smtClean="0"/>
              <a:t> Clothes [sup = 3/7, conf = 3/4]</a:t>
            </a:r>
          </a:p>
          <a:p>
            <a:pPr lvl="1" eaLnBrk="1" hangingPunct="1"/>
            <a:r>
              <a:rPr lang="en-US" sz="1600" smtClean="0"/>
              <a:t>Rule 3: Clothes, Milk</a:t>
            </a:r>
            <a:r>
              <a:rPr lang="tr-TR" sz="1600" smtClean="0"/>
              <a:t> </a:t>
            </a:r>
            <a:r>
              <a:rPr lang="tr-TR" sz="1600" smtClean="0">
                <a:sym typeface="Wingdings" pitchFamily="2" charset="2"/>
              </a:rPr>
              <a:t></a:t>
            </a:r>
            <a:r>
              <a:rPr lang="en-US" sz="1600" smtClean="0"/>
              <a:t> Chicken [sup = 3/7, conf = 3/3]</a:t>
            </a:r>
            <a:endParaRPr lang="tr-TR" sz="1600" smtClean="0"/>
          </a:p>
          <a:p>
            <a:pPr lvl="1" eaLnBrk="1" hangingPunct="1"/>
            <a:r>
              <a:rPr lang="en-US" sz="1600" smtClean="0"/>
              <a:t>Rule 4: Clothes</a:t>
            </a:r>
            <a:r>
              <a:rPr lang="tr-TR" sz="1600" smtClean="0"/>
              <a:t> </a:t>
            </a:r>
            <a:r>
              <a:rPr lang="tr-TR" sz="1600" smtClean="0">
                <a:sym typeface="Wingdings" pitchFamily="2" charset="2"/>
              </a:rPr>
              <a:t></a:t>
            </a:r>
            <a:r>
              <a:rPr lang="en-US" sz="1600" smtClean="0"/>
              <a:t> Milk, Chicken [sup = 3/7, conf = 3/3]</a:t>
            </a:r>
          </a:p>
          <a:p>
            <a:pPr eaLnBrk="1" hangingPunct="1"/>
            <a:endParaRPr lang="tr-TR" sz="200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dirty="0" err="1" smtClean="0"/>
              <a:t>FPGrowth</a:t>
            </a:r>
            <a:endParaRPr lang="tr-TR" dirty="0"/>
          </a:p>
        </p:txBody>
      </p:sp>
      <p:sp>
        <p:nvSpPr>
          <p:cNvPr id="3" name="2 İçerik Yer Tutucusu"/>
          <p:cNvSpPr>
            <a:spLocks noGrp="1"/>
          </p:cNvSpPr>
          <p:nvPr>
            <p:ph idx="1"/>
          </p:nvPr>
        </p:nvSpPr>
        <p:spPr/>
        <p:txBody>
          <a:bodyPr/>
          <a:lstStyle/>
          <a:p>
            <a:r>
              <a:rPr lang="en-US" sz="2000" dirty="0" smtClean="0"/>
              <a:t>Ana f</a:t>
            </a:r>
            <a:r>
              <a:rPr lang="tr-TR" sz="2000" dirty="0" err="1" smtClean="0"/>
              <a:t>ikir</a:t>
            </a:r>
            <a:r>
              <a:rPr lang="tr-TR" sz="2000" dirty="0" smtClean="0"/>
              <a:t>:</a:t>
            </a:r>
            <a:r>
              <a:rPr lang="tr-TR" sz="2000" dirty="0" err="1" smtClean="0"/>
              <a:t>Frequent</a:t>
            </a:r>
            <a:r>
              <a:rPr lang="tr-TR" sz="2000" dirty="0" smtClean="0"/>
              <a:t> </a:t>
            </a:r>
            <a:r>
              <a:rPr lang="tr-TR" sz="2000" dirty="0" err="1" smtClean="0"/>
              <a:t>Pattern</a:t>
            </a:r>
            <a:r>
              <a:rPr lang="tr-TR" sz="2000" dirty="0" smtClean="0"/>
              <a:t> </a:t>
            </a:r>
            <a:r>
              <a:rPr lang="tr-TR" sz="2000" dirty="0" err="1" smtClean="0"/>
              <a:t>Growth</a:t>
            </a:r>
            <a:r>
              <a:rPr lang="tr-TR" sz="2000" dirty="0" smtClean="0"/>
              <a:t> </a:t>
            </a:r>
          </a:p>
          <a:p>
            <a:pPr lvl="1"/>
            <a:r>
              <a:rPr lang="tr-TR" sz="1600" dirty="0" smtClean="0"/>
              <a:t>Tekil sık geçen nesneleri bul ve veri kümesini her nesneye göre böl.</a:t>
            </a:r>
          </a:p>
          <a:p>
            <a:pPr lvl="1"/>
            <a:r>
              <a:rPr lang="tr-TR" sz="1600" dirty="0" smtClean="0"/>
              <a:t>Sık geçen nesneleri (</a:t>
            </a:r>
            <a:r>
              <a:rPr lang="tr-TR" sz="1600" dirty="0" err="1" smtClean="0"/>
              <a:t>frequent</a:t>
            </a:r>
            <a:r>
              <a:rPr lang="tr-TR" sz="1600" dirty="0" smtClean="0"/>
              <a:t> </a:t>
            </a:r>
            <a:r>
              <a:rPr lang="tr-TR" sz="1600" dirty="0" err="1" smtClean="0"/>
              <a:t>patterns</a:t>
            </a:r>
            <a:r>
              <a:rPr lang="tr-TR" sz="1600" dirty="0" smtClean="0"/>
              <a:t>) </a:t>
            </a:r>
            <a:r>
              <a:rPr lang="tr-TR" sz="1600" dirty="0" err="1" smtClean="0"/>
              <a:t>rekürsif</a:t>
            </a:r>
            <a:r>
              <a:rPr lang="tr-TR" sz="1600" dirty="0" smtClean="0"/>
              <a:t> olarak yukarıdaki yöntemi her yeni bölünen veri kümesine uygulayarak genişlet.</a:t>
            </a:r>
          </a:p>
          <a:p>
            <a:pPr lvl="1"/>
            <a:r>
              <a:rPr lang="tr-TR" sz="1600" dirty="0" smtClean="0"/>
              <a:t>Bu işlemi etkin şekilde yapmak için FP-</a:t>
            </a:r>
            <a:r>
              <a:rPr lang="tr-TR" sz="1600" dirty="0" err="1" smtClean="0"/>
              <a:t>tree</a:t>
            </a:r>
            <a:r>
              <a:rPr lang="tr-TR" sz="1600" dirty="0" smtClean="0"/>
              <a:t> veri yapısını kullan</a:t>
            </a:r>
          </a:p>
          <a:p>
            <a:r>
              <a:rPr lang="tr-TR" sz="2000" dirty="0" err="1" smtClean="0"/>
              <a:t>Mining</a:t>
            </a:r>
            <a:r>
              <a:rPr lang="tr-TR" sz="2000" dirty="0" smtClean="0"/>
              <a:t> işlemi şu şekilde özetlenebilir:</a:t>
            </a:r>
          </a:p>
          <a:p>
            <a:pPr lvl="1"/>
            <a:r>
              <a:rPr lang="tr-TR" sz="1600" dirty="0" smtClean="0"/>
              <a:t>FP-</a:t>
            </a:r>
            <a:r>
              <a:rPr lang="tr-TR" sz="1600" dirty="0" err="1" smtClean="0"/>
              <a:t>tree</a:t>
            </a:r>
            <a:r>
              <a:rPr lang="tr-TR" sz="1600" dirty="0" smtClean="0"/>
              <a:t> sonucu boş küme olana kadar </a:t>
            </a:r>
            <a:r>
              <a:rPr lang="tr-TR" sz="1600" dirty="0" err="1" smtClean="0"/>
              <a:t>Rekürsif</a:t>
            </a:r>
            <a:r>
              <a:rPr lang="tr-TR" sz="1600" dirty="0" smtClean="0"/>
              <a:t> şekilde FP-</a:t>
            </a:r>
            <a:r>
              <a:rPr lang="tr-TR" sz="1600" dirty="0" err="1" smtClean="0"/>
              <a:t>tree</a:t>
            </a:r>
            <a:r>
              <a:rPr lang="tr-TR" sz="1600" dirty="0" smtClean="0"/>
              <a:t> oluştur ve analiz et</a:t>
            </a:r>
          </a:p>
          <a:p>
            <a:pPr lvl="1">
              <a:buNone/>
            </a:pPr>
            <a:endParaRPr lang="tr-TR" sz="1600" dirty="0" smtClean="0"/>
          </a:p>
          <a:p>
            <a:pPr marL="0" indent="0">
              <a:buNone/>
            </a:pPr>
            <a:endParaRPr lang="tr-TR" sz="2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dirty="0" err="1" smtClean="0"/>
              <a:t>FPGrowth</a:t>
            </a:r>
            <a:r>
              <a:rPr lang="tr-TR" dirty="0" smtClean="0"/>
              <a:t> Örnek</a:t>
            </a:r>
            <a:endParaRPr lang="tr-TR" dirty="0"/>
          </a:p>
        </p:txBody>
      </p:sp>
      <p:sp>
        <p:nvSpPr>
          <p:cNvPr id="3" name="2 İçerik Yer Tutucusu"/>
          <p:cNvSpPr>
            <a:spLocks noGrp="1"/>
          </p:cNvSpPr>
          <p:nvPr>
            <p:ph idx="1"/>
          </p:nvPr>
        </p:nvSpPr>
        <p:spPr/>
        <p:txBody>
          <a:bodyPr/>
          <a:lstStyle/>
          <a:p>
            <a:r>
              <a:rPr lang="tr-TR" dirty="0" smtClean="0"/>
              <a:t> </a:t>
            </a:r>
            <a:endParaRPr lang="tr-TR" dirty="0"/>
          </a:p>
        </p:txBody>
      </p:sp>
      <p:pic>
        <p:nvPicPr>
          <p:cNvPr id="87042" name="Picture 2"/>
          <p:cNvPicPr>
            <a:picLocks noChangeAspect="1" noChangeArrowheads="1"/>
          </p:cNvPicPr>
          <p:nvPr/>
        </p:nvPicPr>
        <p:blipFill>
          <a:blip r:embed="rId2" cstate="print"/>
          <a:srcRect/>
          <a:stretch>
            <a:fillRect/>
          </a:stretch>
        </p:blipFill>
        <p:spPr bwMode="auto">
          <a:xfrm>
            <a:off x="323528" y="1844824"/>
            <a:ext cx="8281658" cy="3970784"/>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dirty="0" err="1" smtClean="0"/>
              <a:t>FPGrowth</a:t>
            </a:r>
            <a:r>
              <a:rPr lang="tr-TR" dirty="0" smtClean="0"/>
              <a:t> Örnek</a:t>
            </a:r>
            <a:endParaRPr lang="tr-TR" dirty="0"/>
          </a:p>
        </p:txBody>
      </p:sp>
      <p:sp>
        <p:nvSpPr>
          <p:cNvPr id="3" name="2 İçerik Yer Tutucusu"/>
          <p:cNvSpPr>
            <a:spLocks noGrp="1"/>
          </p:cNvSpPr>
          <p:nvPr>
            <p:ph idx="1"/>
          </p:nvPr>
        </p:nvSpPr>
        <p:spPr/>
        <p:txBody>
          <a:bodyPr/>
          <a:lstStyle/>
          <a:p>
            <a:r>
              <a:rPr lang="tr-TR" dirty="0" smtClean="0"/>
              <a:t> </a:t>
            </a:r>
            <a:endParaRPr lang="tr-TR" dirty="0"/>
          </a:p>
        </p:txBody>
      </p:sp>
      <p:pic>
        <p:nvPicPr>
          <p:cNvPr id="88066" name="Picture 2"/>
          <p:cNvPicPr>
            <a:picLocks noChangeAspect="1" noChangeArrowheads="1"/>
          </p:cNvPicPr>
          <p:nvPr/>
        </p:nvPicPr>
        <p:blipFill>
          <a:blip r:embed="rId2" cstate="print"/>
          <a:srcRect/>
          <a:stretch>
            <a:fillRect/>
          </a:stretch>
        </p:blipFill>
        <p:spPr bwMode="auto">
          <a:xfrm>
            <a:off x="827584" y="1988840"/>
            <a:ext cx="7372350" cy="4200525"/>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323850" y="188913"/>
            <a:ext cx="7793038" cy="1462087"/>
          </a:xfrm>
        </p:spPr>
        <p:txBody>
          <a:bodyPr/>
          <a:lstStyle/>
          <a:p>
            <a:pPr eaLnBrk="1" hangingPunct="1"/>
            <a:r>
              <a:rPr lang="tr-TR" smtClean="0"/>
              <a:t>İçerik</a:t>
            </a:r>
          </a:p>
        </p:txBody>
      </p:sp>
      <p:sp>
        <p:nvSpPr>
          <p:cNvPr id="32771" name="Rectangle 3"/>
          <p:cNvSpPr>
            <a:spLocks noGrp="1" noChangeArrowheads="1"/>
          </p:cNvSpPr>
          <p:nvPr>
            <p:ph type="body" idx="4294967295"/>
          </p:nvPr>
        </p:nvSpPr>
        <p:spPr>
          <a:xfrm>
            <a:off x="684213" y="1989138"/>
            <a:ext cx="7772400" cy="4114800"/>
          </a:xfrm>
        </p:spPr>
        <p:txBody>
          <a:bodyPr/>
          <a:lstStyle/>
          <a:p>
            <a:pPr eaLnBrk="1" hangingPunct="1"/>
            <a:r>
              <a:rPr lang="tr-TR" smtClean="0"/>
              <a:t>Birliktelik kuralları kavramları</a:t>
            </a:r>
          </a:p>
          <a:p>
            <a:pPr eaLnBrk="1" hangingPunct="1"/>
            <a:r>
              <a:rPr lang="tr-TR" smtClean="0"/>
              <a:t>Apriori Algoritması</a:t>
            </a:r>
          </a:p>
          <a:p>
            <a:pPr eaLnBrk="1" hangingPunct="1"/>
            <a:r>
              <a:rPr lang="tr-TR" b="1" smtClean="0">
                <a:solidFill>
                  <a:srgbClr val="FF0000"/>
                </a:solidFill>
              </a:rPr>
              <a:t>Birliktelik kuralları madenciliği için veri tipleri</a:t>
            </a:r>
            <a:endParaRPr lang="en-US" b="1" smtClean="0">
              <a:solidFill>
                <a:srgbClr val="FF0000"/>
              </a:solidFill>
            </a:endParaRPr>
          </a:p>
          <a:p>
            <a:pPr eaLnBrk="1" hangingPunct="1"/>
            <a:r>
              <a:rPr lang="tr-TR" smtClean="0"/>
              <a:t>M</a:t>
            </a:r>
            <a:r>
              <a:rPr lang="en-US" smtClean="0"/>
              <a:t>ultiple minimum supports</a:t>
            </a:r>
          </a:p>
          <a:p>
            <a:pPr eaLnBrk="1" hangingPunct="1"/>
            <a:r>
              <a:rPr lang="tr-TR" smtClean="0"/>
              <a:t>C</a:t>
            </a:r>
            <a:r>
              <a:rPr lang="en-US" smtClean="0"/>
              <a:t>lass association rules</a:t>
            </a:r>
          </a:p>
          <a:p>
            <a:pPr eaLnBrk="1" hangingPunct="1"/>
            <a:r>
              <a:rPr lang="en-US" smtClean="0"/>
              <a:t>Sequential pattern mining</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Başlık 1"/>
          <p:cNvSpPr>
            <a:spLocks noGrp="1"/>
          </p:cNvSpPr>
          <p:nvPr>
            <p:ph type="title"/>
          </p:nvPr>
        </p:nvSpPr>
        <p:spPr/>
        <p:txBody>
          <a:bodyPr/>
          <a:lstStyle/>
          <a:p>
            <a:pPr eaLnBrk="1" hangingPunct="1"/>
            <a:r>
              <a:rPr lang="tr-TR" smtClean="0"/>
              <a:t>Data formats for association rule mining</a:t>
            </a:r>
          </a:p>
        </p:txBody>
      </p:sp>
      <p:sp>
        <p:nvSpPr>
          <p:cNvPr id="33795" name="İçerik Yer Tutucusu 2"/>
          <p:cNvSpPr>
            <a:spLocks noGrp="1"/>
          </p:cNvSpPr>
          <p:nvPr>
            <p:ph idx="1"/>
          </p:nvPr>
        </p:nvSpPr>
        <p:spPr>
          <a:xfrm>
            <a:off x="457200" y="1773238"/>
            <a:ext cx="8229600" cy="4352925"/>
          </a:xfrm>
        </p:spPr>
        <p:txBody>
          <a:bodyPr/>
          <a:lstStyle/>
          <a:p>
            <a:pPr eaLnBrk="1" hangingPunct="1"/>
            <a:r>
              <a:rPr lang="tr-TR" sz="1800" dirty="0" smtClean="0"/>
              <a:t>Kategorik olmayan veri türleri için düzenleme? </a:t>
            </a:r>
          </a:p>
          <a:p>
            <a:pPr eaLnBrk="1" hangingPunct="1"/>
            <a:r>
              <a:rPr lang="tr-TR" sz="1800" dirty="0" smtClean="0"/>
              <a:t>Veriler </a:t>
            </a:r>
            <a:r>
              <a:rPr lang="tr-TR" sz="1800" dirty="0" err="1" smtClean="0"/>
              <a:t>transaction</a:t>
            </a:r>
            <a:r>
              <a:rPr lang="tr-TR" sz="1800" dirty="0" smtClean="0"/>
              <a:t> veriler şekline dönüştürülmelidir.</a:t>
            </a:r>
          </a:p>
          <a:p>
            <a:pPr eaLnBrk="1" hangingPunct="1"/>
            <a:r>
              <a:rPr lang="tr-TR" sz="1800" dirty="0" smtClean="0"/>
              <a:t>Bu durumda her </a:t>
            </a:r>
            <a:r>
              <a:rPr lang="tr-TR" sz="1800" dirty="0" err="1" smtClean="0"/>
              <a:t>attribute-value</a:t>
            </a:r>
            <a:r>
              <a:rPr lang="tr-TR" sz="1800" dirty="0" smtClean="0"/>
              <a:t> çifti bir </a:t>
            </a:r>
            <a:r>
              <a:rPr lang="tr-TR" sz="1800" dirty="0" err="1" smtClean="0"/>
              <a:t>item</a:t>
            </a:r>
            <a:r>
              <a:rPr lang="tr-TR" sz="1800" dirty="0" smtClean="0"/>
              <a:t> kabul edilir.</a:t>
            </a:r>
          </a:p>
          <a:p>
            <a:pPr eaLnBrk="1" hangingPunct="1"/>
            <a:r>
              <a:rPr lang="tr-TR" sz="1800" dirty="0" smtClean="0"/>
              <a:t>Değer sayısal ise kategorik forma dönüştürülmelidir. </a:t>
            </a:r>
          </a:p>
          <a:p>
            <a:pPr eaLnBrk="1" hangingPunct="1"/>
            <a:endParaRPr lang="tr-TR" sz="1800" dirty="0" smtClean="0"/>
          </a:p>
          <a:p>
            <a:pPr eaLnBrk="1" hangingPunct="1"/>
            <a:endParaRPr lang="tr-TR" sz="1800" dirty="0" smtClean="0"/>
          </a:p>
          <a:p>
            <a:pPr eaLnBrk="1" hangingPunct="1">
              <a:buFont typeface="Wingdings" pitchFamily="2" charset="2"/>
              <a:buNone/>
            </a:pPr>
            <a:endParaRPr lang="tr-TR" sz="1800" dirty="0" smtClean="0"/>
          </a:p>
        </p:txBody>
      </p:sp>
      <p:pic>
        <p:nvPicPr>
          <p:cNvPr id="33796" name="Picture 3"/>
          <p:cNvPicPr>
            <a:picLocks noChangeAspect="1" noChangeArrowheads="1"/>
          </p:cNvPicPr>
          <p:nvPr/>
        </p:nvPicPr>
        <p:blipFill>
          <a:blip r:embed="rId2" cstate="print"/>
          <a:srcRect/>
          <a:stretch>
            <a:fillRect/>
          </a:stretch>
        </p:blipFill>
        <p:spPr bwMode="auto">
          <a:xfrm>
            <a:off x="2124075" y="3500438"/>
            <a:ext cx="4754563" cy="2509837"/>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tr-TR" sz="4000" smtClean="0"/>
              <a:t>Multiple Minimum Supports(MIS)</a:t>
            </a:r>
            <a:r>
              <a:rPr lang="tr-TR" smtClean="0"/>
              <a:t> </a:t>
            </a:r>
          </a:p>
        </p:txBody>
      </p:sp>
      <p:sp>
        <p:nvSpPr>
          <p:cNvPr id="34819" name="Rectangle 3"/>
          <p:cNvSpPr>
            <a:spLocks noGrp="1" noChangeArrowheads="1"/>
          </p:cNvSpPr>
          <p:nvPr>
            <p:ph idx="1"/>
          </p:nvPr>
        </p:nvSpPr>
        <p:spPr>
          <a:ln>
            <a:solidFill>
              <a:schemeClr val="accent2"/>
            </a:solidFill>
          </a:ln>
        </p:spPr>
        <p:txBody>
          <a:bodyPr/>
          <a:lstStyle/>
          <a:p>
            <a:pPr eaLnBrk="1" hangingPunct="1">
              <a:lnSpc>
                <a:spcPct val="80000"/>
              </a:lnSpc>
            </a:pPr>
            <a:r>
              <a:rPr lang="tr-TR" sz="2800" dirty="0" smtClean="0"/>
              <a:t>Birliktelik kurallarının anahtarı </a:t>
            </a:r>
            <a:r>
              <a:rPr lang="tr-TR" sz="2800" dirty="0" err="1" smtClean="0"/>
              <a:t>minsup</a:t>
            </a:r>
            <a:r>
              <a:rPr lang="tr-TR" sz="2800" dirty="0" smtClean="0"/>
              <a:t> eşik değeridir. </a:t>
            </a:r>
          </a:p>
          <a:p>
            <a:pPr eaLnBrk="1" hangingPunct="1">
              <a:lnSpc>
                <a:spcPct val="80000"/>
              </a:lnSpc>
            </a:pPr>
            <a:r>
              <a:rPr lang="tr-TR" sz="2800" dirty="0" err="1" smtClean="0"/>
              <a:t>Minsup</a:t>
            </a:r>
            <a:r>
              <a:rPr lang="tr-TR" sz="2800" dirty="0" smtClean="0"/>
              <a:t> değeri: </a:t>
            </a:r>
          </a:p>
          <a:p>
            <a:pPr lvl="1" eaLnBrk="1" hangingPunct="1">
              <a:lnSpc>
                <a:spcPct val="80000"/>
              </a:lnSpc>
            </a:pPr>
            <a:r>
              <a:rPr lang="tr-TR" sz="2400" dirty="0" smtClean="0"/>
              <a:t>arama uzayını kırpmada </a:t>
            </a:r>
          </a:p>
          <a:p>
            <a:pPr lvl="1" eaLnBrk="1" hangingPunct="1">
              <a:lnSpc>
                <a:spcPct val="80000"/>
              </a:lnSpc>
            </a:pPr>
            <a:r>
              <a:rPr lang="tr-TR" sz="2400" dirty="0" err="1" smtClean="0"/>
              <a:t>frequent</a:t>
            </a:r>
            <a:r>
              <a:rPr lang="tr-TR" sz="2400" dirty="0" smtClean="0"/>
              <a:t> </a:t>
            </a:r>
            <a:r>
              <a:rPr lang="tr-TR" sz="2400" dirty="0" err="1" smtClean="0"/>
              <a:t>itemsets</a:t>
            </a:r>
            <a:r>
              <a:rPr lang="tr-TR" sz="2400" dirty="0" smtClean="0"/>
              <a:t> sayısını kısıtlamada </a:t>
            </a:r>
          </a:p>
          <a:p>
            <a:pPr lvl="1" eaLnBrk="1" hangingPunct="1">
              <a:lnSpc>
                <a:spcPct val="80000"/>
              </a:lnSpc>
            </a:pPr>
            <a:r>
              <a:rPr lang="tr-TR" sz="2400" dirty="0" smtClean="0"/>
              <a:t>ve bunun da sonucunda yaratılan kuralları azaltmada önemlidir.</a:t>
            </a:r>
          </a:p>
          <a:p>
            <a:pPr eaLnBrk="1" hangingPunct="1">
              <a:lnSpc>
                <a:spcPct val="80000"/>
              </a:lnSpc>
            </a:pPr>
            <a:r>
              <a:rPr lang="tr-TR" sz="2800" dirty="0" smtClean="0"/>
              <a:t>Gerçek hayattaki uygulamalar için</a:t>
            </a:r>
          </a:p>
          <a:p>
            <a:pPr lvl="1" eaLnBrk="1" hangingPunct="1">
              <a:lnSpc>
                <a:spcPct val="80000"/>
              </a:lnSpc>
            </a:pPr>
            <a:r>
              <a:rPr lang="tr-TR" sz="2400" dirty="0" smtClean="0"/>
              <a:t>tek bir eşik değeri kullanmak çok doğru olmayabilir.</a:t>
            </a:r>
          </a:p>
          <a:p>
            <a:pPr lvl="1" eaLnBrk="1" hangingPunct="1">
              <a:lnSpc>
                <a:spcPct val="80000"/>
              </a:lnSpc>
            </a:pPr>
            <a:r>
              <a:rPr lang="tr-TR" sz="2400" dirty="0" smtClean="0"/>
              <a:t>Çözüm: </a:t>
            </a:r>
            <a:r>
              <a:rPr lang="tr-TR" sz="2400" b="1" dirty="0" smtClean="0"/>
              <a:t>minimum </a:t>
            </a:r>
            <a:r>
              <a:rPr lang="tr-TR" sz="2400" b="1" dirty="0" err="1" smtClean="0"/>
              <a:t>item</a:t>
            </a:r>
            <a:r>
              <a:rPr lang="tr-TR" sz="2400" b="1" dirty="0" smtClean="0"/>
              <a:t> </a:t>
            </a:r>
            <a:r>
              <a:rPr lang="tr-TR" sz="2400" b="1" dirty="0" err="1" smtClean="0"/>
              <a:t>support</a:t>
            </a:r>
            <a:r>
              <a:rPr lang="tr-TR" sz="2400" b="1" dirty="0" smtClean="0"/>
              <a:t> (MIS) </a:t>
            </a:r>
            <a:r>
              <a:rPr lang="tr-TR" sz="2400" dirty="0" smtClean="0"/>
              <a:t>değerlerinin belirlenmesine izin vermektir.</a:t>
            </a:r>
          </a:p>
          <a:p>
            <a:pPr eaLnBrk="1" hangingPunct="1">
              <a:lnSpc>
                <a:spcPct val="80000"/>
              </a:lnSpc>
            </a:pPr>
            <a:endParaRPr lang="tr-TR" sz="28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Temel kavramlar: </a:t>
            </a:r>
            <a:r>
              <a:rPr lang="tr-TR" dirty="0" err="1" smtClean="0"/>
              <a:t>Frequent</a:t>
            </a:r>
            <a:r>
              <a:rPr lang="tr-TR" dirty="0" smtClean="0"/>
              <a:t> </a:t>
            </a:r>
            <a:r>
              <a:rPr lang="tr-TR" dirty="0" err="1" smtClean="0"/>
              <a:t>itemsets</a:t>
            </a:r>
            <a:r>
              <a:rPr lang="tr-TR" dirty="0" smtClean="0"/>
              <a:t> (</a:t>
            </a:r>
            <a:r>
              <a:rPr lang="tr-TR" dirty="0" err="1" smtClean="0"/>
              <a:t>patterns</a:t>
            </a:r>
            <a:r>
              <a:rPr lang="tr-TR" dirty="0" smtClean="0"/>
              <a:t>)</a:t>
            </a:r>
            <a:endParaRPr lang="tr-TR" dirty="0"/>
          </a:p>
        </p:txBody>
      </p:sp>
      <p:sp>
        <p:nvSpPr>
          <p:cNvPr id="3" name="2 İçerik Yer Tutucusu"/>
          <p:cNvSpPr>
            <a:spLocks noGrp="1"/>
          </p:cNvSpPr>
          <p:nvPr>
            <p:ph idx="1"/>
          </p:nvPr>
        </p:nvSpPr>
        <p:spPr>
          <a:xfrm>
            <a:off x="457200" y="1600200"/>
            <a:ext cx="6059016" cy="4853136"/>
          </a:xfrm>
        </p:spPr>
        <p:txBody>
          <a:bodyPr/>
          <a:lstStyle/>
          <a:p>
            <a:pPr eaLnBrk="1" hangingPunct="1"/>
            <a:r>
              <a:rPr lang="en-US" sz="1800" i="1" dirty="0" smtClean="0">
                <a:solidFill>
                  <a:srgbClr val="FF0000"/>
                </a:solidFill>
              </a:rPr>
              <a:t>I</a:t>
            </a:r>
            <a:r>
              <a:rPr lang="en-US" sz="1800" dirty="0" smtClean="0">
                <a:solidFill>
                  <a:srgbClr val="FF0000"/>
                </a:solidFill>
              </a:rPr>
              <a:t> = {</a:t>
            </a:r>
            <a:r>
              <a:rPr lang="en-US" sz="1800" i="1" dirty="0" smtClean="0">
                <a:solidFill>
                  <a:srgbClr val="FF0000"/>
                </a:solidFill>
              </a:rPr>
              <a:t>i</a:t>
            </a:r>
            <a:r>
              <a:rPr lang="en-US" sz="1800" baseline="-25000" dirty="0" smtClean="0">
                <a:solidFill>
                  <a:srgbClr val="FF0000"/>
                </a:solidFill>
              </a:rPr>
              <a:t>1</a:t>
            </a:r>
            <a:r>
              <a:rPr lang="en-US" sz="1800" dirty="0" smtClean="0">
                <a:solidFill>
                  <a:srgbClr val="FF0000"/>
                </a:solidFill>
              </a:rPr>
              <a:t>, </a:t>
            </a:r>
            <a:r>
              <a:rPr lang="en-US" sz="1800" i="1" dirty="0" smtClean="0">
                <a:solidFill>
                  <a:srgbClr val="FF0000"/>
                </a:solidFill>
              </a:rPr>
              <a:t>i</a:t>
            </a:r>
            <a:r>
              <a:rPr lang="en-US" sz="1800" baseline="-25000" dirty="0" smtClean="0">
                <a:solidFill>
                  <a:srgbClr val="FF0000"/>
                </a:solidFill>
              </a:rPr>
              <a:t>2</a:t>
            </a:r>
            <a:r>
              <a:rPr lang="en-US" sz="1800" dirty="0" smtClean="0">
                <a:solidFill>
                  <a:srgbClr val="FF0000"/>
                </a:solidFill>
              </a:rPr>
              <a:t>, …, </a:t>
            </a:r>
            <a:r>
              <a:rPr lang="en-US" sz="1800" i="1" dirty="0" err="1" smtClean="0">
                <a:solidFill>
                  <a:srgbClr val="FF0000"/>
                </a:solidFill>
              </a:rPr>
              <a:t>i</a:t>
            </a:r>
            <a:r>
              <a:rPr lang="en-US" sz="1800" i="1" baseline="-25000" dirty="0" err="1" smtClean="0">
                <a:solidFill>
                  <a:srgbClr val="FF0000"/>
                </a:solidFill>
              </a:rPr>
              <a:t>m</a:t>
            </a:r>
            <a:r>
              <a:rPr lang="en-US" sz="1800" dirty="0" smtClean="0">
                <a:solidFill>
                  <a:srgbClr val="FF0000"/>
                </a:solidFill>
              </a:rPr>
              <a:t>}</a:t>
            </a:r>
            <a:r>
              <a:rPr lang="en-US" sz="1800" dirty="0" smtClean="0"/>
              <a:t>: </a:t>
            </a:r>
            <a:r>
              <a:rPr lang="tr-TR" sz="1800" dirty="0" smtClean="0"/>
              <a:t>nesneler kümesi</a:t>
            </a:r>
            <a:endParaRPr lang="en-US" sz="1800" dirty="0" smtClean="0"/>
          </a:p>
          <a:p>
            <a:pPr eaLnBrk="1" hangingPunct="1"/>
            <a:r>
              <a:rPr lang="en-US" sz="1800" dirty="0" smtClean="0">
                <a:solidFill>
                  <a:srgbClr val="FF0000"/>
                </a:solidFill>
              </a:rPr>
              <a:t>Transaction</a:t>
            </a:r>
            <a:r>
              <a:rPr lang="en-US" sz="1800" dirty="0" smtClean="0"/>
              <a:t> </a:t>
            </a:r>
            <a:r>
              <a:rPr lang="en-US" sz="1800" i="1" dirty="0" smtClean="0">
                <a:solidFill>
                  <a:srgbClr val="FF0000"/>
                </a:solidFill>
              </a:rPr>
              <a:t>t</a:t>
            </a:r>
            <a:r>
              <a:rPr lang="en-US" sz="1800" dirty="0" smtClean="0"/>
              <a:t> : </a:t>
            </a:r>
          </a:p>
          <a:p>
            <a:pPr lvl="1" eaLnBrk="1" hangingPunct="1"/>
            <a:r>
              <a:rPr lang="tr-TR" sz="1800" dirty="0" smtClean="0"/>
              <a:t>bir sepette alınan nesneler</a:t>
            </a:r>
          </a:p>
          <a:p>
            <a:pPr lvl="1" eaLnBrk="1" hangingPunct="1"/>
            <a:r>
              <a:rPr lang="tr-TR" sz="1800" i="1" dirty="0" smtClean="0"/>
              <a:t>Her işlem (</a:t>
            </a:r>
            <a:r>
              <a:rPr lang="tr-TR" sz="1800" i="1" dirty="0" err="1" smtClean="0"/>
              <a:t>transaction</a:t>
            </a:r>
            <a:r>
              <a:rPr lang="tr-TR" sz="1800" i="1" dirty="0" smtClean="0"/>
              <a:t>) </a:t>
            </a:r>
            <a:r>
              <a:rPr lang="en-US" sz="1800" dirty="0" smtClean="0"/>
              <a:t> </a:t>
            </a:r>
            <a:r>
              <a:rPr lang="en-US" sz="1800" i="1" dirty="0" smtClean="0"/>
              <a:t>t</a:t>
            </a:r>
            <a:r>
              <a:rPr lang="en-US" sz="1800" dirty="0" smtClean="0"/>
              <a:t> </a:t>
            </a:r>
            <a:r>
              <a:rPr lang="en-US" sz="1800" dirty="0" smtClean="0">
                <a:sym typeface="Symbol" pitchFamily="18" charset="2"/>
              </a:rPr>
              <a:t></a:t>
            </a:r>
            <a:r>
              <a:rPr lang="en-US" sz="1800" dirty="0" smtClean="0"/>
              <a:t> </a:t>
            </a:r>
            <a:r>
              <a:rPr lang="en-US" sz="1800" i="1" dirty="0" smtClean="0"/>
              <a:t>I</a:t>
            </a:r>
            <a:r>
              <a:rPr lang="en-US" sz="1800" dirty="0" smtClean="0"/>
              <a:t>.</a:t>
            </a:r>
          </a:p>
          <a:p>
            <a:pPr eaLnBrk="1" hangingPunct="1"/>
            <a:r>
              <a:rPr lang="en-US" sz="1800" dirty="0" smtClean="0">
                <a:solidFill>
                  <a:srgbClr val="FF0000"/>
                </a:solidFill>
              </a:rPr>
              <a:t>Transaction Database </a:t>
            </a:r>
            <a:r>
              <a:rPr lang="en-US" sz="1800" i="1" dirty="0" smtClean="0">
                <a:solidFill>
                  <a:srgbClr val="FF0000"/>
                </a:solidFill>
              </a:rPr>
              <a:t>T</a:t>
            </a:r>
            <a:r>
              <a:rPr lang="tr-TR" sz="1800" i="1" dirty="0" smtClean="0">
                <a:solidFill>
                  <a:srgbClr val="FF0000"/>
                </a:solidFill>
              </a:rPr>
              <a:t> (</a:t>
            </a:r>
            <a:r>
              <a:rPr lang="tr-TR" sz="1800" dirty="0" smtClean="0"/>
              <a:t>işlemler kümesi )</a:t>
            </a:r>
            <a:r>
              <a:rPr lang="en-US" sz="1800" dirty="0" smtClean="0">
                <a:solidFill>
                  <a:srgbClr val="FF0000"/>
                </a:solidFill>
              </a:rPr>
              <a:t>:</a:t>
            </a:r>
            <a:r>
              <a:rPr lang="en-US" sz="1800" dirty="0" smtClean="0"/>
              <a:t> </a:t>
            </a:r>
            <a:endParaRPr lang="tr-TR" sz="1800" dirty="0" smtClean="0"/>
          </a:p>
          <a:p>
            <a:pPr lvl="1" eaLnBrk="1" hangingPunct="1"/>
            <a:r>
              <a:rPr lang="tr-TR" sz="1800" dirty="0" smtClean="0"/>
              <a:t>işlemler kümesi:</a:t>
            </a:r>
            <a:r>
              <a:rPr lang="en-US" sz="1800" i="1" dirty="0" smtClean="0"/>
              <a:t>T</a:t>
            </a:r>
            <a:r>
              <a:rPr lang="en-US" sz="1800" dirty="0" smtClean="0"/>
              <a:t> = {t</a:t>
            </a:r>
            <a:r>
              <a:rPr lang="en-US" sz="1800" baseline="-25000" dirty="0" smtClean="0"/>
              <a:t>1</a:t>
            </a:r>
            <a:r>
              <a:rPr lang="en-US" sz="1800" dirty="0" smtClean="0"/>
              <a:t>, t</a:t>
            </a:r>
            <a:r>
              <a:rPr lang="en-US" sz="1800" baseline="-25000" dirty="0" smtClean="0"/>
              <a:t>2</a:t>
            </a:r>
            <a:r>
              <a:rPr lang="en-US" sz="1800" dirty="0" smtClean="0"/>
              <a:t>, …, </a:t>
            </a:r>
            <a:r>
              <a:rPr lang="en-US" sz="1800" dirty="0" err="1" smtClean="0"/>
              <a:t>t</a:t>
            </a:r>
            <a:r>
              <a:rPr lang="en-US" sz="1800" baseline="-25000" dirty="0" err="1" smtClean="0"/>
              <a:t>n</a:t>
            </a:r>
            <a:r>
              <a:rPr lang="en-US" sz="1800" dirty="0" smtClean="0"/>
              <a:t>}.</a:t>
            </a:r>
            <a:r>
              <a:rPr lang="tr-TR" sz="1800" dirty="0" smtClean="0"/>
              <a:t> </a:t>
            </a:r>
            <a:endParaRPr lang="tr-TR" sz="1800" i="1" dirty="0" smtClean="0">
              <a:solidFill>
                <a:srgbClr val="FF0000"/>
              </a:solidFill>
            </a:endParaRPr>
          </a:p>
          <a:p>
            <a:pPr marL="342900" lvl="1" indent="-342900">
              <a:buFont typeface="Arial" charset="0"/>
              <a:buChar char="•"/>
            </a:pPr>
            <a:r>
              <a:rPr lang="en-US" sz="1800" i="1" dirty="0" smtClean="0">
                <a:solidFill>
                  <a:srgbClr val="FF0000"/>
                </a:solidFill>
              </a:rPr>
              <a:t>item</a:t>
            </a:r>
            <a:r>
              <a:rPr lang="en-US" sz="1800" dirty="0" smtClean="0">
                <a:solidFill>
                  <a:srgbClr val="FF0000"/>
                </a:solidFill>
              </a:rPr>
              <a:t>:</a:t>
            </a:r>
            <a:r>
              <a:rPr lang="en-US" sz="1800" dirty="0" smtClean="0"/>
              <a:t>  </a:t>
            </a:r>
            <a:r>
              <a:rPr lang="tr-TR" sz="1800" dirty="0" smtClean="0"/>
              <a:t>sepetteki bir nesne</a:t>
            </a:r>
            <a:endParaRPr lang="en-US" sz="1800" dirty="0" smtClean="0"/>
          </a:p>
          <a:p>
            <a:pPr marL="342900" lvl="1" indent="-342900">
              <a:buFont typeface="Arial" charset="0"/>
              <a:buChar char="•"/>
            </a:pPr>
            <a:r>
              <a:rPr lang="en-US" sz="1800" i="1" dirty="0" smtClean="0">
                <a:solidFill>
                  <a:srgbClr val="FF0000"/>
                </a:solidFill>
              </a:rPr>
              <a:t>item</a:t>
            </a:r>
            <a:r>
              <a:rPr lang="tr-TR" sz="1800" i="1" dirty="0" smtClean="0">
                <a:solidFill>
                  <a:srgbClr val="FF0000"/>
                </a:solidFill>
              </a:rPr>
              <a:t>set</a:t>
            </a:r>
            <a:r>
              <a:rPr lang="en-US" sz="1800" dirty="0" smtClean="0">
                <a:solidFill>
                  <a:srgbClr val="FF0000"/>
                </a:solidFill>
              </a:rPr>
              <a:t>:</a:t>
            </a:r>
            <a:r>
              <a:rPr lang="tr-TR" sz="1800" dirty="0" smtClean="0"/>
              <a:t>sepetteki nesneler kümesi</a:t>
            </a:r>
          </a:p>
          <a:p>
            <a:pPr marL="342900" lvl="1" indent="-342900">
              <a:buFont typeface="Arial" charset="0"/>
              <a:buChar char="•"/>
            </a:pPr>
            <a:r>
              <a:rPr lang="tr-TR" sz="1800" dirty="0" smtClean="0"/>
              <a:t>k-</a:t>
            </a:r>
            <a:r>
              <a:rPr lang="tr-TR" sz="1800" dirty="0" err="1" smtClean="0"/>
              <a:t>itemset</a:t>
            </a:r>
            <a:r>
              <a:rPr lang="tr-TR" sz="1800" dirty="0" smtClean="0"/>
              <a:t>: k elemanlı nesneler kümesi</a:t>
            </a:r>
          </a:p>
          <a:p>
            <a:pPr marL="742950" lvl="2" indent="-342900"/>
            <a:r>
              <a:rPr lang="en-US" sz="1800" dirty="0" smtClean="0"/>
              <a:t>{milk, bread, cereal}</a:t>
            </a:r>
            <a:r>
              <a:rPr lang="tr-TR" sz="1800" dirty="0" smtClean="0"/>
              <a:t>: </a:t>
            </a:r>
            <a:r>
              <a:rPr lang="en-US" sz="1800" dirty="0" smtClean="0"/>
              <a:t>3-itemset</a:t>
            </a:r>
            <a:endParaRPr lang="tr-TR" sz="1800" dirty="0" smtClean="0"/>
          </a:p>
          <a:p>
            <a:pPr eaLnBrk="1" hangingPunct="1"/>
            <a:r>
              <a:rPr lang="en-US" sz="1800" dirty="0" smtClean="0">
                <a:solidFill>
                  <a:srgbClr val="FF0000"/>
                </a:solidFill>
              </a:rPr>
              <a:t>Support:</a:t>
            </a:r>
            <a:r>
              <a:rPr lang="en-US" sz="1800" dirty="0" smtClean="0"/>
              <a:t> </a:t>
            </a:r>
            <a:r>
              <a:rPr lang="tr-TR" sz="1800" dirty="0" smtClean="0"/>
              <a:t>X ve Y nesnelerinin T(</a:t>
            </a:r>
            <a:r>
              <a:rPr lang="tr-TR" sz="1800" dirty="0" err="1" smtClean="0"/>
              <a:t>transactions</a:t>
            </a:r>
            <a:r>
              <a:rPr lang="tr-TR" sz="1800" dirty="0" smtClean="0"/>
              <a:t> kümesi) kümesinde birlikte bulunma olasılıklarını ifade eder.</a:t>
            </a:r>
            <a:r>
              <a:rPr lang="en-US" sz="1800" dirty="0" smtClean="0">
                <a:sym typeface="Symbol" pitchFamily="18" charset="2"/>
              </a:rPr>
              <a:t> </a:t>
            </a:r>
          </a:p>
          <a:p>
            <a:pPr eaLnBrk="1" hangingPunct="1"/>
            <a:r>
              <a:rPr lang="en-US" sz="1800" dirty="0" smtClean="0">
                <a:solidFill>
                  <a:srgbClr val="FF0000"/>
                </a:solidFill>
              </a:rPr>
              <a:t>Confidence:</a:t>
            </a:r>
            <a:r>
              <a:rPr lang="en-US" sz="1800" dirty="0" smtClean="0"/>
              <a:t> </a:t>
            </a:r>
            <a:r>
              <a:rPr lang="tr-TR" sz="1800" dirty="0" err="1" smtClean="0"/>
              <a:t>X’i</a:t>
            </a:r>
            <a:r>
              <a:rPr lang="tr-TR" sz="1800" dirty="0" smtClean="0"/>
              <a:t> içeren kayıtların </a:t>
            </a:r>
            <a:r>
              <a:rPr lang="tr-TR" sz="1800" dirty="0" err="1" smtClean="0"/>
              <a:t>Y’yi</a:t>
            </a:r>
            <a:r>
              <a:rPr lang="tr-TR" sz="1800" dirty="0" smtClean="0"/>
              <a:t> de içereceğini ifade eder.</a:t>
            </a:r>
          </a:p>
          <a:p>
            <a:pPr eaLnBrk="1" hangingPunct="1"/>
            <a:r>
              <a:rPr lang="tr-TR" sz="1800" i="1" dirty="0" smtClean="0"/>
              <a:t>Bir X </a:t>
            </a:r>
            <a:r>
              <a:rPr lang="tr-TR" sz="1800" i="1" dirty="0" err="1" smtClean="0"/>
              <a:t>itemset</a:t>
            </a:r>
            <a:r>
              <a:rPr lang="tr-TR" sz="1800" i="1" dirty="0" smtClean="0"/>
              <a:t> sık geçen (</a:t>
            </a:r>
            <a:r>
              <a:rPr lang="tr-TR" sz="1800" i="1" dirty="0" err="1" smtClean="0"/>
              <a:t>frequent</a:t>
            </a:r>
            <a:r>
              <a:rPr lang="tr-TR" sz="1800" i="1" dirty="0" smtClean="0"/>
              <a:t>) ise </a:t>
            </a:r>
            <a:r>
              <a:rPr lang="tr-TR" sz="1800" i="1" dirty="0" err="1" smtClean="0"/>
              <a:t>X’in</a:t>
            </a:r>
            <a:r>
              <a:rPr lang="tr-TR" sz="1800" i="1" dirty="0" smtClean="0"/>
              <a:t> </a:t>
            </a:r>
            <a:r>
              <a:rPr lang="tr-TR" sz="1800" i="1" dirty="0" err="1" smtClean="0"/>
              <a:t>support</a:t>
            </a:r>
            <a:r>
              <a:rPr lang="tr-TR" sz="1800" i="1" dirty="0" smtClean="0"/>
              <a:t> değeri “</a:t>
            </a:r>
            <a:r>
              <a:rPr lang="tr-TR" sz="1800" i="1" dirty="0" err="1" smtClean="0"/>
              <a:t>minsup</a:t>
            </a:r>
            <a:r>
              <a:rPr lang="tr-TR" sz="1800" i="1" dirty="0" smtClean="0"/>
              <a:t>” eşik değerinden büyüktür.</a:t>
            </a:r>
            <a:endParaRPr lang="en-US" sz="1800" i="1" dirty="0" smtClean="0"/>
          </a:p>
          <a:p>
            <a:pPr>
              <a:buNone/>
            </a:pPr>
            <a:endParaRPr lang="tr-TR" sz="1800" dirty="0"/>
          </a:p>
        </p:txBody>
      </p:sp>
      <p:pic>
        <p:nvPicPr>
          <p:cNvPr id="88066" name="Picture 2"/>
          <p:cNvPicPr>
            <a:picLocks noChangeAspect="1" noChangeArrowheads="1"/>
          </p:cNvPicPr>
          <p:nvPr/>
        </p:nvPicPr>
        <p:blipFill>
          <a:blip r:embed="rId2" cstate="print"/>
          <a:srcRect/>
          <a:stretch>
            <a:fillRect/>
          </a:stretch>
        </p:blipFill>
        <p:spPr bwMode="auto">
          <a:xfrm>
            <a:off x="5580112" y="1777848"/>
            <a:ext cx="3448819" cy="1512494"/>
          </a:xfrm>
          <a:prstGeom prst="rect">
            <a:avLst/>
          </a:prstGeom>
          <a:noFill/>
          <a:ln w="9525">
            <a:noFill/>
            <a:miter lim="800000"/>
            <a:headEnd/>
            <a:tailEnd/>
          </a:ln>
        </p:spPr>
      </p:pic>
      <p:sp>
        <p:nvSpPr>
          <p:cNvPr id="5" name="2 İçerik Yer Tutucusu"/>
          <p:cNvSpPr txBox="1">
            <a:spLocks/>
          </p:cNvSpPr>
          <p:nvPr/>
        </p:nvSpPr>
        <p:spPr bwMode="auto">
          <a:xfrm>
            <a:off x="5004048" y="3284984"/>
            <a:ext cx="3960440" cy="17567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lang="tr-TR" sz="1600" i="1" dirty="0" err="1" smtClean="0">
                <a:solidFill>
                  <a:srgbClr val="FF0000"/>
                </a:solidFill>
                <a:latin typeface="+mn-lt"/>
                <a:cs typeface="+mn-cs"/>
              </a:rPr>
              <a:t>Minsup</a:t>
            </a:r>
            <a:r>
              <a:rPr lang="tr-TR" sz="1600" i="1" dirty="0" smtClean="0">
                <a:solidFill>
                  <a:srgbClr val="FF0000"/>
                </a:solidFill>
                <a:latin typeface="+mn-lt"/>
                <a:cs typeface="+mn-cs"/>
              </a:rPr>
              <a:t>=%50</a:t>
            </a:r>
            <a:endParaRPr kumimoji="0" lang="tr-TR" sz="1600" b="0" i="1"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tr-TR" sz="1600" b="0" i="1" u="none" strike="noStrike" kern="1200" cap="none" spc="0" normalizeH="0" baseline="0" noProof="0" dirty="0" err="1" smtClean="0">
                <a:ln>
                  <a:noFill/>
                </a:ln>
                <a:solidFill>
                  <a:srgbClr val="FF0000"/>
                </a:solidFill>
                <a:effectLst/>
                <a:uLnTx/>
                <a:uFillTx/>
                <a:latin typeface="+mn-lt"/>
                <a:ea typeface="+mn-ea"/>
                <a:cs typeface="+mn-cs"/>
              </a:rPr>
              <a:t>Freq</a:t>
            </a:r>
            <a:r>
              <a:rPr kumimoji="0" lang="tr-TR" sz="1600" b="0" i="1" u="none" strike="noStrike" kern="1200" cap="none" spc="0" normalizeH="0" baseline="0" noProof="0" dirty="0" smtClean="0">
                <a:ln>
                  <a:noFill/>
                </a:ln>
                <a:solidFill>
                  <a:srgbClr val="FF0000"/>
                </a:solidFill>
                <a:effectLst/>
                <a:uLnTx/>
                <a:uFillTx/>
                <a:latin typeface="+mn-lt"/>
                <a:ea typeface="+mn-ea"/>
                <a:cs typeface="+mn-cs"/>
              </a:rPr>
              <a:t> 1-</a:t>
            </a:r>
            <a:r>
              <a:rPr kumimoji="0" lang="tr-TR" sz="1600" b="0" i="1" u="none" strike="noStrike" kern="1200" cap="none" spc="0" normalizeH="0" baseline="0" noProof="0" dirty="0" err="1" smtClean="0">
                <a:ln>
                  <a:noFill/>
                </a:ln>
                <a:solidFill>
                  <a:srgbClr val="FF0000"/>
                </a:solidFill>
                <a:effectLst/>
                <a:uLnTx/>
                <a:uFillTx/>
                <a:latin typeface="+mn-lt"/>
                <a:ea typeface="+mn-ea"/>
                <a:cs typeface="+mn-cs"/>
              </a:rPr>
              <a:t>itemset</a:t>
            </a:r>
            <a:r>
              <a:rPr kumimoji="0" lang="tr-TR" sz="1600" b="0" i="1" u="none" strike="noStrike" kern="1200" cap="none" spc="0" normalizeH="0" baseline="0" noProof="0" dirty="0" smtClean="0">
                <a:ln>
                  <a:noFill/>
                </a:ln>
                <a:solidFill>
                  <a:srgbClr val="FF0000"/>
                </a:solidFill>
                <a:effectLst/>
                <a:uLnTx/>
                <a:uFillTx/>
                <a:latin typeface="+mn-lt"/>
                <a:ea typeface="+mn-ea"/>
                <a:cs typeface="+mn-cs"/>
              </a:rPr>
              <a:t>:</a:t>
            </a:r>
          </a:p>
          <a:p>
            <a:pPr marL="800100" lvl="1" indent="-342900">
              <a:spcBef>
                <a:spcPct val="20000"/>
              </a:spcBef>
              <a:buFont typeface="Arial" charset="0"/>
              <a:buChar char="•"/>
            </a:pPr>
            <a:r>
              <a:rPr lang="tr-TR" sz="1600" i="1" dirty="0" err="1">
                <a:solidFill>
                  <a:srgbClr val="FF0000"/>
                </a:solidFill>
                <a:latin typeface="+mn-lt"/>
                <a:cs typeface="+mn-cs"/>
              </a:rPr>
              <a:t>Beer</a:t>
            </a:r>
            <a:r>
              <a:rPr lang="tr-TR" sz="1600" i="1" dirty="0">
                <a:solidFill>
                  <a:srgbClr val="FF0000"/>
                </a:solidFill>
                <a:latin typeface="+mn-lt"/>
                <a:cs typeface="+mn-cs"/>
              </a:rPr>
              <a:t>: 3 (%60) ; </a:t>
            </a:r>
            <a:r>
              <a:rPr lang="tr-TR" sz="1600" i="1" dirty="0" err="1">
                <a:solidFill>
                  <a:srgbClr val="FF0000"/>
                </a:solidFill>
                <a:latin typeface="+mn-lt"/>
                <a:cs typeface="+mn-cs"/>
              </a:rPr>
              <a:t>Nuts</a:t>
            </a:r>
            <a:r>
              <a:rPr lang="tr-TR" sz="1600" i="1" dirty="0">
                <a:solidFill>
                  <a:srgbClr val="FF0000"/>
                </a:solidFill>
                <a:latin typeface="+mn-lt"/>
                <a:cs typeface="+mn-cs"/>
              </a:rPr>
              <a:t> :3 (%60)</a:t>
            </a:r>
          </a:p>
          <a:p>
            <a:pPr marL="800100" lvl="1" indent="-342900">
              <a:spcBef>
                <a:spcPct val="20000"/>
              </a:spcBef>
              <a:buFont typeface="Arial" charset="0"/>
              <a:buChar char="•"/>
            </a:pPr>
            <a:r>
              <a:rPr lang="tr-TR" sz="1600" i="1" dirty="0" err="1">
                <a:solidFill>
                  <a:srgbClr val="FF0000"/>
                </a:solidFill>
                <a:latin typeface="+mn-lt"/>
                <a:cs typeface="+mn-cs"/>
              </a:rPr>
              <a:t>Diaper</a:t>
            </a:r>
            <a:r>
              <a:rPr lang="tr-TR" sz="1600" i="1" dirty="0">
                <a:solidFill>
                  <a:srgbClr val="FF0000"/>
                </a:solidFill>
                <a:latin typeface="+mn-lt"/>
                <a:cs typeface="+mn-cs"/>
              </a:rPr>
              <a:t>: 4 (%80); </a:t>
            </a:r>
            <a:r>
              <a:rPr lang="tr-TR" sz="1600" i="1" dirty="0" err="1">
                <a:solidFill>
                  <a:srgbClr val="FF0000"/>
                </a:solidFill>
                <a:latin typeface="+mn-lt"/>
                <a:cs typeface="+mn-cs"/>
              </a:rPr>
              <a:t>Eggs</a:t>
            </a:r>
            <a:r>
              <a:rPr lang="tr-TR" sz="1600" i="1" dirty="0">
                <a:solidFill>
                  <a:srgbClr val="FF0000"/>
                </a:solidFill>
                <a:latin typeface="+mn-lt"/>
                <a:cs typeface="+mn-cs"/>
              </a:rPr>
              <a:t>: 3 (%60)</a:t>
            </a:r>
          </a:p>
          <a:p>
            <a:pPr marL="342900" indent="-342900">
              <a:spcBef>
                <a:spcPct val="20000"/>
              </a:spcBef>
              <a:buFont typeface="Arial" charset="0"/>
              <a:buChar char="•"/>
            </a:pPr>
            <a:r>
              <a:rPr lang="tr-TR" sz="1600" i="1" dirty="0" err="1">
                <a:solidFill>
                  <a:srgbClr val="FF0000"/>
                </a:solidFill>
                <a:latin typeface="+mn-lt"/>
                <a:cs typeface="+mn-cs"/>
              </a:rPr>
              <a:t>Freq</a:t>
            </a:r>
            <a:r>
              <a:rPr lang="tr-TR" sz="1600" i="1" dirty="0">
                <a:solidFill>
                  <a:srgbClr val="FF0000"/>
                </a:solidFill>
                <a:latin typeface="+mn-lt"/>
                <a:cs typeface="+mn-cs"/>
              </a:rPr>
              <a:t> 2-</a:t>
            </a:r>
            <a:r>
              <a:rPr lang="tr-TR" sz="1600" i="1" dirty="0" err="1">
                <a:solidFill>
                  <a:srgbClr val="FF0000"/>
                </a:solidFill>
                <a:latin typeface="+mn-lt"/>
                <a:cs typeface="+mn-cs"/>
              </a:rPr>
              <a:t>itemset</a:t>
            </a:r>
            <a:r>
              <a:rPr lang="tr-TR" sz="1600" i="1" dirty="0" smtClean="0">
                <a:solidFill>
                  <a:srgbClr val="FF0000"/>
                </a:solidFill>
                <a:latin typeface="+mn-lt"/>
                <a:cs typeface="+mn-cs"/>
              </a:rPr>
              <a:t>: {</a:t>
            </a:r>
            <a:r>
              <a:rPr lang="tr-TR" sz="1600" i="1" dirty="0" err="1" smtClean="0">
                <a:solidFill>
                  <a:srgbClr val="FF0000"/>
                </a:solidFill>
                <a:latin typeface="+mn-lt"/>
                <a:cs typeface="+mn-cs"/>
              </a:rPr>
              <a:t>Beer</a:t>
            </a:r>
            <a:r>
              <a:rPr lang="tr-TR" sz="1600" i="1" dirty="0" smtClean="0">
                <a:solidFill>
                  <a:srgbClr val="FF0000"/>
                </a:solidFill>
                <a:latin typeface="+mn-lt"/>
                <a:cs typeface="+mn-cs"/>
              </a:rPr>
              <a:t>, </a:t>
            </a:r>
            <a:r>
              <a:rPr lang="tr-TR" sz="1600" i="1" dirty="0" err="1" smtClean="0">
                <a:solidFill>
                  <a:srgbClr val="FF0000"/>
                </a:solidFill>
                <a:latin typeface="+mn-lt"/>
                <a:cs typeface="+mn-cs"/>
              </a:rPr>
              <a:t>Diaper</a:t>
            </a:r>
            <a:r>
              <a:rPr lang="tr-TR" sz="1600" i="1" dirty="0" smtClean="0">
                <a:solidFill>
                  <a:srgbClr val="FF0000"/>
                </a:solidFill>
                <a:latin typeface="+mn-lt"/>
                <a:cs typeface="+mn-cs"/>
              </a:rPr>
              <a:t>}: 3 (%60)</a:t>
            </a:r>
            <a:endParaRPr lang="tr-TR" sz="1600" i="1" dirty="0">
              <a:solidFill>
                <a:srgbClr val="FF0000"/>
              </a:solidFill>
              <a:latin typeface="+mn-lt"/>
              <a:cs typeface="+mn-cs"/>
            </a:endParaRP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endParaRPr kumimoji="0" lang="tr-TR" sz="1600" b="0" i="1" u="none" strike="noStrike" kern="1200" cap="none" spc="0" normalizeH="0" baseline="0" noProof="0" dirty="0" smtClean="0">
              <a:ln>
                <a:noFill/>
              </a:ln>
              <a:solidFill>
                <a:srgbClr val="FF0000"/>
              </a:solidFill>
              <a:effectLst/>
              <a:uLnTx/>
              <a:uFillTx/>
              <a:latin typeface="+mn-lt"/>
              <a:ea typeface="+mn-ea"/>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a:xfrm>
            <a:off x="179388" y="188913"/>
            <a:ext cx="7793037" cy="1462087"/>
          </a:xfrm>
        </p:spPr>
        <p:txBody>
          <a:bodyPr/>
          <a:lstStyle/>
          <a:p>
            <a:pPr eaLnBrk="1" hangingPunct="1"/>
            <a:r>
              <a:rPr lang="tr-TR" smtClean="0"/>
              <a:t>MIS Model</a:t>
            </a:r>
          </a:p>
        </p:txBody>
      </p:sp>
      <p:sp>
        <p:nvSpPr>
          <p:cNvPr id="2053" name="Rectangle 3"/>
          <p:cNvSpPr>
            <a:spLocks noGrp="1" noChangeArrowheads="1"/>
          </p:cNvSpPr>
          <p:nvPr>
            <p:ph type="body" sz="half" idx="1"/>
          </p:nvPr>
        </p:nvSpPr>
        <p:spPr>
          <a:xfrm>
            <a:off x="611188" y="1916113"/>
            <a:ext cx="7781925" cy="4114800"/>
          </a:xfrm>
        </p:spPr>
        <p:txBody>
          <a:bodyPr/>
          <a:lstStyle/>
          <a:p>
            <a:pPr eaLnBrk="1" hangingPunct="1"/>
            <a:r>
              <a:rPr lang="tr-TR" sz="2400" dirty="0" smtClean="0"/>
              <a:t>Veri kümesindeki her nesne kullanıcının belirlediği farklı MIS değerlerine sahip olabilir. </a:t>
            </a:r>
          </a:p>
          <a:p>
            <a:pPr eaLnBrk="1" hangingPunct="1"/>
            <a:r>
              <a:rPr lang="tr-TR" sz="2400" dirty="0" smtClean="0"/>
              <a:t>MIS(i): i nesnesinin MIS değeri</a:t>
            </a:r>
          </a:p>
          <a:p>
            <a:pPr eaLnBrk="1" hangingPunct="1"/>
            <a:r>
              <a:rPr lang="tr-TR" sz="2400" dirty="0" smtClean="0"/>
              <a:t>Bir R kuralının </a:t>
            </a:r>
            <a:r>
              <a:rPr lang="tr-TR" sz="2400" b="1" dirty="0" smtClean="0"/>
              <a:t>minimum </a:t>
            </a:r>
            <a:r>
              <a:rPr lang="tr-TR" sz="2400" b="1" dirty="0" err="1" smtClean="0"/>
              <a:t>support</a:t>
            </a:r>
            <a:r>
              <a:rPr lang="tr-TR" sz="2400" b="1" dirty="0" smtClean="0"/>
              <a:t> </a:t>
            </a:r>
            <a:r>
              <a:rPr lang="tr-TR" sz="2400" dirty="0" smtClean="0"/>
              <a:t>değeri: </a:t>
            </a:r>
            <a:endParaRPr lang="tr-TR" sz="2400" dirty="0" smtClean="0">
              <a:latin typeface="Arial" charset="0"/>
            </a:endParaRPr>
          </a:p>
          <a:p>
            <a:pPr lvl="1" eaLnBrk="1" hangingPunct="1"/>
            <a:r>
              <a:rPr lang="tr-TR" sz="2000" dirty="0" smtClean="0"/>
              <a:t>kuraldaki nesneler arasındaki en düşük MIS değeridir.</a:t>
            </a:r>
          </a:p>
          <a:p>
            <a:pPr eaLnBrk="1" hangingPunct="1"/>
            <a:r>
              <a:rPr lang="tr-TR" sz="2400" dirty="0" smtClean="0"/>
              <a:t>Kural:</a:t>
            </a:r>
          </a:p>
          <a:p>
            <a:pPr eaLnBrk="1" hangingPunct="1">
              <a:buFont typeface="Wingdings" pitchFamily="2" charset="2"/>
              <a:buNone/>
            </a:pPr>
            <a:r>
              <a:rPr lang="tr-TR" sz="2400" dirty="0" smtClean="0"/>
              <a:t/>
            </a:r>
            <a:br>
              <a:rPr lang="tr-TR" sz="2400" dirty="0" smtClean="0"/>
            </a:br>
            <a:endParaRPr lang="tr-TR" sz="2400" dirty="0" smtClean="0"/>
          </a:p>
          <a:p>
            <a:pPr eaLnBrk="1" hangingPunct="1"/>
            <a:r>
              <a:rPr lang="tr-TR" sz="2400" dirty="0" err="1" smtClean="0"/>
              <a:t>Min</a:t>
            </a:r>
            <a:r>
              <a:rPr lang="tr-TR" sz="2400" dirty="0" smtClean="0"/>
              <a:t> sup:</a:t>
            </a:r>
          </a:p>
        </p:txBody>
      </p:sp>
      <p:graphicFrame>
        <p:nvGraphicFramePr>
          <p:cNvPr id="2050" name="Object 4"/>
          <p:cNvGraphicFramePr>
            <a:graphicFrameLocks noGrp="1" noChangeAspect="1"/>
          </p:cNvGraphicFramePr>
          <p:nvPr>
            <p:ph sz="quarter" idx="2"/>
          </p:nvPr>
        </p:nvGraphicFramePr>
        <p:xfrm>
          <a:off x="1979613" y="4437063"/>
          <a:ext cx="3352800" cy="504825"/>
        </p:xfrm>
        <a:graphic>
          <a:graphicData uri="http://schemas.openxmlformats.org/presentationml/2006/ole">
            <mc:AlternateContent xmlns:mc="http://schemas.openxmlformats.org/markup-compatibility/2006">
              <mc:Choice xmlns:v="urn:schemas-microsoft-com:vml" Requires="v">
                <p:oleObj spid="_x0000_s2090" name="Bitmap Image" r:id="rId3" imgW="3352381" imgH="504762" progId="PBrush">
                  <p:embed/>
                </p:oleObj>
              </mc:Choice>
              <mc:Fallback>
                <p:oleObj name="Bitmap Image" r:id="rId3" imgW="3352381" imgH="504762" progId="PBrush">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4437063"/>
                        <a:ext cx="33528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1" name="Object 6"/>
          <p:cNvGraphicFramePr>
            <a:graphicFrameLocks noGrp="1" noChangeAspect="1"/>
          </p:cNvGraphicFramePr>
          <p:nvPr>
            <p:ph sz="quarter" idx="3"/>
          </p:nvPr>
        </p:nvGraphicFramePr>
        <p:xfrm>
          <a:off x="1979613" y="5732463"/>
          <a:ext cx="3803650" cy="403225"/>
        </p:xfrm>
        <a:graphic>
          <a:graphicData uri="http://schemas.openxmlformats.org/presentationml/2006/ole">
            <mc:AlternateContent xmlns:mc="http://schemas.openxmlformats.org/markup-compatibility/2006">
              <mc:Choice xmlns:v="urn:schemas-microsoft-com:vml" Requires="v">
                <p:oleObj spid="_x0000_s2091" name="Bitmap Image" r:id="rId5" imgW="4580952" imgH="485586" progId="PBrush">
                  <p:embed/>
                </p:oleObj>
              </mc:Choice>
              <mc:Fallback>
                <p:oleObj name="Bitmap Image" r:id="rId5" imgW="4580952" imgH="485586" progId="PBrush">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613" y="5732463"/>
                        <a:ext cx="3803650" cy="40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tr-TR" smtClean="0"/>
              <a:t>MIS-Ornek 1</a:t>
            </a:r>
          </a:p>
        </p:txBody>
      </p:sp>
      <p:sp>
        <p:nvSpPr>
          <p:cNvPr id="35843" name="Rectangle 3"/>
          <p:cNvSpPr>
            <a:spLocks noGrp="1" noChangeArrowheads="1"/>
          </p:cNvSpPr>
          <p:nvPr>
            <p:ph idx="1"/>
          </p:nvPr>
        </p:nvSpPr>
        <p:spPr/>
        <p:txBody>
          <a:bodyPr/>
          <a:lstStyle/>
          <a:p>
            <a:pPr eaLnBrk="1" hangingPunct="1">
              <a:lnSpc>
                <a:spcPct val="80000"/>
              </a:lnSpc>
            </a:pPr>
            <a:r>
              <a:rPr lang="tr-TR" sz="2000" smtClean="0"/>
              <a:t>Veri kümesi nesneleri:</a:t>
            </a:r>
          </a:p>
          <a:p>
            <a:pPr lvl="1" eaLnBrk="1" hangingPunct="1">
              <a:lnSpc>
                <a:spcPct val="80000"/>
              </a:lnSpc>
            </a:pPr>
            <a:r>
              <a:rPr lang="tr-TR" sz="2000" smtClean="0"/>
              <a:t>{Bread,Shoes,Clothes} </a:t>
            </a:r>
          </a:p>
          <a:p>
            <a:pPr eaLnBrk="1" hangingPunct="1">
              <a:lnSpc>
                <a:spcPct val="80000"/>
              </a:lnSpc>
            </a:pPr>
            <a:r>
              <a:rPr lang="tr-TR" sz="2000" smtClean="0"/>
              <a:t>Kullanıcı tanımlı MIS değerleri:</a:t>
            </a:r>
          </a:p>
          <a:p>
            <a:pPr lvl="1" eaLnBrk="1" hangingPunct="1">
              <a:lnSpc>
                <a:spcPct val="80000"/>
              </a:lnSpc>
            </a:pPr>
            <a:r>
              <a:rPr lang="tr-TR" sz="2000" smtClean="0"/>
              <a:t>MIS(Bread)=2%</a:t>
            </a:r>
          </a:p>
          <a:p>
            <a:pPr lvl="1" eaLnBrk="1" hangingPunct="1">
              <a:lnSpc>
                <a:spcPct val="80000"/>
              </a:lnSpc>
            </a:pPr>
            <a:r>
              <a:rPr lang="tr-TR" sz="2000" smtClean="0"/>
              <a:t>MIS(Clothes)=0.2%</a:t>
            </a:r>
          </a:p>
          <a:p>
            <a:pPr lvl="1" eaLnBrk="1" hangingPunct="1">
              <a:lnSpc>
                <a:spcPct val="80000"/>
              </a:lnSpc>
            </a:pPr>
            <a:r>
              <a:rPr lang="tr-TR" sz="2000" smtClean="0"/>
              <a:t>MIS(Shoes)=0.1%</a:t>
            </a:r>
          </a:p>
          <a:p>
            <a:pPr eaLnBrk="1" hangingPunct="1">
              <a:lnSpc>
                <a:spcPct val="80000"/>
              </a:lnSpc>
            </a:pPr>
            <a:r>
              <a:rPr lang="tr-TR" sz="2000" smtClean="0"/>
              <a:t>Bu durumda şu kural minsup karşılamaz, </a:t>
            </a:r>
          </a:p>
          <a:p>
            <a:pPr lvl="1" eaLnBrk="1" hangingPunct="1">
              <a:lnSpc>
                <a:spcPct val="80000"/>
              </a:lnSpc>
            </a:pPr>
            <a:r>
              <a:rPr lang="tr-TR" sz="2000" smtClean="0"/>
              <a:t>Clothes </a:t>
            </a:r>
            <a:r>
              <a:rPr lang="tr-TR" sz="2000" smtClean="0">
                <a:sym typeface="Wingdings" pitchFamily="2" charset="2"/>
              </a:rPr>
              <a:t> </a:t>
            </a:r>
            <a:r>
              <a:rPr lang="tr-TR" sz="2000" smtClean="0"/>
              <a:t>Bread [sup = 0.15%, conf = 70%]</a:t>
            </a:r>
          </a:p>
          <a:p>
            <a:pPr lvl="2" eaLnBrk="1" hangingPunct="1">
              <a:lnSpc>
                <a:spcPct val="80000"/>
              </a:lnSpc>
            </a:pPr>
            <a:r>
              <a:rPr lang="tr-TR" sz="2000" smtClean="0"/>
              <a:t>Çünkü : </a:t>
            </a:r>
            <a:r>
              <a:rPr lang="tr-TR" sz="2000" i="1" smtClean="0"/>
              <a:t>min</a:t>
            </a:r>
            <a:r>
              <a:rPr lang="tr-TR" sz="2000" smtClean="0"/>
              <a:t>(MIS(Bread), MIS(Clothes)) = 0.2%</a:t>
            </a:r>
          </a:p>
          <a:p>
            <a:pPr eaLnBrk="1" hangingPunct="1">
              <a:lnSpc>
                <a:spcPct val="80000"/>
              </a:lnSpc>
            </a:pPr>
            <a:r>
              <a:rPr lang="tr-TR" sz="2000" smtClean="0"/>
              <a:t>Bu kural ise karşılar</a:t>
            </a:r>
          </a:p>
          <a:p>
            <a:pPr lvl="1" eaLnBrk="1" hangingPunct="1">
              <a:lnSpc>
                <a:spcPct val="80000"/>
              </a:lnSpc>
            </a:pPr>
            <a:r>
              <a:rPr lang="tr-TR" sz="2000" smtClean="0"/>
              <a:t>Clothes</a:t>
            </a:r>
            <a:r>
              <a:rPr lang="tr-TR" sz="2000" smtClean="0">
                <a:sym typeface="Wingdings" pitchFamily="2" charset="2"/>
              </a:rPr>
              <a:t></a:t>
            </a:r>
            <a:r>
              <a:rPr lang="tr-TR" sz="2000" smtClean="0"/>
              <a:t>Shoes [sup = 0.15%, conf = 70%]</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tr-TR" smtClean="0"/>
              <a:t>MIS-Ornek 2</a:t>
            </a:r>
          </a:p>
        </p:txBody>
      </p:sp>
      <p:sp>
        <p:nvSpPr>
          <p:cNvPr id="36867" name="Rectangle 3"/>
          <p:cNvSpPr>
            <a:spLocks noGrp="1" noChangeArrowheads="1"/>
          </p:cNvSpPr>
          <p:nvPr>
            <p:ph idx="1"/>
          </p:nvPr>
        </p:nvSpPr>
        <p:spPr/>
        <p:txBody>
          <a:bodyPr/>
          <a:lstStyle/>
          <a:p>
            <a:pPr eaLnBrk="1" hangingPunct="1">
              <a:lnSpc>
                <a:spcPct val="80000"/>
              </a:lnSpc>
            </a:pPr>
            <a:r>
              <a:rPr lang="tr-TR" sz="2000" smtClean="0"/>
              <a:t>Veri kümesinde yer alan nesneler:1, 2, 3 ve 4 olsun</a:t>
            </a:r>
          </a:p>
          <a:p>
            <a:pPr eaLnBrk="1" hangingPunct="1">
              <a:lnSpc>
                <a:spcPct val="80000"/>
              </a:lnSpc>
            </a:pPr>
            <a:r>
              <a:rPr lang="tr-TR" sz="2000" smtClean="0"/>
              <a:t>Minsup değerleri:</a:t>
            </a:r>
          </a:p>
          <a:p>
            <a:pPr lvl="1" eaLnBrk="1" hangingPunct="1">
              <a:lnSpc>
                <a:spcPct val="80000"/>
              </a:lnSpc>
            </a:pPr>
            <a:r>
              <a:rPr lang="tr-TR" sz="1800" smtClean="0"/>
              <a:t>MIS(1)=10% MIS(2)=20% </a:t>
            </a:r>
          </a:p>
          <a:p>
            <a:pPr lvl="1" eaLnBrk="1" hangingPunct="1">
              <a:lnSpc>
                <a:spcPct val="80000"/>
              </a:lnSpc>
            </a:pPr>
            <a:r>
              <a:rPr lang="tr-TR" sz="1800" smtClean="0"/>
              <a:t>MIS(3)= 5% MIS(4) = 6%</a:t>
            </a:r>
          </a:p>
          <a:p>
            <a:pPr eaLnBrk="1" hangingPunct="1">
              <a:lnSpc>
                <a:spcPct val="80000"/>
              </a:lnSpc>
            </a:pPr>
            <a:r>
              <a:rPr lang="tr-TR" sz="2000" smtClean="0"/>
              <a:t>Diyelim ki 2. seviyede {1,2} itemset 9% support değeri ile bulundu. </a:t>
            </a:r>
          </a:p>
          <a:p>
            <a:pPr eaLnBrk="1" hangingPunct="1">
              <a:lnSpc>
                <a:spcPct val="80000"/>
              </a:lnSpc>
            </a:pPr>
            <a:r>
              <a:rPr lang="tr-TR" sz="2000" smtClean="0"/>
              <a:t>O zaman MIS(1) ve MIS(2) değerlerini sağlamayacak ve sık geçenler kümesinden elenecek. </a:t>
            </a:r>
          </a:p>
          <a:p>
            <a:pPr eaLnBrk="1" hangingPunct="1">
              <a:lnSpc>
                <a:spcPct val="80000"/>
              </a:lnSpc>
            </a:pPr>
            <a:r>
              <a:rPr lang="tr-TR" sz="2000" smtClean="0"/>
              <a:t>Sonra 3. seviyede potansiyel olarak bulunacak {1,2,3} ve {1,2,4} kümeleri bulunamayacak. </a:t>
            </a:r>
          </a:p>
          <a:p>
            <a:pPr eaLnBrk="1" hangingPunct="1">
              <a:lnSpc>
                <a:spcPct val="80000"/>
              </a:lnSpc>
            </a:pPr>
            <a:r>
              <a:rPr lang="tr-TR" sz="2000" smtClean="0"/>
              <a:t>Oysaki MIS(3) ve MIS(4)’ün support değerlerine bakıldığında {1,2,3} ve {1,2,4} kümeleri sık geçen kabul edilecekti. Bu kümeleri yakalayamadık. </a:t>
            </a:r>
          </a:p>
          <a:p>
            <a:pPr eaLnBrk="1" hangingPunct="1">
              <a:lnSpc>
                <a:spcPct val="80000"/>
              </a:lnSpc>
            </a:pPr>
            <a:r>
              <a:rPr lang="tr-TR" sz="2000" smtClean="0"/>
              <a:t>Bu tür problemlerin üstesinden gelmek için </a:t>
            </a:r>
            <a:r>
              <a:rPr lang="tr-TR" sz="2000" b="1" smtClean="0"/>
              <a:t>nesneler MIS değerlerine göre artan sırada sıralanırlar</a:t>
            </a:r>
            <a:r>
              <a:rPr lang="tr-TR" sz="2000" smtClean="0"/>
              <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tr-TR" smtClean="0"/>
              <a:t>MS-Apriori </a:t>
            </a:r>
          </a:p>
        </p:txBody>
      </p:sp>
      <p:sp>
        <p:nvSpPr>
          <p:cNvPr id="37891" name="Rectangle 3"/>
          <p:cNvSpPr>
            <a:spLocks noGrp="1" noChangeArrowheads="1"/>
          </p:cNvSpPr>
          <p:nvPr>
            <p:ph idx="1"/>
          </p:nvPr>
        </p:nvSpPr>
        <p:spPr/>
        <p:txBody>
          <a:bodyPr/>
          <a:lstStyle/>
          <a:p>
            <a:pPr eaLnBrk="1" hangingPunct="1"/>
            <a:r>
              <a:rPr lang="tr-TR" sz="2800" dirty="0" smtClean="0"/>
              <a:t>Bu yeni apriori algoritmasındaki anahtar operasyon </a:t>
            </a:r>
          </a:p>
          <a:p>
            <a:pPr lvl="1" eaLnBrk="1" hangingPunct="1"/>
            <a:r>
              <a:rPr lang="tr-TR" sz="2400" b="1" dirty="0" err="1" smtClean="0"/>
              <a:t>I’daki</a:t>
            </a:r>
            <a:r>
              <a:rPr lang="tr-TR" sz="2400" b="1" dirty="0" smtClean="0"/>
              <a:t> nesneleri MIS değerlerine göre artan sırada sıralamaktır</a:t>
            </a:r>
          </a:p>
          <a:p>
            <a:pPr eaLnBrk="1" hangingPunct="1"/>
            <a:r>
              <a:rPr lang="tr-TR" sz="2800" dirty="0" smtClean="0"/>
              <a:t>Bu sıra sabitlenir ve algoritmanın tüm alt operasyonlarında kullanılır. </a:t>
            </a:r>
          </a:p>
          <a:p>
            <a:pPr eaLnBrk="1" hangingPunct="1"/>
            <a:r>
              <a:rPr lang="tr-TR" sz="2800" dirty="0" smtClean="0"/>
              <a:t>Her </a:t>
            </a:r>
            <a:r>
              <a:rPr lang="tr-TR" sz="2800" dirty="0" err="1" smtClean="0"/>
              <a:t>itemset’teki</a:t>
            </a:r>
            <a:r>
              <a:rPr lang="tr-TR" sz="2800" dirty="0" smtClean="0"/>
              <a:t> nesneler bu sırayı takip eder. </a:t>
            </a:r>
          </a:p>
          <a:p>
            <a:pPr eaLnBrk="1" hangingPunct="1"/>
            <a:r>
              <a:rPr lang="tr-TR" sz="2800" dirty="0" smtClean="0"/>
              <a:t>MS-Ornek2’de verilen 1,2,3,4 veri nesnelerinin minimum </a:t>
            </a:r>
            <a:r>
              <a:rPr lang="tr-TR" sz="2800" dirty="0" err="1" smtClean="0"/>
              <a:t>supportları</a:t>
            </a:r>
            <a:r>
              <a:rPr lang="tr-TR" sz="2800" dirty="0" smtClean="0"/>
              <a:t> sıralanır: 3,4,1,2.</a:t>
            </a:r>
          </a:p>
          <a:p>
            <a:pPr lvl="1" eaLnBrk="1" hangingPunct="1">
              <a:lnSpc>
                <a:spcPct val="80000"/>
              </a:lnSpc>
            </a:pPr>
            <a:r>
              <a:rPr lang="tr-TR" sz="1800" dirty="0" smtClean="0"/>
              <a:t>MIS(1)=10% MIS(2)=20% </a:t>
            </a:r>
          </a:p>
          <a:p>
            <a:pPr lvl="1" eaLnBrk="1" hangingPunct="1">
              <a:lnSpc>
                <a:spcPct val="80000"/>
              </a:lnSpc>
            </a:pPr>
            <a:r>
              <a:rPr lang="tr-TR" sz="1800" dirty="0" smtClean="0"/>
              <a:t>MIS(3)= 5% MIS(4) = 6%</a:t>
            </a:r>
          </a:p>
          <a:p>
            <a:pPr eaLnBrk="1" hangingPunct="1"/>
            <a:endParaRPr lang="tr-TR" sz="2800" dirty="0" smtClean="0"/>
          </a:p>
          <a:p>
            <a:pPr eaLnBrk="1" hangingPunct="1"/>
            <a:endParaRPr lang="tr-TR" sz="2800" dirty="0"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tr-TR" smtClean="0"/>
              <a:t>MS-Apriori Model</a:t>
            </a:r>
          </a:p>
        </p:txBody>
      </p:sp>
      <p:sp>
        <p:nvSpPr>
          <p:cNvPr id="38915" name="Rectangle 3"/>
          <p:cNvSpPr>
            <a:spLocks noGrp="1" noChangeArrowheads="1"/>
          </p:cNvSpPr>
          <p:nvPr>
            <p:ph idx="1"/>
          </p:nvPr>
        </p:nvSpPr>
        <p:spPr/>
        <p:txBody>
          <a:bodyPr/>
          <a:lstStyle/>
          <a:p>
            <a:pPr eaLnBrk="1" hangingPunct="1"/>
            <a:r>
              <a:rPr lang="en-GB" i="1" smtClean="0"/>
              <a:t>F</a:t>
            </a:r>
            <a:r>
              <a:rPr lang="tr-TR" baseline="-25000" smtClean="0"/>
              <a:t>k</a:t>
            </a:r>
            <a:r>
              <a:rPr lang="tr-TR" smtClean="0"/>
              <a:t> : frequent k-itemset</a:t>
            </a:r>
          </a:p>
          <a:p>
            <a:pPr eaLnBrk="1" hangingPunct="1"/>
            <a:r>
              <a:rPr lang="tr-TR" smtClean="0"/>
              <a:t>w: bir itemset, w[1], w[2],…, w[k] nesne içerir.</a:t>
            </a:r>
          </a:p>
          <a:p>
            <a:pPr eaLnBrk="1" hangingPunct="1"/>
            <a:r>
              <a:rPr lang="tr-TR" smtClean="0">
                <a:latin typeface="Arial" charset="0"/>
              </a:rPr>
              <a:t>w</a:t>
            </a:r>
            <a:r>
              <a:rPr lang="tr-TR" smtClean="0"/>
              <a:t>={</a:t>
            </a:r>
            <a:r>
              <a:rPr lang="tr-TR" i="1" smtClean="0"/>
              <a:t>w</a:t>
            </a:r>
            <a:r>
              <a:rPr lang="tr-TR" smtClean="0"/>
              <a:t>[1],</a:t>
            </a:r>
            <a:r>
              <a:rPr lang="tr-TR" i="1" smtClean="0"/>
              <a:t>w</a:t>
            </a:r>
            <a:r>
              <a:rPr lang="tr-TR" smtClean="0"/>
              <a:t>[2], …,</a:t>
            </a:r>
            <a:r>
              <a:rPr lang="tr-TR" i="1" smtClean="0"/>
              <a:t>w</a:t>
            </a:r>
            <a:r>
              <a:rPr lang="tr-TR" smtClean="0"/>
              <a:t>[</a:t>
            </a:r>
            <a:r>
              <a:rPr lang="tr-TR" i="1" smtClean="0"/>
              <a:t>k </a:t>
            </a:r>
            <a:r>
              <a:rPr lang="tr-TR" smtClean="0"/>
              <a:t>]} </a:t>
            </a:r>
          </a:p>
          <a:p>
            <a:pPr eaLnBrk="1" hangingPunct="1"/>
            <a:r>
              <a:rPr lang="tr-TR" smtClean="0"/>
              <a:t>Mutlaka MIS(</a:t>
            </a:r>
            <a:r>
              <a:rPr lang="tr-TR" i="1" smtClean="0"/>
              <a:t>w</a:t>
            </a:r>
            <a:r>
              <a:rPr lang="tr-TR" smtClean="0"/>
              <a:t>[1])&lt;=MIS(</a:t>
            </a:r>
            <a:r>
              <a:rPr lang="tr-TR" i="1" smtClean="0"/>
              <a:t>w</a:t>
            </a:r>
            <a:r>
              <a:rPr lang="tr-TR" smtClean="0"/>
              <a:t>[2]) &lt;=…&lt;=MIS(</a:t>
            </a:r>
            <a:r>
              <a:rPr lang="tr-TR" i="1" smtClean="0"/>
              <a:t>w</a:t>
            </a:r>
            <a:r>
              <a:rPr lang="tr-TR" smtClean="0"/>
              <a:t>[</a:t>
            </a:r>
            <a:r>
              <a:rPr lang="tr-TR" i="1" smtClean="0"/>
              <a:t>k </a:t>
            </a:r>
            <a:r>
              <a:rPr lang="tr-TR" smtClean="0"/>
              <a:t>]) şartı sağlanır.</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4"/>
          <p:cNvSpPr>
            <a:spLocks noGrp="1" noChangeArrowheads="1"/>
          </p:cNvSpPr>
          <p:nvPr>
            <p:ph type="title"/>
          </p:nvPr>
        </p:nvSpPr>
        <p:spPr/>
        <p:txBody>
          <a:bodyPr/>
          <a:lstStyle/>
          <a:p>
            <a:pPr eaLnBrk="1" hangingPunct="1"/>
            <a:r>
              <a:rPr lang="tr-TR" smtClean="0"/>
              <a:t>MS-Apriori Algoritması</a:t>
            </a:r>
          </a:p>
        </p:txBody>
      </p:sp>
      <p:graphicFrame>
        <p:nvGraphicFramePr>
          <p:cNvPr id="3074" name="Object 3"/>
          <p:cNvGraphicFramePr>
            <a:graphicFrameLocks noGrp="1" noChangeAspect="1"/>
          </p:cNvGraphicFramePr>
          <p:nvPr>
            <p:ph idx="1"/>
          </p:nvPr>
        </p:nvGraphicFramePr>
        <p:xfrm>
          <a:off x="1020763" y="1600200"/>
          <a:ext cx="7102475" cy="4525963"/>
        </p:xfrm>
        <a:graphic>
          <a:graphicData uri="http://schemas.openxmlformats.org/presentationml/2006/ole">
            <mc:AlternateContent xmlns:mc="http://schemas.openxmlformats.org/markup-compatibility/2006">
              <mc:Choice xmlns:v="urn:schemas-microsoft-com:vml" Requires="v">
                <p:oleObj spid="_x0000_s3094" name="Bitmap Image" r:id="rId4" imgW="9821646" imgH="6257143" progId="PBrush">
                  <p:embed/>
                </p:oleObj>
              </mc:Choice>
              <mc:Fallback>
                <p:oleObj name="Bitmap Image" r:id="rId4" imgW="9821646" imgH="6257143" progId="PBrush">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0763" y="1600200"/>
                        <a:ext cx="7102475" cy="4525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116013" y="188913"/>
            <a:ext cx="7793037" cy="1462087"/>
          </a:xfrm>
        </p:spPr>
        <p:txBody>
          <a:bodyPr/>
          <a:lstStyle/>
          <a:p>
            <a:pPr eaLnBrk="1" hangingPunct="1"/>
            <a:r>
              <a:rPr lang="tr-TR" smtClean="0"/>
              <a:t>MS-Apriori Örnek </a:t>
            </a:r>
          </a:p>
        </p:txBody>
      </p:sp>
      <p:sp>
        <p:nvSpPr>
          <p:cNvPr id="39939" name="Rectangle 3"/>
          <p:cNvSpPr>
            <a:spLocks noGrp="1" noChangeArrowheads="1"/>
          </p:cNvSpPr>
          <p:nvPr>
            <p:ph idx="1"/>
          </p:nvPr>
        </p:nvSpPr>
        <p:spPr/>
        <p:txBody>
          <a:bodyPr/>
          <a:lstStyle/>
          <a:p>
            <a:pPr eaLnBrk="1" hangingPunct="1">
              <a:lnSpc>
                <a:spcPct val="80000"/>
              </a:lnSpc>
            </a:pPr>
            <a:r>
              <a:rPr lang="tr-TR" sz="1800" dirty="0" smtClean="0"/>
              <a:t>Veri kümesi:</a:t>
            </a:r>
          </a:p>
          <a:p>
            <a:pPr lvl="1" eaLnBrk="1" hangingPunct="1">
              <a:lnSpc>
                <a:spcPct val="80000"/>
              </a:lnSpc>
            </a:pPr>
            <a:r>
              <a:rPr lang="tr-TR" sz="1800" dirty="0" smtClean="0"/>
              <a:t>Toplam 100 </a:t>
            </a:r>
            <a:r>
              <a:rPr lang="tr-TR" sz="1800" dirty="0" err="1" smtClean="0"/>
              <a:t>transaction</a:t>
            </a:r>
            <a:r>
              <a:rPr lang="tr-TR" sz="1800" dirty="0" smtClean="0"/>
              <a:t> içeriyor.</a:t>
            </a:r>
          </a:p>
          <a:p>
            <a:pPr lvl="1" eaLnBrk="1" hangingPunct="1">
              <a:lnSpc>
                <a:spcPct val="80000"/>
              </a:lnSpc>
            </a:pPr>
            <a:r>
              <a:rPr lang="tr-TR" sz="1800" dirty="0" smtClean="0"/>
              <a:t>nesneler: 1, 2, 3 ve 4</a:t>
            </a:r>
          </a:p>
          <a:p>
            <a:pPr lvl="1" eaLnBrk="1" hangingPunct="1">
              <a:lnSpc>
                <a:spcPct val="80000"/>
              </a:lnSpc>
            </a:pPr>
            <a:r>
              <a:rPr lang="tr-TR" sz="1800" dirty="0" smtClean="0"/>
              <a:t>Veri kümesindeki ilk taramada yakalanan </a:t>
            </a:r>
            <a:r>
              <a:rPr lang="tr-TR" sz="1800" dirty="0" err="1" smtClean="0"/>
              <a:t>support</a:t>
            </a:r>
            <a:r>
              <a:rPr lang="tr-TR" sz="1800" dirty="0" smtClean="0"/>
              <a:t> değerleri:</a:t>
            </a:r>
          </a:p>
          <a:p>
            <a:pPr lvl="2" eaLnBrk="1" hangingPunct="1">
              <a:lnSpc>
                <a:spcPct val="80000"/>
              </a:lnSpc>
            </a:pPr>
            <a:r>
              <a:rPr lang="tr-TR" sz="1800" dirty="0" smtClean="0"/>
              <a:t>{3}.</a:t>
            </a:r>
            <a:r>
              <a:rPr lang="tr-TR" sz="1800" i="1" dirty="0" err="1" smtClean="0"/>
              <a:t>count</a:t>
            </a:r>
            <a:r>
              <a:rPr lang="tr-TR" sz="1800" i="1" dirty="0" smtClean="0"/>
              <a:t> </a:t>
            </a:r>
            <a:r>
              <a:rPr lang="tr-TR" sz="1800" dirty="0" smtClean="0"/>
              <a:t>= 6,</a:t>
            </a:r>
          </a:p>
          <a:p>
            <a:pPr lvl="2" eaLnBrk="1" hangingPunct="1">
              <a:lnSpc>
                <a:spcPct val="80000"/>
              </a:lnSpc>
            </a:pPr>
            <a:r>
              <a:rPr lang="tr-TR" sz="1800" dirty="0" smtClean="0"/>
              <a:t>{4}.</a:t>
            </a:r>
            <a:r>
              <a:rPr lang="tr-TR" sz="1800" i="1" dirty="0" err="1" smtClean="0"/>
              <a:t>count</a:t>
            </a:r>
            <a:r>
              <a:rPr lang="tr-TR" sz="1800" i="1" dirty="0" smtClean="0"/>
              <a:t> </a:t>
            </a:r>
            <a:r>
              <a:rPr lang="tr-TR" sz="1800" dirty="0" smtClean="0"/>
              <a:t>= 3,</a:t>
            </a:r>
          </a:p>
          <a:p>
            <a:pPr lvl="2" eaLnBrk="1" hangingPunct="1">
              <a:lnSpc>
                <a:spcPct val="80000"/>
              </a:lnSpc>
            </a:pPr>
            <a:r>
              <a:rPr lang="tr-TR" sz="1800" dirty="0" smtClean="0"/>
              <a:t>{1}.</a:t>
            </a:r>
            <a:r>
              <a:rPr lang="tr-TR" sz="1800" i="1" dirty="0" err="1" smtClean="0"/>
              <a:t>count</a:t>
            </a:r>
            <a:r>
              <a:rPr lang="tr-TR" sz="1800" i="1" dirty="0" smtClean="0"/>
              <a:t> </a:t>
            </a:r>
            <a:r>
              <a:rPr lang="tr-TR" sz="1800" dirty="0" smtClean="0"/>
              <a:t>= 9, </a:t>
            </a:r>
          </a:p>
          <a:p>
            <a:pPr lvl="2" eaLnBrk="1" hangingPunct="1">
              <a:lnSpc>
                <a:spcPct val="80000"/>
              </a:lnSpc>
            </a:pPr>
            <a:r>
              <a:rPr lang="tr-TR" sz="1800" dirty="0" smtClean="0"/>
              <a:t>{2}.</a:t>
            </a:r>
            <a:r>
              <a:rPr lang="tr-TR" sz="1800" i="1" dirty="0" err="1" smtClean="0"/>
              <a:t>count</a:t>
            </a:r>
            <a:r>
              <a:rPr lang="tr-TR" sz="1800" i="1" dirty="0" smtClean="0"/>
              <a:t> </a:t>
            </a:r>
            <a:r>
              <a:rPr lang="tr-TR" sz="1800" dirty="0" smtClean="0"/>
              <a:t>= 25.</a:t>
            </a:r>
            <a:endParaRPr lang="tr-TR" sz="1800" dirty="0" smtClean="0">
              <a:latin typeface="Arial" charset="0"/>
            </a:endParaRPr>
          </a:p>
          <a:p>
            <a:pPr lvl="1" eaLnBrk="1" hangingPunct="1">
              <a:lnSpc>
                <a:spcPct val="80000"/>
              </a:lnSpc>
            </a:pPr>
            <a:r>
              <a:rPr lang="tr-TR" sz="1800" dirty="0" smtClean="0"/>
              <a:t>MIS(1)=10% MIS(2)=20% </a:t>
            </a:r>
          </a:p>
          <a:p>
            <a:pPr lvl="1" eaLnBrk="1" hangingPunct="1">
              <a:lnSpc>
                <a:spcPct val="80000"/>
              </a:lnSpc>
            </a:pPr>
            <a:r>
              <a:rPr lang="tr-TR" sz="1800" dirty="0" smtClean="0"/>
              <a:t>MIS(3)= 5% MIS(4) = 6%</a:t>
            </a:r>
            <a:endParaRPr lang="tr-TR" sz="1800" dirty="0" smtClean="0">
              <a:latin typeface="Arial" charset="0"/>
            </a:endParaRPr>
          </a:p>
          <a:p>
            <a:pPr eaLnBrk="1" hangingPunct="1">
              <a:lnSpc>
                <a:spcPct val="80000"/>
              </a:lnSpc>
            </a:pPr>
            <a:r>
              <a:rPr lang="tr-TR" sz="1800" dirty="0" smtClean="0"/>
              <a:t>M={3,4,1,2}, O halde, </a:t>
            </a:r>
          </a:p>
          <a:p>
            <a:pPr lvl="1" eaLnBrk="1" hangingPunct="1">
              <a:lnSpc>
                <a:spcPct val="80000"/>
              </a:lnSpc>
            </a:pPr>
            <a:r>
              <a:rPr lang="tr-TR" sz="1400" i="1" dirty="0" smtClean="0"/>
              <a:t>L</a:t>
            </a:r>
            <a:r>
              <a:rPr lang="tr-TR" sz="1400" dirty="0" smtClean="0"/>
              <a:t>={3, 1, 2} ve </a:t>
            </a:r>
            <a:r>
              <a:rPr lang="tr-TR" sz="1400" i="1" dirty="0" smtClean="0"/>
              <a:t>F </a:t>
            </a:r>
            <a:r>
              <a:rPr lang="tr-TR" sz="1400" dirty="0" smtClean="0"/>
              <a:t>1={{3}, {2}}</a:t>
            </a:r>
          </a:p>
          <a:p>
            <a:pPr eaLnBrk="1" hangingPunct="1">
              <a:lnSpc>
                <a:spcPct val="80000"/>
              </a:lnSpc>
            </a:pPr>
            <a:r>
              <a:rPr lang="tr-TR" sz="1800" dirty="0" err="1" smtClean="0"/>
              <a:t>L’de</a:t>
            </a:r>
            <a:r>
              <a:rPr lang="tr-TR" sz="1800" dirty="0" smtClean="0"/>
              <a:t> </a:t>
            </a:r>
            <a:r>
              <a:rPr lang="tr-TR" sz="1800" dirty="0" err="1" smtClean="0"/>
              <a:t>item</a:t>
            </a:r>
            <a:r>
              <a:rPr lang="tr-TR" sz="1800" dirty="0" smtClean="0"/>
              <a:t> 4 yok çünkü </a:t>
            </a:r>
          </a:p>
          <a:p>
            <a:pPr eaLnBrk="1" hangingPunct="1">
              <a:lnSpc>
                <a:spcPct val="80000"/>
              </a:lnSpc>
            </a:pPr>
            <a:r>
              <a:rPr lang="tr-TR" sz="1800" dirty="0" err="1" smtClean="0"/>
              <a:t>M’deki</a:t>
            </a:r>
            <a:r>
              <a:rPr lang="tr-TR" sz="1800" dirty="0" smtClean="0"/>
              <a:t> i. sıradaki elemandan sonra gelen j. eleman şu kuralı sağlamalıdır.</a:t>
            </a:r>
          </a:p>
          <a:p>
            <a:pPr lvl="1" eaLnBrk="1" hangingPunct="1">
              <a:lnSpc>
                <a:spcPct val="80000"/>
              </a:lnSpc>
            </a:pPr>
            <a:r>
              <a:rPr lang="tr-TR" sz="1800" dirty="0" smtClean="0"/>
              <a:t>j.</a:t>
            </a:r>
            <a:r>
              <a:rPr lang="tr-TR" sz="1800" dirty="0" err="1" smtClean="0"/>
              <a:t>count</a:t>
            </a:r>
            <a:r>
              <a:rPr lang="tr-TR" sz="1800" dirty="0" smtClean="0"/>
              <a:t>/n&gt;=MIS(i), ancak bu durumda L kümesine eklenir. </a:t>
            </a:r>
          </a:p>
          <a:p>
            <a:pPr lvl="1" eaLnBrk="1" hangingPunct="1">
              <a:lnSpc>
                <a:spcPct val="80000"/>
              </a:lnSpc>
            </a:pPr>
            <a:r>
              <a:rPr lang="tr-TR" sz="1800" dirty="0" smtClean="0"/>
              <a:t>4</a:t>
            </a:r>
            <a:r>
              <a:rPr lang="tr-TR" sz="1800" i="1" dirty="0" smtClean="0"/>
              <a:t>.</a:t>
            </a:r>
            <a:r>
              <a:rPr lang="tr-TR" sz="1800" i="1" dirty="0" err="1" smtClean="0"/>
              <a:t>count</a:t>
            </a:r>
            <a:r>
              <a:rPr lang="tr-TR" sz="1800" i="1" dirty="0" smtClean="0"/>
              <a:t> </a:t>
            </a:r>
            <a:r>
              <a:rPr lang="tr-TR" sz="1800" dirty="0" smtClean="0"/>
              <a:t>/</a:t>
            </a:r>
            <a:r>
              <a:rPr lang="tr-TR" sz="1800" i="1" dirty="0" smtClean="0"/>
              <a:t>n</a:t>
            </a:r>
            <a:r>
              <a:rPr lang="tr-TR" sz="1800" dirty="0" smtClean="0"/>
              <a:t>&lt; MIS(3) (3%&lt;5%)</a:t>
            </a:r>
          </a:p>
          <a:p>
            <a:pPr eaLnBrk="1" hangingPunct="1">
              <a:lnSpc>
                <a:spcPct val="80000"/>
              </a:lnSpc>
            </a:pPr>
            <a:r>
              <a:rPr lang="tr-TR" sz="1800" dirty="0" smtClean="0">
                <a:latin typeface="Arial" charset="0"/>
              </a:rPr>
              <a:t>v</a:t>
            </a:r>
            <a:r>
              <a:rPr lang="tr-TR" sz="1800" dirty="0" smtClean="0"/>
              <a:t>e {1} F1’de değil çünkü sık geçen kuralını sağlamıyor  </a:t>
            </a:r>
          </a:p>
          <a:p>
            <a:pPr lvl="1" eaLnBrk="1" hangingPunct="1">
              <a:lnSpc>
                <a:spcPct val="80000"/>
              </a:lnSpc>
            </a:pPr>
            <a:r>
              <a:rPr lang="tr-TR" sz="1800" dirty="0" smtClean="0"/>
              <a:t>1</a:t>
            </a:r>
            <a:r>
              <a:rPr lang="tr-TR" sz="1800" i="1" dirty="0" smtClean="0"/>
              <a:t>.</a:t>
            </a:r>
            <a:r>
              <a:rPr lang="tr-TR" sz="1800" i="1" dirty="0" err="1" smtClean="0"/>
              <a:t>count</a:t>
            </a:r>
            <a:r>
              <a:rPr lang="tr-TR" sz="1800" i="1" dirty="0" smtClean="0"/>
              <a:t> </a:t>
            </a:r>
            <a:r>
              <a:rPr lang="tr-TR" sz="1800" dirty="0" smtClean="0"/>
              <a:t>/</a:t>
            </a:r>
            <a:r>
              <a:rPr lang="tr-TR" sz="1800" i="1" dirty="0" smtClean="0"/>
              <a:t>n</a:t>
            </a:r>
            <a:r>
              <a:rPr lang="tr-TR" sz="1800" dirty="0" smtClean="0"/>
              <a:t>&lt; MIS(1) (= 10%)</a:t>
            </a:r>
          </a:p>
          <a:p>
            <a:pPr eaLnBrk="1" hangingPunct="1">
              <a:lnSpc>
                <a:spcPct val="80000"/>
              </a:lnSpc>
            </a:pPr>
            <a:endParaRPr lang="tr-TR" sz="1800" dirty="0" smtClean="0"/>
          </a:p>
          <a:p>
            <a:pPr eaLnBrk="1" hangingPunct="1">
              <a:lnSpc>
                <a:spcPct val="80000"/>
              </a:lnSpc>
            </a:pPr>
            <a:endParaRPr lang="tr-TR" sz="1800" dirty="0" smtClean="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tr-TR" smtClean="0"/>
              <a:t>MS-Apriori Örnek</a:t>
            </a:r>
          </a:p>
        </p:txBody>
      </p:sp>
      <p:sp>
        <p:nvSpPr>
          <p:cNvPr id="40963" name="Rectangle 3"/>
          <p:cNvSpPr>
            <a:spLocks noGrp="1" noChangeArrowheads="1"/>
          </p:cNvSpPr>
          <p:nvPr>
            <p:ph idx="1"/>
          </p:nvPr>
        </p:nvSpPr>
        <p:spPr/>
        <p:txBody>
          <a:bodyPr/>
          <a:lstStyle/>
          <a:p>
            <a:pPr eaLnBrk="1" hangingPunct="1">
              <a:lnSpc>
                <a:spcPct val="80000"/>
              </a:lnSpc>
            </a:pPr>
            <a:r>
              <a:rPr lang="tr-TR" sz="1800" smtClean="0"/>
              <a:t>Veri kümesindeki her k. seviye taramada, algoritma 3 operasyon gerçekleştirir.</a:t>
            </a:r>
          </a:p>
          <a:p>
            <a:pPr eaLnBrk="1" hangingPunct="1">
              <a:lnSpc>
                <a:spcPct val="80000"/>
              </a:lnSpc>
            </a:pPr>
            <a:r>
              <a:rPr lang="tr-TR" sz="1800" b="1" i="1" smtClean="0"/>
              <a:t>1</a:t>
            </a:r>
          </a:p>
          <a:p>
            <a:pPr lvl="1" eaLnBrk="1" hangingPunct="1">
              <a:lnSpc>
                <a:spcPct val="80000"/>
              </a:lnSpc>
            </a:pPr>
            <a:r>
              <a:rPr lang="tr-TR" sz="1600" i="1" smtClean="0"/>
              <a:t>(k-1). </a:t>
            </a:r>
            <a:r>
              <a:rPr lang="tr-TR" sz="1600" smtClean="0"/>
              <a:t>taramada </a:t>
            </a:r>
            <a:r>
              <a:rPr lang="en-GB" sz="1600" i="1" smtClean="0"/>
              <a:t>F</a:t>
            </a:r>
            <a:r>
              <a:rPr lang="tr-TR" sz="1600" baseline="-25000" smtClean="0"/>
              <a:t>k-1</a:t>
            </a:r>
            <a:r>
              <a:rPr lang="tr-TR" sz="1600" smtClean="0"/>
              <a:t> deki frequent itemsets bulunur. Ve bunlar </a:t>
            </a:r>
            <a:r>
              <a:rPr lang="tr-TR" sz="1600" i="1" smtClean="0"/>
              <a:t>C</a:t>
            </a:r>
            <a:r>
              <a:rPr lang="tr-TR" sz="1600" baseline="-25000" smtClean="0"/>
              <a:t>k</a:t>
            </a:r>
            <a:r>
              <a:rPr lang="tr-TR" sz="1600" smtClean="0"/>
              <a:t> aday kümesini yaratmak üzere “MScandidate-gen()” fonksiyonunda kullanılır </a:t>
            </a:r>
            <a:r>
              <a:rPr lang="tr-TR" sz="1600" smtClean="0">
                <a:solidFill>
                  <a:schemeClr val="hlink"/>
                </a:solidFill>
              </a:rPr>
              <a:t>(line 7).</a:t>
            </a:r>
            <a:r>
              <a:rPr lang="tr-TR" sz="1600" smtClean="0"/>
              <a:t> </a:t>
            </a:r>
          </a:p>
          <a:p>
            <a:pPr lvl="1" eaLnBrk="1" hangingPunct="1">
              <a:lnSpc>
                <a:spcPct val="80000"/>
              </a:lnSpc>
            </a:pPr>
            <a:r>
              <a:rPr lang="tr-TR" sz="1600" smtClean="0"/>
              <a:t>Ancak burada özel bir durum vardır. k=2  olduğunda </a:t>
            </a:r>
            <a:r>
              <a:rPr lang="tr-TR" sz="1600" smtClean="0">
                <a:solidFill>
                  <a:schemeClr val="hlink"/>
                </a:solidFill>
              </a:rPr>
              <a:t>(line 6) </a:t>
            </a:r>
            <a:r>
              <a:rPr lang="tr-TR" sz="1600" smtClean="0"/>
              <a:t>“level2-candidate-gen()” fonksiyonu kullanılır.   </a:t>
            </a:r>
          </a:p>
          <a:p>
            <a:pPr eaLnBrk="1" hangingPunct="1">
              <a:lnSpc>
                <a:spcPct val="80000"/>
              </a:lnSpc>
            </a:pPr>
            <a:r>
              <a:rPr lang="tr-TR" sz="1800" b="1" smtClean="0"/>
              <a:t>2</a:t>
            </a:r>
          </a:p>
          <a:p>
            <a:pPr lvl="1" eaLnBrk="1" hangingPunct="1">
              <a:lnSpc>
                <a:spcPct val="80000"/>
              </a:lnSpc>
            </a:pPr>
            <a:r>
              <a:rPr lang="tr-TR" sz="1600" smtClean="0"/>
              <a:t>Sonra </a:t>
            </a:r>
            <a:r>
              <a:rPr lang="tr-TR" sz="1600" i="1" smtClean="0"/>
              <a:t>C</a:t>
            </a:r>
            <a:r>
              <a:rPr lang="tr-TR" sz="1600" baseline="-25000" smtClean="0"/>
              <a:t>k</a:t>
            </a:r>
            <a:r>
              <a:rPr lang="tr-TR" sz="1600" smtClean="0"/>
              <a:t> ‘daki adayların support değerlerini tarar ve sınar </a:t>
            </a:r>
            <a:r>
              <a:rPr lang="tr-TR" sz="1600" smtClean="0">
                <a:solidFill>
                  <a:schemeClr val="hlink"/>
                </a:solidFill>
              </a:rPr>
              <a:t>(line 9-16).</a:t>
            </a:r>
          </a:p>
          <a:p>
            <a:pPr lvl="1" eaLnBrk="1" hangingPunct="1">
              <a:lnSpc>
                <a:spcPct val="80000"/>
              </a:lnSpc>
            </a:pPr>
            <a:r>
              <a:rPr lang="tr-TR" sz="1600" smtClean="0"/>
              <a:t>Her c adayı için support değerini güncellemeliyiz </a:t>
            </a:r>
            <a:r>
              <a:rPr lang="tr-TR" sz="1600" smtClean="0">
                <a:solidFill>
                  <a:schemeClr val="hlink"/>
                </a:solidFill>
              </a:rPr>
              <a:t>(line 11-12).</a:t>
            </a:r>
            <a:r>
              <a:rPr lang="tr-TR" sz="1600" smtClean="0"/>
              <a:t> </a:t>
            </a:r>
          </a:p>
          <a:p>
            <a:pPr lvl="1" eaLnBrk="1" hangingPunct="1">
              <a:lnSpc>
                <a:spcPct val="80000"/>
              </a:lnSpc>
            </a:pPr>
            <a:r>
              <a:rPr lang="tr-TR" sz="1600" smtClean="0"/>
              <a:t>1. nesne olmadığında da (yani </a:t>
            </a:r>
            <a:r>
              <a:rPr lang="tr-TR" sz="1600" i="1" smtClean="0"/>
              <a:t>c – </a:t>
            </a:r>
            <a:r>
              <a:rPr lang="tr-TR" sz="1600" smtClean="0"/>
              <a:t>{</a:t>
            </a:r>
            <a:r>
              <a:rPr lang="tr-TR" sz="1600" i="1" smtClean="0"/>
              <a:t>c</a:t>
            </a:r>
            <a:r>
              <a:rPr lang="tr-TR" sz="1600" smtClean="0"/>
              <a:t>[1]} olduğu durumda) c’nin support değerini güncellemeliyiz </a:t>
            </a:r>
            <a:r>
              <a:rPr lang="tr-TR" sz="1600" smtClean="0">
                <a:solidFill>
                  <a:schemeClr val="hlink"/>
                </a:solidFill>
              </a:rPr>
              <a:t>(line 13-14).</a:t>
            </a:r>
          </a:p>
          <a:p>
            <a:pPr lvl="1" eaLnBrk="1" hangingPunct="1">
              <a:lnSpc>
                <a:spcPct val="80000"/>
              </a:lnSpc>
            </a:pPr>
            <a:r>
              <a:rPr lang="tr-TR" sz="1600" smtClean="0"/>
              <a:t>Eğer kural türetme adımı gerçekleştirilmeyecekse line13-14 deki işlemler yapılmayabilir. </a:t>
            </a:r>
          </a:p>
          <a:p>
            <a:pPr eaLnBrk="1" hangingPunct="1">
              <a:lnSpc>
                <a:spcPct val="80000"/>
              </a:lnSpc>
            </a:pPr>
            <a:r>
              <a:rPr lang="tr-TR" sz="1800" b="1" smtClean="0"/>
              <a:t>3</a:t>
            </a:r>
          </a:p>
          <a:p>
            <a:pPr lvl="1" eaLnBrk="1" hangingPunct="1">
              <a:lnSpc>
                <a:spcPct val="80000"/>
              </a:lnSpc>
            </a:pPr>
            <a:r>
              <a:rPr lang="tr-TR" sz="1600" smtClean="0"/>
              <a:t>tarama için Frequent itemset (</a:t>
            </a:r>
            <a:r>
              <a:rPr lang="en-GB" sz="1600" i="1" smtClean="0"/>
              <a:t>F</a:t>
            </a:r>
            <a:r>
              <a:rPr lang="tr-TR" sz="1600" baseline="-25000" smtClean="0"/>
              <a:t>k </a:t>
            </a:r>
            <a:r>
              <a:rPr lang="tr-TR" sz="1600" smtClean="0"/>
              <a:t>) tanımlanır </a:t>
            </a:r>
            <a:r>
              <a:rPr lang="tr-TR" sz="1600" smtClean="0">
                <a:solidFill>
                  <a:schemeClr val="hlink"/>
                </a:solidFill>
              </a:rPr>
              <a:t>(line 17)</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4"/>
          <p:cNvSpPr>
            <a:spLocks noGrp="1" noChangeArrowheads="1"/>
          </p:cNvSpPr>
          <p:nvPr>
            <p:ph type="title"/>
          </p:nvPr>
        </p:nvSpPr>
        <p:spPr/>
        <p:txBody>
          <a:bodyPr/>
          <a:lstStyle/>
          <a:p>
            <a:pPr eaLnBrk="1" hangingPunct="1"/>
            <a:r>
              <a:rPr lang="tr-TR" smtClean="0"/>
              <a:t>Level2-candidate-genfunction</a:t>
            </a:r>
          </a:p>
        </p:txBody>
      </p:sp>
      <p:graphicFrame>
        <p:nvGraphicFramePr>
          <p:cNvPr id="4098" name="Object 3"/>
          <p:cNvGraphicFramePr>
            <a:graphicFrameLocks noGrp="1" noChangeAspect="1"/>
          </p:cNvGraphicFramePr>
          <p:nvPr>
            <p:ph idx="1"/>
          </p:nvPr>
        </p:nvGraphicFramePr>
        <p:xfrm>
          <a:off x="458788" y="2454275"/>
          <a:ext cx="8224837" cy="2817813"/>
        </p:xfrm>
        <a:graphic>
          <a:graphicData uri="http://schemas.openxmlformats.org/presentationml/2006/ole">
            <mc:AlternateContent xmlns:mc="http://schemas.openxmlformats.org/markup-compatibility/2006">
              <mc:Choice xmlns:v="urn:schemas-microsoft-com:vml" Requires="v">
                <p:oleObj spid="_x0000_s4118" name="Bitmap Image" r:id="rId3" imgW="8980952" imgH="3076190" progId="PBrush">
                  <p:embed/>
                </p:oleObj>
              </mc:Choice>
              <mc:Fallback>
                <p:oleObj name="Bitmap Image" r:id="rId3" imgW="8980952" imgH="3076190" progId="PBrush">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788" y="2454275"/>
                        <a:ext cx="8224837" cy="2817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468313" y="188913"/>
            <a:ext cx="7793037" cy="1462087"/>
          </a:xfrm>
        </p:spPr>
        <p:txBody>
          <a:bodyPr/>
          <a:lstStyle/>
          <a:p>
            <a:pPr eaLnBrk="1" hangingPunct="1"/>
            <a:r>
              <a:rPr lang="tr-TR" smtClean="0"/>
              <a:t>Level2-candidate-genfunction </a:t>
            </a:r>
          </a:p>
        </p:txBody>
      </p:sp>
      <p:sp>
        <p:nvSpPr>
          <p:cNvPr id="5124" name="Rectangle 3"/>
          <p:cNvSpPr>
            <a:spLocks noGrp="1" noChangeArrowheads="1"/>
          </p:cNvSpPr>
          <p:nvPr>
            <p:ph type="body" sz="half" idx="1"/>
          </p:nvPr>
        </p:nvSpPr>
        <p:spPr>
          <a:xfrm>
            <a:off x="611188" y="1989138"/>
            <a:ext cx="7493000" cy="4114800"/>
          </a:xfrm>
        </p:spPr>
        <p:txBody>
          <a:bodyPr/>
          <a:lstStyle/>
          <a:p>
            <a:pPr eaLnBrk="1" hangingPunct="1">
              <a:lnSpc>
                <a:spcPct val="90000"/>
              </a:lnSpc>
            </a:pPr>
            <a:r>
              <a:rPr lang="en-US" sz="2000" smtClean="0"/>
              <a:t>    </a:t>
            </a:r>
            <a:r>
              <a:rPr lang="tr-TR" sz="2000" smtClean="0"/>
              <a:t>= 10%</a:t>
            </a:r>
          </a:p>
          <a:p>
            <a:pPr eaLnBrk="1" hangingPunct="1">
              <a:lnSpc>
                <a:spcPct val="90000"/>
              </a:lnSpc>
            </a:pPr>
            <a:r>
              <a:rPr lang="tr-TR" sz="2000" smtClean="0"/>
              <a:t>Minsup değerleri:</a:t>
            </a:r>
          </a:p>
          <a:p>
            <a:pPr lvl="1" eaLnBrk="1" hangingPunct="1">
              <a:lnSpc>
                <a:spcPct val="90000"/>
              </a:lnSpc>
            </a:pPr>
            <a:r>
              <a:rPr lang="tr-TR" sz="1800" smtClean="0"/>
              <a:t>MIS(1)=10% MIS(2)=20% </a:t>
            </a:r>
          </a:p>
          <a:p>
            <a:pPr lvl="1" eaLnBrk="1" hangingPunct="1">
              <a:lnSpc>
                <a:spcPct val="90000"/>
              </a:lnSpc>
            </a:pPr>
            <a:r>
              <a:rPr lang="tr-TR" sz="1800" smtClean="0"/>
              <a:t>MIS(3)= 5% MIS(4) = 6%</a:t>
            </a:r>
            <a:endParaRPr lang="en-US" sz="1800" smtClean="0"/>
          </a:p>
          <a:p>
            <a:pPr lvl="1" eaLnBrk="1" hangingPunct="1">
              <a:lnSpc>
                <a:spcPct val="90000"/>
              </a:lnSpc>
            </a:pPr>
            <a:r>
              <a:rPr lang="tr-TR" sz="1800" smtClean="0"/>
              <a:t>{3}.</a:t>
            </a:r>
            <a:r>
              <a:rPr lang="tr-TR" sz="1800" i="1" smtClean="0"/>
              <a:t>count </a:t>
            </a:r>
            <a:r>
              <a:rPr lang="tr-TR" sz="1800" smtClean="0"/>
              <a:t>= 6,</a:t>
            </a:r>
            <a:r>
              <a:rPr lang="en-US" sz="1800" smtClean="0"/>
              <a:t> </a:t>
            </a:r>
            <a:r>
              <a:rPr lang="tr-TR" sz="1800" smtClean="0"/>
              <a:t>{4}.</a:t>
            </a:r>
            <a:r>
              <a:rPr lang="tr-TR" sz="1800" i="1" smtClean="0"/>
              <a:t>count </a:t>
            </a:r>
            <a:r>
              <a:rPr lang="tr-TR" sz="1800" smtClean="0"/>
              <a:t>= 3,</a:t>
            </a:r>
            <a:r>
              <a:rPr lang="en-US" sz="1800" smtClean="0"/>
              <a:t> </a:t>
            </a:r>
            <a:r>
              <a:rPr lang="tr-TR" sz="1800" smtClean="0"/>
              <a:t>{1}.</a:t>
            </a:r>
            <a:r>
              <a:rPr lang="tr-TR" sz="1800" i="1" smtClean="0"/>
              <a:t>count </a:t>
            </a:r>
            <a:r>
              <a:rPr lang="tr-TR" sz="1800" smtClean="0"/>
              <a:t>= 9 </a:t>
            </a:r>
            <a:r>
              <a:rPr lang="en-US" sz="1800" smtClean="0"/>
              <a:t>ve </a:t>
            </a:r>
            <a:r>
              <a:rPr lang="tr-TR" sz="1800" smtClean="0"/>
              <a:t>{2}.</a:t>
            </a:r>
            <a:r>
              <a:rPr lang="tr-TR" sz="1800" i="1" smtClean="0"/>
              <a:t>count </a:t>
            </a:r>
            <a:r>
              <a:rPr lang="tr-TR" sz="1800" smtClean="0"/>
              <a:t>=25</a:t>
            </a:r>
          </a:p>
          <a:p>
            <a:pPr eaLnBrk="1" hangingPunct="1">
              <a:lnSpc>
                <a:spcPct val="90000"/>
              </a:lnSpc>
            </a:pPr>
            <a:r>
              <a:rPr lang="tr-TR" sz="2000" smtClean="0"/>
              <a:t>Yaratılmış olan L={3, 1, 2}</a:t>
            </a:r>
          </a:p>
          <a:p>
            <a:pPr eaLnBrk="1" hangingPunct="1">
              <a:lnSpc>
                <a:spcPct val="90000"/>
              </a:lnSpc>
            </a:pPr>
            <a:r>
              <a:rPr lang="tr-TR" sz="2000" smtClean="0"/>
              <a:t>Şekil 2.7’deki level2-candidate-gen() fonksiyonu şu aday kümeyi üretir:</a:t>
            </a:r>
          </a:p>
          <a:p>
            <a:pPr lvl="1" eaLnBrk="1" hangingPunct="1">
              <a:lnSpc>
                <a:spcPct val="90000"/>
              </a:lnSpc>
            </a:pPr>
            <a:r>
              <a:rPr lang="tr-TR" sz="1800" i="1" smtClean="0"/>
              <a:t>C </a:t>
            </a:r>
            <a:r>
              <a:rPr lang="tr-TR" sz="1800" smtClean="0"/>
              <a:t>2={{3, 1}}</a:t>
            </a:r>
          </a:p>
          <a:p>
            <a:pPr eaLnBrk="1" hangingPunct="1">
              <a:lnSpc>
                <a:spcPct val="90000"/>
              </a:lnSpc>
            </a:pPr>
            <a:r>
              <a:rPr lang="tr-TR" sz="2000" smtClean="0"/>
              <a:t>{1, 2}</a:t>
            </a:r>
            <a:r>
              <a:rPr lang="en-US" sz="2000" smtClean="0"/>
              <a:t> </a:t>
            </a:r>
            <a:r>
              <a:rPr lang="tr-TR" sz="2000" smtClean="0"/>
              <a:t>aday değildir,</a:t>
            </a:r>
            <a:r>
              <a:rPr lang="en-US" sz="2000" smtClean="0"/>
              <a:t> </a:t>
            </a:r>
            <a:r>
              <a:rPr lang="tr-TR" sz="2000" smtClean="0"/>
              <a:t>çünkü item1’in support count’u=</a:t>
            </a:r>
          </a:p>
          <a:p>
            <a:pPr lvl="1" eaLnBrk="1" hangingPunct="1">
              <a:lnSpc>
                <a:spcPct val="90000"/>
              </a:lnSpc>
            </a:pPr>
            <a:r>
              <a:rPr lang="tr-TR" sz="1800" smtClean="0"/>
              <a:t>9(9%) &lt;MIS(1)(10%)</a:t>
            </a:r>
            <a:endParaRPr lang="en-US" sz="1800" smtClean="0"/>
          </a:p>
          <a:p>
            <a:pPr eaLnBrk="1" hangingPunct="1">
              <a:lnSpc>
                <a:spcPct val="90000"/>
              </a:lnSpc>
            </a:pPr>
            <a:r>
              <a:rPr lang="tr-TR" sz="2000" smtClean="0"/>
              <a:t>{3, 2} aday değildir çünkü </a:t>
            </a:r>
            <a:r>
              <a:rPr lang="tr-TR" sz="2000" i="1" smtClean="0"/>
              <a:t>sup</a:t>
            </a:r>
            <a:r>
              <a:rPr lang="tr-TR" sz="2000" smtClean="0"/>
              <a:t>(3) = 6% ve </a:t>
            </a:r>
            <a:r>
              <a:rPr lang="tr-TR" sz="2000" i="1" smtClean="0"/>
              <a:t>sup</a:t>
            </a:r>
            <a:r>
              <a:rPr lang="tr-TR" sz="2000" smtClean="0"/>
              <a:t>(2) =25%. Bu durumda: |(6-25)/100|&lt;10/100 kuralını sağlamıyor</a:t>
            </a:r>
          </a:p>
          <a:p>
            <a:pPr eaLnBrk="1" hangingPunct="1">
              <a:lnSpc>
                <a:spcPct val="90000"/>
              </a:lnSpc>
            </a:pPr>
            <a:endParaRPr lang="tr-TR" sz="2000" smtClean="0"/>
          </a:p>
        </p:txBody>
      </p:sp>
      <p:graphicFrame>
        <p:nvGraphicFramePr>
          <p:cNvPr id="5122" name="Object 4"/>
          <p:cNvGraphicFramePr>
            <a:graphicFrameLocks noGrp="1" noChangeAspect="1"/>
          </p:cNvGraphicFramePr>
          <p:nvPr>
            <p:ph sz="quarter" idx="2"/>
          </p:nvPr>
        </p:nvGraphicFramePr>
        <p:xfrm>
          <a:off x="971550" y="1989138"/>
          <a:ext cx="295275" cy="314325"/>
        </p:xfrm>
        <a:graphic>
          <a:graphicData uri="http://schemas.openxmlformats.org/presentationml/2006/ole">
            <mc:AlternateContent xmlns:mc="http://schemas.openxmlformats.org/markup-compatibility/2006">
              <mc:Choice xmlns:v="urn:schemas-microsoft-com:vml" Requires="v">
                <p:oleObj spid="_x0000_s5142" name="Bitmap Image" r:id="rId3" imgW="295238" imgH="314286" progId="PBrush">
                  <p:embed/>
                </p:oleObj>
              </mc:Choice>
              <mc:Fallback>
                <p:oleObj name="Bitmap Image" r:id="rId3" imgW="295238" imgH="314286" progId="PBrush">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1989138"/>
                        <a:ext cx="295275"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tr-TR" dirty="0" smtClean="0"/>
              <a:t>Örnek </a:t>
            </a:r>
            <a:r>
              <a:rPr lang="tr-TR" dirty="0" err="1" smtClean="0"/>
              <a:t>transaction</a:t>
            </a:r>
            <a:r>
              <a:rPr lang="tr-TR" dirty="0" smtClean="0"/>
              <a:t> </a:t>
            </a:r>
            <a:r>
              <a:rPr lang="tr-TR" dirty="0" err="1" smtClean="0"/>
              <a:t>dataset</a:t>
            </a:r>
            <a:r>
              <a:rPr lang="tr-TR" dirty="0" smtClean="0"/>
              <a:t>:</a:t>
            </a:r>
            <a:br>
              <a:rPr lang="tr-TR" dirty="0" smtClean="0"/>
            </a:br>
            <a:r>
              <a:rPr lang="tr-TR" dirty="0" err="1" smtClean="0"/>
              <a:t>Text</a:t>
            </a:r>
            <a:r>
              <a:rPr lang="tr-TR" dirty="0" smtClean="0"/>
              <a:t> </a:t>
            </a:r>
            <a:r>
              <a:rPr lang="tr-TR" dirty="0" err="1" smtClean="0"/>
              <a:t>Document</a:t>
            </a:r>
            <a:r>
              <a:rPr lang="tr-TR" dirty="0" smtClean="0"/>
              <a:t> Data Set</a:t>
            </a:r>
          </a:p>
        </p:txBody>
      </p:sp>
      <p:sp>
        <p:nvSpPr>
          <p:cNvPr id="14339" name="Rectangle 3"/>
          <p:cNvSpPr>
            <a:spLocks noGrp="1" noChangeArrowheads="1"/>
          </p:cNvSpPr>
          <p:nvPr>
            <p:ph idx="1"/>
          </p:nvPr>
        </p:nvSpPr>
        <p:spPr/>
        <p:txBody>
          <a:bodyPr/>
          <a:lstStyle/>
          <a:p>
            <a:pPr eaLnBrk="1" hangingPunct="1">
              <a:buFont typeface="Wingdings" pitchFamily="2" charset="2"/>
              <a:buNone/>
            </a:pPr>
            <a:r>
              <a:rPr lang="tr-TR" altLang="ja-JP" sz="3000" smtClean="0">
                <a:latin typeface="Arial" charset="0"/>
              </a:rPr>
              <a:t>	</a:t>
            </a:r>
            <a:r>
              <a:rPr lang="en-US" altLang="ja-JP" sz="3000" smtClean="0"/>
              <a:t>doc1: 	Student, Teach, School 	 </a:t>
            </a:r>
          </a:p>
          <a:p>
            <a:pPr eaLnBrk="1" hangingPunct="1">
              <a:buFont typeface="Wingdings" pitchFamily="2" charset="2"/>
              <a:buNone/>
            </a:pPr>
            <a:r>
              <a:rPr lang="en-US" altLang="ja-JP" sz="3000" smtClean="0"/>
              <a:t>	doc2: 	Student, School 		 </a:t>
            </a:r>
          </a:p>
          <a:p>
            <a:pPr eaLnBrk="1" hangingPunct="1">
              <a:buFont typeface="Wingdings" pitchFamily="2" charset="2"/>
              <a:buNone/>
            </a:pPr>
            <a:r>
              <a:rPr lang="en-US" altLang="ja-JP" sz="3000" smtClean="0"/>
              <a:t>	doc3: 	Teach, School, City, Game 	 </a:t>
            </a:r>
          </a:p>
          <a:p>
            <a:pPr eaLnBrk="1" hangingPunct="1">
              <a:buFont typeface="Wingdings" pitchFamily="2" charset="2"/>
              <a:buNone/>
            </a:pPr>
            <a:r>
              <a:rPr lang="en-US" altLang="ja-JP" sz="3000" smtClean="0"/>
              <a:t>	doc4: 	Baseball, Basketball		</a:t>
            </a:r>
          </a:p>
          <a:p>
            <a:pPr eaLnBrk="1" hangingPunct="1">
              <a:buFont typeface="Wingdings" pitchFamily="2" charset="2"/>
              <a:buNone/>
            </a:pPr>
            <a:r>
              <a:rPr lang="en-US" altLang="ja-JP" sz="3000" smtClean="0"/>
              <a:t>	doc5: 	Basketball, Player, Spectator  	</a:t>
            </a:r>
          </a:p>
          <a:p>
            <a:pPr eaLnBrk="1" hangingPunct="1">
              <a:buFont typeface="Wingdings" pitchFamily="2" charset="2"/>
              <a:buNone/>
            </a:pPr>
            <a:r>
              <a:rPr lang="en-US" altLang="ja-JP" sz="3000" smtClean="0"/>
              <a:t>	doc6: 	Baseball, Coach, Game, Team</a:t>
            </a:r>
          </a:p>
          <a:p>
            <a:pPr eaLnBrk="1" hangingPunct="1">
              <a:buFont typeface="Wingdings" pitchFamily="2" charset="2"/>
              <a:buNone/>
            </a:pPr>
            <a:r>
              <a:rPr lang="en-US" altLang="ja-JP" sz="3000" smtClean="0"/>
              <a:t>	doc7: 	Basketball, Team, City, Game 	</a:t>
            </a:r>
            <a:endParaRPr lang="tr-TR" smtClean="0"/>
          </a:p>
          <a:p>
            <a:pPr eaLnBrk="1" hangingPunct="1"/>
            <a:endParaRPr lang="tr-TR" smtClean="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4"/>
          <p:cNvSpPr>
            <a:spLocks noGrp="1" noChangeArrowheads="1"/>
          </p:cNvSpPr>
          <p:nvPr>
            <p:ph type="title"/>
          </p:nvPr>
        </p:nvSpPr>
        <p:spPr/>
        <p:txBody>
          <a:bodyPr/>
          <a:lstStyle/>
          <a:p>
            <a:pPr eaLnBrk="1" hangingPunct="1"/>
            <a:r>
              <a:rPr lang="tr-TR" smtClean="0"/>
              <a:t>MScandidate-gen function</a:t>
            </a:r>
          </a:p>
        </p:txBody>
      </p:sp>
      <p:graphicFrame>
        <p:nvGraphicFramePr>
          <p:cNvPr id="6146" name="Object 3"/>
          <p:cNvGraphicFramePr>
            <a:graphicFrameLocks noGrp="1" noChangeAspect="1"/>
          </p:cNvGraphicFramePr>
          <p:nvPr>
            <p:ph idx="1"/>
          </p:nvPr>
        </p:nvGraphicFramePr>
        <p:xfrm>
          <a:off x="1019175" y="1600200"/>
          <a:ext cx="7105650" cy="4524375"/>
        </p:xfrm>
        <a:graphic>
          <a:graphicData uri="http://schemas.openxmlformats.org/presentationml/2006/ole">
            <mc:AlternateContent xmlns:mc="http://schemas.openxmlformats.org/markup-compatibility/2006">
              <mc:Choice xmlns:v="urn:schemas-microsoft-com:vml" Requires="v">
                <p:oleObj spid="_x0000_s6166" name="Bitmap Image" r:id="rId3" imgW="9364382" imgH="5961905" progId="PBrush">
                  <p:embed/>
                </p:oleObj>
              </mc:Choice>
              <mc:Fallback>
                <p:oleObj name="Bitmap Image" r:id="rId3" imgW="9364382" imgH="5961905" progId="PBrush">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9175" y="1600200"/>
                        <a:ext cx="7105650" cy="452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tr-TR" smtClean="0"/>
              <a:t>MScandidate-gen function </a:t>
            </a:r>
          </a:p>
        </p:txBody>
      </p:sp>
      <p:sp>
        <p:nvSpPr>
          <p:cNvPr id="41987" name="Rectangle 3"/>
          <p:cNvSpPr>
            <a:spLocks noGrp="1" noChangeArrowheads="1"/>
          </p:cNvSpPr>
          <p:nvPr>
            <p:ph idx="1"/>
          </p:nvPr>
        </p:nvSpPr>
        <p:spPr/>
        <p:txBody>
          <a:bodyPr/>
          <a:lstStyle/>
          <a:p>
            <a:pPr eaLnBrk="1" hangingPunct="1">
              <a:lnSpc>
                <a:spcPct val="80000"/>
              </a:lnSpc>
            </a:pPr>
            <a:r>
              <a:rPr lang="tr-TR" sz="2400" smtClean="0"/>
              <a:t>2 adımdan oluşur:</a:t>
            </a:r>
          </a:p>
          <a:p>
            <a:pPr lvl="1" eaLnBrk="1" hangingPunct="1">
              <a:lnSpc>
                <a:spcPct val="80000"/>
              </a:lnSpc>
            </a:pPr>
            <a:r>
              <a:rPr lang="tr-TR" sz="2400" smtClean="0"/>
              <a:t>join step </a:t>
            </a:r>
            <a:r>
              <a:rPr lang="tr-TR" sz="2400" smtClean="0">
                <a:solidFill>
                  <a:schemeClr val="hlink"/>
                </a:solidFill>
              </a:rPr>
              <a:t>(lines 2–6)</a:t>
            </a:r>
            <a:r>
              <a:rPr lang="tr-TR" sz="2400" smtClean="0"/>
              <a:t>, Apriori join step ile aynı. </a:t>
            </a:r>
          </a:p>
          <a:p>
            <a:pPr lvl="1" eaLnBrk="1" hangingPunct="1">
              <a:lnSpc>
                <a:spcPct val="80000"/>
              </a:lnSpc>
            </a:pPr>
            <a:r>
              <a:rPr lang="tr-TR" sz="2400" smtClean="0"/>
              <a:t>pruning step </a:t>
            </a:r>
            <a:r>
              <a:rPr lang="tr-TR" sz="2400" smtClean="0">
                <a:solidFill>
                  <a:schemeClr val="hlink"/>
                </a:solidFill>
              </a:rPr>
              <a:t>(lines 8– 12),</a:t>
            </a:r>
            <a:r>
              <a:rPr lang="tr-TR" sz="2400" smtClean="0"/>
              <a:t> Apriori prune stepten farklı </a:t>
            </a:r>
          </a:p>
          <a:p>
            <a:pPr eaLnBrk="1" hangingPunct="1">
              <a:lnSpc>
                <a:spcPct val="80000"/>
              </a:lnSpc>
            </a:pPr>
            <a:r>
              <a:rPr lang="tr-TR" sz="2400" i="1" smtClean="0">
                <a:solidFill>
                  <a:schemeClr val="folHlink"/>
                </a:solidFill>
              </a:rPr>
              <a:t>c</a:t>
            </a:r>
            <a:r>
              <a:rPr lang="tr-TR" sz="2400" smtClean="0"/>
              <a:t>’nin her (k-1)-subset’i </a:t>
            </a:r>
            <a:r>
              <a:rPr lang="tr-TR" sz="2400" i="1" smtClean="0">
                <a:solidFill>
                  <a:schemeClr val="folHlink"/>
                </a:solidFill>
              </a:rPr>
              <a:t>s</a:t>
            </a:r>
            <a:r>
              <a:rPr lang="tr-TR" sz="2400" smtClean="0"/>
              <a:t> için: </a:t>
            </a:r>
          </a:p>
          <a:p>
            <a:pPr lvl="1" eaLnBrk="1" hangingPunct="1">
              <a:lnSpc>
                <a:spcPct val="80000"/>
              </a:lnSpc>
            </a:pPr>
            <a:r>
              <a:rPr lang="tr-TR" sz="2000" smtClean="0"/>
              <a:t>eğer </a:t>
            </a:r>
            <a:r>
              <a:rPr lang="tr-TR" sz="2000" i="1" smtClean="0">
                <a:solidFill>
                  <a:schemeClr val="folHlink"/>
                </a:solidFill>
              </a:rPr>
              <a:t>s,</a:t>
            </a:r>
            <a:r>
              <a:rPr lang="tr-TR" sz="2000" smtClean="0"/>
              <a:t> </a:t>
            </a:r>
            <a:r>
              <a:rPr lang="en-GB" sz="2000" i="1" smtClean="0"/>
              <a:t>F</a:t>
            </a:r>
            <a:r>
              <a:rPr lang="tr-TR" sz="2000" baseline="-25000" smtClean="0"/>
              <a:t>k-1</a:t>
            </a:r>
            <a:r>
              <a:rPr lang="tr-TR" sz="2000" smtClean="0"/>
              <a:t> ‘de değilse; </a:t>
            </a:r>
            <a:r>
              <a:rPr lang="tr-TR" sz="2000" i="1" smtClean="0">
                <a:solidFill>
                  <a:schemeClr val="folHlink"/>
                </a:solidFill>
              </a:rPr>
              <a:t>c</a:t>
            </a:r>
            <a:r>
              <a:rPr lang="tr-TR" sz="2000" smtClean="0"/>
              <a:t>, </a:t>
            </a:r>
            <a:r>
              <a:rPr lang="tr-TR" sz="2000" i="1" smtClean="0"/>
              <a:t>C</a:t>
            </a:r>
            <a:r>
              <a:rPr lang="tr-TR" sz="2000" baseline="-25000" smtClean="0"/>
              <a:t>k</a:t>
            </a:r>
            <a:r>
              <a:rPr lang="tr-TR" sz="2000" smtClean="0"/>
              <a:t> kümesinden silinebilir.</a:t>
            </a:r>
          </a:p>
          <a:p>
            <a:pPr eaLnBrk="1" hangingPunct="1">
              <a:lnSpc>
                <a:spcPct val="80000"/>
              </a:lnSpc>
            </a:pPr>
            <a:r>
              <a:rPr lang="tr-TR" sz="2400" smtClean="0">
                <a:latin typeface="Arial" charset="0"/>
              </a:rPr>
              <a:t>Ancak burada bir istisna vardır:</a:t>
            </a:r>
          </a:p>
          <a:p>
            <a:pPr eaLnBrk="1" hangingPunct="1">
              <a:lnSpc>
                <a:spcPct val="80000"/>
              </a:lnSpc>
            </a:pPr>
            <a:r>
              <a:rPr lang="tr-TR" sz="2400" i="1" smtClean="0">
                <a:latin typeface="Arial" charset="0"/>
              </a:rPr>
              <a:t>O da </a:t>
            </a:r>
            <a:r>
              <a:rPr lang="tr-TR" sz="2400" i="1" smtClean="0">
                <a:solidFill>
                  <a:schemeClr val="folHlink"/>
                </a:solidFill>
                <a:latin typeface="Arial" charset="0"/>
              </a:rPr>
              <a:t>s kümesinin</a:t>
            </a:r>
            <a:r>
              <a:rPr lang="tr-TR" sz="2400" smtClean="0">
                <a:latin typeface="Arial" charset="0"/>
              </a:rPr>
              <a:t> </a:t>
            </a:r>
            <a:r>
              <a:rPr lang="tr-TR" sz="2400" i="1" smtClean="0">
                <a:latin typeface="Arial" charset="0"/>
              </a:rPr>
              <a:t>c[1]’</a:t>
            </a:r>
            <a:r>
              <a:rPr lang="tr-TR" sz="2400" smtClean="0"/>
              <a:t> </a:t>
            </a:r>
            <a:r>
              <a:rPr lang="tr-TR" sz="2400" smtClean="0">
                <a:latin typeface="Arial" charset="0"/>
              </a:rPr>
              <a:t>i içermediği zamandır.</a:t>
            </a:r>
            <a:r>
              <a:rPr lang="tr-TR" sz="2400" smtClean="0"/>
              <a:t> </a:t>
            </a:r>
          </a:p>
          <a:p>
            <a:pPr eaLnBrk="1" hangingPunct="1">
              <a:lnSpc>
                <a:spcPct val="80000"/>
              </a:lnSpc>
            </a:pPr>
            <a:r>
              <a:rPr lang="tr-TR" sz="2400" smtClean="0">
                <a:solidFill>
                  <a:schemeClr val="folHlink"/>
                </a:solidFill>
                <a:latin typeface="Arial" charset="0"/>
              </a:rPr>
              <a:t>c’</a:t>
            </a:r>
            <a:r>
              <a:rPr lang="tr-TR" sz="2400" smtClean="0">
                <a:latin typeface="Arial" charset="0"/>
              </a:rPr>
              <a:t>nin en düşük MIS değerine sahip ilk nesnesi </a:t>
            </a:r>
            <a:r>
              <a:rPr lang="tr-TR" sz="2400" i="1" smtClean="0">
                <a:solidFill>
                  <a:schemeClr val="folHlink"/>
                </a:solidFill>
                <a:latin typeface="Arial" charset="0"/>
              </a:rPr>
              <a:t>s</a:t>
            </a:r>
            <a:r>
              <a:rPr lang="tr-TR" sz="2400" i="1" smtClean="0">
                <a:latin typeface="Arial" charset="0"/>
              </a:rPr>
              <a:t> </a:t>
            </a:r>
            <a:r>
              <a:rPr lang="tr-TR" sz="2400" smtClean="0">
                <a:latin typeface="Arial" charset="0"/>
              </a:rPr>
              <a:t>kümesinde değildir. </a:t>
            </a:r>
          </a:p>
          <a:p>
            <a:pPr eaLnBrk="1" hangingPunct="1">
              <a:lnSpc>
                <a:spcPct val="80000"/>
              </a:lnSpc>
            </a:pPr>
            <a:r>
              <a:rPr lang="tr-TR" sz="2400" i="1" smtClean="0">
                <a:latin typeface="Arial" charset="0"/>
              </a:rPr>
              <a:t>Bu durumda </a:t>
            </a:r>
            <a:r>
              <a:rPr lang="tr-TR" sz="2400" i="1" smtClean="0">
                <a:solidFill>
                  <a:schemeClr val="folHlink"/>
                </a:solidFill>
                <a:latin typeface="Arial" charset="0"/>
              </a:rPr>
              <a:t>s</a:t>
            </a:r>
            <a:r>
              <a:rPr lang="tr-TR" sz="2400" i="1" smtClean="0">
                <a:latin typeface="Arial" charset="0"/>
              </a:rPr>
              <a:t> </a:t>
            </a:r>
            <a:r>
              <a:rPr lang="en-GB" sz="2400" i="1" smtClean="0"/>
              <a:t>F</a:t>
            </a:r>
            <a:r>
              <a:rPr lang="tr-TR" sz="2400" baseline="-25000" smtClean="0"/>
              <a:t>k-1</a:t>
            </a:r>
            <a:r>
              <a:rPr lang="tr-TR" sz="2400" baseline="-25000" smtClean="0">
                <a:latin typeface="Arial" charset="0"/>
              </a:rPr>
              <a:t> </a:t>
            </a:r>
            <a:r>
              <a:rPr lang="tr-TR" sz="2400" smtClean="0">
                <a:latin typeface="Arial" charset="0"/>
              </a:rPr>
              <a:t>de olmasa dahi </a:t>
            </a:r>
            <a:r>
              <a:rPr lang="tr-TR" sz="2400" i="1" smtClean="0">
                <a:solidFill>
                  <a:schemeClr val="folHlink"/>
                </a:solidFill>
                <a:latin typeface="Arial" charset="0"/>
              </a:rPr>
              <a:t>c</a:t>
            </a:r>
            <a:r>
              <a:rPr lang="tr-TR" sz="2400" i="1" smtClean="0">
                <a:latin typeface="Arial" charset="0"/>
              </a:rPr>
              <a:t>’yi silemeyiz. Çünkü </a:t>
            </a:r>
            <a:r>
              <a:rPr lang="tr-TR" sz="2400" i="1" smtClean="0">
                <a:solidFill>
                  <a:schemeClr val="folHlink"/>
                </a:solidFill>
                <a:latin typeface="Arial" charset="0"/>
              </a:rPr>
              <a:t>s</a:t>
            </a:r>
            <a:r>
              <a:rPr lang="tr-TR" sz="2400" i="1" smtClean="0">
                <a:latin typeface="Arial" charset="0"/>
              </a:rPr>
              <a:t>’in </a:t>
            </a:r>
            <a:r>
              <a:rPr lang="tr-TR" sz="2400" smtClean="0">
                <a:latin typeface="Arial" charset="0"/>
              </a:rPr>
              <a:t>MIS(c[1])’i karşılayıp karşılayamadığından emin olamayız</a:t>
            </a:r>
            <a:r>
              <a:rPr lang="tr-TR" sz="2400" smtClean="0"/>
              <a:t>,  </a:t>
            </a:r>
          </a:p>
          <a:p>
            <a:pPr eaLnBrk="1" hangingPunct="1">
              <a:lnSpc>
                <a:spcPct val="80000"/>
              </a:lnSpc>
            </a:pPr>
            <a:r>
              <a:rPr lang="tr-TR" sz="2400" smtClean="0"/>
              <a:t>MIS(</a:t>
            </a:r>
            <a:r>
              <a:rPr lang="tr-TR" sz="2400" i="1" smtClean="0"/>
              <a:t>c</a:t>
            </a:r>
            <a:r>
              <a:rPr lang="tr-TR" sz="2400" smtClean="0"/>
              <a:t>[2]) =MIS(</a:t>
            </a:r>
            <a:r>
              <a:rPr lang="tr-TR" sz="2400" i="1" smtClean="0"/>
              <a:t>c</a:t>
            </a:r>
            <a:r>
              <a:rPr lang="tr-TR" sz="2400" smtClean="0"/>
              <a:t>[1]) </a:t>
            </a:r>
            <a:r>
              <a:rPr lang="tr-TR" sz="2400" smtClean="0">
                <a:latin typeface="Arial" charset="0"/>
              </a:rPr>
              <a:t>olmadıkça </a:t>
            </a:r>
            <a:r>
              <a:rPr lang="tr-TR" sz="2400" smtClean="0">
                <a:solidFill>
                  <a:schemeClr val="folHlink"/>
                </a:solidFill>
                <a:latin typeface="Arial" charset="0"/>
              </a:rPr>
              <a:t>s</a:t>
            </a:r>
            <a:r>
              <a:rPr lang="tr-TR" sz="2400" smtClean="0">
                <a:latin typeface="Arial" charset="0"/>
              </a:rPr>
              <a:t> silinemez.</a:t>
            </a:r>
            <a:r>
              <a:rPr lang="tr-TR" sz="2400" smtClean="0">
                <a:solidFill>
                  <a:schemeClr val="hlink"/>
                </a:solidFill>
              </a:rPr>
              <a:t>(line 9).</a:t>
            </a:r>
            <a:endParaRPr lang="tr-TR" sz="2400" i="1" smtClean="0">
              <a:solidFill>
                <a:schemeClr val="hlink"/>
              </a:solidFill>
            </a:endParaRPr>
          </a:p>
          <a:p>
            <a:pPr eaLnBrk="1" hangingPunct="1">
              <a:lnSpc>
                <a:spcPct val="80000"/>
              </a:lnSpc>
              <a:buFont typeface="Wingdings" pitchFamily="2" charset="2"/>
              <a:buNone/>
            </a:pPr>
            <a:endParaRPr lang="tr-TR" sz="2400" i="1" smtClean="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539750" y="188913"/>
            <a:ext cx="7793038" cy="1462087"/>
          </a:xfrm>
        </p:spPr>
        <p:txBody>
          <a:bodyPr/>
          <a:lstStyle/>
          <a:p>
            <a:pPr eaLnBrk="1" hangingPunct="1"/>
            <a:r>
              <a:rPr lang="tr-TR" smtClean="0"/>
              <a:t>MScandidate-gen function Örnek</a:t>
            </a:r>
          </a:p>
        </p:txBody>
      </p:sp>
      <p:sp>
        <p:nvSpPr>
          <p:cNvPr id="43011" name="Rectangle 3"/>
          <p:cNvSpPr>
            <a:spLocks noGrp="1" noChangeArrowheads="1"/>
          </p:cNvSpPr>
          <p:nvPr>
            <p:ph idx="1"/>
          </p:nvPr>
        </p:nvSpPr>
        <p:spPr/>
        <p:txBody>
          <a:bodyPr/>
          <a:lstStyle/>
          <a:p>
            <a:pPr eaLnBrk="1" hangingPunct="1">
              <a:lnSpc>
                <a:spcPct val="80000"/>
              </a:lnSpc>
            </a:pPr>
            <a:r>
              <a:rPr lang="en-GB" sz="2000" i="1" smtClean="0"/>
              <a:t>F</a:t>
            </a:r>
            <a:r>
              <a:rPr lang="tr-TR" sz="2000" baseline="-25000" smtClean="0"/>
              <a:t>3</a:t>
            </a:r>
            <a:r>
              <a:rPr lang="tr-TR" sz="2000" smtClean="0"/>
              <a:t> ={{1, 2, 3}, {1, 2, 5}, {1, 3, 4}, {1, 3, 5}, {1, 4, 5}, {1, 4, 6}, {2, 3, 5}}</a:t>
            </a:r>
          </a:p>
          <a:p>
            <a:pPr eaLnBrk="1" hangingPunct="1">
              <a:lnSpc>
                <a:spcPct val="80000"/>
              </a:lnSpc>
            </a:pPr>
            <a:r>
              <a:rPr lang="tr-TR" sz="2000" smtClean="0"/>
              <a:t>Join adımından sonra:</a:t>
            </a:r>
          </a:p>
          <a:p>
            <a:pPr lvl="1" eaLnBrk="1" hangingPunct="1">
              <a:lnSpc>
                <a:spcPct val="80000"/>
              </a:lnSpc>
            </a:pPr>
            <a:r>
              <a:rPr lang="tr-TR" sz="2000" smtClean="0"/>
              <a:t>{1, 2, 3, 5}, {1, 3, 4, 5} ve {1, 4, 5, 6}</a:t>
            </a:r>
          </a:p>
          <a:p>
            <a:pPr eaLnBrk="1" hangingPunct="1">
              <a:lnSpc>
                <a:spcPct val="80000"/>
              </a:lnSpc>
            </a:pPr>
            <a:r>
              <a:rPr lang="tr-TR" sz="2000" smtClean="0"/>
              <a:t>Prune adımı </a:t>
            </a:r>
          </a:p>
          <a:p>
            <a:pPr lvl="1" eaLnBrk="1" hangingPunct="1">
              <a:lnSpc>
                <a:spcPct val="80000"/>
              </a:lnSpc>
            </a:pPr>
            <a:r>
              <a:rPr lang="tr-TR" sz="2000" smtClean="0"/>
              <a:t>{1, 4, 5, 6} kümesini siler</a:t>
            </a:r>
          </a:p>
          <a:p>
            <a:pPr lvl="2" eaLnBrk="1" hangingPunct="1">
              <a:lnSpc>
                <a:spcPct val="80000"/>
              </a:lnSpc>
            </a:pPr>
            <a:r>
              <a:rPr lang="tr-TR" sz="2000" smtClean="0"/>
              <a:t>çünkü {1, 5, 6} F3’de yok. </a:t>
            </a:r>
            <a:endParaRPr lang="tr-TR" sz="1800" smtClean="0"/>
          </a:p>
          <a:p>
            <a:pPr lvl="1" eaLnBrk="1" hangingPunct="1">
              <a:lnSpc>
                <a:spcPct val="80000"/>
              </a:lnSpc>
            </a:pPr>
            <a:r>
              <a:rPr lang="tr-TR" sz="2400" i="1" smtClean="0"/>
              <a:t>C</a:t>
            </a:r>
            <a:r>
              <a:rPr lang="tr-TR" sz="2400" baseline="-25000" smtClean="0"/>
              <a:t>4</a:t>
            </a:r>
            <a:r>
              <a:rPr lang="tr-TR" sz="2400" smtClean="0"/>
              <a:t>={{1, 2, 3, 5}, {1, 3, 4, 5}} </a:t>
            </a:r>
          </a:p>
          <a:p>
            <a:pPr lvl="1" eaLnBrk="1" hangingPunct="1">
              <a:lnSpc>
                <a:spcPct val="80000"/>
              </a:lnSpc>
            </a:pPr>
            <a:r>
              <a:rPr lang="tr-TR" sz="2000" smtClean="0"/>
              <a:t>{3, 4, 5} F3’de olmadığı halde {1, 3, 4, 5} hemen silinmemiştir.</a:t>
            </a:r>
          </a:p>
          <a:p>
            <a:pPr lvl="2" eaLnBrk="1" hangingPunct="1">
              <a:lnSpc>
                <a:spcPct val="80000"/>
              </a:lnSpc>
            </a:pPr>
            <a:r>
              <a:rPr lang="tr-TR" sz="2000" smtClean="0"/>
              <a:t>Çünkü {3,4,5}’in minimum support’u MIS(3) dür ve MIS(1)’den büyük olabilir. 	</a:t>
            </a:r>
          </a:p>
          <a:p>
            <a:pPr lvl="2" eaLnBrk="1" hangingPunct="1">
              <a:lnSpc>
                <a:spcPct val="80000"/>
              </a:lnSpc>
            </a:pPr>
            <a:r>
              <a:rPr lang="tr-TR" sz="2000" smtClean="0"/>
              <a:t>MIS(3)= 5%</a:t>
            </a:r>
            <a:r>
              <a:rPr lang="tr-TR" sz="2000" smtClean="0">
                <a:latin typeface="Arial" charset="0"/>
              </a:rPr>
              <a:t> ve </a:t>
            </a:r>
            <a:r>
              <a:rPr lang="tr-TR" sz="2000" smtClean="0"/>
              <a:t>MIS(</a:t>
            </a:r>
            <a:r>
              <a:rPr lang="tr-TR" sz="2000" smtClean="0">
                <a:latin typeface="Arial" charset="0"/>
              </a:rPr>
              <a:t>1</a:t>
            </a:r>
            <a:r>
              <a:rPr lang="tr-TR" sz="2000" smtClean="0"/>
              <a:t>)= </a:t>
            </a:r>
            <a:r>
              <a:rPr lang="tr-TR" sz="2000" smtClean="0">
                <a:latin typeface="Arial" charset="0"/>
              </a:rPr>
              <a:t>10</a:t>
            </a:r>
            <a:r>
              <a:rPr lang="tr-TR" sz="2000" smtClean="0"/>
              <a:t>% ve MIS(3)&lt;=MIS(</a:t>
            </a:r>
            <a:r>
              <a:rPr lang="tr-TR" sz="2000" smtClean="0">
                <a:latin typeface="Arial" charset="0"/>
              </a:rPr>
              <a:t>1</a:t>
            </a:r>
            <a:r>
              <a:rPr lang="tr-TR" sz="2000" smtClean="0"/>
              <a:t>)</a:t>
            </a:r>
            <a:endParaRPr lang="tr-TR" sz="2000" b="1" smtClean="0">
              <a:latin typeface="Arial" charset="0"/>
            </a:endParaRPr>
          </a:p>
          <a:p>
            <a:pPr lvl="2" eaLnBrk="1" hangingPunct="1">
              <a:lnSpc>
                <a:spcPct val="80000"/>
              </a:lnSpc>
            </a:pPr>
            <a:r>
              <a:rPr lang="tr-TR" sz="2000" smtClean="0">
                <a:latin typeface="Arial" charset="0"/>
              </a:rPr>
              <a:t>O halde </a:t>
            </a:r>
            <a:r>
              <a:rPr lang="tr-TR" sz="2000" smtClean="0"/>
              <a:t>{</a:t>
            </a:r>
            <a:r>
              <a:rPr lang="tr-TR" sz="2000" smtClean="0">
                <a:latin typeface="Arial" charset="0"/>
              </a:rPr>
              <a:t>1, </a:t>
            </a:r>
            <a:r>
              <a:rPr lang="tr-TR" sz="2000" smtClean="0"/>
              <a:t>3, 4, 5}</a:t>
            </a:r>
            <a:r>
              <a:rPr lang="tr-TR" sz="2000" smtClean="0">
                <a:latin typeface="Arial" charset="0"/>
              </a:rPr>
              <a:t> silinebilir.</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395288" y="188913"/>
            <a:ext cx="7793037" cy="1462087"/>
          </a:xfrm>
        </p:spPr>
        <p:txBody>
          <a:bodyPr/>
          <a:lstStyle/>
          <a:p>
            <a:pPr eaLnBrk="1" hangingPunct="1"/>
            <a:r>
              <a:rPr lang="tr-TR" smtClean="0"/>
              <a:t>İçerik</a:t>
            </a:r>
          </a:p>
        </p:txBody>
      </p:sp>
      <p:sp>
        <p:nvSpPr>
          <p:cNvPr id="44035" name="Rectangle 3"/>
          <p:cNvSpPr>
            <a:spLocks noGrp="1" noChangeArrowheads="1"/>
          </p:cNvSpPr>
          <p:nvPr>
            <p:ph type="body" idx="4294967295"/>
          </p:nvPr>
        </p:nvSpPr>
        <p:spPr>
          <a:xfrm>
            <a:off x="684213" y="1700213"/>
            <a:ext cx="7772400" cy="4114800"/>
          </a:xfrm>
        </p:spPr>
        <p:txBody>
          <a:bodyPr/>
          <a:lstStyle/>
          <a:p>
            <a:pPr eaLnBrk="1" hangingPunct="1"/>
            <a:r>
              <a:rPr lang="tr-TR" smtClean="0"/>
              <a:t>Birliktelik kuralları kavramları</a:t>
            </a:r>
          </a:p>
          <a:p>
            <a:pPr eaLnBrk="1" hangingPunct="1"/>
            <a:r>
              <a:rPr lang="tr-TR" smtClean="0"/>
              <a:t>Apriori Algoritması</a:t>
            </a:r>
          </a:p>
          <a:p>
            <a:pPr eaLnBrk="1" hangingPunct="1"/>
            <a:r>
              <a:rPr lang="tr-TR" smtClean="0"/>
              <a:t>Birliktelik kuralları madenciliği için veri tipleri</a:t>
            </a:r>
            <a:endParaRPr lang="en-US" smtClean="0"/>
          </a:p>
          <a:p>
            <a:pPr eaLnBrk="1" hangingPunct="1"/>
            <a:r>
              <a:rPr lang="tr-TR" smtClean="0"/>
              <a:t>M</a:t>
            </a:r>
            <a:r>
              <a:rPr lang="en-US" smtClean="0"/>
              <a:t>ultiple minimum supports</a:t>
            </a:r>
          </a:p>
          <a:p>
            <a:pPr eaLnBrk="1" hangingPunct="1"/>
            <a:r>
              <a:rPr lang="tr-TR" b="1" smtClean="0">
                <a:solidFill>
                  <a:srgbClr val="FF0000"/>
                </a:solidFill>
                <a:latin typeface="Arial" charset="0"/>
              </a:rPr>
              <a:t>C</a:t>
            </a:r>
            <a:r>
              <a:rPr lang="en-US" b="1" smtClean="0">
                <a:solidFill>
                  <a:srgbClr val="FF0000"/>
                </a:solidFill>
              </a:rPr>
              <a:t>lass association rules</a:t>
            </a:r>
          </a:p>
          <a:p>
            <a:pPr eaLnBrk="1" hangingPunct="1"/>
            <a:r>
              <a:rPr lang="en-US" smtClean="0"/>
              <a:t>Sequential pattern mining</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z="3600" smtClean="0"/>
              <a:t>Mining class association rules (CAR)</a:t>
            </a:r>
          </a:p>
        </p:txBody>
      </p:sp>
      <p:sp>
        <p:nvSpPr>
          <p:cNvPr id="45059" name="Rectangle 3"/>
          <p:cNvSpPr>
            <a:spLocks noGrp="1" noChangeArrowheads="1"/>
          </p:cNvSpPr>
          <p:nvPr>
            <p:ph idx="1"/>
          </p:nvPr>
        </p:nvSpPr>
        <p:spPr>
          <a:xfrm>
            <a:off x="468313" y="2060575"/>
            <a:ext cx="8229600" cy="4070350"/>
          </a:xfrm>
        </p:spPr>
        <p:txBody>
          <a:bodyPr/>
          <a:lstStyle/>
          <a:p>
            <a:pPr eaLnBrk="1" hangingPunct="1"/>
            <a:r>
              <a:rPr lang="tr-TR" sz="2400" smtClean="0"/>
              <a:t>Birliktelik kuralları analizinin normalde herhangi bir hedefi yoktur. </a:t>
            </a:r>
            <a:endParaRPr lang="en-US" sz="2400" smtClean="0"/>
          </a:p>
          <a:p>
            <a:pPr eaLnBrk="1" hangingPunct="1"/>
            <a:r>
              <a:rPr lang="tr-TR" altLang="ja-JP" sz="2400" smtClean="0"/>
              <a:t>Veri içinde var olan tüm olası kuralları bulur.</a:t>
            </a:r>
            <a:r>
              <a:rPr lang="en-US" altLang="ja-JP" sz="2400" smtClean="0"/>
              <a:t> </a:t>
            </a:r>
          </a:p>
          <a:p>
            <a:pPr eaLnBrk="1" hangingPunct="1"/>
            <a:r>
              <a:rPr lang="tr-TR" altLang="ja-JP" sz="2400" smtClean="0"/>
              <a:t>Ancak, bazı uygulamalarda</a:t>
            </a:r>
            <a:r>
              <a:rPr lang="en-US" altLang="ja-JP" sz="2400" smtClean="0"/>
              <a:t>, </a:t>
            </a:r>
            <a:r>
              <a:rPr lang="tr-TR" altLang="ja-JP" sz="2400" smtClean="0"/>
              <a:t>kullanıcı birtakım hedefler ile ilgilidir.</a:t>
            </a:r>
            <a:r>
              <a:rPr lang="en-US" altLang="ja-JP" sz="2400" smtClean="0"/>
              <a:t> </a:t>
            </a:r>
          </a:p>
          <a:p>
            <a:pPr marL="669925" lvl="1" indent="-325438" eaLnBrk="1" hangingPunct="1"/>
            <a:r>
              <a:rPr lang="tr-TR" altLang="ja-JP" sz="2400" smtClean="0"/>
              <a:t>Örn,</a:t>
            </a:r>
            <a:r>
              <a:rPr lang="en-US" altLang="ja-JP" sz="2400" smtClean="0"/>
              <a:t> </a:t>
            </a:r>
            <a:r>
              <a:rPr lang="tr-TR" altLang="ja-JP" sz="2400" smtClean="0"/>
              <a:t>kullanıcı bilinen başlıklardan oluşan bazı text dokümanlara sahip.</a:t>
            </a:r>
            <a:r>
              <a:rPr lang="en-US" altLang="ja-JP" sz="2400" smtClean="0"/>
              <a:t> </a:t>
            </a:r>
            <a:r>
              <a:rPr lang="tr-TR" altLang="ja-JP" sz="2400" smtClean="0"/>
              <a:t>Hangi kelimelerin hangi başlıklar ile ilişkili olduğunu tespit etmek istiyor.</a:t>
            </a:r>
            <a:endParaRPr lang="en-US" sz="2400" smtClean="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68313" y="260350"/>
            <a:ext cx="7793037" cy="1462088"/>
          </a:xfrm>
        </p:spPr>
        <p:txBody>
          <a:bodyPr/>
          <a:lstStyle/>
          <a:p>
            <a:pPr eaLnBrk="1" hangingPunct="1"/>
            <a:r>
              <a:rPr lang="en-US" smtClean="0"/>
              <a:t>Problem </a:t>
            </a:r>
            <a:r>
              <a:rPr lang="tr-TR" smtClean="0"/>
              <a:t>tanımı</a:t>
            </a:r>
            <a:endParaRPr lang="en-US" smtClean="0"/>
          </a:p>
        </p:txBody>
      </p:sp>
      <p:sp>
        <p:nvSpPr>
          <p:cNvPr id="46083" name="Rectangle 3"/>
          <p:cNvSpPr>
            <a:spLocks noGrp="1" noChangeArrowheads="1"/>
          </p:cNvSpPr>
          <p:nvPr>
            <p:ph idx="1"/>
          </p:nvPr>
        </p:nvSpPr>
        <p:spPr>
          <a:xfrm>
            <a:off x="457200" y="2133600"/>
            <a:ext cx="8229600" cy="3997325"/>
          </a:xfrm>
        </p:spPr>
        <p:txBody>
          <a:bodyPr/>
          <a:lstStyle/>
          <a:p>
            <a:pPr eaLnBrk="1" hangingPunct="1"/>
            <a:r>
              <a:rPr lang="en-US" altLang="ja-JP" sz="2800" i="1" smtClean="0"/>
              <a:t>T</a:t>
            </a:r>
            <a:r>
              <a:rPr lang="en-US" altLang="ja-JP" sz="2800" smtClean="0"/>
              <a:t> </a:t>
            </a:r>
            <a:r>
              <a:rPr lang="tr-TR" altLang="ja-JP" sz="2800" smtClean="0"/>
              <a:t>:n transaction’dan oluşan </a:t>
            </a:r>
            <a:r>
              <a:rPr lang="en-US" altLang="ja-JP" sz="2800" smtClean="0"/>
              <a:t>transaction data set</a:t>
            </a:r>
            <a:r>
              <a:rPr lang="tr-TR" altLang="ja-JP" sz="2800" smtClean="0"/>
              <a:t> </a:t>
            </a:r>
            <a:endParaRPr lang="en-US" altLang="ja-JP" sz="2800" smtClean="0">
              <a:solidFill>
                <a:schemeClr val="accent1"/>
              </a:solidFill>
            </a:endParaRPr>
          </a:p>
          <a:p>
            <a:pPr eaLnBrk="1" hangingPunct="1">
              <a:lnSpc>
                <a:spcPct val="80000"/>
              </a:lnSpc>
            </a:pPr>
            <a:r>
              <a:rPr lang="tr-TR" altLang="ja-JP" sz="2800" smtClean="0"/>
              <a:t>Her</a:t>
            </a:r>
            <a:r>
              <a:rPr lang="en-US" altLang="ja-JP" sz="2800" smtClean="0"/>
              <a:t> transaction </a:t>
            </a:r>
            <a:r>
              <a:rPr lang="tr-TR" altLang="ja-JP" sz="2800" smtClean="0"/>
              <a:t>bir y sınıfı ile etiketlenmiş</a:t>
            </a:r>
            <a:r>
              <a:rPr lang="en-US" altLang="ja-JP" sz="2800" smtClean="0"/>
              <a:t>. </a:t>
            </a:r>
          </a:p>
          <a:p>
            <a:pPr eaLnBrk="1" hangingPunct="1">
              <a:lnSpc>
                <a:spcPct val="80000"/>
              </a:lnSpc>
            </a:pPr>
            <a:r>
              <a:rPr lang="en-US" altLang="ja-JP" sz="2800" i="1" smtClean="0"/>
              <a:t>I</a:t>
            </a:r>
            <a:r>
              <a:rPr lang="tr-TR" altLang="ja-JP" sz="2800" i="1" smtClean="0"/>
              <a:t>:</a:t>
            </a:r>
            <a:r>
              <a:rPr lang="en-US" altLang="ja-JP" sz="2800" smtClean="0"/>
              <a:t> </a:t>
            </a:r>
            <a:r>
              <a:rPr lang="en-US" altLang="ja-JP" sz="2800" i="1" smtClean="0"/>
              <a:t>T</a:t>
            </a:r>
            <a:r>
              <a:rPr lang="tr-TR" altLang="ja-JP" sz="2800" smtClean="0"/>
              <a:t> deki nesnelerin kümesi.</a:t>
            </a:r>
          </a:p>
          <a:p>
            <a:pPr eaLnBrk="1" hangingPunct="1">
              <a:lnSpc>
                <a:spcPct val="80000"/>
              </a:lnSpc>
            </a:pPr>
            <a:r>
              <a:rPr lang="en-US" altLang="ja-JP" sz="2800" i="1" smtClean="0"/>
              <a:t>Y</a:t>
            </a:r>
            <a:r>
              <a:rPr lang="tr-TR" altLang="ja-JP" sz="2800" i="1" smtClean="0"/>
              <a:t>:</a:t>
            </a:r>
            <a:r>
              <a:rPr lang="en-US" altLang="ja-JP" sz="2800" smtClean="0"/>
              <a:t> </a:t>
            </a:r>
            <a:r>
              <a:rPr lang="tr-TR" altLang="ja-JP" sz="2800" smtClean="0"/>
              <a:t>sınıf etiketlerinin kümesi ve </a:t>
            </a:r>
            <a:r>
              <a:rPr lang="en-US" altLang="ja-JP" sz="2800" i="1" smtClean="0"/>
              <a:t>I </a:t>
            </a:r>
            <a:r>
              <a:rPr lang="en-US" altLang="ja-JP" sz="2800" smtClean="0">
                <a:sym typeface="Symbol" pitchFamily="18" charset="2"/>
              </a:rPr>
              <a:t></a:t>
            </a:r>
            <a:r>
              <a:rPr lang="en-US" altLang="ja-JP" sz="2800" i="1" smtClean="0"/>
              <a:t>Y = </a:t>
            </a:r>
            <a:r>
              <a:rPr lang="en-US" altLang="ja-JP" sz="2800" smtClean="0">
                <a:sym typeface="Symbol" pitchFamily="18" charset="2"/>
              </a:rPr>
              <a:t></a:t>
            </a:r>
            <a:r>
              <a:rPr lang="en-US" altLang="ja-JP" sz="2800" smtClean="0"/>
              <a:t>. </a:t>
            </a:r>
          </a:p>
          <a:p>
            <a:pPr eaLnBrk="1" hangingPunct="1">
              <a:lnSpc>
                <a:spcPct val="80000"/>
              </a:lnSpc>
            </a:pPr>
            <a:r>
              <a:rPr lang="tr-TR" altLang="ja-JP" sz="2800" smtClean="0"/>
              <a:t>Bir</a:t>
            </a:r>
            <a:r>
              <a:rPr lang="en-US" altLang="ja-JP" sz="2800" smtClean="0"/>
              <a:t> </a:t>
            </a:r>
            <a:r>
              <a:rPr lang="en-US" altLang="ja-JP" sz="2800" b="1" smtClean="0"/>
              <a:t>class association rule</a:t>
            </a:r>
            <a:r>
              <a:rPr lang="en-US" altLang="ja-JP" sz="2800" smtClean="0"/>
              <a:t> (</a:t>
            </a:r>
            <a:r>
              <a:rPr lang="en-US" altLang="ja-JP" sz="2800" b="1" smtClean="0"/>
              <a:t>CAR</a:t>
            </a:r>
            <a:r>
              <a:rPr lang="en-US" altLang="ja-JP" sz="2800" smtClean="0"/>
              <a:t>) </a:t>
            </a:r>
            <a:r>
              <a:rPr lang="tr-TR" altLang="ja-JP" sz="2800" smtClean="0"/>
              <a:t>şu formun uygulamasıdır</a:t>
            </a:r>
            <a:r>
              <a:rPr lang="en-US" altLang="ja-JP" sz="2800" smtClean="0"/>
              <a:t> </a:t>
            </a:r>
            <a:endParaRPr lang="en-US" altLang="ja-JP" sz="2800" i="1" smtClean="0"/>
          </a:p>
          <a:p>
            <a:pPr eaLnBrk="1" hangingPunct="1">
              <a:lnSpc>
                <a:spcPct val="80000"/>
              </a:lnSpc>
              <a:buFont typeface="Wingdings" pitchFamily="2" charset="2"/>
              <a:buNone/>
            </a:pPr>
            <a:r>
              <a:rPr lang="en-US" altLang="ja-JP" sz="2800" i="1" smtClean="0"/>
              <a:t>		X</a:t>
            </a:r>
            <a:r>
              <a:rPr lang="en-US" altLang="ja-JP" sz="2800" smtClean="0"/>
              <a:t> </a:t>
            </a:r>
            <a:r>
              <a:rPr lang="en-US" altLang="ja-JP" sz="2800" smtClean="0">
                <a:sym typeface="Symbol" pitchFamily="18" charset="2"/>
              </a:rPr>
              <a:t></a:t>
            </a:r>
            <a:r>
              <a:rPr lang="en-US" altLang="ja-JP" sz="2800" smtClean="0"/>
              <a:t> </a:t>
            </a:r>
            <a:r>
              <a:rPr lang="en-US" altLang="ja-JP" sz="2800" i="1" smtClean="0"/>
              <a:t>y</a:t>
            </a:r>
            <a:r>
              <a:rPr lang="en-US" altLang="ja-JP" sz="2800" smtClean="0"/>
              <a:t>, </a:t>
            </a:r>
            <a:r>
              <a:rPr lang="tr-TR" altLang="ja-JP" sz="2800" smtClean="0"/>
              <a:t>	</a:t>
            </a:r>
            <a:r>
              <a:rPr lang="en-US" altLang="ja-JP" sz="2800" i="1" smtClean="0"/>
              <a:t>X</a:t>
            </a:r>
            <a:r>
              <a:rPr lang="en-US" altLang="ja-JP" sz="2800" smtClean="0"/>
              <a:t> </a:t>
            </a:r>
            <a:r>
              <a:rPr lang="en-US" altLang="ja-JP" sz="2800" smtClean="0">
                <a:sym typeface="Symbol" pitchFamily="18" charset="2"/>
              </a:rPr>
              <a:t></a:t>
            </a:r>
            <a:r>
              <a:rPr lang="en-US" altLang="ja-JP" sz="2800" smtClean="0"/>
              <a:t> </a:t>
            </a:r>
            <a:r>
              <a:rPr lang="en-US" altLang="ja-JP" sz="2800" i="1" smtClean="0"/>
              <a:t>I</a:t>
            </a:r>
            <a:r>
              <a:rPr lang="en-US" altLang="ja-JP" sz="2800" smtClean="0"/>
              <a:t> </a:t>
            </a:r>
            <a:r>
              <a:rPr lang="tr-TR" altLang="ja-JP" sz="2800" smtClean="0"/>
              <a:t> ve</a:t>
            </a:r>
            <a:r>
              <a:rPr lang="en-US" altLang="ja-JP" sz="2800" smtClean="0"/>
              <a:t> </a:t>
            </a:r>
            <a:r>
              <a:rPr lang="en-US" altLang="ja-JP" sz="2800" i="1" smtClean="0"/>
              <a:t>y</a:t>
            </a:r>
            <a:r>
              <a:rPr lang="en-US" altLang="ja-JP" sz="2800" smtClean="0"/>
              <a:t> </a:t>
            </a:r>
            <a:r>
              <a:rPr lang="en-US" altLang="ja-JP" sz="2800" smtClean="0">
                <a:sym typeface="Symbol" pitchFamily="18" charset="2"/>
              </a:rPr>
              <a:t></a:t>
            </a:r>
            <a:r>
              <a:rPr lang="en-US" altLang="ja-JP" sz="2800" smtClean="0"/>
              <a:t> </a:t>
            </a:r>
            <a:r>
              <a:rPr lang="en-US" altLang="ja-JP" sz="2800" i="1" smtClean="0"/>
              <a:t>Y</a:t>
            </a:r>
            <a:r>
              <a:rPr lang="en-US" altLang="ja-JP" sz="2800" smtClean="0"/>
              <a:t>. </a:t>
            </a:r>
          </a:p>
          <a:p>
            <a:pPr eaLnBrk="1" hangingPunct="1">
              <a:lnSpc>
                <a:spcPct val="80000"/>
              </a:lnSpc>
            </a:pPr>
            <a:r>
              <a:rPr lang="en-US" altLang="ja-JP" sz="2800" b="1" smtClean="0"/>
              <a:t>support</a:t>
            </a:r>
            <a:r>
              <a:rPr lang="en-US" altLang="ja-JP" sz="2800" smtClean="0"/>
              <a:t> </a:t>
            </a:r>
            <a:r>
              <a:rPr lang="tr-TR" altLang="ja-JP" sz="2800" smtClean="0"/>
              <a:t>ve</a:t>
            </a:r>
            <a:r>
              <a:rPr lang="en-US" altLang="ja-JP" sz="2800" smtClean="0"/>
              <a:t> </a:t>
            </a:r>
            <a:r>
              <a:rPr lang="en-US" altLang="ja-JP" sz="2800" b="1" smtClean="0"/>
              <a:t>confidence</a:t>
            </a:r>
            <a:r>
              <a:rPr lang="en-US" altLang="ja-JP" sz="2800" smtClean="0"/>
              <a:t> </a:t>
            </a:r>
            <a:r>
              <a:rPr lang="tr-TR" altLang="ja-JP" sz="2800" smtClean="0"/>
              <a:t>tanımları normal ilişki kurallarında olduğu gibidir.</a:t>
            </a:r>
            <a:r>
              <a:rPr lang="en-US" altLang="ja-JP" sz="2800" smtClean="0"/>
              <a:t> </a:t>
            </a:r>
            <a:endParaRPr lang="en-US" sz="2800" smtClean="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Başlık 1"/>
          <p:cNvSpPr>
            <a:spLocks noGrp="1"/>
          </p:cNvSpPr>
          <p:nvPr>
            <p:ph type="title"/>
          </p:nvPr>
        </p:nvSpPr>
        <p:spPr>
          <a:xfrm>
            <a:off x="250825" y="260350"/>
            <a:ext cx="8229600" cy="1143000"/>
          </a:xfrm>
        </p:spPr>
        <p:txBody>
          <a:bodyPr/>
          <a:lstStyle/>
          <a:p>
            <a:pPr eaLnBrk="1" hangingPunct="1"/>
            <a:r>
              <a:rPr lang="en-US" smtClean="0"/>
              <a:t>Problem </a:t>
            </a:r>
            <a:r>
              <a:rPr lang="tr-TR" smtClean="0"/>
              <a:t>tanımı</a:t>
            </a:r>
          </a:p>
        </p:txBody>
      </p:sp>
      <p:sp>
        <p:nvSpPr>
          <p:cNvPr id="47107" name="İçerik Yer Tutucusu 2"/>
          <p:cNvSpPr>
            <a:spLocks noGrp="1"/>
          </p:cNvSpPr>
          <p:nvPr>
            <p:ph idx="1"/>
          </p:nvPr>
        </p:nvSpPr>
        <p:spPr/>
        <p:txBody>
          <a:bodyPr/>
          <a:lstStyle/>
          <a:p>
            <a:pPr eaLnBrk="1" hangingPunct="1"/>
            <a:r>
              <a:rPr lang="tr-TR" sz="2000" smtClean="0"/>
              <a:t>Genelde, bir </a:t>
            </a:r>
            <a:r>
              <a:rPr lang="en-US" sz="2000" smtClean="0"/>
              <a:t>class association rule </a:t>
            </a:r>
            <a:r>
              <a:rPr lang="tr-TR" sz="2000" smtClean="0"/>
              <a:t>normal </a:t>
            </a:r>
            <a:r>
              <a:rPr lang="en-US" sz="2000" smtClean="0"/>
              <a:t>association rule</a:t>
            </a:r>
            <a:r>
              <a:rPr lang="tr-TR" sz="2000" smtClean="0"/>
              <a:t>’dan iki şekilde farklıdır</a:t>
            </a:r>
            <a:r>
              <a:rPr lang="en-US" sz="2000" smtClean="0"/>
              <a:t>:</a:t>
            </a:r>
          </a:p>
          <a:p>
            <a:pPr lvl="1" eaLnBrk="1" hangingPunct="1"/>
            <a:r>
              <a:rPr lang="tr-TR" sz="1800" smtClean="0">
                <a:latin typeface="Arial" charset="0"/>
              </a:rPr>
              <a:t>N</a:t>
            </a:r>
            <a:r>
              <a:rPr lang="tr-TR" sz="1800" smtClean="0"/>
              <a:t>ormal birliktelik kuralı sonucu herhangi sayıda nesne içerebilirken CAR sonucu sadece 1 nesne içerir.</a:t>
            </a:r>
            <a:endParaRPr lang="en-US" sz="1800" smtClean="0"/>
          </a:p>
          <a:p>
            <a:pPr lvl="1" eaLnBrk="1" hangingPunct="1"/>
            <a:r>
              <a:rPr lang="tr-TR" sz="1800" smtClean="0"/>
              <a:t>CAR’ın bir y sonucu sadece sınıf etiketleri kümesi Y’den olabilir. I’dan herhangi bir nesne sonuç olarak yer alamaz, ve hiçbir sınıf etiketi bir kural koşulu olarak görünemez. Bunun tersine, normal birliktelik kuralınsa herhangi bir nesne koşul ve sonuç nesnesi olabilir.</a:t>
            </a:r>
          </a:p>
          <a:p>
            <a:pPr eaLnBrk="1" hangingPunct="1"/>
            <a:r>
              <a:rPr lang="tr-TR" sz="2000" smtClean="0"/>
              <a:t>Kullanıcı tanımlı minsup ve minconf değerine göre kurallar çıkartılmaya çalışılır.</a:t>
            </a:r>
          </a:p>
          <a:p>
            <a:pPr eaLnBrk="1" hangingPunct="1"/>
            <a:endParaRPr lang="tr-TR" sz="2000" smtClean="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323850" y="188913"/>
            <a:ext cx="7793038" cy="1462087"/>
          </a:xfrm>
        </p:spPr>
        <p:txBody>
          <a:bodyPr/>
          <a:lstStyle/>
          <a:p>
            <a:pPr eaLnBrk="1" hangingPunct="1"/>
            <a:r>
              <a:rPr lang="tr-TR" smtClean="0"/>
              <a:t>Örnek</a:t>
            </a:r>
            <a:endParaRPr lang="en-US" smtClean="0"/>
          </a:p>
        </p:txBody>
      </p:sp>
      <p:sp>
        <p:nvSpPr>
          <p:cNvPr id="48131" name="Rectangle 3"/>
          <p:cNvSpPr>
            <a:spLocks noGrp="1" noChangeArrowheads="1"/>
          </p:cNvSpPr>
          <p:nvPr>
            <p:ph idx="1"/>
          </p:nvPr>
        </p:nvSpPr>
        <p:spPr>
          <a:xfrm>
            <a:off x="468313" y="1844675"/>
            <a:ext cx="8229600" cy="4862513"/>
          </a:xfrm>
        </p:spPr>
        <p:txBody>
          <a:bodyPr/>
          <a:lstStyle/>
          <a:p>
            <a:pPr eaLnBrk="1" hangingPunct="1">
              <a:lnSpc>
                <a:spcPct val="90000"/>
              </a:lnSpc>
            </a:pPr>
            <a:r>
              <a:rPr lang="en-US" altLang="ja-JP" sz="2000" b="1" dirty="0" smtClean="0"/>
              <a:t>A text document data set</a:t>
            </a:r>
            <a:endParaRPr lang="en-US" altLang="ja-JP" sz="2000" dirty="0" smtClean="0"/>
          </a:p>
          <a:p>
            <a:pPr eaLnBrk="1" hangingPunct="1">
              <a:lnSpc>
                <a:spcPct val="90000"/>
              </a:lnSpc>
              <a:buFont typeface="Wingdings" pitchFamily="2" charset="2"/>
              <a:buNone/>
            </a:pPr>
            <a:r>
              <a:rPr lang="en-US" altLang="ja-JP" sz="2000" dirty="0" smtClean="0"/>
              <a:t>	doc 1: 	Student, Teach, School 	 </a:t>
            </a:r>
            <a:r>
              <a:rPr lang="tr-TR" altLang="ja-JP" sz="2000" dirty="0" smtClean="0"/>
              <a:t>	 </a:t>
            </a:r>
            <a:r>
              <a:rPr lang="en-US" altLang="ja-JP" sz="2000" dirty="0" smtClean="0"/>
              <a:t>: Education</a:t>
            </a:r>
          </a:p>
          <a:p>
            <a:pPr eaLnBrk="1" hangingPunct="1">
              <a:lnSpc>
                <a:spcPct val="90000"/>
              </a:lnSpc>
              <a:buFont typeface="Wingdings" pitchFamily="2" charset="2"/>
              <a:buNone/>
            </a:pPr>
            <a:r>
              <a:rPr lang="en-US" altLang="ja-JP" sz="2000" dirty="0" smtClean="0"/>
              <a:t>	doc 2: 	Student, School 		 </a:t>
            </a:r>
            <a:r>
              <a:rPr lang="tr-TR" altLang="ja-JP" sz="2000" dirty="0" smtClean="0"/>
              <a:t>	</a:t>
            </a:r>
            <a:r>
              <a:rPr lang="en-US" altLang="ja-JP" sz="2000" dirty="0" smtClean="0"/>
              <a:t>: Education 	</a:t>
            </a:r>
          </a:p>
          <a:p>
            <a:pPr eaLnBrk="1" hangingPunct="1">
              <a:lnSpc>
                <a:spcPct val="90000"/>
              </a:lnSpc>
              <a:buFont typeface="Wingdings" pitchFamily="2" charset="2"/>
              <a:buNone/>
            </a:pPr>
            <a:r>
              <a:rPr lang="en-US" altLang="ja-JP" sz="2000" dirty="0" smtClean="0"/>
              <a:t>	doc 3: 	Teach, School, City, Game 	 </a:t>
            </a:r>
            <a:r>
              <a:rPr lang="tr-TR" altLang="ja-JP" sz="2000" dirty="0" smtClean="0"/>
              <a:t>	</a:t>
            </a:r>
            <a:r>
              <a:rPr lang="en-US" altLang="ja-JP" sz="2000" dirty="0" smtClean="0"/>
              <a:t>: Education</a:t>
            </a:r>
          </a:p>
          <a:p>
            <a:pPr eaLnBrk="1" hangingPunct="1">
              <a:lnSpc>
                <a:spcPct val="90000"/>
              </a:lnSpc>
              <a:buFont typeface="Wingdings" pitchFamily="2" charset="2"/>
              <a:buNone/>
            </a:pPr>
            <a:r>
              <a:rPr lang="en-US" altLang="ja-JP" sz="2000" dirty="0" smtClean="0"/>
              <a:t>	doc 4: 	Baseball, Basketball		 : Sport</a:t>
            </a:r>
          </a:p>
          <a:p>
            <a:pPr eaLnBrk="1" hangingPunct="1">
              <a:lnSpc>
                <a:spcPct val="90000"/>
              </a:lnSpc>
              <a:buFont typeface="Wingdings" pitchFamily="2" charset="2"/>
              <a:buNone/>
            </a:pPr>
            <a:r>
              <a:rPr lang="en-US" altLang="ja-JP" sz="2000" dirty="0" smtClean="0"/>
              <a:t>	doc 5: 	Basketball, Player, Spectator  	 : Sport</a:t>
            </a:r>
          </a:p>
          <a:p>
            <a:pPr eaLnBrk="1" hangingPunct="1">
              <a:lnSpc>
                <a:spcPct val="90000"/>
              </a:lnSpc>
              <a:buFont typeface="Wingdings" pitchFamily="2" charset="2"/>
              <a:buNone/>
            </a:pPr>
            <a:r>
              <a:rPr lang="en-US" altLang="ja-JP" sz="2000" dirty="0" smtClean="0"/>
              <a:t>	doc 6: 	Baseball, Coach, Game, Team </a:t>
            </a:r>
            <a:r>
              <a:rPr lang="tr-TR" altLang="ja-JP" sz="2000" dirty="0" smtClean="0"/>
              <a:t>    	</a:t>
            </a:r>
            <a:r>
              <a:rPr lang="en-US" altLang="ja-JP" sz="2000" dirty="0" smtClean="0"/>
              <a:t>: Sport</a:t>
            </a:r>
          </a:p>
          <a:p>
            <a:pPr eaLnBrk="1" hangingPunct="1">
              <a:lnSpc>
                <a:spcPct val="90000"/>
              </a:lnSpc>
              <a:buFont typeface="Wingdings" pitchFamily="2" charset="2"/>
              <a:buNone/>
            </a:pPr>
            <a:r>
              <a:rPr lang="en-US" altLang="ja-JP" sz="2000" dirty="0" smtClean="0"/>
              <a:t>	doc 7: 	Basketball, Team, City, Game 	 : Sport</a:t>
            </a:r>
          </a:p>
          <a:p>
            <a:pPr eaLnBrk="1" hangingPunct="1">
              <a:lnSpc>
                <a:spcPct val="90000"/>
              </a:lnSpc>
              <a:buFont typeface="Wingdings" pitchFamily="2" charset="2"/>
              <a:buNone/>
            </a:pPr>
            <a:endParaRPr lang="en-US" altLang="ja-JP" sz="2000" b="1" dirty="0" smtClean="0"/>
          </a:p>
          <a:p>
            <a:pPr eaLnBrk="1" hangingPunct="1">
              <a:lnSpc>
                <a:spcPct val="90000"/>
              </a:lnSpc>
            </a:pPr>
            <a:r>
              <a:rPr lang="en-US" altLang="ja-JP" sz="2000" i="1" dirty="0" err="1" smtClean="0"/>
              <a:t>minsup</a:t>
            </a:r>
            <a:r>
              <a:rPr lang="en-US" altLang="ja-JP" sz="2000" dirty="0" smtClean="0"/>
              <a:t> = 20% </a:t>
            </a:r>
            <a:r>
              <a:rPr lang="tr-TR" altLang="ja-JP" sz="2000" dirty="0" smtClean="0"/>
              <a:t>ve</a:t>
            </a:r>
            <a:r>
              <a:rPr lang="en-US" altLang="ja-JP" sz="2000" dirty="0" smtClean="0"/>
              <a:t> </a:t>
            </a:r>
            <a:r>
              <a:rPr lang="en-US" altLang="ja-JP" sz="2000" i="1" dirty="0" err="1" smtClean="0"/>
              <a:t>minconf</a:t>
            </a:r>
            <a:r>
              <a:rPr lang="en-US" altLang="ja-JP" sz="2000" dirty="0" smtClean="0"/>
              <a:t> = 60%. </a:t>
            </a:r>
            <a:endParaRPr lang="tr-TR" altLang="ja-JP" sz="2000" dirty="0" smtClean="0"/>
          </a:p>
          <a:p>
            <a:pPr eaLnBrk="1" hangingPunct="1">
              <a:lnSpc>
                <a:spcPct val="90000"/>
              </a:lnSpc>
            </a:pPr>
            <a:r>
              <a:rPr lang="tr-TR" altLang="ja-JP" sz="2000" dirty="0" smtClean="0"/>
              <a:t>İki </a:t>
            </a:r>
            <a:r>
              <a:rPr lang="en-US" altLang="ja-JP" sz="2000" dirty="0" smtClean="0"/>
              <a:t>class association rules</a:t>
            </a:r>
            <a:r>
              <a:rPr lang="tr-TR" altLang="ja-JP" sz="2000" dirty="0" smtClean="0"/>
              <a:t> örneği</a:t>
            </a:r>
            <a:r>
              <a:rPr lang="en-US" altLang="ja-JP" sz="2000" dirty="0" smtClean="0"/>
              <a:t>:</a:t>
            </a:r>
          </a:p>
          <a:p>
            <a:pPr eaLnBrk="1" hangingPunct="1">
              <a:lnSpc>
                <a:spcPct val="90000"/>
              </a:lnSpc>
              <a:buFont typeface="Wingdings" pitchFamily="2" charset="2"/>
              <a:buNone/>
            </a:pPr>
            <a:r>
              <a:rPr lang="en-US" altLang="ja-JP" sz="2000" dirty="0" smtClean="0"/>
              <a:t>		Student, School </a:t>
            </a:r>
            <a:r>
              <a:rPr lang="en-US" altLang="ja-JP" sz="2000" dirty="0" smtClean="0">
                <a:sym typeface="Symbol" pitchFamily="18" charset="2"/>
              </a:rPr>
              <a:t></a:t>
            </a:r>
            <a:r>
              <a:rPr lang="en-US" altLang="ja-JP" sz="2000" dirty="0" smtClean="0"/>
              <a:t> Education	[sup= 2/7, </a:t>
            </a:r>
            <a:r>
              <a:rPr lang="en-US" altLang="ja-JP" sz="2000" dirty="0" err="1" smtClean="0"/>
              <a:t>conf</a:t>
            </a:r>
            <a:r>
              <a:rPr lang="en-US" altLang="ja-JP" sz="2000" dirty="0" smtClean="0"/>
              <a:t> = 2/2]</a:t>
            </a:r>
          </a:p>
          <a:p>
            <a:pPr eaLnBrk="1" hangingPunct="1">
              <a:lnSpc>
                <a:spcPct val="90000"/>
              </a:lnSpc>
              <a:buFont typeface="Wingdings" pitchFamily="2" charset="2"/>
              <a:buNone/>
            </a:pPr>
            <a:r>
              <a:rPr lang="en-US" altLang="ja-JP" sz="2000" dirty="0" smtClean="0"/>
              <a:t>		game </a:t>
            </a:r>
            <a:r>
              <a:rPr lang="en-US" altLang="ja-JP" sz="2000" dirty="0" smtClean="0">
                <a:sym typeface="Symbol" pitchFamily="18" charset="2"/>
              </a:rPr>
              <a:t></a:t>
            </a:r>
            <a:r>
              <a:rPr lang="en-US" altLang="ja-JP" sz="2000" dirty="0" smtClean="0"/>
              <a:t> Sport</a:t>
            </a:r>
            <a:r>
              <a:rPr lang="en-US" altLang="ja-JP" sz="2000" i="1" dirty="0" smtClean="0"/>
              <a:t>			</a:t>
            </a:r>
            <a:r>
              <a:rPr lang="en-US" altLang="ja-JP" sz="2000" dirty="0" smtClean="0"/>
              <a:t>[sup= 2/7, </a:t>
            </a:r>
            <a:r>
              <a:rPr lang="en-US" altLang="ja-JP" sz="2000" dirty="0" err="1" smtClean="0"/>
              <a:t>conf</a:t>
            </a:r>
            <a:r>
              <a:rPr lang="en-US" altLang="ja-JP" sz="2000" dirty="0" smtClean="0"/>
              <a:t> = 2/3] </a:t>
            </a:r>
            <a:endParaRPr lang="en-US" sz="2000" dirty="0" smtClean="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68313" y="188913"/>
            <a:ext cx="7793037" cy="1462087"/>
          </a:xfrm>
        </p:spPr>
        <p:txBody>
          <a:bodyPr/>
          <a:lstStyle/>
          <a:p>
            <a:pPr eaLnBrk="1" hangingPunct="1"/>
            <a:r>
              <a:rPr lang="en-US" smtClean="0"/>
              <a:t>Mining algorithm</a:t>
            </a:r>
          </a:p>
        </p:txBody>
      </p:sp>
      <p:sp>
        <p:nvSpPr>
          <p:cNvPr id="49155" name="Rectangle 3"/>
          <p:cNvSpPr>
            <a:spLocks noGrp="1" noChangeArrowheads="1"/>
          </p:cNvSpPr>
          <p:nvPr>
            <p:ph idx="1"/>
          </p:nvPr>
        </p:nvSpPr>
        <p:spPr>
          <a:xfrm>
            <a:off x="457200" y="2205038"/>
            <a:ext cx="8229600" cy="3925887"/>
          </a:xfrm>
        </p:spPr>
        <p:txBody>
          <a:bodyPr/>
          <a:lstStyle/>
          <a:p>
            <a:pPr eaLnBrk="1" hangingPunct="1">
              <a:lnSpc>
                <a:spcPct val="80000"/>
              </a:lnSpc>
            </a:pPr>
            <a:r>
              <a:rPr lang="tr-TR" altLang="ja-JP" sz="1800" dirty="0" smtClean="0"/>
              <a:t>Normal ilişki kurallarında olduğunun tersine</a:t>
            </a:r>
            <a:r>
              <a:rPr lang="en-US" altLang="ja-JP" sz="1800" dirty="0" smtClean="0"/>
              <a:t>, CARs </a:t>
            </a:r>
            <a:r>
              <a:rPr lang="tr-TR" altLang="ja-JP" sz="1800" dirty="0" smtClean="0"/>
              <a:t>direk tek adımda analiz edilebilir.</a:t>
            </a:r>
            <a:r>
              <a:rPr lang="en-US" altLang="ja-JP" sz="1800" dirty="0" smtClean="0"/>
              <a:t> </a:t>
            </a:r>
          </a:p>
          <a:p>
            <a:pPr eaLnBrk="1" hangingPunct="1">
              <a:lnSpc>
                <a:spcPct val="80000"/>
              </a:lnSpc>
            </a:pPr>
            <a:r>
              <a:rPr lang="tr-TR" altLang="ja-JP" sz="1800" b="1" dirty="0" smtClean="0"/>
              <a:t>Anahtar operasyon: </a:t>
            </a:r>
            <a:r>
              <a:rPr lang="tr-TR" altLang="ja-JP" sz="1800" dirty="0" err="1" smtClean="0"/>
              <a:t>minsup</a:t>
            </a:r>
            <a:r>
              <a:rPr lang="tr-TR" altLang="ja-JP" sz="1800" dirty="0" smtClean="0"/>
              <a:t> ve üzerindeki tüm </a:t>
            </a:r>
            <a:r>
              <a:rPr lang="tr-TR" altLang="ja-JP" sz="1800" dirty="0" err="1" smtClean="0"/>
              <a:t>ruleitems’ı</a:t>
            </a:r>
            <a:r>
              <a:rPr lang="tr-TR" altLang="ja-JP" sz="1800" dirty="0" smtClean="0"/>
              <a:t> bulmaktır. </a:t>
            </a:r>
          </a:p>
          <a:p>
            <a:pPr eaLnBrk="1" hangingPunct="1">
              <a:lnSpc>
                <a:spcPct val="80000"/>
              </a:lnSpc>
            </a:pPr>
            <a:r>
              <a:rPr lang="tr-TR" altLang="ja-JP" sz="1800" dirty="0" smtClean="0"/>
              <a:t>Bir </a:t>
            </a:r>
            <a:r>
              <a:rPr lang="tr-TR" altLang="ja-JP" sz="1800" b="1" dirty="0" smtClean="0"/>
              <a:t>r</a:t>
            </a:r>
            <a:r>
              <a:rPr lang="en-US" altLang="ja-JP" sz="1800" b="1" dirty="0" err="1" smtClean="0"/>
              <a:t>uleitem</a:t>
            </a:r>
            <a:r>
              <a:rPr lang="en-US" altLang="ja-JP" sz="1800" dirty="0" smtClean="0"/>
              <a:t> </a:t>
            </a:r>
            <a:r>
              <a:rPr lang="tr-TR" altLang="ja-JP" sz="1800" dirty="0" smtClean="0"/>
              <a:t>formu</a:t>
            </a:r>
            <a:r>
              <a:rPr lang="en-US" altLang="ja-JP" sz="1800" dirty="0" smtClean="0"/>
              <a:t>:</a:t>
            </a:r>
            <a:endParaRPr lang="tr-TR" altLang="ja-JP" sz="1800" dirty="0" smtClean="0"/>
          </a:p>
          <a:p>
            <a:pPr lvl="1" eaLnBrk="1" hangingPunct="1">
              <a:lnSpc>
                <a:spcPct val="80000"/>
              </a:lnSpc>
            </a:pPr>
            <a:r>
              <a:rPr lang="en-US" altLang="ja-JP" sz="1800" dirty="0" smtClean="0"/>
              <a:t>(</a:t>
            </a:r>
            <a:r>
              <a:rPr lang="en-US" altLang="ja-JP" sz="1800" i="1" dirty="0" err="1" smtClean="0"/>
              <a:t>condset</a:t>
            </a:r>
            <a:r>
              <a:rPr lang="en-US" altLang="ja-JP" sz="1800" dirty="0" smtClean="0"/>
              <a:t>, </a:t>
            </a:r>
            <a:r>
              <a:rPr lang="en-US" altLang="ja-JP" sz="1800" i="1" dirty="0" smtClean="0"/>
              <a:t>y</a:t>
            </a:r>
            <a:r>
              <a:rPr lang="en-US" altLang="ja-JP" sz="1800" dirty="0" smtClean="0"/>
              <a:t>)</a:t>
            </a:r>
            <a:endParaRPr lang="tr-TR" altLang="ja-JP" sz="1800" dirty="0" smtClean="0"/>
          </a:p>
          <a:p>
            <a:pPr lvl="1" eaLnBrk="1" hangingPunct="1">
              <a:lnSpc>
                <a:spcPct val="80000"/>
              </a:lnSpc>
            </a:pPr>
            <a:r>
              <a:rPr lang="tr-TR" altLang="ja-JP" sz="1800" i="1" dirty="0" smtClean="0"/>
              <a:t>Burada, </a:t>
            </a:r>
            <a:r>
              <a:rPr lang="en-US" altLang="ja-JP" sz="1800" i="1" dirty="0" err="1" smtClean="0"/>
              <a:t>condset</a:t>
            </a:r>
            <a:r>
              <a:rPr lang="en-US" altLang="ja-JP" sz="1800" i="1" dirty="0" smtClean="0"/>
              <a:t> </a:t>
            </a:r>
            <a:r>
              <a:rPr lang="en-US" altLang="ja-JP" sz="1800" dirty="0" smtClean="0">
                <a:sym typeface="Symbol" pitchFamily="18" charset="2"/>
              </a:rPr>
              <a:t></a:t>
            </a:r>
            <a:r>
              <a:rPr lang="en-US" altLang="ja-JP" sz="1800" dirty="0" smtClean="0"/>
              <a:t> </a:t>
            </a:r>
            <a:r>
              <a:rPr lang="en-US" altLang="ja-JP" sz="1800" i="1" dirty="0" smtClean="0"/>
              <a:t>I</a:t>
            </a:r>
            <a:r>
              <a:rPr lang="en-US" altLang="ja-JP" sz="1800" dirty="0" smtClean="0"/>
              <a:t>, </a:t>
            </a:r>
            <a:r>
              <a:rPr lang="tr-TR" altLang="ja-JP" sz="1800" dirty="0" smtClean="0"/>
              <a:t>ve</a:t>
            </a:r>
            <a:r>
              <a:rPr lang="en-US" altLang="ja-JP" sz="1800" dirty="0" smtClean="0"/>
              <a:t> </a:t>
            </a:r>
            <a:r>
              <a:rPr lang="en-US" altLang="ja-JP" sz="1800" i="1" dirty="0" smtClean="0"/>
              <a:t>y</a:t>
            </a:r>
            <a:r>
              <a:rPr lang="en-US" altLang="ja-JP" sz="1800" dirty="0" smtClean="0"/>
              <a:t> </a:t>
            </a:r>
            <a:r>
              <a:rPr lang="en-US" altLang="ja-JP" sz="1800" dirty="0" smtClean="0">
                <a:sym typeface="Symbol" pitchFamily="18" charset="2"/>
              </a:rPr>
              <a:t></a:t>
            </a:r>
            <a:r>
              <a:rPr lang="en-US" altLang="ja-JP" sz="1800" dirty="0" smtClean="0"/>
              <a:t> </a:t>
            </a:r>
            <a:r>
              <a:rPr lang="en-US" altLang="ja-JP" sz="1800" i="1" dirty="0" smtClean="0"/>
              <a:t>Y</a:t>
            </a:r>
            <a:r>
              <a:rPr lang="en-US" altLang="ja-JP" sz="1800" dirty="0" smtClean="0"/>
              <a:t> </a:t>
            </a:r>
            <a:r>
              <a:rPr lang="tr-TR" altLang="ja-JP" sz="1800" dirty="0" smtClean="0"/>
              <a:t>bir sınıf etiketi</a:t>
            </a:r>
          </a:p>
          <a:p>
            <a:pPr lvl="1" eaLnBrk="1" hangingPunct="1">
              <a:lnSpc>
                <a:spcPct val="80000"/>
              </a:lnSpc>
            </a:pPr>
            <a:r>
              <a:rPr lang="tr-TR" altLang="ja-JP" sz="1800" dirty="0" smtClean="0"/>
              <a:t>Bir </a:t>
            </a:r>
            <a:r>
              <a:rPr lang="tr-TR" altLang="ja-JP" sz="1800" dirty="0" err="1" smtClean="0"/>
              <a:t>condset’in</a:t>
            </a:r>
            <a:r>
              <a:rPr lang="tr-TR" altLang="ja-JP" sz="1800" dirty="0" smtClean="0"/>
              <a:t> </a:t>
            </a:r>
            <a:r>
              <a:rPr lang="tr-TR" altLang="ja-JP" sz="1800" dirty="0" err="1" smtClean="0"/>
              <a:t>support</a:t>
            </a:r>
            <a:r>
              <a:rPr lang="tr-TR" altLang="ja-JP" sz="1800" dirty="0" smtClean="0"/>
              <a:t> sayısı(</a:t>
            </a:r>
            <a:r>
              <a:rPr lang="tr-TR" altLang="ja-JP" sz="1800" b="1" dirty="0" err="1" smtClean="0"/>
              <a:t>condsupCount</a:t>
            </a:r>
            <a:r>
              <a:rPr lang="tr-TR" altLang="ja-JP" sz="1800" dirty="0" smtClean="0"/>
              <a:t>): T’de </a:t>
            </a:r>
            <a:r>
              <a:rPr lang="tr-TR" altLang="ja-JP" sz="1800" dirty="0" err="1" smtClean="0"/>
              <a:t>condset’i</a:t>
            </a:r>
            <a:r>
              <a:rPr lang="tr-TR" altLang="ja-JP" sz="1800" dirty="0" smtClean="0"/>
              <a:t> içeren </a:t>
            </a:r>
            <a:r>
              <a:rPr lang="tr-TR" altLang="ja-JP" sz="1800" dirty="0" err="1" smtClean="0"/>
              <a:t>transaction’ların</a:t>
            </a:r>
            <a:r>
              <a:rPr lang="tr-TR" altLang="ja-JP" sz="1800" dirty="0" smtClean="0"/>
              <a:t> sayısıdır.</a:t>
            </a:r>
          </a:p>
          <a:p>
            <a:pPr lvl="1" eaLnBrk="1" hangingPunct="1">
              <a:lnSpc>
                <a:spcPct val="80000"/>
              </a:lnSpc>
            </a:pPr>
            <a:r>
              <a:rPr lang="tr-TR" altLang="ja-JP" sz="1800" dirty="0" smtClean="0"/>
              <a:t>Bir </a:t>
            </a:r>
            <a:r>
              <a:rPr lang="tr-TR" altLang="ja-JP" sz="1800" dirty="0" err="1" smtClean="0"/>
              <a:t>ruleitem’ın</a:t>
            </a:r>
            <a:r>
              <a:rPr lang="tr-TR" altLang="ja-JP" sz="1800" dirty="0" smtClean="0"/>
              <a:t> </a:t>
            </a:r>
            <a:r>
              <a:rPr lang="tr-TR" altLang="ja-JP" sz="1800" dirty="0" err="1" smtClean="0"/>
              <a:t>support</a:t>
            </a:r>
            <a:r>
              <a:rPr lang="tr-TR" altLang="ja-JP" sz="1800" dirty="0" smtClean="0"/>
              <a:t> sayısı (</a:t>
            </a:r>
            <a:r>
              <a:rPr lang="tr-TR" altLang="ja-JP" sz="1800" b="1" dirty="0" err="1" smtClean="0"/>
              <a:t>rulesupcount</a:t>
            </a:r>
            <a:r>
              <a:rPr lang="tr-TR" altLang="ja-JP" sz="1800" dirty="0" smtClean="0"/>
              <a:t>): </a:t>
            </a:r>
            <a:r>
              <a:rPr lang="tr-TR" altLang="ja-JP" sz="1800" dirty="0" err="1" smtClean="0"/>
              <a:t>condseti</a:t>
            </a:r>
            <a:r>
              <a:rPr lang="tr-TR" altLang="ja-JP" sz="1800" dirty="0" smtClean="0"/>
              <a:t> içeren ve y olarak etiketlenmiş </a:t>
            </a:r>
            <a:r>
              <a:rPr lang="tr-TR" altLang="ja-JP" sz="1800" dirty="0" err="1" smtClean="0"/>
              <a:t>transactionların</a:t>
            </a:r>
            <a:r>
              <a:rPr lang="tr-TR" altLang="ja-JP" sz="1800" dirty="0" smtClean="0"/>
              <a:t> sayısıdır. </a:t>
            </a:r>
            <a:endParaRPr lang="en-US" altLang="ja-JP" sz="1800" dirty="0" smtClean="0"/>
          </a:p>
          <a:p>
            <a:pPr eaLnBrk="1" hangingPunct="1">
              <a:lnSpc>
                <a:spcPct val="80000"/>
              </a:lnSpc>
            </a:pPr>
            <a:r>
              <a:rPr lang="tr-TR" altLang="ja-JP" sz="1800" dirty="0" smtClean="0"/>
              <a:t>her</a:t>
            </a:r>
            <a:r>
              <a:rPr lang="en-US" altLang="ja-JP" sz="1800" dirty="0" smtClean="0"/>
              <a:t> </a:t>
            </a:r>
            <a:r>
              <a:rPr lang="en-US" altLang="ja-JP" sz="1800" dirty="0" err="1" smtClean="0"/>
              <a:t>ruleitem</a:t>
            </a:r>
            <a:r>
              <a:rPr lang="en-US" altLang="ja-JP" sz="1800" dirty="0" smtClean="0"/>
              <a:t> </a:t>
            </a:r>
            <a:r>
              <a:rPr lang="tr-TR" altLang="ja-JP" sz="1800" dirty="0" smtClean="0"/>
              <a:t>temelde bir kuralı temsil eder</a:t>
            </a:r>
            <a:r>
              <a:rPr lang="en-US" altLang="ja-JP" sz="1800" dirty="0" smtClean="0"/>
              <a:t>:    </a:t>
            </a:r>
            <a:endParaRPr lang="tr-TR" altLang="ja-JP" sz="1800" dirty="0" smtClean="0"/>
          </a:p>
          <a:p>
            <a:pPr lvl="1" eaLnBrk="1" hangingPunct="1">
              <a:lnSpc>
                <a:spcPct val="80000"/>
              </a:lnSpc>
            </a:pPr>
            <a:r>
              <a:rPr lang="en-US" altLang="ja-JP" sz="1800" i="1" dirty="0" err="1" smtClean="0"/>
              <a:t>condset</a:t>
            </a:r>
            <a:r>
              <a:rPr lang="en-US" altLang="ja-JP" sz="1800" i="1" dirty="0" smtClean="0"/>
              <a:t> </a:t>
            </a:r>
            <a:r>
              <a:rPr lang="en-US" altLang="ja-JP" sz="1800" dirty="0" smtClean="0">
                <a:sym typeface="Symbol" pitchFamily="18" charset="2"/>
              </a:rPr>
              <a:t></a:t>
            </a:r>
            <a:r>
              <a:rPr lang="en-US" altLang="ja-JP" sz="1800" dirty="0" smtClean="0"/>
              <a:t> </a:t>
            </a:r>
            <a:r>
              <a:rPr lang="en-US" altLang="ja-JP" sz="1800" i="1" dirty="0" smtClean="0"/>
              <a:t>y</a:t>
            </a:r>
            <a:r>
              <a:rPr lang="en-US" altLang="ja-JP" sz="1800" dirty="0" smtClean="0"/>
              <a:t>,</a:t>
            </a:r>
            <a:endParaRPr lang="tr-TR" altLang="ja-JP" sz="1800" dirty="0" smtClean="0"/>
          </a:p>
          <a:p>
            <a:pPr lvl="1" eaLnBrk="1" hangingPunct="1">
              <a:lnSpc>
                <a:spcPct val="80000"/>
              </a:lnSpc>
            </a:pPr>
            <a:r>
              <a:rPr lang="tr-TR" altLang="ja-JP" sz="1800" dirty="0" err="1" smtClean="0"/>
              <a:t>Support</a:t>
            </a:r>
            <a:r>
              <a:rPr lang="tr-TR" altLang="ja-JP" sz="1800" dirty="0" smtClean="0"/>
              <a:t>=</a:t>
            </a:r>
            <a:r>
              <a:rPr lang="tr-TR" altLang="ja-JP" sz="1800" dirty="0" err="1" smtClean="0"/>
              <a:t>rulesupcount</a:t>
            </a:r>
            <a:r>
              <a:rPr lang="tr-TR" altLang="ja-JP" sz="1800" dirty="0" smtClean="0"/>
              <a:t>/n;	  n:T’deki </a:t>
            </a:r>
            <a:r>
              <a:rPr lang="tr-TR" altLang="ja-JP" sz="1800" dirty="0" err="1" smtClean="0"/>
              <a:t>transaction</a:t>
            </a:r>
            <a:r>
              <a:rPr lang="tr-TR" altLang="ja-JP" sz="1800" dirty="0" smtClean="0"/>
              <a:t> sayısı</a:t>
            </a:r>
          </a:p>
          <a:p>
            <a:pPr lvl="1" eaLnBrk="1" hangingPunct="1">
              <a:lnSpc>
                <a:spcPct val="80000"/>
              </a:lnSpc>
            </a:pPr>
            <a:r>
              <a:rPr lang="tr-TR" altLang="ja-JP" sz="1800" dirty="0" err="1" smtClean="0"/>
              <a:t>Confidence</a:t>
            </a:r>
            <a:r>
              <a:rPr lang="tr-TR" altLang="ja-JP" sz="1800" dirty="0" smtClean="0"/>
              <a:t>=</a:t>
            </a:r>
            <a:r>
              <a:rPr lang="tr-TR" altLang="ja-JP" sz="1800" dirty="0" err="1" smtClean="0"/>
              <a:t>rulesupcount</a:t>
            </a:r>
            <a:r>
              <a:rPr lang="tr-TR" altLang="ja-JP" sz="1800" dirty="0" smtClean="0"/>
              <a:t>/</a:t>
            </a:r>
            <a:r>
              <a:rPr lang="tr-TR" altLang="ja-JP" sz="1800" dirty="0" err="1" smtClean="0"/>
              <a:t>condsupcount</a:t>
            </a:r>
            <a:endParaRPr lang="en-US" altLang="ja-JP" sz="1800" dirty="0" smtClean="0"/>
          </a:p>
          <a:p>
            <a:pPr eaLnBrk="1" hangingPunct="1">
              <a:lnSpc>
                <a:spcPct val="80000"/>
              </a:lnSpc>
            </a:pPr>
            <a:r>
              <a:rPr lang="tr-TR" sz="1800" dirty="0" err="1" smtClean="0"/>
              <a:t>Minsup</a:t>
            </a:r>
            <a:r>
              <a:rPr lang="tr-TR" sz="1800" dirty="0" smtClean="0"/>
              <a:t> eşiğini sağlayan </a:t>
            </a:r>
            <a:r>
              <a:rPr lang="tr-TR" sz="1800" dirty="0" err="1" smtClean="0"/>
              <a:t>ruleitem’lar</a:t>
            </a:r>
            <a:r>
              <a:rPr lang="tr-TR" sz="1800" dirty="0" smtClean="0"/>
              <a:t> </a:t>
            </a:r>
            <a:r>
              <a:rPr lang="tr-TR" sz="1800" b="1" dirty="0" err="1" smtClean="0"/>
              <a:t>frequent</a:t>
            </a:r>
            <a:r>
              <a:rPr lang="tr-TR" sz="1800" b="1" dirty="0" smtClean="0"/>
              <a:t> </a:t>
            </a:r>
            <a:r>
              <a:rPr lang="tr-TR" sz="1800" b="1" dirty="0" err="1" smtClean="0"/>
              <a:t>ruleitems</a:t>
            </a:r>
            <a:r>
              <a:rPr lang="tr-TR" sz="1800" b="1" dirty="0" smtClean="0"/>
              <a:t> </a:t>
            </a:r>
            <a:r>
              <a:rPr lang="tr-TR" sz="1800" dirty="0" smtClean="0"/>
              <a:t>olarak adlandırılır.</a:t>
            </a:r>
          </a:p>
          <a:p>
            <a:pPr eaLnBrk="1" hangingPunct="1">
              <a:lnSpc>
                <a:spcPct val="80000"/>
              </a:lnSpc>
            </a:pPr>
            <a:r>
              <a:rPr lang="en-US" sz="1800" dirty="0" err="1" smtClean="0"/>
              <a:t>Apriori</a:t>
            </a:r>
            <a:r>
              <a:rPr lang="en-US" sz="1800" dirty="0" smtClean="0"/>
              <a:t> </a:t>
            </a:r>
            <a:r>
              <a:rPr lang="en-US" sz="1800" dirty="0" err="1" smtClean="0"/>
              <a:t>algori</a:t>
            </a:r>
            <a:r>
              <a:rPr lang="tr-TR" sz="1800" dirty="0" err="1" smtClean="0"/>
              <a:t>tması</a:t>
            </a:r>
            <a:r>
              <a:rPr lang="en-US" sz="1800" dirty="0" smtClean="0"/>
              <a:t> </a:t>
            </a:r>
            <a:r>
              <a:rPr lang="tr-TR" sz="1800" dirty="0" err="1" smtClean="0"/>
              <a:t>CARs</a:t>
            </a:r>
            <a:r>
              <a:rPr lang="tr-TR" sz="1800" dirty="0" smtClean="0"/>
              <a:t> türetmek üzere güncellenebilir.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Başlık 1"/>
          <p:cNvSpPr>
            <a:spLocks noGrp="1"/>
          </p:cNvSpPr>
          <p:nvPr>
            <p:ph type="title"/>
          </p:nvPr>
        </p:nvSpPr>
        <p:spPr/>
        <p:txBody>
          <a:bodyPr/>
          <a:lstStyle/>
          <a:p>
            <a:pPr eaLnBrk="1" hangingPunct="1"/>
            <a:r>
              <a:rPr lang="tr-TR" smtClean="0"/>
              <a:t>…</a:t>
            </a:r>
          </a:p>
        </p:txBody>
      </p:sp>
      <p:sp>
        <p:nvSpPr>
          <p:cNvPr id="50179" name="İçerik Yer Tutucusu 2"/>
          <p:cNvSpPr>
            <a:spLocks noGrp="1"/>
          </p:cNvSpPr>
          <p:nvPr>
            <p:ph idx="1"/>
          </p:nvPr>
        </p:nvSpPr>
        <p:spPr/>
        <p:txBody>
          <a:bodyPr/>
          <a:lstStyle/>
          <a:p>
            <a:pPr eaLnBrk="1" hangingPunct="1"/>
            <a:r>
              <a:rPr lang="tr-TR" sz="2000" dirty="0" err="1" smtClean="0"/>
              <a:t>text</a:t>
            </a:r>
            <a:r>
              <a:rPr lang="tr-TR" sz="2000" dirty="0" smtClean="0"/>
              <a:t> veri kümesinde, ({</a:t>
            </a:r>
            <a:r>
              <a:rPr lang="tr-TR" sz="2000" dirty="0" err="1" smtClean="0"/>
              <a:t>Student</a:t>
            </a:r>
            <a:r>
              <a:rPr lang="tr-TR" sz="2000" dirty="0" smtClean="0"/>
              <a:t>, School},</a:t>
            </a:r>
            <a:r>
              <a:rPr lang="tr-TR" sz="2000" dirty="0" err="1" smtClean="0"/>
              <a:t>Education</a:t>
            </a:r>
            <a:r>
              <a:rPr lang="tr-TR" sz="2000" dirty="0" smtClean="0"/>
              <a:t>) bir </a:t>
            </a:r>
            <a:r>
              <a:rPr lang="tr-TR" sz="2000" dirty="0" err="1" smtClean="0"/>
              <a:t>ruleitem’dır</a:t>
            </a:r>
            <a:r>
              <a:rPr lang="tr-TR" sz="2000" dirty="0" smtClean="0"/>
              <a:t>.</a:t>
            </a:r>
          </a:p>
          <a:p>
            <a:pPr lvl="1" eaLnBrk="1" hangingPunct="1"/>
            <a:r>
              <a:rPr lang="tr-TR" sz="2000" dirty="0" smtClean="0"/>
              <a:t>{</a:t>
            </a:r>
            <a:r>
              <a:rPr lang="tr-TR" sz="2000" dirty="0" err="1" smtClean="0"/>
              <a:t>Student</a:t>
            </a:r>
            <a:r>
              <a:rPr lang="tr-TR" sz="2000" dirty="0" smtClean="0"/>
              <a:t>, School} </a:t>
            </a:r>
            <a:r>
              <a:rPr lang="tr-TR" sz="2000" dirty="0" err="1" smtClean="0"/>
              <a:t>condset’in</a:t>
            </a:r>
            <a:r>
              <a:rPr lang="tr-TR" sz="2000" dirty="0" smtClean="0"/>
              <a:t> </a:t>
            </a:r>
            <a:r>
              <a:rPr lang="tr-TR" sz="2000" dirty="0" err="1" smtClean="0"/>
              <a:t>supportu</a:t>
            </a:r>
            <a:r>
              <a:rPr lang="tr-TR" sz="2000" dirty="0" smtClean="0"/>
              <a:t> 2 </a:t>
            </a:r>
            <a:r>
              <a:rPr lang="tr-TR" sz="2000" dirty="0" err="1" smtClean="0"/>
              <a:t>dir</a:t>
            </a:r>
            <a:r>
              <a:rPr lang="tr-TR" sz="2000" dirty="0" smtClean="0"/>
              <a:t>.</a:t>
            </a:r>
          </a:p>
          <a:p>
            <a:pPr lvl="1" eaLnBrk="1" hangingPunct="1"/>
            <a:r>
              <a:rPr lang="tr-TR" sz="2000" dirty="0" err="1" smtClean="0"/>
              <a:t>Ruleitem’ın</a:t>
            </a:r>
            <a:r>
              <a:rPr lang="tr-TR" sz="2000" dirty="0" smtClean="0"/>
              <a:t> </a:t>
            </a:r>
            <a:r>
              <a:rPr lang="tr-TR" sz="2000" dirty="0" err="1" smtClean="0"/>
              <a:t>supportu</a:t>
            </a:r>
            <a:r>
              <a:rPr lang="tr-TR" sz="2000" dirty="0" smtClean="0"/>
              <a:t> 2 </a:t>
            </a:r>
            <a:r>
              <a:rPr lang="tr-TR" sz="2000" dirty="0" err="1" smtClean="0"/>
              <a:t>dir</a:t>
            </a:r>
            <a:r>
              <a:rPr lang="tr-TR" sz="2000" dirty="0" smtClean="0"/>
              <a:t>.</a:t>
            </a:r>
          </a:p>
          <a:p>
            <a:pPr lvl="1" eaLnBrk="1" hangingPunct="1"/>
            <a:r>
              <a:rPr lang="tr-TR" sz="2000" dirty="0" smtClean="0"/>
              <a:t>O halde </a:t>
            </a:r>
            <a:r>
              <a:rPr lang="tr-TR" sz="2000" dirty="0" err="1" smtClean="0"/>
              <a:t>ruleitem</a:t>
            </a:r>
            <a:r>
              <a:rPr lang="tr-TR" sz="2000" dirty="0" smtClean="0"/>
              <a:t> </a:t>
            </a:r>
            <a:r>
              <a:rPr lang="tr-TR" sz="2000" dirty="0" err="1" smtClean="0"/>
              <a:t>supportu</a:t>
            </a:r>
            <a:r>
              <a:rPr lang="tr-TR" sz="2000" dirty="0" smtClean="0"/>
              <a:t> 2/7=28.6%</a:t>
            </a:r>
          </a:p>
          <a:p>
            <a:pPr lvl="1" eaLnBrk="1" hangingPunct="1"/>
            <a:r>
              <a:rPr lang="tr-TR" sz="2000" dirty="0" err="1" smtClean="0"/>
              <a:t>ruleitem</a:t>
            </a:r>
            <a:r>
              <a:rPr lang="tr-TR" sz="2000" dirty="0" smtClean="0"/>
              <a:t> </a:t>
            </a:r>
            <a:r>
              <a:rPr lang="tr-TR" sz="2000" dirty="0" err="1" smtClean="0"/>
              <a:t>confidence’ı</a:t>
            </a:r>
            <a:r>
              <a:rPr lang="tr-TR" sz="2000" dirty="0" smtClean="0"/>
              <a:t> 100%</a:t>
            </a:r>
          </a:p>
          <a:p>
            <a:pPr eaLnBrk="1" hangingPunct="1"/>
            <a:r>
              <a:rPr lang="tr-TR" sz="2000" dirty="0" err="1" smtClean="0"/>
              <a:t>Minsup</a:t>
            </a:r>
            <a:r>
              <a:rPr lang="tr-TR" sz="2000" dirty="0" smtClean="0"/>
              <a:t>=10% ise </a:t>
            </a:r>
            <a:r>
              <a:rPr lang="tr-TR" sz="2000" dirty="0" err="1" smtClean="0"/>
              <a:t>ruleitem</a:t>
            </a:r>
            <a:r>
              <a:rPr lang="tr-TR" sz="2000" dirty="0" smtClean="0"/>
              <a:t> </a:t>
            </a:r>
            <a:r>
              <a:rPr lang="tr-TR" sz="2000" dirty="0" err="1" smtClean="0"/>
              <a:t>minsup</a:t>
            </a:r>
            <a:r>
              <a:rPr lang="tr-TR" sz="2000" dirty="0" smtClean="0"/>
              <a:t> koşulunu sağlar</a:t>
            </a:r>
          </a:p>
          <a:p>
            <a:pPr eaLnBrk="1" hangingPunct="1"/>
            <a:r>
              <a:rPr lang="tr-TR" sz="2000" dirty="0" err="1" smtClean="0"/>
              <a:t>Minconf</a:t>
            </a:r>
            <a:r>
              <a:rPr lang="tr-TR" sz="2000" dirty="0" smtClean="0"/>
              <a:t>=80% ise o halde </a:t>
            </a:r>
            <a:r>
              <a:rPr lang="tr-TR" sz="2000" dirty="0" err="1" smtClean="0"/>
              <a:t>ruleitem</a:t>
            </a:r>
            <a:r>
              <a:rPr lang="tr-TR" sz="2000" dirty="0" smtClean="0"/>
              <a:t> </a:t>
            </a:r>
            <a:r>
              <a:rPr lang="tr-TR" sz="2000" dirty="0" err="1" smtClean="0"/>
              <a:t>confident</a:t>
            </a:r>
            <a:r>
              <a:rPr lang="tr-TR" sz="2000" dirty="0" smtClean="0"/>
              <a:t> tır.</a:t>
            </a:r>
          </a:p>
          <a:p>
            <a:pPr eaLnBrk="1" hangingPunct="1"/>
            <a:r>
              <a:rPr lang="tr-TR" sz="2000" dirty="0" smtClean="0"/>
              <a:t>Bu durumda </a:t>
            </a:r>
            <a:r>
              <a:rPr lang="tr-TR" sz="2000" dirty="0" err="1" smtClean="0"/>
              <a:t>class</a:t>
            </a:r>
            <a:r>
              <a:rPr lang="tr-TR" sz="2000" dirty="0" smtClean="0"/>
              <a:t> </a:t>
            </a:r>
            <a:r>
              <a:rPr lang="tr-TR" sz="2000" dirty="0" err="1" smtClean="0"/>
              <a:t>association</a:t>
            </a:r>
            <a:r>
              <a:rPr lang="tr-TR" sz="2000" dirty="0" smtClean="0"/>
              <a:t> </a:t>
            </a:r>
            <a:r>
              <a:rPr lang="tr-TR" sz="2000" dirty="0" err="1" smtClean="0"/>
              <a:t>rule</a:t>
            </a:r>
            <a:r>
              <a:rPr lang="tr-TR" sz="2000" dirty="0" smtClean="0"/>
              <a:t>:</a:t>
            </a:r>
          </a:p>
          <a:p>
            <a:pPr lvl="1" eaLnBrk="1" hangingPunct="1"/>
            <a:r>
              <a:rPr lang="en-US" sz="2000" dirty="0" smtClean="0"/>
              <a:t>Student, </a:t>
            </a:r>
            <a:r>
              <a:rPr lang="en-US" sz="2000" dirty="0" err="1" smtClean="0"/>
              <a:t>Schoo</a:t>
            </a:r>
            <a:r>
              <a:rPr lang="tr-TR" sz="2000" dirty="0" smtClean="0"/>
              <a:t>l </a:t>
            </a:r>
            <a:r>
              <a:rPr lang="tr-TR" sz="2000" dirty="0" smtClean="0">
                <a:sym typeface="Wingdings" pitchFamily="2" charset="2"/>
              </a:rPr>
              <a:t></a:t>
            </a:r>
            <a:r>
              <a:rPr lang="en-US" sz="2000" dirty="0" smtClean="0"/>
              <a:t> Education [sup= 2/7, </a:t>
            </a:r>
            <a:r>
              <a:rPr lang="en-US" sz="2000" dirty="0" err="1" smtClean="0"/>
              <a:t>conf</a:t>
            </a:r>
            <a:r>
              <a:rPr lang="en-US" sz="2000" dirty="0" smtClean="0"/>
              <a:t> = 2/2]</a:t>
            </a:r>
            <a:r>
              <a:rPr lang="tr-TR" sz="2000" dirty="0" smtClean="0"/>
              <a:t> </a:t>
            </a:r>
          </a:p>
        </p:txBody>
      </p:sp>
      <p:sp>
        <p:nvSpPr>
          <p:cNvPr id="5" name="Dikdörtgen 4"/>
          <p:cNvSpPr/>
          <p:nvPr/>
        </p:nvSpPr>
        <p:spPr>
          <a:xfrm>
            <a:off x="1043608" y="5301208"/>
            <a:ext cx="7267354" cy="1311128"/>
          </a:xfrm>
          <a:prstGeom prst="rect">
            <a:avLst/>
          </a:prstGeom>
        </p:spPr>
        <p:txBody>
          <a:bodyPr wrap="square">
            <a:spAutoFit/>
          </a:bodyPr>
          <a:lstStyle/>
          <a:p>
            <a:pPr eaLnBrk="1" hangingPunct="1">
              <a:lnSpc>
                <a:spcPct val="90000"/>
              </a:lnSpc>
            </a:pPr>
            <a:r>
              <a:rPr lang="en-US" altLang="ja-JP" sz="1100" b="1" dirty="0"/>
              <a:t>A text document data set</a:t>
            </a:r>
            <a:endParaRPr lang="en-US" altLang="ja-JP" sz="1100" dirty="0"/>
          </a:p>
          <a:p>
            <a:pPr eaLnBrk="1" hangingPunct="1">
              <a:lnSpc>
                <a:spcPct val="90000"/>
              </a:lnSpc>
              <a:buFont typeface="Wingdings" pitchFamily="2" charset="2"/>
              <a:buNone/>
            </a:pPr>
            <a:r>
              <a:rPr lang="en-US" altLang="ja-JP" sz="1100" dirty="0"/>
              <a:t>	doc 1: 	Student, Teach, School 	 </a:t>
            </a:r>
            <a:r>
              <a:rPr lang="tr-TR" altLang="ja-JP" sz="1100" dirty="0"/>
              <a:t>	 </a:t>
            </a:r>
            <a:r>
              <a:rPr lang="en-US" altLang="ja-JP" sz="1100" dirty="0"/>
              <a:t>: Education</a:t>
            </a:r>
          </a:p>
          <a:p>
            <a:pPr eaLnBrk="1" hangingPunct="1">
              <a:lnSpc>
                <a:spcPct val="90000"/>
              </a:lnSpc>
              <a:buFont typeface="Wingdings" pitchFamily="2" charset="2"/>
              <a:buNone/>
            </a:pPr>
            <a:r>
              <a:rPr lang="en-US" altLang="ja-JP" sz="1100" dirty="0"/>
              <a:t>	doc 2: 	Student, School 		 </a:t>
            </a:r>
            <a:r>
              <a:rPr lang="en-US" altLang="ja-JP" sz="1100" dirty="0" smtClean="0"/>
              <a:t>: </a:t>
            </a:r>
            <a:r>
              <a:rPr lang="en-US" altLang="ja-JP" sz="1100" dirty="0"/>
              <a:t>Education 	</a:t>
            </a:r>
          </a:p>
          <a:p>
            <a:pPr eaLnBrk="1" hangingPunct="1">
              <a:lnSpc>
                <a:spcPct val="90000"/>
              </a:lnSpc>
              <a:buFont typeface="Wingdings" pitchFamily="2" charset="2"/>
              <a:buNone/>
            </a:pPr>
            <a:r>
              <a:rPr lang="en-US" altLang="ja-JP" sz="1100" dirty="0"/>
              <a:t>	doc 3: 	Teach, School, City, Game 	 </a:t>
            </a:r>
            <a:r>
              <a:rPr lang="tr-TR" altLang="ja-JP" sz="1100" dirty="0"/>
              <a:t>	</a:t>
            </a:r>
            <a:r>
              <a:rPr lang="tr-TR" altLang="ja-JP" sz="1100" dirty="0" smtClean="0"/>
              <a:t> </a:t>
            </a:r>
            <a:r>
              <a:rPr lang="en-US" altLang="ja-JP" sz="1100" dirty="0" smtClean="0"/>
              <a:t>: </a:t>
            </a:r>
            <a:r>
              <a:rPr lang="en-US" altLang="ja-JP" sz="1100" dirty="0"/>
              <a:t>Education</a:t>
            </a:r>
          </a:p>
          <a:p>
            <a:pPr eaLnBrk="1" hangingPunct="1">
              <a:lnSpc>
                <a:spcPct val="90000"/>
              </a:lnSpc>
              <a:buFont typeface="Wingdings" pitchFamily="2" charset="2"/>
              <a:buNone/>
            </a:pPr>
            <a:r>
              <a:rPr lang="en-US" altLang="ja-JP" sz="1100" dirty="0"/>
              <a:t>	doc 4: 	Baseball, Basketball		 : Sport</a:t>
            </a:r>
          </a:p>
          <a:p>
            <a:pPr eaLnBrk="1" hangingPunct="1">
              <a:lnSpc>
                <a:spcPct val="90000"/>
              </a:lnSpc>
              <a:buFont typeface="Wingdings" pitchFamily="2" charset="2"/>
              <a:buNone/>
            </a:pPr>
            <a:r>
              <a:rPr lang="en-US" altLang="ja-JP" sz="1100" dirty="0"/>
              <a:t>	doc 5: 	Basketball, Player, Spectator  	 : Sport</a:t>
            </a:r>
          </a:p>
          <a:p>
            <a:pPr eaLnBrk="1" hangingPunct="1">
              <a:lnSpc>
                <a:spcPct val="90000"/>
              </a:lnSpc>
              <a:buFont typeface="Wingdings" pitchFamily="2" charset="2"/>
              <a:buNone/>
            </a:pPr>
            <a:r>
              <a:rPr lang="en-US" altLang="ja-JP" sz="1100" dirty="0"/>
              <a:t>	doc 6: 	Baseball, Coach, Game, Team </a:t>
            </a:r>
            <a:r>
              <a:rPr lang="tr-TR" altLang="ja-JP" sz="1100" dirty="0"/>
              <a:t>    	</a:t>
            </a:r>
            <a:r>
              <a:rPr lang="tr-TR" altLang="ja-JP" sz="1100" dirty="0" smtClean="0"/>
              <a:t> </a:t>
            </a:r>
            <a:r>
              <a:rPr lang="en-US" altLang="ja-JP" sz="1100" dirty="0" smtClean="0"/>
              <a:t>: </a:t>
            </a:r>
            <a:r>
              <a:rPr lang="en-US" altLang="ja-JP" sz="1100" dirty="0"/>
              <a:t>Sport</a:t>
            </a:r>
          </a:p>
          <a:p>
            <a:pPr eaLnBrk="1" hangingPunct="1">
              <a:lnSpc>
                <a:spcPct val="90000"/>
              </a:lnSpc>
              <a:buFont typeface="Wingdings" pitchFamily="2" charset="2"/>
              <a:buNone/>
            </a:pPr>
            <a:r>
              <a:rPr lang="en-US" altLang="ja-JP" sz="1100" dirty="0"/>
              <a:t>	doc 7: 	Basketball, Team, City, Game 	 : Sport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tr-TR" smtClean="0"/>
              <a:t>Birliktelik Kuralları</a:t>
            </a:r>
          </a:p>
        </p:txBody>
      </p:sp>
      <p:sp>
        <p:nvSpPr>
          <p:cNvPr id="11267" name="Rectangle 3"/>
          <p:cNvSpPr>
            <a:spLocks noGrp="1" noChangeArrowheads="1"/>
          </p:cNvSpPr>
          <p:nvPr>
            <p:ph idx="1"/>
          </p:nvPr>
        </p:nvSpPr>
        <p:spPr/>
        <p:txBody>
          <a:bodyPr/>
          <a:lstStyle/>
          <a:p>
            <a:pPr eaLnBrk="1" hangingPunct="1">
              <a:lnSpc>
                <a:spcPct val="80000"/>
              </a:lnSpc>
            </a:pPr>
            <a:r>
              <a:rPr lang="tr-TR" sz="1800" smtClean="0"/>
              <a:t>Agrawal tarafından 1993’te önerilmiştir.</a:t>
            </a:r>
          </a:p>
          <a:p>
            <a:pPr eaLnBrk="1" hangingPunct="1">
              <a:lnSpc>
                <a:spcPct val="80000"/>
              </a:lnSpc>
            </a:pPr>
            <a:r>
              <a:rPr lang="tr-TR" sz="1800" smtClean="0"/>
              <a:t>Veri madenciliğinde temel alanlardandır. (belki de Veri madenciliğinde en çok taranan, araştırılan ve uygulanan modeldir)</a:t>
            </a:r>
          </a:p>
          <a:p>
            <a:pPr eaLnBrk="1" hangingPunct="1">
              <a:lnSpc>
                <a:spcPct val="80000"/>
              </a:lnSpc>
            </a:pPr>
            <a:r>
              <a:rPr lang="tr-TR" sz="1800" smtClean="0"/>
              <a:t>Verideki düzenliliklerin yakalanması için önemlidirler.</a:t>
            </a:r>
          </a:p>
          <a:p>
            <a:pPr eaLnBrk="1" hangingPunct="1">
              <a:lnSpc>
                <a:spcPct val="80000"/>
              </a:lnSpc>
            </a:pPr>
            <a:r>
              <a:rPr lang="tr-TR" sz="1800" smtClean="0"/>
              <a:t>Kategorik veriler için bir modeldir (sayısal verilerde uygulanmaz, doğru sonuçlar vermez).</a:t>
            </a:r>
          </a:p>
          <a:p>
            <a:pPr eaLnBrk="1" hangingPunct="1">
              <a:lnSpc>
                <a:spcPct val="80000"/>
              </a:lnSpc>
            </a:pPr>
            <a:r>
              <a:rPr lang="tr-TR" sz="1800" smtClean="0"/>
              <a:t>Klasik uygulaması sepet analizidir: (kısaca marketteki müşterilerin hangi ürünleri birlikte aldıkları analizidir.) </a:t>
            </a:r>
          </a:p>
          <a:p>
            <a:pPr eaLnBrk="1" hangingPunct="1">
              <a:lnSpc>
                <a:spcPct val="80000"/>
              </a:lnSpc>
            </a:pPr>
            <a:r>
              <a:rPr lang="tr-TR" sz="1800" smtClean="0"/>
              <a:t>Örnek birliktelik kuralı: </a:t>
            </a:r>
          </a:p>
          <a:p>
            <a:pPr lvl="1" eaLnBrk="1" hangingPunct="1">
              <a:lnSpc>
                <a:spcPct val="80000"/>
              </a:lnSpc>
            </a:pPr>
            <a:r>
              <a:rPr lang="tr-TR" sz="1800" smtClean="0"/>
              <a:t>Computer </a:t>
            </a:r>
            <a:r>
              <a:rPr lang="tr-TR" sz="1800" smtClean="0">
                <a:sym typeface="Wingdings" pitchFamily="2" charset="2"/>
              </a:rPr>
              <a:t></a:t>
            </a:r>
            <a:r>
              <a:rPr lang="tr-TR" sz="1800" smtClean="0"/>
              <a:t> financial_management_software 		</a:t>
            </a:r>
          </a:p>
          <a:p>
            <a:pPr lvl="1" eaLnBrk="1" hangingPunct="1">
              <a:lnSpc>
                <a:spcPct val="80000"/>
              </a:lnSpc>
            </a:pPr>
            <a:r>
              <a:rPr lang="tr-TR" sz="1800" smtClean="0"/>
              <a:t>support=2%, confidence=60%</a:t>
            </a:r>
          </a:p>
          <a:p>
            <a:pPr eaLnBrk="1" hangingPunct="1">
              <a:lnSpc>
                <a:spcPct val="80000"/>
              </a:lnSpc>
            </a:pPr>
            <a:r>
              <a:rPr lang="tr-TR" sz="1800" smtClean="0"/>
              <a:t>Kuralın support (destek) ve confidence (güven) ölçüsü, kuralın güçlülüğünü bize bildiren iki değerdir.  </a:t>
            </a:r>
          </a:p>
          <a:p>
            <a:pPr eaLnBrk="1" hangingPunct="1">
              <a:lnSpc>
                <a:spcPct val="80000"/>
              </a:lnSpc>
            </a:pPr>
            <a:r>
              <a:rPr lang="tr-TR" sz="1800" smtClean="0"/>
              <a:t>Support değerinin %2 olması,  analiz edilen tüm işlemlerini %2 si bu iki ürünün birlikte alındığını gösterir. </a:t>
            </a:r>
          </a:p>
          <a:p>
            <a:pPr eaLnBrk="1" hangingPunct="1">
              <a:lnSpc>
                <a:spcPct val="80000"/>
              </a:lnSpc>
            </a:pPr>
            <a:r>
              <a:rPr lang="tr-TR" sz="1800" smtClean="0"/>
              <a:t>Confidence değerinin %60 olması ise, bilgisayar alan müşterilerin %60 ının yazılım da aldığını gösterir. </a:t>
            </a:r>
          </a:p>
          <a:p>
            <a:pPr eaLnBrk="1" hangingPunct="1">
              <a:lnSpc>
                <a:spcPct val="80000"/>
              </a:lnSpc>
            </a:pPr>
            <a:r>
              <a:rPr lang="tr-TR" sz="1800" smtClean="0"/>
              <a:t>Her iki değer içinde belirlenmiş eşik değerleri vardır. Eşik değerini aşarsa yakalanan kural ilginçtir.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Başlık 1"/>
          <p:cNvSpPr>
            <a:spLocks noGrp="1"/>
          </p:cNvSpPr>
          <p:nvPr>
            <p:ph type="title"/>
          </p:nvPr>
        </p:nvSpPr>
        <p:spPr/>
        <p:txBody>
          <a:bodyPr/>
          <a:lstStyle/>
          <a:p>
            <a:pPr eaLnBrk="1" hangingPunct="1"/>
            <a:r>
              <a:rPr lang="tr-TR" smtClean="0"/>
              <a:t>CAR Apriori Algoritması</a:t>
            </a:r>
          </a:p>
        </p:txBody>
      </p:sp>
      <p:sp>
        <p:nvSpPr>
          <p:cNvPr id="51203" name="İçerik Yer Tutucusu 2"/>
          <p:cNvSpPr>
            <a:spLocks noGrp="1"/>
          </p:cNvSpPr>
          <p:nvPr>
            <p:ph idx="1"/>
          </p:nvPr>
        </p:nvSpPr>
        <p:spPr>
          <a:xfrm>
            <a:off x="1187450" y="1989138"/>
            <a:ext cx="7772400" cy="4114800"/>
          </a:xfrm>
        </p:spPr>
        <p:txBody>
          <a:bodyPr/>
          <a:lstStyle/>
          <a:p>
            <a:pPr eaLnBrk="1" hangingPunct="1"/>
            <a:r>
              <a:rPr lang="tr-TR" smtClean="0"/>
              <a:t>B </a:t>
            </a:r>
          </a:p>
        </p:txBody>
      </p:sp>
      <p:pic>
        <p:nvPicPr>
          <p:cNvPr id="51204" name="Picture 2"/>
          <p:cNvPicPr>
            <a:picLocks noChangeAspect="1" noChangeArrowheads="1"/>
          </p:cNvPicPr>
          <p:nvPr/>
        </p:nvPicPr>
        <p:blipFill>
          <a:blip r:embed="rId2" cstate="print"/>
          <a:srcRect/>
          <a:stretch>
            <a:fillRect/>
          </a:stretch>
        </p:blipFill>
        <p:spPr bwMode="auto">
          <a:xfrm>
            <a:off x="900113" y="1557338"/>
            <a:ext cx="7010400" cy="4586287"/>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Başlık 1"/>
          <p:cNvSpPr>
            <a:spLocks noGrp="1"/>
          </p:cNvSpPr>
          <p:nvPr>
            <p:ph type="title"/>
          </p:nvPr>
        </p:nvSpPr>
        <p:spPr/>
        <p:txBody>
          <a:bodyPr/>
          <a:lstStyle/>
          <a:p>
            <a:pPr eaLnBrk="1" hangingPunct="1"/>
            <a:r>
              <a:rPr lang="tr-TR" smtClean="0"/>
              <a:t>CAR: Örnek</a:t>
            </a:r>
          </a:p>
        </p:txBody>
      </p:sp>
      <p:sp>
        <p:nvSpPr>
          <p:cNvPr id="52227" name="İçerik Yer Tutucusu 2"/>
          <p:cNvSpPr>
            <a:spLocks noGrp="1"/>
          </p:cNvSpPr>
          <p:nvPr>
            <p:ph idx="1"/>
          </p:nvPr>
        </p:nvSpPr>
        <p:spPr/>
        <p:txBody>
          <a:bodyPr/>
          <a:lstStyle/>
          <a:p>
            <a:pPr eaLnBrk="1" hangingPunct="1"/>
            <a:r>
              <a:rPr lang="en-US" sz="1800" dirty="0" err="1" smtClean="0"/>
              <a:t>minsup</a:t>
            </a:r>
            <a:r>
              <a:rPr lang="en-US" sz="1800" dirty="0" smtClean="0"/>
              <a:t> = 15%</a:t>
            </a:r>
            <a:r>
              <a:rPr lang="tr-TR" sz="1800" dirty="0" smtClean="0"/>
              <a:t> ve </a:t>
            </a:r>
            <a:r>
              <a:rPr lang="en-US" sz="1800" dirty="0" err="1" smtClean="0"/>
              <a:t>minconf</a:t>
            </a:r>
            <a:r>
              <a:rPr lang="en-US" sz="1800" dirty="0" smtClean="0"/>
              <a:t> = 70%</a:t>
            </a:r>
            <a:endParaRPr lang="tr-TR" sz="1800" dirty="0" smtClean="0"/>
          </a:p>
          <a:p>
            <a:pPr eaLnBrk="1" hangingPunct="1"/>
            <a:r>
              <a:rPr lang="tr-TR" sz="1800" dirty="0" smtClean="0"/>
              <a:t>F1 kümesinin elemanları: </a:t>
            </a:r>
            <a:r>
              <a:rPr lang="tr-TR" sz="1800" dirty="0"/>
              <a:t>(</a:t>
            </a:r>
            <a:r>
              <a:rPr lang="tr-TR" sz="1800" dirty="0" err="1"/>
              <a:t>condSupCount</a:t>
            </a:r>
            <a:r>
              <a:rPr lang="tr-TR" sz="1800" dirty="0"/>
              <a:t>, </a:t>
            </a:r>
            <a:r>
              <a:rPr lang="tr-TR" sz="1800" dirty="0" err="1"/>
              <a:t>ruleSupCount</a:t>
            </a:r>
            <a:r>
              <a:rPr lang="tr-TR" sz="1800" dirty="0" smtClean="0"/>
              <a:t>)</a:t>
            </a:r>
          </a:p>
          <a:p>
            <a:pPr lvl="1" eaLnBrk="1" hangingPunct="1"/>
            <a:r>
              <a:rPr lang="en-US" sz="1800" dirty="0" smtClean="0"/>
              <a:t>({School}, Education):(3, 3),</a:t>
            </a:r>
            <a:endParaRPr lang="tr-TR" sz="1800" dirty="0" smtClean="0"/>
          </a:p>
          <a:p>
            <a:pPr lvl="1" eaLnBrk="1" hangingPunct="1"/>
            <a:r>
              <a:rPr lang="en-US" sz="1800" dirty="0" smtClean="0"/>
              <a:t>({Student}, Education):(2, 2),</a:t>
            </a:r>
          </a:p>
          <a:p>
            <a:pPr lvl="1" eaLnBrk="1" hangingPunct="1"/>
            <a:r>
              <a:rPr lang="en-US" sz="1800" dirty="0" smtClean="0"/>
              <a:t>({Teach}, Education):(2, 2), </a:t>
            </a:r>
            <a:endParaRPr lang="tr-TR" sz="1800" dirty="0" smtClean="0"/>
          </a:p>
          <a:p>
            <a:pPr lvl="1" eaLnBrk="1" hangingPunct="1"/>
            <a:r>
              <a:rPr lang="en-US" sz="1800" dirty="0" smtClean="0"/>
              <a:t>({Baseball}, Sport):(2, 2),</a:t>
            </a:r>
            <a:endParaRPr lang="tr-TR" sz="1800" dirty="0" smtClean="0"/>
          </a:p>
          <a:p>
            <a:pPr lvl="1" eaLnBrk="1" hangingPunct="1"/>
            <a:r>
              <a:rPr lang="tr-TR" sz="1800" dirty="0" smtClean="0"/>
              <a:t>({</a:t>
            </a:r>
            <a:r>
              <a:rPr lang="tr-TR" sz="1800" dirty="0" err="1" smtClean="0"/>
              <a:t>Basketball</a:t>
            </a:r>
            <a:r>
              <a:rPr lang="tr-TR" sz="1800" dirty="0" smtClean="0"/>
              <a:t>}, </a:t>
            </a:r>
            <a:r>
              <a:rPr lang="tr-TR" sz="1800" dirty="0" err="1" smtClean="0"/>
              <a:t>Sport</a:t>
            </a:r>
            <a:r>
              <a:rPr lang="tr-TR" sz="1800" dirty="0" smtClean="0"/>
              <a:t>):(3, 3), </a:t>
            </a:r>
          </a:p>
          <a:p>
            <a:pPr lvl="1" eaLnBrk="1" hangingPunct="1"/>
            <a:r>
              <a:rPr lang="tr-TR" sz="1800" dirty="0" smtClean="0"/>
              <a:t>({</a:t>
            </a:r>
            <a:r>
              <a:rPr lang="tr-TR" sz="1800" dirty="0" err="1" smtClean="0"/>
              <a:t>Game</a:t>
            </a:r>
            <a:r>
              <a:rPr lang="tr-TR" sz="1800" dirty="0" smtClean="0"/>
              <a:t>}, </a:t>
            </a:r>
            <a:r>
              <a:rPr lang="tr-TR" sz="1800" dirty="0" err="1" smtClean="0"/>
              <a:t>Sport</a:t>
            </a:r>
            <a:r>
              <a:rPr lang="tr-TR" sz="1800" dirty="0" smtClean="0"/>
              <a:t>):(3, 2),</a:t>
            </a:r>
          </a:p>
          <a:p>
            <a:pPr lvl="1" eaLnBrk="1" hangingPunct="1"/>
            <a:r>
              <a:rPr lang="tr-TR" sz="1800" dirty="0" smtClean="0"/>
              <a:t>({</a:t>
            </a:r>
            <a:r>
              <a:rPr lang="tr-TR" sz="1800" dirty="0" err="1" smtClean="0"/>
              <a:t>Team</a:t>
            </a:r>
            <a:r>
              <a:rPr lang="tr-TR" sz="1800" dirty="0" smtClean="0"/>
              <a:t>}, </a:t>
            </a:r>
            <a:r>
              <a:rPr lang="tr-TR" sz="1800" dirty="0" err="1" smtClean="0"/>
              <a:t>Sport</a:t>
            </a:r>
            <a:r>
              <a:rPr lang="tr-TR" sz="1800" dirty="0" smtClean="0"/>
              <a:t>):(2, 2)</a:t>
            </a:r>
          </a:p>
          <a:p>
            <a:pPr eaLnBrk="1" hangingPunct="1"/>
            <a:endParaRPr lang="tr-TR" sz="1800" dirty="0" smtClean="0"/>
          </a:p>
        </p:txBody>
      </p:sp>
      <p:sp>
        <p:nvSpPr>
          <p:cNvPr id="5" name="Dikdörtgen 4"/>
          <p:cNvSpPr/>
          <p:nvPr/>
        </p:nvSpPr>
        <p:spPr>
          <a:xfrm>
            <a:off x="1043608" y="4941168"/>
            <a:ext cx="7267354" cy="1311128"/>
          </a:xfrm>
          <a:prstGeom prst="rect">
            <a:avLst/>
          </a:prstGeom>
        </p:spPr>
        <p:txBody>
          <a:bodyPr wrap="square">
            <a:spAutoFit/>
          </a:bodyPr>
          <a:lstStyle/>
          <a:p>
            <a:pPr eaLnBrk="1" hangingPunct="1">
              <a:lnSpc>
                <a:spcPct val="90000"/>
              </a:lnSpc>
            </a:pPr>
            <a:r>
              <a:rPr lang="en-US" altLang="ja-JP" sz="1100" b="1" dirty="0"/>
              <a:t>A text document data set</a:t>
            </a:r>
            <a:endParaRPr lang="en-US" altLang="ja-JP" sz="1100" dirty="0"/>
          </a:p>
          <a:p>
            <a:pPr eaLnBrk="1" hangingPunct="1">
              <a:lnSpc>
                <a:spcPct val="90000"/>
              </a:lnSpc>
              <a:buFont typeface="Wingdings" pitchFamily="2" charset="2"/>
              <a:buNone/>
            </a:pPr>
            <a:r>
              <a:rPr lang="en-US" altLang="ja-JP" sz="1100" dirty="0"/>
              <a:t>	doc 1: 	Student, Teach, School 	 </a:t>
            </a:r>
            <a:r>
              <a:rPr lang="tr-TR" altLang="ja-JP" sz="1100" dirty="0"/>
              <a:t>	 </a:t>
            </a:r>
            <a:r>
              <a:rPr lang="en-US" altLang="ja-JP" sz="1100" dirty="0"/>
              <a:t>: Education</a:t>
            </a:r>
          </a:p>
          <a:p>
            <a:pPr eaLnBrk="1" hangingPunct="1">
              <a:lnSpc>
                <a:spcPct val="90000"/>
              </a:lnSpc>
              <a:buFont typeface="Wingdings" pitchFamily="2" charset="2"/>
              <a:buNone/>
            </a:pPr>
            <a:r>
              <a:rPr lang="en-US" altLang="ja-JP" sz="1100" dirty="0"/>
              <a:t>	doc 2: 	Student, School 		 </a:t>
            </a:r>
            <a:r>
              <a:rPr lang="en-US" altLang="ja-JP" sz="1100" dirty="0" smtClean="0"/>
              <a:t>: </a:t>
            </a:r>
            <a:r>
              <a:rPr lang="en-US" altLang="ja-JP" sz="1100" dirty="0"/>
              <a:t>Education 	</a:t>
            </a:r>
          </a:p>
          <a:p>
            <a:pPr eaLnBrk="1" hangingPunct="1">
              <a:lnSpc>
                <a:spcPct val="90000"/>
              </a:lnSpc>
              <a:buFont typeface="Wingdings" pitchFamily="2" charset="2"/>
              <a:buNone/>
            </a:pPr>
            <a:r>
              <a:rPr lang="en-US" altLang="ja-JP" sz="1100" dirty="0"/>
              <a:t>	doc 3: 	Teach, School, City, Game 	 </a:t>
            </a:r>
            <a:r>
              <a:rPr lang="tr-TR" altLang="ja-JP" sz="1100" dirty="0"/>
              <a:t>	</a:t>
            </a:r>
            <a:r>
              <a:rPr lang="tr-TR" altLang="ja-JP" sz="1100" dirty="0" smtClean="0"/>
              <a:t> </a:t>
            </a:r>
            <a:r>
              <a:rPr lang="en-US" altLang="ja-JP" sz="1100" dirty="0" smtClean="0"/>
              <a:t>: </a:t>
            </a:r>
            <a:r>
              <a:rPr lang="en-US" altLang="ja-JP" sz="1100" dirty="0"/>
              <a:t>Education</a:t>
            </a:r>
          </a:p>
          <a:p>
            <a:pPr eaLnBrk="1" hangingPunct="1">
              <a:lnSpc>
                <a:spcPct val="90000"/>
              </a:lnSpc>
              <a:buFont typeface="Wingdings" pitchFamily="2" charset="2"/>
              <a:buNone/>
            </a:pPr>
            <a:r>
              <a:rPr lang="en-US" altLang="ja-JP" sz="1100" dirty="0"/>
              <a:t>	doc 4: 	Baseball, Basketball		 : Sport</a:t>
            </a:r>
          </a:p>
          <a:p>
            <a:pPr eaLnBrk="1" hangingPunct="1">
              <a:lnSpc>
                <a:spcPct val="90000"/>
              </a:lnSpc>
              <a:buFont typeface="Wingdings" pitchFamily="2" charset="2"/>
              <a:buNone/>
            </a:pPr>
            <a:r>
              <a:rPr lang="en-US" altLang="ja-JP" sz="1100" dirty="0"/>
              <a:t>	doc 5: 	Basketball, Player, Spectator  	 : Sport</a:t>
            </a:r>
          </a:p>
          <a:p>
            <a:pPr eaLnBrk="1" hangingPunct="1">
              <a:lnSpc>
                <a:spcPct val="90000"/>
              </a:lnSpc>
              <a:buFont typeface="Wingdings" pitchFamily="2" charset="2"/>
              <a:buNone/>
            </a:pPr>
            <a:r>
              <a:rPr lang="en-US" altLang="ja-JP" sz="1100" dirty="0"/>
              <a:t>	doc 6: 	Baseball, Coach, Game, Team </a:t>
            </a:r>
            <a:r>
              <a:rPr lang="tr-TR" altLang="ja-JP" sz="1100" dirty="0"/>
              <a:t>    	</a:t>
            </a:r>
            <a:r>
              <a:rPr lang="tr-TR" altLang="ja-JP" sz="1100" dirty="0" smtClean="0"/>
              <a:t> </a:t>
            </a:r>
            <a:r>
              <a:rPr lang="en-US" altLang="ja-JP" sz="1100" dirty="0" smtClean="0"/>
              <a:t>: </a:t>
            </a:r>
            <a:r>
              <a:rPr lang="en-US" altLang="ja-JP" sz="1100" dirty="0"/>
              <a:t>Sport</a:t>
            </a:r>
          </a:p>
          <a:p>
            <a:pPr eaLnBrk="1" hangingPunct="1">
              <a:lnSpc>
                <a:spcPct val="90000"/>
              </a:lnSpc>
              <a:buFont typeface="Wingdings" pitchFamily="2" charset="2"/>
              <a:buNone/>
            </a:pPr>
            <a:r>
              <a:rPr lang="en-US" altLang="ja-JP" sz="1100" dirty="0"/>
              <a:t>	doc 7: 	Basketball, Team, City, Game 	 : Sport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Başlık 1"/>
          <p:cNvSpPr>
            <a:spLocks noGrp="1"/>
          </p:cNvSpPr>
          <p:nvPr>
            <p:ph type="title"/>
          </p:nvPr>
        </p:nvSpPr>
        <p:spPr/>
        <p:txBody>
          <a:bodyPr/>
          <a:lstStyle/>
          <a:p>
            <a:pPr eaLnBrk="1" hangingPunct="1"/>
            <a:r>
              <a:rPr lang="tr-TR" dirty="0" smtClean="0"/>
              <a:t>…</a:t>
            </a:r>
          </a:p>
        </p:txBody>
      </p:sp>
      <p:sp>
        <p:nvSpPr>
          <p:cNvPr id="53251" name="İçerik Yer Tutucusu 2"/>
          <p:cNvSpPr>
            <a:spLocks noGrp="1"/>
          </p:cNvSpPr>
          <p:nvPr>
            <p:ph idx="1"/>
          </p:nvPr>
        </p:nvSpPr>
        <p:spPr/>
        <p:txBody>
          <a:bodyPr/>
          <a:lstStyle/>
          <a:p>
            <a:pPr eaLnBrk="1" hangingPunct="1"/>
            <a:r>
              <a:rPr lang="tr-TR" sz="2000" dirty="0" smtClean="0"/>
              <a:t>CAR1:</a:t>
            </a:r>
          </a:p>
          <a:p>
            <a:pPr eaLnBrk="1" hangingPunct="1"/>
            <a:r>
              <a:rPr lang="en-US" sz="2000" dirty="0" smtClean="0"/>
              <a:t>School</a:t>
            </a:r>
            <a:r>
              <a:rPr lang="tr-TR" sz="2000" dirty="0" smtClean="0"/>
              <a:t> </a:t>
            </a:r>
            <a:r>
              <a:rPr lang="tr-TR" sz="2000" dirty="0" smtClean="0">
                <a:sym typeface="Wingdings" pitchFamily="2" charset="2"/>
              </a:rPr>
              <a:t></a:t>
            </a:r>
            <a:r>
              <a:rPr lang="en-US" sz="2000" dirty="0" smtClean="0"/>
              <a:t>Education [sup = 3/7, </a:t>
            </a:r>
            <a:r>
              <a:rPr lang="en-US" sz="2000" dirty="0" err="1" smtClean="0"/>
              <a:t>conf</a:t>
            </a:r>
            <a:r>
              <a:rPr lang="en-US" sz="2000" dirty="0" smtClean="0"/>
              <a:t> = 3/3]</a:t>
            </a:r>
          </a:p>
          <a:p>
            <a:pPr eaLnBrk="1" hangingPunct="1"/>
            <a:r>
              <a:rPr lang="en-US" sz="2000" dirty="0" smtClean="0"/>
              <a:t>Student </a:t>
            </a:r>
            <a:r>
              <a:rPr lang="tr-TR" sz="2000" dirty="0" smtClean="0">
                <a:sym typeface="Wingdings" pitchFamily="2" charset="2"/>
              </a:rPr>
              <a:t> </a:t>
            </a:r>
            <a:r>
              <a:rPr lang="en-US" sz="2000" dirty="0" smtClean="0"/>
              <a:t>Education [sup = 2/7, </a:t>
            </a:r>
            <a:r>
              <a:rPr lang="en-US" sz="2000" dirty="0" err="1" smtClean="0"/>
              <a:t>conf</a:t>
            </a:r>
            <a:r>
              <a:rPr lang="en-US" sz="2000" dirty="0" smtClean="0"/>
              <a:t> = 2/2]</a:t>
            </a:r>
          </a:p>
          <a:p>
            <a:pPr eaLnBrk="1" hangingPunct="1"/>
            <a:r>
              <a:rPr lang="en-US" sz="2000" dirty="0" smtClean="0"/>
              <a:t>Teach </a:t>
            </a:r>
            <a:r>
              <a:rPr lang="tr-TR" sz="2000" dirty="0" smtClean="0">
                <a:sym typeface="Wingdings" pitchFamily="2" charset="2"/>
              </a:rPr>
              <a:t></a:t>
            </a:r>
            <a:r>
              <a:rPr lang="en-US" sz="2000" dirty="0" smtClean="0"/>
              <a:t> Education [sup = 2/7, </a:t>
            </a:r>
            <a:r>
              <a:rPr lang="en-US" sz="2000" dirty="0" err="1" smtClean="0"/>
              <a:t>conf</a:t>
            </a:r>
            <a:r>
              <a:rPr lang="en-US" sz="2000" dirty="0" smtClean="0"/>
              <a:t> = 2/2]</a:t>
            </a:r>
          </a:p>
          <a:p>
            <a:pPr eaLnBrk="1" hangingPunct="1"/>
            <a:r>
              <a:rPr lang="tr-TR" sz="2000" dirty="0" smtClean="0"/>
              <a:t>Baseball</a:t>
            </a:r>
            <a:r>
              <a:rPr lang="tr-TR" sz="2000" dirty="0" smtClean="0">
                <a:sym typeface="Wingdings" pitchFamily="2" charset="2"/>
              </a:rPr>
              <a:t> </a:t>
            </a:r>
            <a:r>
              <a:rPr lang="tr-TR" sz="2000" dirty="0" smtClean="0"/>
              <a:t> </a:t>
            </a:r>
            <a:r>
              <a:rPr lang="tr-TR" sz="2000" dirty="0" err="1" smtClean="0"/>
              <a:t>Sport</a:t>
            </a:r>
            <a:r>
              <a:rPr lang="tr-TR" sz="2000" dirty="0" smtClean="0"/>
              <a:t> [sup = 2/7, </a:t>
            </a:r>
            <a:r>
              <a:rPr lang="tr-TR" sz="2000" dirty="0" err="1" smtClean="0"/>
              <a:t>conf</a:t>
            </a:r>
            <a:r>
              <a:rPr lang="tr-TR" sz="2000" dirty="0" smtClean="0"/>
              <a:t> = 2/2]</a:t>
            </a:r>
          </a:p>
          <a:p>
            <a:pPr eaLnBrk="1" hangingPunct="1"/>
            <a:r>
              <a:rPr lang="en-US" sz="2000" dirty="0" smtClean="0"/>
              <a:t>Basketball </a:t>
            </a:r>
            <a:r>
              <a:rPr lang="tr-TR" sz="2000" dirty="0" smtClean="0">
                <a:sym typeface="Wingdings" pitchFamily="2" charset="2"/>
              </a:rPr>
              <a:t> </a:t>
            </a:r>
            <a:r>
              <a:rPr lang="en-US" sz="2000" dirty="0" smtClean="0"/>
              <a:t>Sport [sup = 3/7, </a:t>
            </a:r>
            <a:r>
              <a:rPr lang="en-US" sz="2000" dirty="0" err="1" smtClean="0"/>
              <a:t>conf</a:t>
            </a:r>
            <a:r>
              <a:rPr lang="en-US" sz="2000" dirty="0" smtClean="0"/>
              <a:t> = 3/3]</a:t>
            </a:r>
          </a:p>
          <a:p>
            <a:pPr eaLnBrk="1" hangingPunct="1"/>
            <a:r>
              <a:rPr lang="en-US" sz="2000" dirty="0" smtClean="0"/>
              <a:t>Game </a:t>
            </a:r>
            <a:r>
              <a:rPr lang="tr-TR" sz="2000" dirty="0" smtClean="0">
                <a:sym typeface="Wingdings" pitchFamily="2" charset="2"/>
              </a:rPr>
              <a:t> </a:t>
            </a:r>
            <a:r>
              <a:rPr lang="en-US" sz="2000" dirty="0" smtClean="0"/>
              <a:t>Sport [sup = 2/7, </a:t>
            </a:r>
            <a:r>
              <a:rPr lang="en-US" sz="2000" dirty="0" err="1" smtClean="0"/>
              <a:t>conf</a:t>
            </a:r>
            <a:r>
              <a:rPr lang="en-US" sz="2000" dirty="0" smtClean="0"/>
              <a:t> = 2/3]</a:t>
            </a:r>
          </a:p>
          <a:p>
            <a:pPr eaLnBrk="1" hangingPunct="1"/>
            <a:r>
              <a:rPr lang="en-US" sz="2000" dirty="0" smtClean="0"/>
              <a:t>Team </a:t>
            </a:r>
            <a:r>
              <a:rPr lang="tr-TR" sz="2000" dirty="0" smtClean="0">
                <a:sym typeface="Wingdings" pitchFamily="2" charset="2"/>
              </a:rPr>
              <a:t> </a:t>
            </a:r>
            <a:r>
              <a:rPr lang="en-US" sz="2000" dirty="0" smtClean="0"/>
              <a:t>Sport [sup = 2/7, </a:t>
            </a:r>
            <a:r>
              <a:rPr lang="en-US" sz="2000" dirty="0" err="1" smtClean="0"/>
              <a:t>conf</a:t>
            </a:r>
            <a:r>
              <a:rPr lang="en-US" sz="2000" dirty="0" smtClean="0"/>
              <a:t> = 2/2]</a:t>
            </a:r>
          </a:p>
          <a:p>
            <a:pPr eaLnBrk="1" hangingPunct="1"/>
            <a:endParaRPr lang="tr-TR" sz="2000" dirty="0" smtClean="0"/>
          </a:p>
        </p:txBody>
      </p:sp>
      <p:sp>
        <p:nvSpPr>
          <p:cNvPr id="2" name="Dikdörtgen 1"/>
          <p:cNvSpPr/>
          <p:nvPr/>
        </p:nvSpPr>
        <p:spPr>
          <a:xfrm>
            <a:off x="1043608" y="5301208"/>
            <a:ext cx="7267354" cy="1311128"/>
          </a:xfrm>
          <a:prstGeom prst="rect">
            <a:avLst/>
          </a:prstGeom>
        </p:spPr>
        <p:txBody>
          <a:bodyPr wrap="square">
            <a:spAutoFit/>
          </a:bodyPr>
          <a:lstStyle/>
          <a:p>
            <a:pPr eaLnBrk="1" hangingPunct="1">
              <a:lnSpc>
                <a:spcPct val="90000"/>
              </a:lnSpc>
            </a:pPr>
            <a:r>
              <a:rPr lang="en-US" altLang="ja-JP" sz="1100" b="1" dirty="0"/>
              <a:t>A text document data set</a:t>
            </a:r>
            <a:endParaRPr lang="en-US" altLang="ja-JP" sz="1100" dirty="0"/>
          </a:p>
          <a:p>
            <a:pPr eaLnBrk="1" hangingPunct="1">
              <a:lnSpc>
                <a:spcPct val="90000"/>
              </a:lnSpc>
              <a:buFont typeface="Wingdings" pitchFamily="2" charset="2"/>
              <a:buNone/>
            </a:pPr>
            <a:r>
              <a:rPr lang="en-US" altLang="ja-JP" sz="1100" dirty="0"/>
              <a:t>	doc 1: 	Student, Teach, School 	 </a:t>
            </a:r>
            <a:r>
              <a:rPr lang="tr-TR" altLang="ja-JP" sz="1100" dirty="0"/>
              <a:t>	 </a:t>
            </a:r>
            <a:r>
              <a:rPr lang="en-US" altLang="ja-JP" sz="1100" dirty="0"/>
              <a:t>: Education</a:t>
            </a:r>
          </a:p>
          <a:p>
            <a:pPr eaLnBrk="1" hangingPunct="1">
              <a:lnSpc>
                <a:spcPct val="90000"/>
              </a:lnSpc>
              <a:buFont typeface="Wingdings" pitchFamily="2" charset="2"/>
              <a:buNone/>
            </a:pPr>
            <a:r>
              <a:rPr lang="en-US" altLang="ja-JP" sz="1100" dirty="0"/>
              <a:t>	doc 2: 	Student, School 		 </a:t>
            </a:r>
            <a:r>
              <a:rPr lang="en-US" altLang="ja-JP" sz="1100" dirty="0" smtClean="0"/>
              <a:t>: </a:t>
            </a:r>
            <a:r>
              <a:rPr lang="en-US" altLang="ja-JP" sz="1100" dirty="0"/>
              <a:t>Education 	</a:t>
            </a:r>
          </a:p>
          <a:p>
            <a:pPr eaLnBrk="1" hangingPunct="1">
              <a:lnSpc>
                <a:spcPct val="90000"/>
              </a:lnSpc>
              <a:buFont typeface="Wingdings" pitchFamily="2" charset="2"/>
              <a:buNone/>
            </a:pPr>
            <a:r>
              <a:rPr lang="en-US" altLang="ja-JP" sz="1100" dirty="0"/>
              <a:t>	doc 3: 	Teach, School, City, Game 	 </a:t>
            </a:r>
            <a:r>
              <a:rPr lang="tr-TR" altLang="ja-JP" sz="1100" dirty="0"/>
              <a:t>	</a:t>
            </a:r>
            <a:r>
              <a:rPr lang="tr-TR" altLang="ja-JP" sz="1100" dirty="0" smtClean="0"/>
              <a:t> </a:t>
            </a:r>
            <a:r>
              <a:rPr lang="en-US" altLang="ja-JP" sz="1100" dirty="0" smtClean="0"/>
              <a:t>: </a:t>
            </a:r>
            <a:r>
              <a:rPr lang="en-US" altLang="ja-JP" sz="1100" dirty="0"/>
              <a:t>Education</a:t>
            </a:r>
          </a:p>
          <a:p>
            <a:pPr eaLnBrk="1" hangingPunct="1">
              <a:lnSpc>
                <a:spcPct val="90000"/>
              </a:lnSpc>
              <a:buFont typeface="Wingdings" pitchFamily="2" charset="2"/>
              <a:buNone/>
            </a:pPr>
            <a:r>
              <a:rPr lang="en-US" altLang="ja-JP" sz="1100" dirty="0"/>
              <a:t>	doc 4: 	Baseball, Basketball		 : Sport</a:t>
            </a:r>
          </a:p>
          <a:p>
            <a:pPr eaLnBrk="1" hangingPunct="1">
              <a:lnSpc>
                <a:spcPct val="90000"/>
              </a:lnSpc>
              <a:buFont typeface="Wingdings" pitchFamily="2" charset="2"/>
              <a:buNone/>
            </a:pPr>
            <a:r>
              <a:rPr lang="en-US" altLang="ja-JP" sz="1100" dirty="0"/>
              <a:t>	doc 5: 	Basketball, Player, Spectator  	 : Sport</a:t>
            </a:r>
          </a:p>
          <a:p>
            <a:pPr eaLnBrk="1" hangingPunct="1">
              <a:lnSpc>
                <a:spcPct val="90000"/>
              </a:lnSpc>
              <a:buFont typeface="Wingdings" pitchFamily="2" charset="2"/>
              <a:buNone/>
            </a:pPr>
            <a:r>
              <a:rPr lang="en-US" altLang="ja-JP" sz="1100" dirty="0"/>
              <a:t>	doc 6: 	Baseball, Coach, Game, Team </a:t>
            </a:r>
            <a:r>
              <a:rPr lang="tr-TR" altLang="ja-JP" sz="1100" dirty="0"/>
              <a:t>    	</a:t>
            </a:r>
            <a:r>
              <a:rPr lang="tr-TR" altLang="ja-JP" sz="1100" dirty="0" smtClean="0"/>
              <a:t> </a:t>
            </a:r>
            <a:r>
              <a:rPr lang="en-US" altLang="ja-JP" sz="1100" dirty="0" smtClean="0"/>
              <a:t>: </a:t>
            </a:r>
            <a:r>
              <a:rPr lang="en-US" altLang="ja-JP" sz="1100" dirty="0"/>
              <a:t>Sport</a:t>
            </a:r>
          </a:p>
          <a:p>
            <a:pPr eaLnBrk="1" hangingPunct="1">
              <a:lnSpc>
                <a:spcPct val="90000"/>
              </a:lnSpc>
              <a:buFont typeface="Wingdings" pitchFamily="2" charset="2"/>
              <a:buNone/>
            </a:pPr>
            <a:r>
              <a:rPr lang="en-US" altLang="ja-JP" sz="1100" dirty="0"/>
              <a:t>	doc 7: 	Basketball, Team, City, Game 	 : Sport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Başlık 1"/>
          <p:cNvSpPr>
            <a:spLocks noGrp="1"/>
          </p:cNvSpPr>
          <p:nvPr>
            <p:ph type="title"/>
          </p:nvPr>
        </p:nvSpPr>
        <p:spPr/>
        <p:txBody>
          <a:bodyPr/>
          <a:lstStyle/>
          <a:p>
            <a:pPr eaLnBrk="1" hangingPunct="1"/>
            <a:r>
              <a:rPr lang="tr-TR" smtClean="0"/>
              <a:t>…</a:t>
            </a:r>
          </a:p>
        </p:txBody>
      </p:sp>
      <p:sp>
        <p:nvSpPr>
          <p:cNvPr id="54275" name="İçerik Yer Tutucusu 2"/>
          <p:cNvSpPr>
            <a:spLocks noGrp="1"/>
          </p:cNvSpPr>
          <p:nvPr>
            <p:ph idx="1"/>
          </p:nvPr>
        </p:nvSpPr>
        <p:spPr/>
        <p:txBody>
          <a:bodyPr/>
          <a:lstStyle/>
          <a:p>
            <a:pPr eaLnBrk="1" hangingPunct="1"/>
            <a:r>
              <a:rPr lang="tr-TR" sz="1800" dirty="0" smtClean="0"/>
              <a:t>C2:</a:t>
            </a:r>
          </a:p>
          <a:p>
            <a:pPr eaLnBrk="1" hangingPunct="1"/>
            <a:r>
              <a:rPr lang="en-US" sz="1800" dirty="0" smtClean="0"/>
              <a:t>{ ({School, Student}, Education), </a:t>
            </a:r>
            <a:endParaRPr lang="tr-TR" sz="1800" dirty="0" smtClean="0"/>
          </a:p>
          <a:p>
            <a:pPr eaLnBrk="1" hangingPunct="1"/>
            <a:r>
              <a:rPr lang="en-US" sz="1800" dirty="0" smtClean="0"/>
              <a:t>({School, Teach}, Education),</a:t>
            </a:r>
          </a:p>
          <a:p>
            <a:pPr eaLnBrk="1" hangingPunct="1"/>
            <a:r>
              <a:rPr lang="en-US" sz="1800" dirty="0" smtClean="0"/>
              <a:t>({Student, Teach}, Education), </a:t>
            </a:r>
            <a:endParaRPr lang="tr-TR" sz="1800" dirty="0" smtClean="0"/>
          </a:p>
          <a:p>
            <a:pPr eaLnBrk="1" hangingPunct="1"/>
            <a:r>
              <a:rPr lang="en-US" sz="1800" dirty="0" smtClean="0"/>
              <a:t>({Baseball, Basketball}, Sport),</a:t>
            </a:r>
          </a:p>
          <a:p>
            <a:pPr eaLnBrk="1" hangingPunct="1"/>
            <a:r>
              <a:rPr lang="en-US" sz="1800" dirty="0" smtClean="0"/>
              <a:t>({Baseball, Game}, Sport), </a:t>
            </a:r>
            <a:endParaRPr lang="tr-TR" sz="1800" dirty="0" smtClean="0"/>
          </a:p>
          <a:p>
            <a:pPr eaLnBrk="1" hangingPunct="1"/>
            <a:r>
              <a:rPr lang="en-US" sz="1800" dirty="0" smtClean="0"/>
              <a:t>({Baseball, Team}, Sport),</a:t>
            </a:r>
          </a:p>
          <a:p>
            <a:pPr eaLnBrk="1" hangingPunct="1"/>
            <a:r>
              <a:rPr lang="tr-TR" sz="1800" dirty="0" smtClean="0"/>
              <a:t>({</a:t>
            </a:r>
            <a:r>
              <a:rPr lang="tr-TR" sz="1800" dirty="0" err="1" smtClean="0"/>
              <a:t>Basketball</a:t>
            </a:r>
            <a:r>
              <a:rPr lang="tr-TR" sz="1800" dirty="0" smtClean="0"/>
              <a:t>, Game}, </a:t>
            </a:r>
            <a:r>
              <a:rPr lang="tr-TR" sz="1800" dirty="0" err="1" smtClean="0"/>
              <a:t>Sport</a:t>
            </a:r>
            <a:r>
              <a:rPr lang="tr-TR" sz="1800" dirty="0" smtClean="0"/>
              <a:t>), </a:t>
            </a:r>
          </a:p>
          <a:p>
            <a:pPr eaLnBrk="1" hangingPunct="1"/>
            <a:r>
              <a:rPr lang="tr-TR" sz="1800" dirty="0" smtClean="0"/>
              <a:t>({</a:t>
            </a:r>
            <a:r>
              <a:rPr lang="tr-TR" sz="1800" dirty="0" err="1" smtClean="0"/>
              <a:t>Basketball</a:t>
            </a:r>
            <a:r>
              <a:rPr lang="tr-TR" sz="1800" dirty="0" smtClean="0"/>
              <a:t>, Team}, </a:t>
            </a:r>
            <a:r>
              <a:rPr lang="tr-TR" sz="1800" dirty="0" err="1" smtClean="0"/>
              <a:t>Sport</a:t>
            </a:r>
            <a:r>
              <a:rPr lang="tr-TR" sz="1800" dirty="0" smtClean="0"/>
              <a:t>),</a:t>
            </a:r>
          </a:p>
          <a:p>
            <a:pPr eaLnBrk="1" hangingPunct="1"/>
            <a:r>
              <a:rPr lang="tr-TR" sz="1800" dirty="0" smtClean="0"/>
              <a:t>({Game, Team}, </a:t>
            </a:r>
            <a:r>
              <a:rPr lang="tr-TR" sz="1800" dirty="0" err="1" smtClean="0"/>
              <a:t>Sport</a:t>
            </a:r>
            <a:r>
              <a:rPr lang="tr-TR" sz="1800" dirty="0" smtClean="0"/>
              <a:t>)}</a:t>
            </a:r>
          </a:p>
          <a:p>
            <a:pPr eaLnBrk="1" hangingPunct="1"/>
            <a:endParaRPr lang="tr-TR" sz="1800" dirty="0" smtClean="0"/>
          </a:p>
        </p:txBody>
      </p:sp>
      <p:sp>
        <p:nvSpPr>
          <p:cNvPr id="4" name="Dikdörtgen 3"/>
          <p:cNvSpPr/>
          <p:nvPr/>
        </p:nvSpPr>
        <p:spPr>
          <a:xfrm>
            <a:off x="1115616" y="5301208"/>
            <a:ext cx="7267354" cy="1311128"/>
          </a:xfrm>
          <a:prstGeom prst="rect">
            <a:avLst/>
          </a:prstGeom>
        </p:spPr>
        <p:txBody>
          <a:bodyPr wrap="square">
            <a:spAutoFit/>
          </a:bodyPr>
          <a:lstStyle/>
          <a:p>
            <a:pPr eaLnBrk="1" hangingPunct="1">
              <a:lnSpc>
                <a:spcPct val="90000"/>
              </a:lnSpc>
            </a:pPr>
            <a:r>
              <a:rPr lang="en-US" altLang="ja-JP" sz="1100" b="1" dirty="0"/>
              <a:t>A text document data set</a:t>
            </a:r>
            <a:endParaRPr lang="en-US" altLang="ja-JP" sz="1100" dirty="0"/>
          </a:p>
          <a:p>
            <a:pPr eaLnBrk="1" hangingPunct="1">
              <a:lnSpc>
                <a:spcPct val="90000"/>
              </a:lnSpc>
              <a:buFont typeface="Wingdings" pitchFamily="2" charset="2"/>
              <a:buNone/>
            </a:pPr>
            <a:r>
              <a:rPr lang="en-US" altLang="ja-JP" sz="1100" dirty="0"/>
              <a:t>	doc 1: 	Student, Teach, School 	 </a:t>
            </a:r>
            <a:r>
              <a:rPr lang="tr-TR" altLang="ja-JP" sz="1100" dirty="0"/>
              <a:t>	 </a:t>
            </a:r>
            <a:r>
              <a:rPr lang="en-US" altLang="ja-JP" sz="1100" dirty="0"/>
              <a:t>: Education</a:t>
            </a:r>
          </a:p>
          <a:p>
            <a:pPr eaLnBrk="1" hangingPunct="1">
              <a:lnSpc>
                <a:spcPct val="90000"/>
              </a:lnSpc>
              <a:buFont typeface="Wingdings" pitchFamily="2" charset="2"/>
              <a:buNone/>
            </a:pPr>
            <a:r>
              <a:rPr lang="en-US" altLang="ja-JP" sz="1100" dirty="0"/>
              <a:t>	doc 2: 	Student, School 		 </a:t>
            </a:r>
            <a:r>
              <a:rPr lang="en-US" altLang="ja-JP" sz="1100" dirty="0" smtClean="0"/>
              <a:t>: </a:t>
            </a:r>
            <a:r>
              <a:rPr lang="en-US" altLang="ja-JP" sz="1100" dirty="0"/>
              <a:t>Education 	</a:t>
            </a:r>
          </a:p>
          <a:p>
            <a:pPr eaLnBrk="1" hangingPunct="1">
              <a:lnSpc>
                <a:spcPct val="90000"/>
              </a:lnSpc>
              <a:buFont typeface="Wingdings" pitchFamily="2" charset="2"/>
              <a:buNone/>
            </a:pPr>
            <a:r>
              <a:rPr lang="en-US" altLang="ja-JP" sz="1100" dirty="0"/>
              <a:t>	doc 3: 	Teach, School, City, Game 	 </a:t>
            </a:r>
            <a:r>
              <a:rPr lang="tr-TR" altLang="ja-JP" sz="1100" dirty="0"/>
              <a:t>	</a:t>
            </a:r>
            <a:r>
              <a:rPr lang="en-US" altLang="ja-JP" sz="1100" dirty="0"/>
              <a:t>: Education</a:t>
            </a:r>
          </a:p>
          <a:p>
            <a:pPr eaLnBrk="1" hangingPunct="1">
              <a:lnSpc>
                <a:spcPct val="90000"/>
              </a:lnSpc>
              <a:buFont typeface="Wingdings" pitchFamily="2" charset="2"/>
              <a:buNone/>
            </a:pPr>
            <a:r>
              <a:rPr lang="en-US" altLang="ja-JP" sz="1100" dirty="0"/>
              <a:t>	doc 4: 	Baseball, Basketball		 : Sport</a:t>
            </a:r>
          </a:p>
          <a:p>
            <a:pPr eaLnBrk="1" hangingPunct="1">
              <a:lnSpc>
                <a:spcPct val="90000"/>
              </a:lnSpc>
              <a:buFont typeface="Wingdings" pitchFamily="2" charset="2"/>
              <a:buNone/>
            </a:pPr>
            <a:r>
              <a:rPr lang="en-US" altLang="ja-JP" sz="1100" dirty="0"/>
              <a:t>	doc 5: 	Basketball, Player, Spectator  	 : Sport</a:t>
            </a:r>
          </a:p>
          <a:p>
            <a:pPr eaLnBrk="1" hangingPunct="1">
              <a:lnSpc>
                <a:spcPct val="90000"/>
              </a:lnSpc>
              <a:buFont typeface="Wingdings" pitchFamily="2" charset="2"/>
              <a:buNone/>
            </a:pPr>
            <a:r>
              <a:rPr lang="en-US" altLang="ja-JP" sz="1100" dirty="0"/>
              <a:t>	doc 6: 	Baseball, Coach, Game, Team </a:t>
            </a:r>
            <a:r>
              <a:rPr lang="tr-TR" altLang="ja-JP" sz="1100" dirty="0"/>
              <a:t>    	</a:t>
            </a:r>
            <a:r>
              <a:rPr lang="en-US" altLang="ja-JP" sz="1100" dirty="0"/>
              <a:t>: Sport</a:t>
            </a:r>
          </a:p>
          <a:p>
            <a:pPr eaLnBrk="1" hangingPunct="1">
              <a:lnSpc>
                <a:spcPct val="90000"/>
              </a:lnSpc>
              <a:buFont typeface="Wingdings" pitchFamily="2" charset="2"/>
              <a:buNone/>
            </a:pPr>
            <a:r>
              <a:rPr lang="en-US" altLang="ja-JP" sz="1100" dirty="0"/>
              <a:t>	doc 7: 	Basketball, Team, City, Game 	 : Sport</a:t>
            </a:r>
          </a:p>
        </p:txBody>
      </p:sp>
      <p:sp>
        <p:nvSpPr>
          <p:cNvPr id="2" name="Dikdörtgen 1"/>
          <p:cNvSpPr/>
          <p:nvPr/>
        </p:nvSpPr>
        <p:spPr>
          <a:xfrm>
            <a:off x="4815768" y="2852936"/>
            <a:ext cx="3690241" cy="369332"/>
          </a:xfrm>
          <a:prstGeom prst="rect">
            <a:avLst/>
          </a:prstGeom>
        </p:spPr>
        <p:txBody>
          <a:bodyPr wrap="none">
            <a:spAutoFit/>
          </a:bodyPr>
          <a:lstStyle/>
          <a:p>
            <a:pPr eaLnBrk="1" hangingPunct="1"/>
            <a:r>
              <a:rPr lang="en-US" dirty="0" err="1"/>
              <a:t>minsup</a:t>
            </a:r>
            <a:r>
              <a:rPr lang="en-US" dirty="0"/>
              <a:t> = 15%</a:t>
            </a:r>
            <a:r>
              <a:rPr lang="tr-TR" dirty="0"/>
              <a:t> ve </a:t>
            </a:r>
            <a:r>
              <a:rPr lang="en-US" dirty="0" err="1"/>
              <a:t>minconf</a:t>
            </a:r>
            <a:r>
              <a:rPr lang="en-US" dirty="0"/>
              <a:t> = 70%</a:t>
            </a:r>
            <a:endParaRPr lang="tr-TR"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Başlık 1"/>
          <p:cNvSpPr>
            <a:spLocks noGrp="1"/>
          </p:cNvSpPr>
          <p:nvPr>
            <p:ph type="title"/>
          </p:nvPr>
        </p:nvSpPr>
        <p:spPr/>
        <p:txBody>
          <a:bodyPr/>
          <a:lstStyle/>
          <a:p>
            <a:pPr eaLnBrk="1" hangingPunct="1"/>
            <a:r>
              <a:rPr lang="tr-TR" smtClean="0"/>
              <a:t>…</a:t>
            </a:r>
          </a:p>
        </p:txBody>
      </p:sp>
      <p:sp>
        <p:nvSpPr>
          <p:cNvPr id="55299" name="İçerik Yer Tutucusu 2"/>
          <p:cNvSpPr>
            <a:spLocks noGrp="1"/>
          </p:cNvSpPr>
          <p:nvPr>
            <p:ph idx="1"/>
          </p:nvPr>
        </p:nvSpPr>
        <p:spPr/>
        <p:txBody>
          <a:bodyPr/>
          <a:lstStyle/>
          <a:p>
            <a:pPr marL="0" indent="0" eaLnBrk="1" hangingPunct="1">
              <a:buNone/>
            </a:pPr>
            <a:r>
              <a:rPr lang="tr-TR" sz="1800" dirty="0" smtClean="0"/>
              <a:t>F2:</a:t>
            </a:r>
          </a:p>
          <a:p>
            <a:pPr lvl="1" eaLnBrk="1" hangingPunct="1"/>
            <a:r>
              <a:rPr lang="en-US" sz="1800" dirty="0" smtClean="0"/>
              <a:t>{ ({School, Student}, Education):(2, 2),</a:t>
            </a:r>
            <a:endParaRPr lang="tr-TR" sz="1800" dirty="0"/>
          </a:p>
          <a:p>
            <a:pPr lvl="1" eaLnBrk="1" hangingPunct="1"/>
            <a:r>
              <a:rPr lang="en-US" sz="1800" dirty="0" smtClean="0"/>
              <a:t>({School, Teach}, Education):(2, 2), </a:t>
            </a:r>
            <a:endParaRPr lang="tr-TR" sz="1800" dirty="0" smtClean="0"/>
          </a:p>
          <a:p>
            <a:pPr lvl="1" eaLnBrk="1" hangingPunct="1"/>
            <a:r>
              <a:rPr lang="en-US" sz="1800" dirty="0" smtClean="0"/>
              <a:t>({Game, Team}, Sport):(2, 2)}</a:t>
            </a:r>
            <a:endParaRPr lang="tr-TR" sz="1800" dirty="0" smtClean="0"/>
          </a:p>
          <a:p>
            <a:pPr eaLnBrk="1" hangingPunct="1">
              <a:buFont typeface="Wingdings" pitchFamily="2" charset="2"/>
              <a:buNone/>
            </a:pPr>
            <a:r>
              <a:rPr lang="tr-TR" sz="1800" dirty="0" smtClean="0"/>
              <a:t>CAR2:</a:t>
            </a:r>
          </a:p>
          <a:p>
            <a:pPr lvl="1" eaLnBrk="1" hangingPunct="1"/>
            <a:r>
              <a:rPr lang="en-US" sz="1800" dirty="0" smtClean="0"/>
              <a:t>School, Student</a:t>
            </a:r>
            <a:r>
              <a:rPr lang="tr-TR" sz="1800" dirty="0" smtClean="0">
                <a:sym typeface="Wingdings" pitchFamily="2" charset="2"/>
              </a:rPr>
              <a:t></a:t>
            </a:r>
            <a:r>
              <a:rPr lang="en-US" sz="1800" dirty="0" smtClean="0"/>
              <a:t> Education [sup = 2/7, </a:t>
            </a:r>
            <a:r>
              <a:rPr lang="en-US" sz="1800" dirty="0" err="1" smtClean="0"/>
              <a:t>conf</a:t>
            </a:r>
            <a:r>
              <a:rPr lang="en-US" sz="1800" dirty="0" smtClean="0"/>
              <a:t> = 2/2]</a:t>
            </a:r>
          </a:p>
          <a:p>
            <a:pPr lvl="1" eaLnBrk="1" hangingPunct="1"/>
            <a:r>
              <a:rPr lang="en-US" sz="1800" dirty="0" smtClean="0"/>
              <a:t>School, Teach </a:t>
            </a:r>
            <a:r>
              <a:rPr lang="tr-TR" sz="1800" dirty="0" smtClean="0">
                <a:sym typeface="Wingdings" pitchFamily="2" charset="2"/>
              </a:rPr>
              <a:t> </a:t>
            </a:r>
            <a:r>
              <a:rPr lang="en-US" sz="1800" dirty="0" smtClean="0"/>
              <a:t>Education [sup = 2/7, </a:t>
            </a:r>
            <a:r>
              <a:rPr lang="en-US" sz="1800" dirty="0" err="1" smtClean="0"/>
              <a:t>conf</a:t>
            </a:r>
            <a:r>
              <a:rPr lang="en-US" sz="1800" dirty="0" smtClean="0"/>
              <a:t> = 2/2]</a:t>
            </a:r>
          </a:p>
          <a:p>
            <a:pPr lvl="1" eaLnBrk="1" hangingPunct="1"/>
            <a:r>
              <a:rPr lang="en-US" sz="1800" dirty="0" smtClean="0"/>
              <a:t>Game, Team </a:t>
            </a:r>
            <a:r>
              <a:rPr lang="tr-TR" sz="1800" dirty="0" smtClean="0">
                <a:sym typeface="Wingdings" pitchFamily="2" charset="2"/>
              </a:rPr>
              <a:t> </a:t>
            </a:r>
            <a:r>
              <a:rPr lang="en-US" sz="1800" dirty="0" smtClean="0"/>
              <a:t>Sport [sup = 2/7, </a:t>
            </a:r>
            <a:r>
              <a:rPr lang="en-US" sz="1800" dirty="0" err="1" smtClean="0"/>
              <a:t>conf</a:t>
            </a:r>
            <a:r>
              <a:rPr lang="en-US" sz="1800" dirty="0" smtClean="0"/>
              <a:t> = 2/2]</a:t>
            </a:r>
          </a:p>
          <a:p>
            <a:pPr eaLnBrk="1" hangingPunct="1">
              <a:buFont typeface="Wingdings" pitchFamily="2" charset="2"/>
              <a:buNone/>
            </a:pPr>
            <a:endParaRPr lang="en-US" sz="1800" dirty="0" smtClean="0"/>
          </a:p>
        </p:txBody>
      </p:sp>
      <p:sp>
        <p:nvSpPr>
          <p:cNvPr id="4" name="Dikdörtgen 3"/>
          <p:cNvSpPr/>
          <p:nvPr/>
        </p:nvSpPr>
        <p:spPr>
          <a:xfrm>
            <a:off x="827584" y="5301208"/>
            <a:ext cx="7267354" cy="1311128"/>
          </a:xfrm>
          <a:prstGeom prst="rect">
            <a:avLst/>
          </a:prstGeom>
        </p:spPr>
        <p:txBody>
          <a:bodyPr wrap="square">
            <a:spAutoFit/>
          </a:bodyPr>
          <a:lstStyle/>
          <a:p>
            <a:pPr eaLnBrk="1" hangingPunct="1">
              <a:lnSpc>
                <a:spcPct val="90000"/>
              </a:lnSpc>
            </a:pPr>
            <a:r>
              <a:rPr lang="en-US" altLang="ja-JP" sz="1100" b="1" dirty="0"/>
              <a:t>A text document data set</a:t>
            </a:r>
            <a:endParaRPr lang="en-US" altLang="ja-JP" sz="1100" dirty="0"/>
          </a:p>
          <a:p>
            <a:pPr eaLnBrk="1" hangingPunct="1">
              <a:lnSpc>
                <a:spcPct val="90000"/>
              </a:lnSpc>
              <a:buFont typeface="Wingdings" pitchFamily="2" charset="2"/>
              <a:buNone/>
            </a:pPr>
            <a:r>
              <a:rPr lang="en-US" altLang="ja-JP" sz="1100" dirty="0"/>
              <a:t>	doc 1: 	Student, Teach, School 	 </a:t>
            </a:r>
            <a:r>
              <a:rPr lang="tr-TR" altLang="ja-JP" sz="1100" dirty="0"/>
              <a:t>	 </a:t>
            </a:r>
            <a:r>
              <a:rPr lang="en-US" altLang="ja-JP" sz="1100" dirty="0"/>
              <a:t>: Education</a:t>
            </a:r>
          </a:p>
          <a:p>
            <a:pPr eaLnBrk="1" hangingPunct="1">
              <a:lnSpc>
                <a:spcPct val="90000"/>
              </a:lnSpc>
              <a:buFont typeface="Wingdings" pitchFamily="2" charset="2"/>
              <a:buNone/>
            </a:pPr>
            <a:r>
              <a:rPr lang="en-US" altLang="ja-JP" sz="1100" dirty="0"/>
              <a:t>	doc 2: 	Student, School 		 </a:t>
            </a:r>
            <a:r>
              <a:rPr lang="en-US" altLang="ja-JP" sz="1100" dirty="0" smtClean="0"/>
              <a:t>: </a:t>
            </a:r>
            <a:r>
              <a:rPr lang="en-US" altLang="ja-JP" sz="1100" dirty="0"/>
              <a:t>Education 	</a:t>
            </a:r>
          </a:p>
          <a:p>
            <a:pPr eaLnBrk="1" hangingPunct="1">
              <a:lnSpc>
                <a:spcPct val="90000"/>
              </a:lnSpc>
              <a:buFont typeface="Wingdings" pitchFamily="2" charset="2"/>
              <a:buNone/>
            </a:pPr>
            <a:r>
              <a:rPr lang="en-US" altLang="ja-JP" sz="1100" dirty="0"/>
              <a:t>	doc 3: 	Teach, School, City, Game 	 </a:t>
            </a:r>
            <a:r>
              <a:rPr lang="tr-TR" altLang="ja-JP" sz="1100" dirty="0"/>
              <a:t>	</a:t>
            </a:r>
            <a:r>
              <a:rPr lang="en-US" altLang="ja-JP" sz="1100" dirty="0"/>
              <a:t>: Education</a:t>
            </a:r>
          </a:p>
          <a:p>
            <a:pPr eaLnBrk="1" hangingPunct="1">
              <a:lnSpc>
                <a:spcPct val="90000"/>
              </a:lnSpc>
              <a:buFont typeface="Wingdings" pitchFamily="2" charset="2"/>
              <a:buNone/>
            </a:pPr>
            <a:r>
              <a:rPr lang="en-US" altLang="ja-JP" sz="1100" dirty="0"/>
              <a:t>	doc 4: 	Baseball, Basketball		 : Sport</a:t>
            </a:r>
          </a:p>
          <a:p>
            <a:pPr eaLnBrk="1" hangingPunct="1">
              <a:lnSpc>
                <a:spcPct val="90000"/>
              </a:lnSpc>
              <a:buFont typeface="Wingdings" pitchFamily="2" charset="2"/>
              <a:buNone/>
            </a:pPr>
            <a:r>
              <a:rPr lang="en-US" altLang="ja-JP" sz="1100" dirty="0"/>
              <a:t>	doc 5: 	Basketball, Player, Spectator  	 : Sport</a:t>
            </a:r>
          </a:p>
          <a:p>
            <a:pPr eaLnBrk="1" hangingPunct="1">
              <a:lnSpc>
                <a:spcPct val="90000"/>
              </a:lnSpc>
              <a:buFont typeface="Wingdings" pitchFamily="2" charset="2"/>
              <a:buNone/>
            </a:pPr>
            <a:r>
              <a:rPr lang="en-US" altLang="ja-JP" sz="1100" dirty="0"/>
              <a:t>	doc 6: 	Baseball, Coach, Game, Team </a:t>
            </a:r>
            <a:r>
              <a:rPr lang="tr-TR" altLang="ja-JP" sz="1100" dirty="0"/>
              <a:t>    	</a:t>
            </a:r>
            <a:r>
              <a:rPr lang="en-US" altLang="ja-JP" sz="1100" dirty="0"/>
              <a:t>: Sport</a:t>
            </a:r>
          </a:p>
          <a:p>
            <a:pPr eaLnBrk="1" hangingPunct="1">
              <a:lnSpc>
                <a:spcPct val="90000"/>
              </a:lnSpc>
              <a:buFont typeface="Wingdings" pitchFamily="2" charset="2"/>
              <a:buNone/>
            </a:pPr>
            <a:r>
              <a:rPr lang="en-US" altLang="ja-JP" sz="1100" dirty="0"/>
              <a:t>	doc 7: 	Basketball, Team, City, Game 	 : Sport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sz="4000" smtClean="0"/>
              <a:t>Multiple minimum class supports</a:t>
            </a:r>
          </a:p>
        </p:txBody>
      </p:sp>
      <p:sp>
        <p:nvSpPr>
          <p:cNvPr id="56323" name="Rectangle 3"/>
          <p:cNvSpPr>
            <a:spLocks noGrp="1" noChangeArrowheads="1"/>
          </p:cNvSpPr>
          <p:nvPr>
            <p:ph idx="1"/>
          </p:nvPr>
        </p:nvSpPr>
        <p:spPr>
          <a:xfrm>
            <a:off x="468313" y="2133600"/>
            <a:ext cx="8229600" cy="4138613"/>
          </a:xfrm>
        </p:spPr>
        <p:txBody>
          <a:bodyPr/>
          <a:lstStyle/>
          <a:p>
            <a:pPr eaLnBrk="1" hangingPunct="1">
              <a:lnSpc>
                <a:spcPct val="90000"/>
              </a:lnSpc>
            </a:pPr>
            <a:r>
              <a:rPr lang="tr-TR" altLang="ja-JP" sz="2000" dirty="0" smtClean="0"/>
              <a:t>Kullanıcı farklı sınıflara farklı </a:t>
            </a:r>
            <a:r>
              <a:rPr lang="en-US" altLang="ja-JP" sz="2000" dirty="0" smtClean="0">
                <a:solidFill>
                  <a:srgbClr val="FF0000"/>
                </a:solidFill>
              </a:rPr>
              <a:t>minimum support</a:t>
            </a:r>
            <a:r>
              <a:rPr lang="tr-TR" altLang="ja-JP" sz="2000" dirty="0" smtClean="0">
                <a:solidFill>
                  <a:srgbClr val="FF0000"/>
                </a:solidFill>
              </a:rPr>
              <a:t> dereceleri </a:t>
            </a:r>
            <a:r>
              <a:rPr lang="tr-TR" altLang="ja-JP" sz="2000" dirty="0" smtClean="0"/>
              <a:t>tanımlayabilir.</a:t>
            </a:r>
            <a:r>
              <a:rPr lang="en-US" altLang="ja-JP" sz="2000" dirty="0" smtClean="0"/>
              <a:t> </a:t>
            </a:r>
          </a:p>
          <a:p>
            <a:pPr eaLnBrk="1" hangingPunct="1">
              <a:lnSpc>
                <a:spcPct val="90000"/>
              </a:lnSpc>
            </a:pPr>
            <a:r>
              <a:rPr lang="tr-TR" altLang="ja-JP" sz="2000" dirty="0" smtClean="0"/>
              <a:t>Örneğin</a:t>
            </a:r>
            <a:r>
              <a:rPr lang="en-US" altLang="ja-JP" sz="2000" dirty="0" smtClean="0"/>
              <a:t>, </a:t>
            </a:r>
            <a:r>
              <a:rPr lang="tr-TR" altLang="ja-JP" sz="2000" dirty="0" smtClean="0"/>
              <a:t>iki sınıflı bir veri kümesi var,</a:t>
            </a:r>
            <a:r>
              <a:rPr lang="en-US" altLang="ja-JP" sz="2000" dirty="0" smtClean="0"/>
              <a:t> Yes </a:t>
            </a:r>
            <a:r>
              <a:rPr lang="tr-TR" altLang="ja-JP" sz="2000" dirty="0" smtClean="0"/>
              <a:t>ve</a:t>
            </a:r>
            <a:r>
              <a:rPr lang="en-US" altLang="ja-JP" sz="2000" dirty="0" smtClean="0"/>
              <a:t> No. </a:t>
            </a:r>
          </a:p>
          <a:p>
            <a:pPr marL="669925" lvl="1" indent="-325438" eaLnBrk="1" hangingPunct="1">
              <a:lnSpc>
                <a:spcPct val="90000"/>
              </a:lnSpc>
            </a:pPr>
            <a:r>
              <a:rPr lang="tr-TR" altLang="ja-JP" sz="2000" dirty="0" err="1" smtClean="0"/>
              <a:t>Yes</a:t>
            </a:r>
            <a:r>
              <a:rPr lang="tr-TR" altLang="ja-JP" sz="2000" dirty="0" smtClean="0"/>
              <a:t> sınıfının kuralları minimum %5 </a:t>
            </a:r>
            <a:r>
              <a:rPr lang="tr-TR" altLang="ja-JP" sz="2000" dirty="0" err="1" smtClean="0"/>
              <a:t>support</a:t>
            </a:r>
            <a:r>
              <a:rPr lang="tr-TR" altLang="ja-JP" sz="2000" dirty="0" smtClean="0"/>
              <a:t> derecesine sahip olsun</a:t>
            </a:r>
            <a:endParaRPr lang="en-US" altLang="ja-JP" sz="2000" dirty="0" smtClean="0"/>
          </a:p>
          <a:p>
            <a:pPr marL="669925" lvl="1" indent="-325438" eaLnBrk="1" hangingPunct="1">
              <a:lnSpc>
                <a:spcPct val="90000"/>
              </a:lnSpc>
            </a:pPr>
            <a:r>
              <a:rPr lang="tr-TR" altLang="ja-JP" sz="2000" dirty="0" smtClean="0"/>
              <a:t>No sınıfının kuralları minimum %10 </a:t>
            </a:r>
            <a:r>
              <a:rPr lang="tr-TR" altLang="ja-JP" sz="2000" dirty="0" err="1" smtClean="0"/>
              <a:t>support</a:t>
            </a:r>
            <a:r>
              <a:rPr lang="tr-TR" altLang="ja-JP" sz="2000" dirty="0" smtClean="0"/>
              <a:t> derecesine sahip olsun</a:t>
            </a:r>
            <a:r>
              <a:rPr lang="en-US" altLang="ja-JP" sz="2000" dirty="0" smtClean="0"/>
              <a:t> </a:t>
            </a:r>
            <a:r>
              <a:rPr lang="tr-TR" altLang="ja-JP" sz="2000" dirty="0" smtClean="0"/>
              <a:t>isteyebiliriz.</a:t>
            </a:r>
            <a:r>
              <a:rPr lang="en-US" altLang="ja-JP" sz="2000" dirty="0" smtClean="0"/>
              <a:t> </a:t>
            </a:r>
            <a:endParaRPr lang="en-US" sz="2000" dirty="0" smtClean="0">
              <a:solidFill>
                <a:srgbClr val="3333CC"/>
              </a:solidFill>
            </a:endParaRPr>
          </a:p>
          <a:p>
            <a:pPr marL="669925" lvl="1" indent="-325438" eaLnBrk="1" hangingPunct="1">
              <a:lnSpc>
                <a:spcPct val="90000"/>
              </a:lnSpc>
            </a:pPr>
            <a:r>
              <a:rPr lang="tr-TR" sz="2000" dirty="0" smtClean="0"/>
              <a:t>uygulamalarda kullanışlı bir yoldur.</a:t>
            </a:r>
            <a:endParaRPr lang="en-US" sz="2000" dirty="0" smtClean="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idx="4294967295"/>
          </p:nvPr>
        </p:nvSpPr>
        <p:spPr>
          <a:xfrm>
            <a:off x="539750" y="188913"/>
            <a:ext cx="7793038" cy="1462087"/>
          </a:xfrm>
        </p:spPr>
        <p:txBody>
          <a:bodyPr/>
          <a:lstStyle/>
          <a:p>
            <a:pPr eaLnBrk="1" hangingPunct="1"/>
            <a:r>
              <a:rPr lang="tr-TR" smtClean="0"/>
              <a:t>İçerik</a:t>
            </a:r>
          </a:p>
        </p:txBody>
      </p:sp>
      <p:sp>
        <p:nvSpPr>
          <p:cNvPr id="57347" name="Rectangle 3"/>
          <p:cNvSpPr>
            <a:spLocks noGrp="1" noChangeArrowheads="1"/>
          </p:cNvSpPr>
          <p:nvPr>
            <p:ph type="body" idx="4294967295"/>
          </p:nvPr>
        </p:nvSpPr>
        <p:spPr>
          <a:xfrm>
            <a:off x="827088" y="1700213"/>
            <a:ext cx="7772400" cy="4114800"/>
          </a:xfrm>
        </p:spPr>
        <p:txBody>
          <a:bodyPr/>
          <a:lstStyle/>
          <a:p>
            <a:pPr eaLnBrk="1" hangingPunct="1"/>
            <a:r>
              <a:rPr lang="tr-TR" smtClean="0"/>
              <a:t>Birliktelik kuralları kavramları</a:t>
            </a:r>
          </a:p>
          <a:p>
            <a:pPr eaLnBrk="1" hangingPunct="1"/>
            <a:r>
              <a:rPr lang="tr-TR" smtClean="0"/>
              <a:t>Apriori Algoritması</a:t>
            </a:r>
          </a:p>
          <a:p>
            <a:pPr eaLnBrk="1" hangingPunct="1"/>
            <a:r>
              <a:rPr lang="tr-TR" smtClean="0">
                <a:latin typeface="Arial" charset="0"/>
              </a:rPr>
              <a:t>Birliktelik kuralları madenciliği için veri tipleri</a:t>
            </a:r>
            <a:endParaRPr lang="en-US" smtClean="0"/>
          </a:p>
          <a:p>
            <a:pPr eaLnBrk="1" hangingPunct="1"/>
            <a:r>
              <a:rPr lang="tr-TR" smtClean="0">
                <a:latin typeface="Arial" charset="0"/>
              </a:rPr>
              <a:t>M</a:t>
            </a:r>
            <a:r>
              <a:rPr lang="en-US" smtClean="0"/>
              <a:t>ultiple minimum supports</a:t>
            </a:r>
          </a:p>
          <a:p>
            <a:pPr eaLnBrk="1" hangingPunct="1"/>
            <a:r>
              <a:rPr lang="tr-TR" smtClean="0">
                <a:latin typeface="Arial" charset="0"/>
              </a:rPr>
              <a:t>C</a:t>
            </a:r>
            <a:r>
              <a:rPr lang="en-US" smtClean="0"/>
              <a:t>lass association rules</a:t>
            </a:r>
          </a:p>
          <a:p>
            <a:pPr eaLnBrk="1" hangingPunct="1"/>
            <a:r>
              <a:rPr lang="en-US" b="1" smtClean="0">
                <a:solidFill>
                  <a:srgbClr val="FF0000"/>
                </a:solidFill>
              </a:rPr>
              <a:t>Sequential pattern mining</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smtClean="0"/>
              <a:t>Sequential pattern mining</a:t>
            </a:r>
          </a:p>
        </p:txBody>
      </p:sp>
      <p:sp>
        <p:nvSpPr>
          <p:cNvPr id="58371" name="Rectangle 3"/>
          <p:cNvSpPr>
            <a:spLocks noGrp="1" noChangeArrowheads="1"/>
          </p:cNvSpPr>
          <p:nvPr>
            <p:ph idx="1"/>
          </p:nvPr>
        </p:nvSpPr>
        <p:spPr/>
        <p:txBody>
          <a:bodyPr/>
          <a:lstStyle/>
          <a:p>
            <a:pPr eaLnBrk="1" hangingPunct="1">
              <a:lnSpc>
                <a:spcPct val="90000"/>
              </a:lnSpc>
            </a:pPr>
            <a:r>
              <a:rPr lang="tr-TR" altLang="ja-JP" sz="2400" dirty="0" smtClean="0"/>
              <a:t>İlişki kuralları madenciliğinde sıralamanın önemli olduğu pek çok uygulamada</a:t>
            </a:r>
            <a:r>
              <a:rPr lang="en-US" altLang="ja-JP" sz="2400" dirty="0" smtClean="0"/>
              <a:t>, </a:t>
            </a:r>
          </a:p>
          <a:p>
            <a:pPr marL="669925" lvl="1" indent="-325438" eaLnBrk="1" hangingPunct="1">
              <a:lnSpc>
                <a:spcPct val="90000"/>
              </a:lnSpc>
            </a:pPr>
            <a:r>
              <a:rPr lang="tr-TR" altLang="ja-JP" sz="2400" dirty="0" smtClean="0"/>
              <a:t>Market-sepet analizinde</a:t>
            </a:r>
            <a:r>
              <a:rPr lang="en-US" altLang="ja-JP" sz="2400" dirty="0" smtClean="0"/>
              <a:t>, </a:t>
            </a:r>
            <a:r>
              <a:rPr lang="tr-TR" altLang="ja-JP" sz="2400" dirty="0" smtClean="0"/>
              <a:t>insanların bazı nesneleri sırayla alıp almadığını öğrenmek ilginç olabilir (raf dizilimleri için, promosyonlar için).</a:t>
            </a:r>
            <a:endParaRPr lang="en-US" altLang="ja-JP" dirty="0" smtClean="0"/>
          </a:p>
          <a:p>
            <a:pPr marL="669925" lvl="1" indent="-325438" eaLnBrk="1" hangingPunct="1">
              <a:lnSpc>
                <a:spcPct val="90000"/>
              </a:lnSpc>
            </a:pPr>
            <a:r>
              <a:rPr lang="tr-TR" altLang="ja-JP" sz="2400" dirty="0" smtClean="0"/>
              <a:t>Web kullanım madenciliğinde</a:t>
            </a:r>
            <a:r>
              <a:rPr lang="en-US" altLang="ja-JP" sz="2400" dirty="0" smtClean="0"/>
              <a:t>,</a:t>
            </a:r>
            <a:r>
              <a:rPr lang="tr-TR" altLang="ja-JP" sz="2400" dirty="0" smtClean="0"/>
              <a:t> bir Web sitesinde kullanıcı ziyaretlerinin sırasından, kullanıcıların örüntülerini bulmak kullanışlı olabilir.</a:t>
            </a:r>
            <a:endParaRPr lang="en-US" sz="2400" dirty="0" smtClean="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Başlık 1"/>
          <p:cNvSpPr>
            <a:spLocks noGrp="1"/>
          </p:cNvSpPr>
          <p:nvPr>
            <p:ph type="title"/>
          </p:nvPr>
        </p:nvSpPr>
        <p:spPr/>
        <p:txBody>
          <a:bodyPr/>
          <a:lstStyle/>
          <a:p>
            <a:pPr eaLnBrk="1" hangingPunct="1"/>
            <a:r>
              <a:rPr lang="tr-TR" smtClean="0"/>
              <a:t>Uygulamalar</a:t>
            </a:r>
          </a:p>
        </p:txBody>
      </p:sp>
      <p:sp>
        <p:nvSpPr>
          <p:cNvPr id="59395" name="İçerik Yer Tutucusu 2"/>
          <p:cNvSpPr>
            <a:spLocks noGrp="1"/>
          </p:cNvSpPr>
          <p:nvPr>
            <p:ph idx="1"/>
          </p:nvPr>
        </p:nvSpPr>
        <p:spPr/>
        <p:txBody>
          <a:bodyPr/>
          <a:lstStyle/>
          <a:p>
            <a:pPr eaLnBrk="1" hangingPunct="1">
              <a:lnSpc>
                <a:spcPct val="90000"/>
              </a:lnSpc>
            </a:pPr>
            <a:r>
              <a:rPr lang="en-US" altLang="zh-CN" sz="2400" smtClean="0"/>
              <a:t>sequential pattern mining</a:t>
            </a:r>
            <a:r>
              <a:rPr lang="tr-TR" altLang="zh-CN" sz="2400" smtClean="0"/>
              <a:t> uygulamaları:</a:t>
            </a:r>
            <a:endParaRPr lang="en-US" altLang="zh-CN" sz="2400" smtClean="0"/>
          </a:p>
          <a:p>
            <a:pPr lvl="1" eaLnBrk="1" hangingPunct="1">
              <a:lnSpc>
                <a:spcPct val="90000"/>
              </a:lnSpc>
            </a:pPr>
            <a:r>
              <a:rPr lang="tr-TR" altLang="zh-CN" sz="2400" smtClean="0"/>
              <a:t>Müşteri alışveriş sırası (önce bilgisayar, ve sonraki 3 ay içinde </a:t>
            </a:r>
            <a:r>
              <a:rPr lang="en-US" altLang="zh-CN" sz="2400" smtClean="0"/>
              <a:t>digital camera</a:t>
            </a:r>
            <a:r>
              <a:rPr lang="tr-TR" altLang="zh-CN" sz="2400" smtClean="0"/>
              <a:t>).</a:t>
            </a:r>
            <a:endParaRPr lang="en-US" altLang="zh-CN" sz="2400" smtClean="0"/>
          </a:p>
          <a:p>
            <a:pPr lvl="1" eaLnBrk="1" hangingPunct="1">
              <a:lnSpc>
                <a:spcPct val="90000"/>
              </a:lnSpc>
            </a:pPr>
            <a:r>
              <a:rPr lang="tr-TR" altLang="zh-CN" sz="2400" smtClean="0"/>
              <a:t>Medikal tedaviler</a:t>
            </a:r>
            <a:r>
              <a:rPr lang="en-US" altLang="zh-CN" sz="2400" smtClean="0"/>
              <a:t>, </a:t>
            </a:r>
            <a:r>
              <a:rPr lang="tr-TR" altLang="zh-CN" sz="2400" smtClean="0"/>
              <a:t>doğal felaketler</a:t>
            </a:r>
            <a:r>
              <a:rPr lang="en-US" altLang="zh-CN" sz="2400" smtClean="0"/>
              <a:t> (</a:t>
            </a:r>
            <a:r>
              <a:rPr lang="tr-TR" altLang="zh-CN" sz="2400" smtClean="0"/>
              <a:t>depremler gibi</a:t>
            </a:r>
            <a:r>
              <a:rPr lang="en-US" altLang="zh-CN" sz="2400" smtClean="0"/>
              <a:t>), </a:t>
            </a:r>
            <a:r>
              <a:rPr lang="tr-TR" altLang="zh-CN" sz="2400" smtClean="0"/>
              <a:t>mühendislik prosesleri</a:t>
            </a:r>
            <a:r>
              <a:rPr lang="en-US" altLang="zh-CN" sz="2400" smtClean="0"/>
              <a:t>, </a:t>
            </a:r>
            <a:r>
              <a:rPr lang="tr-TR" altLang="zh-CN" sz="2400" smtClean="0"/>
              <a:t>stok ve market uygulamaları</a:t>
            </a:r>
          </a:p>
          <a:p>
            <a:pPr lvl="1" eaLnBrk="1" hangingPunct="1">
              <a:lnSpc>
                <a:spcPct val="90000"/>
              </a:lnSpc>
            </a:pPr>
            <a:r>
              <a:rPr lang="tr-TR" altLang="zh-CN" sz="2400" smtClean="0"/>
              <a:t>Telefon çağrı örüntüleri </a:t>
            </a:r>
          </a:p>
          <a:p>
            <a:pPr lvl="1" eaLnBrk="1" hangingPunct="1">
              <a:lnSpc>
                <a:spcPct val="90000"/>
              </a:lnSpc>
            </a:pPr>
            <a:r>
              <a:rPr lang="en-US" altLang="zh-CN" sz="2400" smtClean="0"/>
              <a:t>Weblog click streams</a:t>
            </a:r>
          </a:p>
          <a:p>
            <a:pPr lvl="1" eaLnBrk="1" hangingPunct="1">
              <a:lnSpc>
                <a:spcPct val="90000"/>
              </a:lnSpc>
            </a:pPr>
            <a:r>
              <a:rPr lang="en-US" altLang="zh-CN" sz="2400" smtClean="0"/>
              <a:t>DNA s</a:t>
            </a:r>
            <a:r>
              <a:rPr lang="tr-TR" altLang="zh-CN" sz="2400" smtClean="0"/>
              <a:t>ıraları ve gen yapıları</a:t>
            </a:r>
            <a:endParaRPr lang="tr-TR" altLang="ja-JP" sz="2400" smtClean="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tr-TR" smtClean="0"/>
              <a:t>Temel Bileşenler</a:t>
            </a:r>
            <a:endParaRPr lang="en-US" smtClean="0"/>
          </a:p>
        </p:txBody>
      </p:sp>
      <p:sp>
        <p:nvSpPr>
          <p:cNvPr id="60419" name="Rectangle 3"/>
          <p:cNvSpPr>
            <a:spLocks noGrp="1" noChangeArrowheads="1"/>
          </p:cNvSpPr>
          <p:nvPr>
            <p:ph idx="1"/>
          </p:nvPr>
        </p:nvSpPr>
        <p:spPr>
          <a:xfrm>
            <a:off x="468313" y="1557338"/>
            <a:ext cx="8229600" cy="3959225"/>
          </a:xfrm>
        </p:spPr>
        <p:txBody>
          <a:bodyPr/>
          <a:lstStyle/>
          <a:p>
            <a:pPr eaLnBrk="1" hangingPunct="1">
              <a:lnSpc>
                <a:spcPct val="80000"/>
              </a:lnSpc>
            </a:pPr>
            <a:r>
              <a:rPr lang="en-US" altLang="ja-JP" sz="2000" i="1" dirty="0" smtClean="0">
                <a:solidFill>
                  <a:srgbClr val="3333CC"/>
                </a:solidFill>
              </a:rPr>
              <a:t>I</a:t>
            </a:r>
            <a:r>
              <a:rPr lang="en-US" altLang="ja-JP" sz="2000" dirty="0" smtClean="0">
                <a:solidFill>
                  <a:srgbClr val="3333CC"/>
                </a:solidFill>
              </a:rPr>
              <a:t> = {</a:t>
            </a:r>
            <a:r>
              <a:rPr lang="en-US" altLang="ja-JP" sz="2000" i="1" dirty="0" smtClean="0">
                <a:solidFill>
                  <a:srgbClr val="3333CC"/>
                </a:solidFill>
              </a:rPr>
              <a:t>i</a:t>
            </a:r>
            <a:r>
              <a:rPr lang="en-US" altLang="ja-JP" sz="2000" baseline="-25000" dirty="0" smtClean="0">
                <a:solidFill>
                  <a:srgbClr val="3333CC"/>
                </a:solidFill>
              </a:rPr>
              <a:t>1</a:t>
            </a:r>
            <a:r>
              <a:rPr lang="en-US" altLang="ja-JP" sz="2000" i="1" dirty="0" smtClean="0">
                <a:solidFill>
                  <a:srgbClr val="3333CC"/>
                </a:solidFill>
              </a:rPr>
              <a:t>, i</a:t>
            </a:r>
            <a:r>
              <a:rPr lang="en-US" altLang="ja-JP" sz="2000" baseline="-25000" dirty="0" smtClean="0">
                <a:solidFill>
                  <a:srgbClr val="3333CC"/>
                </a:solidFill>
              </a:rPr>
              <a:t>2</a:t>
            </a:r>
            <a:r>
              <a:rPr lang="en-US" altLang="ja-JP" sz="2000" i="1" dirty="0" smtClean="0">
                <a:solidFill>
                  <a:srgbClr val="3333CC"/>
                </a:solidFill>
              </a:rPr>
              <a:t>, </a:t>
            </a:r>
            <a:r>
              <a:rPr lang="en-US" altLang="ja-JP" sz="2000" i="1" dirty="0" smtClean="0">
                <a:solidFill>
                  <a:srgbClr val="3333CC"/>
                </a:solidFill>
                <a:latin typeface="Arial" charset="0"/>
              </a:rPr>
              <a:t>…</a:t>
            </a:r>
            <a:r>
              <a:rPr lang="en-US" altLang="ja-JP" sz="2000" i="1" dirty="0" smtClean="0">
                <a:solidFill>
                  <a:srgbClr val="3333CC"/>
                </a:solidFill>
              </a:rPr>
              <a:t>, </a:t>
            </a:r>
            <a:r>
              <a:rPr lang="en-US" altLang="ja-JP" sz="2000" i="1" dirty="0" err="1" smtClean="0">
                <a:solidFill>
                  <a:srgbClr val="3333CC"/>
                </a:solidFill>
              </a:rPr>
              <a:t>i</a:t>
            </a:r>
            <a:r>
              <a:rPr lang="en-US" altLang="ja-JP" sz="2000" i="1" baseline="-25000" dirty="0" err="1" smtClean="0">
                <a:solidFill>
                  <a:srgbClr val="3333CC"/>
                </a:solidFill>
              </a:rPr>
              <a:t>m</a:t>
            </a:r>
            <a:r>
              <a:rPr lang="en-US" altLang="ja-JP" sz="2000" dirty="0" smtClean="0">
                <a:solidFill>
                  <a:srgbClr val="3333CC"/>
                </a:solidFill>
              </a:rPr>
              <a:t>} items</a:t>
            </a:r>
            <a:r>
              <a:rPr lang="tr-TR" altLang="ja-JP" sz="2000" dirty="0" smtClean="0">
                <a:solidFill>
                  <a:srgbClr val="3333CC"/>
                </a:solidFill>
              </a:rPr>
              <a:t>et</a:t>
            </a:r>
            <a:r>
              <a:rPr lang="en-US" altLang="ja-JP" sz="2000" dirty="0" smtClean="0"/>
              <a:t>.  </a:t>
            </a:r>
          </a:p>
          <a:p>
            <a:pPr eaLnBrk="1" hangingPunct="1">
              <a:lnSpc>
                <a:spcPct val="80000"/>
              </a:lnSpc>
            </a:pPr>
            <a:endParaRPr lang="tr-TR" altLang="ja-JP" sz="2000" b="1" dirty="0" smtClean="0">
              <a:solidFill>
                <a:srgbClr val="FF0000"/>
              </a:solidFill>
            </a:endParaRPr>
          </a:p>
          <a:p>
            <a:pPr eaLnBrk="1" hangingPunct="1">
              <a:lnSpc>
                <a:spcPct val="80000"/>
              </a:lnSpc>
            </a:pPr>
            <a:r>
              <a:rPr lang="en-US" altLang="ja-JP" sz="2000" b="1" dirty="0" smtClean="0">
                <a:solidFill>
                  <a:srgbClr val="FF0000"/>
                </a:solidFill>
              </a:rPr>
              <a:t>Sequence</a:t>
            </a:r>
            <a:r>
              <a:rPr lang="en-US" altLang="ja-JP" sz="2000" b="1" dirty="0" smtClean="0"/>
              <a:t>:</a:t>
            </a:r>
            <a:r>
              <a:rPr lang="en-US" altLang="ja-JP" sz="2000" dirty="0" smtClean="0"/>
              <a:t> </a:t>
            </a:r>
            <a:r>
              <a:rPr lang="tr-TR" altLang="ja-JP" sz="2000" dirty="0" smtClean="0"/>
              <a:t>düzenli bir </a:t>
            </a:r>
            <a:r>
              <a:rPr lang="tr-TR" altLang="ja-JP" sz="2000" dirty="0" err="1" smtClean="0"/>
              <a:t>itemset</a:t>
            </a:r>
            <a:r>
              <a:rPr lang="tr-TR" altLang="ja-JP" sz="2000" dirty="0" smtClean="0"/>
              <a:t> listesi</a:t>
            </a:r>
            <a:r>
              <a:rPr lang="en-US" altLang="ja-JP" sz="2000" dirty="0" smtClean="0"/>
              <a:t> </a:t>
            </a:r>
          </a:p>
          <a:p>
            <a:pPr eaLnBrk="1" hangingPunct="1">
              <a:lnSpc>
                <a:spcPct val="80000"/>
              </a:lnSpc>
            </a:pPr>
            <a:endParaRPr lang="tr-TR" altLang="ja-JP" sz="2000" b="1" dirty="0" smtClean="0">
              <a:solidFill>
                <a:srgbClr val="FF0000"/>
              </a:solidFill>
            </a:endParaRPr>
          </a:p>
          <a:p>
            <a:pPr eaLnBrk="1" hangingPunct="1">
              <a:lnSpc>
                <a:spcPct val="80000"/>
              </a:lnSpc>
            </a:pPr>
            <a:r>
              <a:rPr lang="en-US" altLang="ja-JP" sz="2000" b="1" dirty="0" err="1" smtClean="0">
                <a:solidFill>
                  <a:srgbClr val="FF0000"/>
                </a:solidFill>
              </a:rPr>
              <a:t>Itemset</a:t>
            </a:r>
            <a:r>
              <a:rPr lang="en-US" altLang="ja-JP" sz="2000" b="1" dirty="0" smtClean="0">
                <a:solidFill>
                  <a:srgbClr val="FF0000"/>
                </a:solidFill>
              </a:rPr>
              <a:t>/element</a:t>
            </a:r>
            <a:r>
              <a:rPr lang="en-US" altLang="ja-JP" sz="2000" dirty="0" smtClean="0"/>
              <a:t>: </a:t>
            </a:r>
            <a:r>
              <a:rPr lang="en-US" altLang="ja-JP" sz="2000" i="1" dirty="0" smtClean="0"/>
              <a:t>X</a:t>
            </a:r>
            <a:r>
              <a:rPr lang="en-US" altLang="ja-JP" sz="2000" dirty="0" smtClean="0"/>
              <a:t> </a:t>
            </a:r>
            <a:r>
              <a:rPr lang="en-US" altLang="ja-JP" sz="2000" dirty="0" smtClean="0">
                <a:sym typeface="Symbol" pitchFamily="18" charset="2"/>
              </a:rPr>
              <a:t></a:t>
            </a:r>
            <a:r>
              <a:rPr lang="en-US" altLang="ja-JP" sz="2000" dirty="0" smtClean="0"/>
              <a:t> </a:t>
            </a:r>
            <a:r>
              <a:rPr lang="en-US" altLang="ja-JP" sz="2000" i="1" dirty="0" smtClean="0"/>
              <a:t>I</a:t>
            </a:r>
            <a:r>
              <a:rPr lang="tr-TR" altLang="ja-JP" sz="2000" i="1" dirty="0" smtClean="0"/>
              <a:t> nesnelerin</a:t>
            </a:r>
            <a:r>
              <a:rPr lang="en-US" altLang="ja-JP" sz="2000" dirty="0" smtClean="0"/>
              <a:t> </a:t>
            </a:r>
            <a:r>
              <a:rPr lang="tr-TR" altLang="ja-JP" sz="2000" dirty="0" smtClean="0"/>
              <a:t>boş olmayan bir kümesi</a:t>
            </a:r>
            <a:r>
              <a:rPr lang="en-US" altLang="ja-JP" sz="2000" dirty="0" smtClean="0"/>
              <a:t>. </a:t>
            </a:r>
            <a:r>
              <a:rPr lang="tr-TR" altLang="ja-JP" sz="2000" dirty="0" smtClean="0"/>
              <a:t>Bir s sırasını </a:t>
            </a:r>
            <a:r>
              <a:rPr lang="en-US" altLang="ja-JP" sz="2000" dirty="0" smtClean="0">
                <a:sym typeface="Symbol" pitchFamily="18" charset="2"/>
              </a:rPr>
              <a:t></a:t>
            </a:r>
            <a:r>
              <a:rPr lang="en-US" altLang="ja-JP" sz="2000" i="1" dirty="0" smtClean="0"/>
              <a:t>a</a:t>
            </a:r>
            <a:r>
              <a:rPr lang="en-US" altLang="ja-JP" sz="2000" baseline="-25000" dirty="0" smtClean="0"/>
              <a:t>1</a:t>
            </a:r>
            <a:r>
              <a:rPr lang="en-US" altLang="ja-JP" sz="2000" i="1" dirty="0" smtClean="0"/>
              <a:t>a</a:t>
            </a:r>
            <a:r>
              <a:rPr lang="en-US" altLang="ja-JP" sz="2000" baseline="-25000" dirty="0" smtClean="0"/>
              <a:t>2</a:t>
            </a:r>
            <a:r>
              <a:rPr lang="en-US" altLang="ja-JP" sz="2000" i="1" dirty="0" smtClean="0">
                <a:latin typeface="Arial" charset="0"/>
              </a:rPr>
              <a:t>…</a:t>
            </a:r>
            <a:r>
              <a:rPr lang="en-US" altLang="ja-JP" sz="2000" i="1" dirty="0" err="1" smtClean="0"/>
              <a:t>a</a:t>
            </a:r>
            <a:r>
              <a:rPr lang="en-US" altLang="ja-JP" sz="2000" i="1" baseline="-25000" dirty="0" err="1" smtClean="0"/>
              <a:t>r</a:t>
            </a:r>
            <a:r>
              <a:rPr lang="en-US" altLang="ja-JP" sz="2000" dirty="0" smtClean="0">
                <a:sym typeface="Symbol" pitchFamily="18" charset="2"/>
              </a:rPr>
              <a:t></a:t>
            </a:r>
            <a:r>
              <a:rPr lang="tr-TR" altLang="ja-JP" sz="2000" dirty="0" smtClean="0">
                <a:sym typeface="Symbol" pitchFamily="18" charset="2"/>
              </a:rPr>
              <a:t> ile temsil ederiz</a:t>
            </a:r>
            <a:r>
              <a:rPr lang="en-US" altLang="ja-JP" sz="2000" dirty="0" smtClean="0"/>
              <a:t>, </a:t>
            </a:r>
            <a:r>
              <a:rPr lang="tr-TR" altLang="ja-JP" sz="2000" dirty="0" smtClean="0"/>
              <a:t>burada</a:t>
            </a:r>
            <a:r>
              <a:rPr lang="en-US" altLang="ja-JP" sz="2000" dirty="0" smtClean="0"/>
              <a:t> </a:t>
            </a:r>
            <a:r>
              <a:rPr lang="en-US" altLang="ja-JP" sz="2000" i="1" dirty="0" err="1" smtClean="0"/>
              <a:t>a</a:t>
            </a:r>
            <a:r>
              <a:rPr lang="en-US" altLang="ja-JP" sz="2000" i="1" baseline="-25000" dirty="0" err="1" smtClean="0"/>
              <a:t>i</a:t>
            </a:r>
            <a:r>
              <a:rPr lang="en-US" altLang="ja-JP" sz="2000" dirty="0" smtClean="0"/>
              <a:t> </a:t>
            </a:r>
            <a:r>
              <a:rPr lang="tr-TR" altLang="ja-JP" sz="2000" dirty="0" smtClean="0"/>
              <a:t>bir </a:t>
            </a:r>
            <a:r>
              <a:rPr lang="en-US" altLang="ja-JP" sz="2000" dirty="0" err="1" smtClean="0"/>
              <a:t>itemset</a:t>
            </a:r>
            <a:r>
              <a:rPr lang="tr-TR" altLang="ja-JP" sz="2000" dirty="0" smtClean="0"/>
              <a:t>’tir</a:t>
            </a:r>
            <a:r>
              <a:rPr lang="en-US" altLang="ja-JP" sz="2000" dirty="0" smtClean="0"/>
              <a:t>, </a:t>
            </a:r>
            <a:r>
              <a:rPr lang="tr-TR" altLang="ja-JP" sz="2000" dirty="0" err="1" smtClean="0"/>
              <a:t>itemset</a:t>
            </a:r>
            <a:r>
              <a:rPr lang="tr-TR" altLang="ja-JP" sz="2000" dirty="0" smtClean="0"/>
              <a:t> aynı zamanda </a:t>
            </a:r>
            <a:r>
              <a:rPr lang="tr-TR" altLang="ja-JP" sz="2000" dirty="0" err="1" smtClean="0"/>
              <a:t>s’in</a:t>
            </a:r>
            <a:r>
              <a:rPr lang="tr-TR" altLang="ja-JP" sz="2000" dirty="0" smtClean="0"/>
              <a:t> bir elemanı</a:t>
            </a:r>
            <a:r>
              <a:rPr lang="tr-TR" altLang="ja-JP" sz="2000" dirty="0" smtClean="0">
                <a:latin typeface="Arial" charset="0"/>
              </a:rPr>
              <a:t> </a:t>
            </a:r>
            <a:r>
              <a:rPr lang="tr-TR" altLang="ja-JP" sz="2000" dirty="0" smtClean="0"/>
              <a:t>olarak da bilinir.</a:t>
            </a:r>
            <a:r>
              <a:rPr lang="en-US" altLang="ja-JP" sz="2000" dirty="0" smtClean="0"/>
              <a:t> </a:t>
            </a:r>
          </a:p>
          <a:p>
            <a:pPr eaLnBrk="1" hangingPunct="1">
              <a:lnSpc>
                <a:spcPct val="80000"/>
              </a:lnSpc>
            </a:pPr>
            <a:endParaRPr lang="tr-TR" altLang="zh-CN" sz="2000" dirty="0" smtClean="0"/>
          </a:p>
          <a:p>
            <a:pPr eaLnBrk="1" hangingPunct="1">
              <a:lnSpc>
                <a:spcPct val="80000"/>
              </a:lnSpc>
            </a:pPr>
            <a:r>
              <a:rPr lang="tr-TR" altLang="zh-CN" sz="2000" dirty="0" smtClean="0"/>
              <a:t>Bir sıranın bir elemanı</a:t>
            </a:r>
            <a:r>
              <a:rPr lang="en-US" altLang="zh-CN" sz="2000" dirty="0" smtClean="0"/>
              <a:t> (</a:t>
            </a:r>
            <a:r>
              <a:rPr lang="tr-TR" altLang="zh-CN" sz="2000" dirty="0" smtClean="0"/>
              <a:t>yada bir</a:t>
            </a:r>
            <a:r>
              <a:rPr lang="en-US" altLang="zh-CN" sz="2000" dirty="0" smtClean="0"/>
              <a:t> </a:t>
            </a:r>
            <a:r>
              <a:rPr lang="en-US" altLang="zh-CN" sz="2000" dirty="0" err="1" smtClean="0"/>
              <a:t>itemset</a:t>
            </a:r>
            <a:r>
              <a:rPr lang="tr-TR" altLang="zh-CN" sz="2000" dirty="0" smtClean="0"/>
              <a:t>i</a:t>
            </a:r>
            <a:r>
              <a:rPr lang="en-US" altLang="zh-CN" sz="2000" dirty="0" smtClean="0"/>
              <a:t>) {</a:t>
            </a:r>
            <a:r>
              <a:rPr lang="en-US" altLang="zh-CN" sz="2000" i="1" dirty="0" smtClean="0"/>
              <a:t>x</a:t>
            </a:r>
            <a:r>
              <a:rPr lang="en-US" altLang="zh-CN" sz="2000" baseline="-25000" dirty="0" smtClean="0"/>
              <a:t>1</a:t>
            </a:r>
            <a:r>
              <a:rPr lang="en-US" altLang="zh-CN" sz="2000" dirty="0" smtClean="0"/>
              <a:t>, </a:t>
            </a:r>
            <a:r>
              <a:rPr lang="en-US" altLang="zh-CN" sz="2000" i="1" dirty="0" smtClean="0"/>
              <a:t>x</a:t>
            </a:r>
            <a:r>
              <a:rPr lang="en-US" altLang="zh-CN" sz="2000" baseline="-25000" dirty="0" smtClean="0"/>
              <a:t>2</a:t>
            </a:r>
            <a:r>
              <a:rPr lang="en-US" altLang="zh-CN" sz="2000" dirty="0" smtClean="0"/>
              <a:t>, </a:t>
            </a:r>
            <a:r>
              <a:rPr lang="en-US" altLang="zh-CN" sz="2000" dirty="0" smtClean="0">
                <a:latin typeface="Arial" charset="0"/>
              </a:rPr>
              <a:t>…</a:t>
            </a:r>
            <a:r>
              <a:rPr lang="en-US" altLang="zh-CN" sz="2000" dirty="0" smtClean="0"/>
              <a:t>, </a:t>
            </a:r>
            <a:r>
              <a:rPr lang="en-US" altLang="zh-CN" sz="2000" i="1" dirty="0" err="1" smtClean="0"/>
              <a:t>x</a:t>
            </a:r>
            <a:r>
              <a:rPr lang="en-US" altLang="zh-CN" sz="2000" i="1" baseline="-25000" dirty="0" err="1" smtClean="0"/>
              <a:t>k</a:t>
            </a:r>
            <a:r>
              <a:rPr lang="en-US" altLang="zh-CN" sz="2000" dirty="0" smtClean="0"/>
              <a:t>}, </a:t>
            </a:r>
            <a:r>
              <a:rPr lang="tr-TR" altLang="zh-CN" sz="2000" dirty="0" smtClean="0"/>
              <a:t>ile temsil edilsin, burada</a:t>
            </a:r>
            <a:r>
              <a:rPr lang="en-US" altLang="zh-CN" sz="2000" dirty="0" smtClean="0"/>
              <a:t> </a:t>
            </a:r>
            <a:r>
              <a:rPr lang="en-US" altLang="zh-CN" sz="2000" i="1" dirty="0" err="1" smtClean="0"/>
              <a:t>x</a:t>
            </a:r>
            <a:r>
              <a:rPr lang="en-US" altLang="zh-CN" sz="2000" i="1" baseline="-25000" dirty="0" err="1" smtClean="0"/>
              <a:t>j</a:t>
            </a:r>
            <a:r>
              <a:rPr lang="en-US" altLang="zh-CN" sz="2000" dirty="0" smtClean="0"/>
              <a:t> </a:t>
            </a:r>
            <a:r>
              <a:rPr lang="en-US" altLang="zh-CN" sz="2000" dirty="0" smtClean="0">
                <a:sym typeface="Symbol" pitchFamily="18" charset="2"/>
              </a:rPr>
              <a:t></a:t>
            </a:r>
            <a:r>
              <a:rPr lang="en-US" altLang="zh-CN" sz="2000" dirty="0" smtClean="0"/>
              <a:t> </a:t>
            </a:r>
            <a:r>
              <a:rPr lang="en-US" altLang="ja-JP" sz="2000" i="1" dirty="0" smtClean="0"/>
              <a:t>I</a:t>
            </a:r>
            <a:r>
              <a:rPr lang="en-US" altLang="zh-CN" sz="2000" dirty="0" smtClean="0"/>
              <a:t> </a:t>
            </a:r>
            <a:r>
              <a:rPr lang="tr-TR" altLang="zh-CN" sz="2000" dirty="0" err="1" smtClean="0"/>
              <a:t>dir</a:t>
            </a:r>
            <a:r>
              <a:rPr lang="tr-TR" altLang="zh-CN" sz="2000" dirty="0" smtClean="0"/>
              <a:t>.</a:t>
            </a:r>
            <a:r>
              <a:rPr lang="en-US" altLang="zh-CN" sz="2000" dirty="0" smtClean="0"/>
              <a:t> </a:t>
            </a:r>
          </a:p>
          <a:p>
            <a:pPr eaLnBrk="1" hangingPunct="1">
              <a:lnSpc>
                <a:spcPct val="80000"/>
              </a:lnSpc>
            </a:pPr>
            <a:r>
              <a:rPr lang="tr-TR" altLang="zh-CN" sz="2000" dirty="0" smtClean="0">
                <a:latin typeface="Arial" charset="0"/>
              </a:rPr>
              <a:t>Bir </a:t>
            </a:r>
            <a:r>
              <a:rPr lang="tr-TR" altLang="zh-CN" sz="2000" dirty="0" err="1" smtClean="0">
                <a:latin typeface="Arial" charset="0"/>
              </a:rPr>
              <a:t>sequence</a:t>
            </a:r>
            <a:r>
              <a:rPr lang="tr-TR" altLang="zh-CN" sz="2000" dirty="0" smtClean="0">
                <a:latin typeface="Arial" charset="0"/>
              </a:rPr>
              <a:t> elemanları arasındaki nesnelerin sözlük sıralamasında oldukları varsayılır.</a:t>
            </a:r>
            <a:r>
              <a:rPr lang="en-US" altLang="ja-JP" sz="2000" dirty="0" smtClean="0"/>
              <a:t> </a:t>
            </a:r>
            <a:endParaRPr lang="tr-TR" altLang="ja-JP" sz="2000" dirty="0" smtClean="0">
              <a:latin typeface="Arial" charset="0"/>
            </a:endParaRPr>
          </a:p>
          <a:p>
            <a:pPr algn="just" eaLnBrk="1" hangingPunct="1">
              <a:lnSpc>
                <a:spcPct val="80000"/>
              </a:lnSpc>
            </a:pPr>
            <a:r>
              <a:rPr lang="tr-TR" sz="2000" dirty="0" smtClean="0">
                <a:latin typeface="Arial" charset="0"/>
              </a:rPr>
              <a:t>Bir nesne, bir </a:t>
            </a:r>
            <a:r>
              <a:rPr lang="tr-TR" sz="2000" dirty="0" err="1" smtClean="0">
                <a:latin typeface="Arial" charset="0"/>
              </a:rPr>
              <a:t>sequence</a:t>
            </a:r>
            <a:r>
              <a:rPr lang="tr-TR" sz="2000" dirty="0" smtClean="0">
                <a:latin typeface="Arial" charset="0"/>
              </a:rPr>
              <a:t> elemanında sadece bir kez bulunabilir, fakat farklı elemanlarda birden çok kez bulunabilir.</a:t>
            </a:r>
            <a:endParaRPr lang="en-US" sz="2000" dirty="0" smtClean="0">
              <a:latin typeface="Arial"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Sık geçen nesnelerden birliktelik kurallarına</a:t>
            </a:r>
            <a:endParaRPr lang="tr-TR" dirty="0"/>
          </a:p>
        </p:txBody>
      </p:sp>
      <p:sp>
        <p:nvSpPr>
          <p:cNvPr id="3" name="2 İçerik Yer Tutucusu"/>
          <p:cNvSpPr>
            <a:spLocks noGrp="1"/>
          </p:cNvSpPr>
          <p:nvPr>
            <p:ph idx="1"/>
          </p:nvPr>
        </p:nvSpPr>
        <p:spPr>
          <a:xfrm>
            <a:off x="3707904" y="1600200"/>
            <a:ext cx="4978896" cy="4525963"/>
          </a:xfrm>
        </p:spPr>
        <p:txBody>
          <a:bodyPr/>
          <a:lstStyle/>
          <a:p>
            <a:r>
              <a:rPr lang="tr-TR" sz="1800" dirty="0" smtClean="0"/>
              <a:t>Birliktelik kuralları:X</a:t>
            </a:r>
            <a:r>
              <a:rPr lang="tr-TR" sz="1800" dirty="0" smtClean="0">
                <a:sym typeface="Wingdings" pitchFamily="2" charset="2"/>
              </a:rPr>
              <a:t>Y(s,c)</a:t>
            </a:r>
          </a:p>
          <a:p>
            <a:r>
              <a:rPr lang="tr-TR" sz="1800" dirty="0" err="1" smtClean="0">
                <a:sym typeface="Wingdings" pitchFamily="2" charset="2"/>
              </a:rPr>
              <a:t>Support</a:t>
            </a:r>
            <a:r>
              <a:rPr lang="tr-TR" sz="1800" dirty="0" smtClean="0">
                <a:sym typeface="Wingdings" pitchFamily="2" charset="2"/>
              </a:rPr>
              <a:t> (s): X ve Y </a:t>
            </a:r>
            <a:r>
              <a:rPr lang="tr-TR" sz="1800" dirty="0" err="1" smtClean="0">
                <a:sym typeface="Wingdings" pitchFamily="2" charset="2"/>
              </a:rPr>
              <a:t>nin</a:t>
            </a:r>
            <a:r>
              <a:rPr lang="tr-TR" sz="1800" dirty="0" smtClean="0">
                <a:sym typeface="Wingdings" pitchFamily="2" charset="2"/>
              </a:rPr>
              <a:t> birlikte geçme olasılığı</a:t>
            </a:r>
          </a:p>
          <a:p>
            <a:pPr lvl="1"/>
            <a:r>
              <a:rPr lang="en-US" sz="1800" i="1" dirty="0" smtClean="0">
                <a:solidFill>
                  <a:srgbClr val="3333CC"/>
                </a:solidFill>
                <a:sym typeface="Symbol" pitchFamily="18" charset="2"/>
              </a:rPr>
              <a:t>s</a:t>
            </a:r>
            <a:r>
              <a:rPr lang="en-US" sz="1800" dirty="0" smtClean="0">
                <a:solidFill>
                  <a:srgbClr val="3333CC"/>
                </a:solidFill>
                <a:sym typeface="Symbol" pitchFamily="18" charset="2"/>
              </a:rPr>
              <a:t> = P(</a:t>
            </a:r>
            <a:r>
              <a:rPr lang="en-US" sz="1800" i="1" dirty="0" smtClean="0">
                <a:solidFill>
                  <a:srgbClr val="3333CC"/>
                </a:solidFill>
              </a:rPr>
              <a:t>X</a:t>
            </a:r>
            <a:r>
              <a:rPr lang="en-US" sz="1800" dirty="0" smtClean="0">
                <a:solidFill>
                  <a:srgbClr val="3333CC"/>
                </a:solidFill>
              </a:rPr>
              <a:t> </a:t>
            </a:r>
            <a:r>
              <a:rPr lang="en-US" sz="1800" dirty="0" smtClean="0">
                <a:solidFill>
                  <a:srgbClr val="3333CC"/>
                </a:solidFill>
                <a:sym typeface="Symbol" pitchFamily="18" charset="2"/>
              </a:rPr>
              <a:t> </a:t>
            </a:r>
            <a:r>
              <a:rPr lang="en-US" sz="1800" i="1" dirty="0" smtClean="0">
                <a:solidFill>
                  <a:srgbClr val="3333CC"/>
                </a:solidFill>
                <a:sym typeface="Symbol" pitchFamily="18" charset="2"/>
              </a:rPr>
              <a:t>Y</a:t>
            </a:r>
            <a:r>
              <a:rPr lang="en-US" sz="1800" dirty="0" smtClean="0">
                <a:solidFill>
                  <a:srgbClr val="3333CC"/>
                </a:solidFill>
                <a:sym typeface="Symbol" pitchFamily="18" charset="2"/>
              </a:rPr>
              <a:t>)</a:t>
            </a:r>
            <a:r>
              <a:rPr lang="en-US" sz="1800" i="1" dirty="0" smtClean="0">
                <a:solidFill>
                  <a:srgbClr val="3333CC"/>
                </a:solidFill>
                <a:sym typeface="Symbol" pitchFamily="18" charset="2"/>
              </a:rPr>
              <a:t>.</a:t>
            </a:r>
            <a:r>
              <a:rPr lang="en-US" sz="1800" i="1" dirty="0" smtClean="0">
                <a:sym typeface="Symbol" pitchFamily="18" charset="2"/>
              </a:rPr>
              <a:t> </a:t>
            </a:r>
            <a:endParaRPr lang="tr-TR" sz="1800" dirty="0" smtClean="0">
              <a:sym typeface="Wingdings" pitchFamily="2" charset="2"/>
            </a:endParaRPr>
          </a:p>
          <a:p>
            <a:r>
              <a:rPr lang="tr-TR" sz="1800" dirty="0" err="1" smtClean="0">
                <a:sym typeface="Wingdings" pitchFamily="2" charset="2"/>
              </a:rPr>
              <a:t>Confidence</a:t>
            </a:r>
            <a:r>
              <a:rPr lang="tr-TR" sz="1800" dirty="0" smtClean="0">
                <a:sym typeface="Wingdings" pitchFamily="2" charset="2"/>
              </a:rPr>
              <a:t> (c ):</a:t>
            </a:r>
            <a:r>
              <a:rPr lang="tr-TR" sz="1800" dirty="0" smtClean="0"/>
              <a:t> </a:t>
            </a:r>
            <a:r>
              <a:rPr lang="tr-TR" sz="1800" dirty="0" err="1" smtClean="0"/>
              <a:t>X’i</a:t>
            </a:r>
            <a:r>
              <a:rPr lang="tr-TR" sz="1800" dirty="0" smtClean="0"/>
              <a:t> içeren kayıtların </a:t>
            </a:r>
            <a:r>
              <a:rPr lang="tr-TR" sz="1800" dirty="0" err="1" smtClean="0"/>
              <a:t>Y’yi</a:t>
            </a:r>
            <a:r>
              <a:rPr lang="tr-TR" sz="1800" dirty="0" smtClean="0"/>
              <a:t> de içereceğini ifade eder</a:t>
            </a:r>
          </a:p>
          <a:p>
            <a:pPr marL="742950" lvl="2" indent="-342900"/>
            <a:r>
              <a:rPr lang="en-US" sz="1800" i="1" dirty="0" smtClean="0">
                <a:solidFill>
                  <a:srgbClr val="3333CC"/>
                </a:solidFill>
              </a:rPr>
              <a:t>c</a:t>
            </a:r>
            <a:r>
              <a:rPr lang="en-US" sz="1800" dirty="0" smtClean="0">
                <a:solidFill>
                  <a:srgbClr val="3333CC"/>
                </a:solidFill>
              </a:rPr>
              <a:t> = P(</a:t>
            </a:r>
            <a:r>
              <a:rPr lang="en-US" sz="1800" i="1" dirty="0" smtClean="0">
                <a:solidFill>
                  <a:srgbClr val="3333CC"/>
                </a:solidFill>
              </a:rPr>
              <a:t>Y</a:t>
            </a:r>
            <a:r>
              <a:rPr lang="en-US" sz="1800" dirty="0" smtClean="0">
                <a:solidFill>
                  <a:srgbClr val="3333CC"/>
                </a:solidFill>
              </a:rPr>
              <a:t> | </a:t>
            </a:r>
            <a:r>
              <a:rPr lang="en-US" sz="1800" i="1" dirty="0" smtClean="0">
                <a:solidFill>
                  <a:srgbClr val="3333CC"/>
                </a:solidFill>
              </a:rPr>
              <a:t>X</a:t>
            </a:r>
            <a:r>
              <a:rPr lang="en-US" sz="1800" dirty="0" smtClean="0">
                <a:solidFill>
                  <a:srgbClr val="3333CC"/>
                </a:solidFill>
              </a:rPr>
              <a:t>)</a:t>
            </a:r>
            <a:endParaRPr lang="tr-TR" sz="1800" dirty="0" smtClean="0"/>
          </a:p>
          <a:p>
            <a:r>
              <a:rPr lang="tr-TR" sz="1800" dirty="0" err="1" smtClean="0"/>
              <a:t>Association</a:t>
            </a:r>
            <a:r>
              <a:rPr lang="tr-TR" sz="1800" dirty="0" smtClean="0"/>
              <a:t> </a:t>
            </a:r>
            <a:r>
              <a:rPr lang="tr-TR" sz="1800" dirty="0" err="1" smtClean="0"/>
              <a:t>Rule</a:t>
            </a:r>
            <a:r>
              <a:rPr lang="tr-TR" sz="1800" dirty="0" smtClean="0"/>
              <a:t> </a:t>
            </a:r>
            <a:r>
              <a:rPr lang="tr-TR" sz="1800" dirty="0" err="1" smtClean="0"/>
              <a:t>Mining</a:t>
            </a:r>
            <a:r>
              <a:rPr lang="tr-TR" sz="1800" dirty="0" smtClean="0"/>
              <a:t>: </a:t>
            </a:r>
            <a:r>
              <a:rPr lang="tr-TR" sz="1800" dirty="0" err="1" smtClean="0"/>
              <a:t>min</a:t>
            </a:r>
            <a:r>
              <a:rPr lang="tr-TR" sz="1800" dirty="0" smtClean="0"/>
              <a:t> </a:t>
            </a:r>
            <a:r>
              <a:rPr lang="tr-TR" sz="1800" dirty="0" err="1" smtClean="0"/>
              <a:t>suppport</a:t>
            </a:r>
            <a:r>
              <a:rPr lang="tr-TR" sz="1800" dirty="0" smtClean="0"/>
              <a:t> ve </a:t>
            </a:r>
            <a:r>
              <a:rPr lang="tr-TR" sz="1800" dirty="0" err="1" smtClean="0"/>
              <a:t>min</a:t>
            </a:r>
            <a:r>
              <a:rPr lang="tr-TR" sz="1800" dirty="0" smtClean="0"/>
              <a:t> </a:t>
            </a:r>
            <a:r>
              <a:rPr lang="tr-TR" sz="1800" dirty="0" err="1" smtClean="0"/>
              <a:t>confidence</a:t>
            </a:r>
            <a:r>
              <a:rPr lang="tr-TR" sz="1800" dirty="0" smtClean="0"/>
              <a:t> kurallarını sağlayan tüm X</a:t>
            </a:r>
            <a:r>
              <a:rPr lang="tr-TR" sz="1800" dirty="0" smtClean="0">
                <a:sym typeface="Wingdings" pitchFamily="2" charset="2"/>
              </a:rPr>
              <a:t>Y kurallarının bulunması</a:t>
            </a:r>
          </a:p>
          <a:p>
            <a:r>
              <a:rPr lang="tr-TR" sz="1800" dirty="0" err="1" smtClean="0">
                <a:sym typeface="Wingdings" pitchFamily="2" charset="2"/>
              </a:rPr>
              <a:t>Minsup</a:t>
            </a:r>
            <a:r>
              <a:rPr lang="tr-TR" sz="1800" dirty="0" smtClean="0">
                <a:sym typeface="Wingdings" pitchFamily="2" charset="2"/>
              </a:rPr>
              <a:t>=;%50 olsun</a:t>
            </a:r>
          </a:p>
          <a:p>
            <a:pPr lvl="1"/>
            <a:r>
              <a:rPr lang="tr-TR" sz="1400" dirty="0" err="1" smtClean="0">
                <a:sym typeface="Wingdings" pitchFamily="2" charset="2"/>
              </a:rPr>
              <a:t>Freq</a:t>
            </a:r>
            <a:r>
              <a:rPr lang="tr-TR" sz="1400" dirty="0" smtClean="0">
                <a:sym typeface="Wingdings" pitchFamily="2" charset="2"/>
              </a:rPr>
              <a:t> 1-</a:t>
            </a:r>
            <a:r>
              <a:rPr lang="tr-TR" sz="1400" dirty="0" err="1" smtClean="0">
                <a:sym typeface="Wingdings" pitchFamily="2" charset="2"/>
              </a:rPr>
              <a:t>itemset</a:t>
            </a:r>
            <a:r>
              <a:rPr lang="tr-TR" sz="1400" dirty="0" smtClean="0">
                <a:sym typeface="Wingdings" pitchFamily="2" charset="2"/>
              </a:rPr>
              <a:t>: </a:t>
            </a:r>
            <a:r>
              <a:rPr lang="tr-TR" sz="1400" dirty="0" err="1" smtClean="0">
                <a:sym typeface="Wingdings" pitchFamily="2" charset="2"/>
              </a:rPr>
              <a:t>Beer</a:t>
            </a:r>
            <a:r>
              <a:rPr lang="tr-TR" sz="1400" dirty="0" smtClean="0">
                <a:sym typeface="Wingdings" pitchFamily="2" charset="2"/>
              </a:rPr>
              <a:t>:3, </a:t>
            </a:r>
            <a:r>
              <a:rPr lang="tr-TR" sz="1400" dirty="0" err="1" smtClean="0">
                <a:sym typeface="Wingdings" pitchFamily="2" charset="2"/>
              </a:rPr>
              <a:t>Nuts</a:t>
            </a:r>
            <a:r>
              <a:rPr lang="tr-TR" sz="1400" dirty="0" smtClean="0">
                <a:sym typeface="Wingdings" pitchFamily="2" charset="2"/>
              </a:rPr>
              <a:t>:3, </a:t>
            </a:r>
            <a:r>
              <a:rPr lang="tr-TR" sz="1400" dirty="0" err="1" smtClean="0">
                <a:sym typeface="Wingdings" pitchFamily="2" charset="2"/>
              </a:rPr>
              <a:t>Diaper</a:t>
            </a:r>
            <a:r>
              <a:rPr lang="tr-TR" sz="1400" dirty="0" smtClean="0">
                <a:sym typeface="Wingdings" pitchFamily="2" charset="2"/>
              </a:rPr>
              <a:t>:4, </a:t>
            </a:r>
            <a:r>
              <a:rPr lang="tr-TR" sz="1400" dirty="0" err="1" smtClean="0">
                <a:sym typeface="Wingdings" pitchFamily="2" charset="2"/>
              </a:rPr>
              <a:t>Eggs</a:t>
            </a:r>
            <a:r>
              <a:rPr lang="tr-TR" sz="1400" dirty="0" smtClean="0">
                <a:sym typeface="Wingdings" pitchFamily="2" charset="2"/>
              </a:rPr>
              <a:t>:3</a:t>
            </a:r>
          </a:p>
          <a:p>
            <a:pPr lvl="1"/>
            <a:r>
              <a:rPr lang="tr-TR" sz="1400" dirty="0" err="1" smtClean="0">
                <a:sym typeface="Wingdings" pitchFamily="2" charset="2"/>
              </a:rPr>
              <a:t>Freq</a:t>
            </a:r>
            <a:r>
              <a:rPr lang="tr-TR" sz="1400" dirty="0" smtClean="0">
                <a:sym typeface="Wingdings" pitchFamily="2" charset="2"/>
              </a:rPr>
              <a:t> 2-</a:t>
            </a:r>
            <a:r>
              <a:rPr lang="tr-TR" sz="1400" dirty="0" err="1" smtClean="0">
                <a:sym typeface="Wingdings" pitchFamily="2" charset="2"/>
              </a:rPr>
              <a:t>itemset</a:t>
            </a:r>
            <a:r>
              <a:rPr lang="tr-TR" sz="1400" dirty="0" smtClean="0">
                <a:sym typeface="Wingdings" pitchFamily="2" charset="2"/>
              </a:rPr>
              <a:t>:{</a:t>
            </a:r>
            <a:r>
              <a:rPr lang="tr-TR" sz="1400" dirty="0" err="1" smtClean="0">
                <a:sym typeface="Wingdings" pitchFamily="2" charset="2"/>
              </a:rPr>
              <a:t>Beer</a:t>
            </a:r>
            <a:r>
              <a:rPr lang="tr-TR" sz="1400" dirty="0" smtClean="0">
                <a:sym typeface="Wingdings" pitchFamily="2" charset="2"/>
              </a:rPr>
              <a:t>, </a:t>
            </a:r>
            <a:r>
              <a:rPr lang="tr-TR" sz="1400" dirty="0" err="1" smtClean="0">
                <a:sym typeface="Wingdings" pitchFamily="2" charset="2"/>
              </a:rPr>
              <a:t>Diaper</a:t>
            </a:r>
            <a:r>
              <a:rPr lang="tr-TR" sz="1400" dirty="0" smtClean="0">
                <a:sym typeface="Wingdings" pitchFamily="2" charset="2"/>
              </a:rPr>
              <a:t>}:3</a:t>
            </a:r>
          </a:p>
          <a:p>
            <a:r>
              <a:rPr lang="tr-TR" sz="1800" dirty="0" smtClean="0">
                <a:sym typeface="Wingdings" pitchFamily="2" charset="2"/>
              </a:rPr>
              <a:t>Birliktelik kuralları: </a:t>
            </a:r>
            <a:r>
              <a:rPr lang="tr-TR" sz="1800" dirty="0" err="1" smtClean="0">
                <a:sym typeface="Wingdings" pitchFamily="2" charset="2"/>
              </a:rPr>
              <a:t>minconf</a:t>
            </a:r>
            <a:r>
              <a:rPr lang="tr-TR" sz="1800" dirty="0" smtClean="0">
                <a:sym typeface="Wingdings" pitchFamily="2" charset="2"/>
              </a:rPr>
              <a:t> =%50 olsun</a:t>
            </a:r>
          </a:p>
          <a:p>
            <a:pPr lvl="1"/>
            <a:r>
              <a:rPr lang="tr-TR" sz="1400" dirty="0" err="1" smtClean="0">
                <a:sym typeface="Wingdings" pitchFamily="2" charset="2"/>
              </a:rPr>
              <a:t>Beer</a:t>
            </a:r>
            <a:r>
              <a:rPr lang="tr-TR" sz="1400" dirty="0" smtClean="0">
                <a:sym typeface="Wingdings" pitchFamily="2" charset="2"/>
              </a:rPr>
              <a:t></a:t>
            </a:r>
            <a:r>
              <a:rPr lang="tr-TR" sz="1400" dirty="0" err="1" smtClean="0">
                <a:sym typeface="Wingdings" pitchFamily="2" charset="2"/>
              </a:rPr>
              <a:t>Diaper</a:t>
            </a:r>
            <a:r>
              <a:rPr lang="tr-TR" sz="1400" dirty="0" smtClean="0">
                <a:sym typeface="Wingdings" pitchFamily="2" charset="2"/>
              </a:rPr>
              <a:t> (%60, %100)</a:t>
            </a:r>
          </a:p>
          <a:p>
            <a:pPr lvl="1"/>
            <a:r>
              <a:rPr lang="tr-TR" sz="1400" dirty="0" err="1" smtClean="0">
                <a:sym typeface="Wingdings" pitchFamily="2" charset="2"/>
              </a:rPr>
              <a:t>Diaper</a:t>
            </a:r>
            <a:r>
              <a:rPr lang="tr-TR" sz="1400" dirty="0" smtClean="0">
                <a:sym typeface="Wingdings" pitchFamily="2" charset="2"/>
              </a:rPr>
              <a:t></a:t>
            </a:r>
            <a:r>
              <a:rPr lang="tr-TR" sz="1400" dirty="0" err="1" smtClean="0">
                <a:sym typeface="Wingdings" pitchFamily="2" charset="2"/>
              </a:rPr>
              <a:t>Beer</a:t>
            </a:r>
            <a:r>
              <a:rPr lang="tr-TR" sz="1400" dirty="0" smtClean="0">
                <a:sym typeface="Wingdings" pitchFamily="2" charset="2"/>
              </a:rPr>
              <a:t> (%60, %75)</a:t>
            </a:r>
            <a:endParaRPr lang="tr-TR" sz="1400" dirty="0" smtClean="0"/>
          </a:p>
          <a:p>
            <a:endParaRPr lang="tr-TR" sz="1800" dirty="0"/>
          </a:p>
        </p:txBody>
      </p:sp>
      <p:pic>
        <p:nvPicPr>
          <p:cNvPr id="89090" name="Picture 2"/>
          <p:cNvPicPr>
            <a:picLocks noChangeAspect="1" noChangeArrowheads="1"/>
          </p:cNvPicPr>
          <p:nvPr/>
        </p:nvPicPr>
        <p:blipFill>
          <a:blip r:embed="rId2" cstate="print"/>
          <a:srcRect/>
          <a:stretch>
            <a:fillRect/>
          </a:stretch>
        </p:blipFill>
        <p:spPr bwMode="auto">
          <a:xfrm>
            <a:off x="323528" y="1556792"/>
            <a:ext cx="3267075" cy="3571875"/>
          </a:xfrm>
          <a:prstGeom prst="rect">
            <a:avLst/>
          </a:prstGeom>
          <a:noFill/>
          <a:ln w="9525">
            <a:noFill/>
            <a:miter lim="800000"/>
            <a:headEnd/>
            <a:tailEnd/>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tr-TR" smtClean="0"/>
              <a:t>…</a:t>
            </a:r>
            <a:endParaRPr lang="en-US" smtClean="0"/>
          </a:p>
        </p:txBody>
      </p:sp>
      <p:sp>
        <p:nvSpPr>
          <p:cNvPr id="61443" name="Rectangle 3"/>
          <p:cNvSpPr>
            <a:spLocks noGrp="1" noChangeArrowheads="1"/>
          </p:cNvSpPr>
          <p:nvPr>
            <p:ph idx="1"/>
          </p:nvPr>
        </p:nvSpPr>
        <p:spPr/>
        <p:txBody>
          <a:bodyPr/>
          <a:lstStyle/>
          <a:p>
            <a:pPr eaLnBrk="1" hangingPunct="1"/>
            <a:r>
              <a:rPr lang="en-US" altLang="ja-JP" sz="2400" b="1" smtClean="0">
                <a:solidFill>
                  <a:srgbClr val="FF0000"/>
                </a:solidFill>
              </a:rPr>
              <a:t>Size</a:t>
            </a:r>
            <a:r>
              <a:rPr lang="en-US" altLang="ja-JP" sz="2400" smtClean="0"/>
              <a:t>: </a:t>
            </a:r>
            <a:r>
              <a:rPr lang="tr-TR" altLang="ja-JP" sz="2400" smtClean="0"/>
              <a:t>sequance’deki itemsetlerin sayısıdır.</a:t>
            </a:r>
            <a:r>
              <a:rPr lang="en-US" altLang="ja-JP" sz="2400" smtClean="0"/>
              <a:t> </a:t>
            </a:r>
          </a:p>
          <a:p>
            <a:pPr eaLnBrk="1" hangingPunct="1"/>
            <a:r>
              <a:rPr lang="en-US" altLang="ja-JP" sz="2400" b="1" smtClean="0">
                <a:solidFill>
                  <a:srgbClr val="FF0000"/>
                </a:solidFill>
              </a:rPr>
              <a:t>Length</a:t>
            </a:r>
            <a:r>
              <a:rPr lang="en-US" altLang="ja-JP" sz="2400" smtClean="0"/>
              <a:t>: sequence</a:t>
            </a:r>
            <a:r>
              <a:rPr lang="tr-TR" altLang="ja-JP" sz="2400" smtClean="0"/>
              <a:t>’deki nesnelerin sayısıdır.</a:t>
            </a:r>
            <a:r>
              <a:rPr lang="en-US" altLang="ja-JP" sz="2400" smtClean="0"/>
              <a:t> </a:t>
            </a:r>
          </a:p>
          <a:p>
            <a:pPr marL="669925" lvl="1" indent="-325438" eaLnBrk="1" hangingPunct="1"/>
            <a:r>
              <a:rPr lang="tr-TR" altLang="ja-JP" sz="2400" smtClean="0"/>
              <a:t>Uzunluğu k olan bir sequence:</a:t>
            </a:r>
            <a:r>
              <a:rPr lang="en-US" altLang="ja-JP" sz="2400" smtClean="0"/>
              <a:t> </a:t>
            </a:r>
            <a:r>
              <a:rPr lang="en-US" altLang="ja-JP" sz="2400" b="1" i="1" smtClean="0"/>
              <a:t>k</a:t>
            </a:r>
            <a:r>
              <a:rPr lang="en-US" altLang="ja-JP" sz="2400" b="1" smtClean="0"/>
              <a:t>-sequence</a:t>
            </a:r>
            <a:r>
              <a:rPr lang="en-US" altLang="ja-JP" sz="2400" smtClean="0"/>
              <a:t>. </a:t>
            </a:r>
          </a:p>
          <a:p>
            <a:pPr eaLnBrk="1" hangingPunct="1"/>
            <a:r>
              <a:rPr lang="tr-TR" altLang="ja-JP" sz="2400" smtClean="0"/>
              <a:t>sequ</a:t>
            </a:r>
            <a:r>
              <a:rPr lang="en-US" altLang="ja-JP" sz="2400" smtClean="0"/>
              <a:t>ence </a:t>
            </a:r>
            <a:r>
              <a:rPr lang="en-US" altLang="ja-JP" sz="2400" i="1" smtClean="0"/>
              <a:t>s</a:t>
            </a:r>
            <a:r>
              <a:rPr lang="en-US" altLang="ja-JP" sz="2400" baseline="-25000" smtClean="0"/>
              <a:t>1</a:t>
            </a:r>
            <a:r>
              <a:rPr lang="en-US" altLang="ja-JP" sz="2400" smtClean="0"/>
              <a:t> = </a:t>
            </a:r>
            <a:r>
              <a:rPr lang="en-US" altLang="ja-JP" sz="2400" smtClean="0">
                <a:sym typeface="Symbol" pitchFamily="18" charset="2"/>
              </a:rPr>
              <a:t></a:t>
            </a:r>
            <a:r>
              <a:rPr lang="en-US" altLang="ja-JP" sz="2400" i="1" smtClean="0"/>
              <a:t>a</a:t>
            </a:r>
            <a:r>
              <a:rPr lang="en-US" altLang="ja-JP" sz="2400" baseline="-25000" smtClean="0"/>
              <a:t>1</a:t>
            </a:r>
            <a:r>
              <a:rPr lang="en-US" altLang="ja-JP" sz="2400" i="1" smtClean="0"/>
              <a:t>a</a:t>
            </a:r>
            <a:r>
              <a:rPr lang="en-US" altLang="ja-JP" sz="2400" baseline="-25000" smtClean="0"/>
              <a:t>2</a:t>
            </a:r>
            <a:r>
              <a:rPr lang="en-US" altLang="ja-JP" sz="2400" i="1" smtClean="0">
                <a:latin typeface="Arial" charset="0"/>
              </a:rPr>
              <a:t>…</a:t>
            </a:r>
            <a:r>
              <a:rPr lang="en-US" altLang="ja-JP" sz="2400" i="1" smtClean="0"/>
              <a:t>a</a:t>
            </a:r>
            <a:r>
              <a:rPr lang="en-US" altLang="ja-JP" sz="2400" baseline="-25000" smtClean="0"/>
              <a:t>r</a:t>
            </a:r>
            <a:r>
              <a:rPr lang="en-US" altLang="ja-JP" sz="2400" smtClean="0">
                <a:sym typeface="Symbol" pitchFamily="18" charset="2"/>
              </a:rPr>
              <a:t></a:t>
            </a:r>
            <a:r>
              <a:rPr lang="en-US" altLang="ja-JP" sz="2400" smtClean="0"/>
              <a:t> </a:t>
            </a:r>
            <a:endParaRPr lang="tr-TR" altLang="ja-JP" sz="2400" smtClean="0"/>
          </a:p>
          <a:p>
            <a:pPr eaLnBrk="1" hangingPunct="1"/>
            <a:r>
              <a:rPr lang="tr-TR" altLang="ja-JP" sz="2400" smtClean="0"/>
              <a:t>sequence </a:t>
            </a:r>
            <a:r>
              <a:rPr lang="en-US" altLang="ja-JP" sz="2400" i="1" smtClean="0"/>
              <a:t>s</a:t>
            </a:r>
            <a:r>
              <a:rPr lang="en-US" altLang="ja-JP" sz="2400" baseline="-25000" smtClean="0"/>
              <a:t>2</a:t>
            </a:r>
            <a:r>
              <a:rPr lang="en-US" altLang="ja-JP" sz="2400" smtClean="0"/>
              <a:t> = </a:t>
            </a:r>
            <a:r>
              <a:rPr lang="en-US" altLang="ja-JP" sz="2400" smtClean="0">
                <a:sym typeface="Symbol" pitchFamily="18" charset="2"/>
              </a:rPr>
              <a:t></a:t>
            </a:r>
            <a:r>
              <a:rPr lang="en-US" altLang="ja-JP" sz="2400" i="1" smtClean="0"/>
              <a:t>b</a:t>
            </a:r>
            <a:r>
              <a:rPr lang="en-US" altLang="ja-JP" sz="2400" baseline="-25000" smtClean="0"/>
              <a:t>1</a:t>
            </a:r>
            <a:r>
              <a:rPr lang="en-US" altLang="ja-JP" sz="2400" i="1" smtClean="0"/>
              <a:t>b</a:t>
            </a:r>
            <a:r>
              <a:rPr lang="en-US" altLang="ja-JP" sz="2400" baseline="-25000" smtClean="0"/>
              <a:t>2</a:t>
            </a:r>
            <a:r>
              <a:rPr lang="en-US" altLang="ja-JP" sz="2400" i="1" smtClean="0">
                <a:latin typeface="Arial" charset="0"/>
              </a:rPr>
              <a:t>…</a:t>
            </a:r>
            <a:r>
              <a:rPr lang="en-US" altLang="ja-JP" sz="2400" i="1" smtClean="0"/>
              <a:t>b</a:t>
            </a:r>
            <a:r>
              <a:rPr lang="en-US" altLang="ja-JP" sz="2400" baseline="-25000" smtClean="0"/>
              <a:t>v</a:t>
            </a:r>
            <a:r>
              <a:rPr lang="en-US" altLang="ja-JP" sz="2400" smtClean="0">
                <a:sym typeface="Symbol" pitchFamily="18" charset="2"/>
              </a:rPr>
              <a:t></a:t>
            </a:r>
            <a:r>
              <a:rPr lang="tr-TR" altLang="ja-JP" sz="2400" smtClean="0">
                <a:sym typeface="Symbol" pitchFamily="18" charset="2"/>
              </a:rPr>
              <a:t> nin alt kümesidir.</a:t>
            </a:r>
            <a:r>
              <a:rPr lang="en-US" altLang="ja-JP" sz="2400" smtClean="0"/>
              <a:t> </a:t>
            </a:r>
            <a:endParaRPr lang="tr-TR" altLang="ja-JP" sz="2400" smtClean="0"/>
          </a:p>
          <a:p>
            <a:pPr eaLnBrk="1" hangingPunct="1"/>
            <a:r>
              <a:rPr lang="tr-TR" altLang="ja-JP" sz="2400" smtClean="0"/>
              <a:t>yada</a:t>
            </a:r>
            <a:r>
              <a:rPr lang="en-US" altLang="ja-JP" sz="2400" smtClean="0"/>
              <a:t> </a:t>
            </a:r>
            <a:r>
              <a:rPr lang="en-US" altLang="ja-JP" sz="2400" i="1" smtClean="0"/>
              <a:t>s</a:t>
            </a:r>
            <a:r>
              <a:rPr lang="en-US" altLang="ja-JP" sz="2400" baseline="-25000" smtClean="0"/>
              <a:t>2</a:t>
            </a:r>
            <a:r>
              <a:rPr lang="en-US" altLang="ja-JP" sz="2400" smtClean="0"/>
              <a:t> </a:t>
            </a:r>
            <a:r>
              <a:rPr lang="tr-TR" altLang="ja-JP" sz="2400" smtClean="0"/>
              <a:t>, </a:t>
            </a:r>
            <a:r>
              <a:rPr lang="en-US" altLang="ja-JP" sz="2400" i="1" smtClean="0"/>
              <a:t>s</a:t>
            </a:r>
            <a:r>
              <a:rPr lang="en-US" altLang="ja-JP" sz="2400" baseline="-25000" smtClean="0"/>
              <a:t>1</a:t>
            </a:r>
            <a:r>
              <a:rPr lang="en-US" altLang="ja-JP" sz="2400" smtClean="0"/>
              <a:t> </a:t>
            </a:r>
            <a:r>
              <a:rPr lang="tr-TR" altLang="ja-JP" sz="2400" smtClean="0"/>
              <a:t>, in </a:t>
            </a:r>
            <a:r>
              <a:rPr lang="en-US" altLang="ja-JP" sz="2400" b="1" smtClean="0"/>
              <a:t>supersequence</a:t>
            </a:r>
            <a:r>
              <a:rPr lang="en-US" altLang="ja-JP" sz="2400" smtClean="0"/>
              <a:t> </a:t>
            </a:r>
            <a:r>
              <a:rPr lang="tr-TR" altLang="ja-JP" sz="2400" smtClean="0"/>
              <a:t>dir.</a:t>
            </a:r>
            <a:endParaRPr lang="en-US" sz="2400" smtClean="0">
              <a:ea typeface="ＭＳ Ｐゴシック" pitchFamily="34" charset="-128"/>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tr-TR" smtClean="0"/>
              <a:t>Örnek</a:t>
            </a:r>
            <a:endParaRPr lang="en-US" smtClean="0"/>
          </a:p>
        </p:txBody>
      </p:sp>
      <p:sp>
        <p:nvSpPr>
          <p:cNvPr id="62467" name="Rectangle 3"/>
          <p:cNvSpPr>
            <a:spLocks noGrp="1" noChangeArrowheads="1"/>
          </p:cNvSpPr>
          <p:nvPr>
            <p:ph idx="1"/>
          </p:nvPr>
        </p:nvSpPr>
        <p:spPr>
          <a:xfrm>
            <a:off x="457200" y="1989138"/>
            <a:ext cx="8470900" cy="4141787"/>
          </a:xfrm>
        </p:spPr>
        <p:txBody>
          <a:bodyPr/>
          <a:lstStyle/>
          <a:p>
            <a:pPr eaLnBrk="1" hangingPunct="1"/>
            <a:r>
              <a:rPr lang="en-US" altLang="ja-JP" sz="2400" i="1" dirty="0" smtClean="0"/>
              <a:t>I</a:t>
            </a:r>
            <a:r>
              <a:rPr lang="en-US" altLang="ja-JP" sz="2400" dirty="0" smtClean="0"/>
              <a:t> = {1, 2, 3, 4, 5, 6, 7, 8, 9}</a:t>
            </a:r>
          </a:p>
          <a:p>
            <a:pPr eaLnBrk="1" hangingPunct="1"/>
            <a:r>
              <a:rPr lang="en-US" altLang="ja-JP" sz="2400" dirty="0" smtClean="0"/>
              <a:t>Sequence </a:t>
            </a:r>
            <a:r>
              <a:rPr lang="en-US" altLang="ja-JP" sz="2400" dirty="0" smtClean="0">
                <a:sym typeface="Symbol" pitchFamily="18" charset="2"/>
              </a:rPr>
              <a:t></a:t>
            </a:r>
            <a:r>
              <a:rPr lang="en-US" altLang="ja-JP" sz="2400" dirty="0" smtClean="0"/>
              <a:t>{3}{4, 5}{8}</a:t>
            </a:r>
            <a:r>
              <a:rPr lang="en-US" altLang="ja-JP" sz="2400" dirty="0" smtClean="0">
                <a:sym typeface="Symbol" pitchFamily="18" charset="2"/>
              </a:rPr>
              <a:t></a:t>
            </a:r>
            <a:r>
              <a:rPr lang="tr-TR" altLang="ja-JP" sz="2400" dirty="0" smtClean="0">
                <a:sym typeface="Symbol" pitchFamily="18" charset="2"/>
              </a:rPr>
              <a:t>,</a:t>
            </a:r>
            <a:r>
              <a:rPr lang="en-US" altLang="ja-JP" sz="2400" dirty="0" smtClean="0"/>
              <a:t> </a:t>
            </a:r>
            <a:r>
              <a:rPr lang="tr-TR" altLang="ja-JP" sz="2400" dirty="0" err="1" smtClean="0"/>
              <a:t>sequence</a:t>
            </a:r>
            <a:r>
              <a:rPr lang="tr-TR" altLang="ja-JP" sz="2400" dirty="0" smtClean="0"/>
              <a:t> </a:t>
            </a:r>
            <a:r>
              <a:rPr lang="en-US" altLang="ja-JP" sz="2400" dirty="0" smtClean="0">
                <a:sym typeface="Symbol" pitchFamily="18" charset="2"/>
              </a:rPr>
              <a:t></a:t>
            </a:r>
            <a:r>
              <a:rPr lang="en-US" altLang="ja-JP" sz="2400" dirty="0" smtClean="0"/>
              <a:t>{6} {3, 7}{9}{4, 5, 8}{3, 8}</a:t>
            </a:r>
            <a:r>
              <a:rPr lang="en-US" altLang="ja-JP" sz="2400" dirty="0" smtClean="0">
                <a:sym typeface="Symbol" pitchFamily="18" charset="2"/>
              </a:rPr>
              <a:t></a:t>
            </a:r>
            <a:r>
              <a:rPr lang="en-US" altLang="ja-JP" sz="2400" dirty="0" smtClean="0"/>
              <a:t> </a:t>
            </a:r>
            <a:r>
              <a:rPr lang="tr-TR" altLang="ja-JP" sz="2400" dirty="0" smtClean="0"/>
              <a:t>‘in </a:t>
            </a:r>
            <a:r>
              <a:rPr lang="tr-TR" altLang="ja-JP" sz="2400" dirty="0" err="1" smtClean="0"/>
              <a:t>subsequence’idir</a:t>
            </a:r>
            <a:r>
              <a:rPr lang="tr-TR" altLang="ja-JP" sz="2400" dirty="0" smtClean="0"/>
              <a:t>.</a:t>
            </a:r>
            <a:endParaRPr lang="en-US" altLang="ja-JP" sz="2400" dirty="0" smtClean="0"/>
          </a:p>
          <a:p>
            <a:pPr marL="669925" lvl="1" indent="-325438" eaLnBrk="1" hangingPunct="1"/>
            <a:r>
              <a:rPr lang="tr-TR" altLang="ja-JP" sz="2400" dirty="0" smtClean="0"/>
              <a:t>çünkü</a:t>
            </a:r>
            <a:r>
              <a:rPr lang="en-US" altLang="ja-JP" sz="2400" dirty="0" smtClean="0"/>
              <a:t> {3} </a:t>
            </a:r>
            <a:r>
              <a:rPr lang="en-US" altLang="ja-JP" sz="2400" dirty="0" smtClean="0">
                <a:sym typeface="Symbol" pitchFamily="18" charset="2"/>
              </a:rPr>
              <a:t></a:t>
            </a:r>
            <a:r>
              <a:rPr lang="en-US" altLang="ja-JP" sz="2400" dirty="0" smtClean="0"/>
              <a:t> {3, 7}, {4, 5} </a:t>
            </a:r>
            <a:r>
              <a:rPr lang="en-US" altLang="ja-JP" sz="2400" dirty="0" smtClean="0">
                <a:sym typeface="Symbol" pitchFamily="18" charset="2"/>
              </a:rPr>
              <a:t></a:t>
            </a:r>
            <a:r>
              <a:rPr lang="en-US" altLang="ja-JP" sz="2400" dirty="0" smtClean="0"/>
              <a:t> {4, 5, 8}, </a:t>
            </a:r>
            <a:r>
              <a:rPr lang="tr-TR" altLang="ja-JP" sz="2400" dirty="0" smtClean="0"/>
              <a:t>ve</a:t>
            </a:r>
            <a:r>
              <a:rPr lang="en-US" altLang="ja-JP" sz="2400" dirty="0" smtClean="0"/>
              <a:t> {8} </a:t>
            </a:r>
            <a:r>
              <a:rPr lang="en-US" altLang="ja-JP" sz="2400" dirty="0" smtClean="0">
                <a:sym typeface="Symbol" pitchFamily="18" charset="2"/>
              </a:rPr>
              <a:t></a:t>
            </a:r>
            <a:r>
              <a:rPr lang="en-US" altLang="ja-JP" sz="2400" dirty="0" smtClean="0"/>
              <a:t> {3, 8}. </a:t>
            </a:r>
          </a:p>
          <a:p>
            <a:pPr marL="669925" lvl="1" indent="-325438" eaLnBrk="1" hangingPunct="1"/>
            <a:r>
              <a:rPr lang="tr-TR" altLang="ja-JP" sz="2400" dirty="0" smtClean="0"/>
              <a:t>Fakat</a:t>
            </a:r>
            <a:r>
              <a:rPr lang="en-US" altLang="ja-JP" sz="2400" dirty="0" smtClean="0"/>
              <a:t> </a:t>
            </a:r>
            <a:r>
              <a:rPr lang="en-US" altLang="ja-JP" sz="2400" dirty="0" smtClean="0">
                <a:sym typeface="Symbol" pitchFamily="18" charset="2"/>
              </a:rPr>
              <a:t></a:t>
            </a:r>
            <a:r>
              <a:rPr lang="en-US" altLang="ja-JP" sz="2400" dirty="0" smtClean="0"/>
              <a:t>{3}{8}</a:t>
            </a:r>
            <a:r>
              <a:rPr lang="en-US" altLang="ja-JP" sz="2400" dirty="0" smtClean="0">
                <a:sym typeface="Symbol" pitchFamily="18" charset="2"/>
              </a:rPr>
              <a:t></a:t>
            </a:r>
            <a:r>
              <a:rPr lang="tr-TR" altLang="ja-JP" sz="2400" dirty="0" smtClean="0">
                <a:sym typeface="Symbol" pitchFamily="18" charset="2"/>
              </a:rPr>
              <a:t>,</a:t>
            </a:r>
            <a:r>
              <a:rPr lang="en-US" altLang="ja-JP" sz="2400" dirty="0" smtClean="0"/>
              <a:t> </a:t>
            </a:r>
            <a:r>
              <a:rPr lang="en-US" altLang="ja-JP" sz="2400" dirty="0" smtClean="0">
                <a:sym typeface="Symbol" pitchFamily="18" charset="2"/>
              </a:rPr>
              <a:t></a:t>
            </a:r>
            <a:r>
              <a:rPr lang="en-US" altLang="ja-JP" sz="2400" dirty="0" smtClean="0"/>
              <a:t>{3, 8}</a:t>
            </a:r>
            <a:r>
              <a:rPr lang="en-US" altLang="ja-JP" sz="2400" dirty="0" smtClean="0">
                <a:sym typeface="Symbol" pitchFamily="18" charset="2"/>
              </a:rPr>
              <a:t></a:t>
            </a:r>
            <a:r>
              <a:rPr lang="tr-TR" altLang="ja-JP" sz="2400" dirty="0" smtClean="0"/>
              <a:t> de değildir.</a:t>
            </a:r>
            <a:r>
              <a:rPr lang="en-US" altLang="ja-JP" sz="2400" dirty="0" smtClean="0"/>
              <a:t> </a:t>
            </a:r>
          </a:p>
          <a:p>
            <a:pPr marL="669925" lvl="1" indent="-325438" eaLnBrk="1" hangingPunct="1"/>
            <a:r>
              <a:rPr lang="en-US" altLang="ja-JP" sz="2400" dirty="0" smtClean="0"/>
              <a:t>sequence </a:t>
            </a:r>
            <a:r>
              <a:rPr lang="en-US" altLang="ja-JP" sz="2400" dirty="0" smtClean="0">
                <a:sym typeface="Symbol" pitchFamily="18" charset="2"/>
              </a:rPr>
              <a:t></a:t>
            </a:r>
            <a:r>
              <a:rPr lang="en-US" altLang="ja-JP" sz="2400" dirty="0" smtClean="0"/>
              <a:t>{3}{4, 5}{8}</a:t>
            </a:r>
            <a:r>
              <a:rPr lang="en-US" altLang="ja-JP" sz="2400" dirty="0" smtClean="0">
                <a:sym typeface="Symbol" pitchFamily="18" charset="2"/>
              </a:rPr>
              <a:t></a:t>
            </a:r>
            <a:r>
              <a:rPr lang="tr-TR" altLang="ja-JP" sz="2400" dirty="0" smtClean="0">
                <a:sym typeface="Symbol" pitchFamily="18" charset="2"/>
              </a:rPr>
              <a:t> için</a:t>
            </a:r>
          </a:p>
          <a:p>
            <a:pPr marL="1069975" lvl="2" indent="-325438" eaLnBrk="1" hangingPunct="1"/>
            <a:r>
              <a:rPr lang="tr-TR" altLang="ja-JP" sz="2000" dirty="0" smtClean="0">
                <a:sym typeface="Symbol" pitchFamily="18" charset="2"/>
              </a:rPr>
              <a:t>boyutu(size)=</a:t>
            </a:r>
            <a:r>
              <a:rPr lang="en-US" altLang="ja-JP" sz="2000" dirty="0" smtClean="0"/>
              <a:t>3</a:t>
            </a:r>
            <a:endParaRPr lang="tr-TR" altLang="ja-JP" sz="2000" dirty="0" smtClean="0"/>
          </a:p>
          <a:p>
            <a:pPr marL="1069975" lvl="2" indent="-325438" eaLnBrk="1" hangingPunct="1"/>
            <a:r>
              <a:rPr lang="tr-TR" altLang="ja-JP" sz="2000" dirty="0" smtClean="0"/>
              <a:t>uzunluğu(</a:t>
            </a:r>
            <a:r>
              <a:rPr lang="tr-TR" altLang="ja-JP" sz="2000" dirty="0" err="1" smtClean="0"/>
              <a:t>length</a:t>
            </a:r>
            <a:r>
              <a:rPr lang="tr-TR" altLang="ja-JP" sz="2000" dirty="0" smtClean="0"/>
              <a:t>)=</a:t>
            </a:r>
            <a:r>
              <a:rPr lang="en-US" altLang="ja-JP" sz="2000" dirty="0" smtClean="0"/>
              <a:t>4 </a:t>
            </a:r>
            <a:endParaRPr lang="en-US" sz="2000" dirty="0" smtClean="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smtClean="0"/>
              <a:t>Objective</a:t>
            </a:r>
          </a:p>
        </p:txBody>
      </p:sp>
      <p:sp>
        <p:nvSpPr>
          <p:cNvPr id="63491" name="Rectangle 3"/>
          <p:cNvSpPr>
            <a:spLocks noGrp="1" noChangeArrowheads="1"/>
          </p:cNvSpPr>
          <p:nvPr>
            <p:ph idx="1"/>
          </p:nvPr>
        </p:nvSpPr>
        <p:spPr/>
        <p:txBody>
          <a:bodyPr/>
          <a:lstStyle/>
          <a:p>
            <a:pPr eaLnBrk="1" hangingPunct="1">
              <a:lnSpc>
                <a:spcPct val="90000"/>
              </a:lnSpc>
            </a:pPr>
            <a:r>
              <a:rPr lang="tr-TR" altLang="zh-CN" sz="2400" dirty="0" smtClean="0"/>
              <a:t>S: </a:t>
            </a:r>
            <a:r>
              <a:rPr lang="tr-TR" altLang="zh-CN" sz="2400" dirty="0" err="1" smtClean="0"/>
              <a:t>input</a:t>
            </a:r>
            <a:r>
              <a:rPr lang="tr-TR" altLang="zh-CN" sz="2400" dirty="0" smtClean="0"/>
              <a:t> data </a:t>
            </a:r>
            <a:r>
              <a:rPr lang="tr-TR" altLang="zh-CN" sz="2400" dirty="0" err="1" smtClean="0"/>
              <a:t>sequences</a:t>
            </a:r>
            <a:r>
              <a:rPr lang="tr-TR" altLang="zh-CN" sz="2400" dirty="0" smtClean="0"/>
              <a:t> </a:t>
            </a:r>
          </a:p>
          <a:p>
            <a:pPr eaLnBrk="1" hangingPunct="1">
              <a:lnSpc>
                <a:spcPct val="90000"/>
              </a:lnSpc>
            </a:pPr>
            <a:r>
              <a:rPr lang="tr-TR" altLang="zh-CN" sz="2400" dirty="0" smtClean="0"/>
              <a:t>S kümesinde </a:t>
            </a:r>
            <a:r>
              <a:rPr lang="tr-TR" altLang="zh-CN" sz="2400" dirty="0" err="1" smtClean="0"/>
              <a:t>sequential</a:t>
            </a:r>
            <a:r>
              <a:rPr lang="tr-TR" altLang="zh-CN" sz="2400" dirty="0" smtClean="0"/>
              <a:t> </a:t>
            </a:r>
            <a:r>
              <a:rPr lang="tr-TR" altLang="zh-CN" sz="2400" dirty="0" err="1" smtClean="0"/>
              <a:t>patterns</a:t>
            </a:r>
            <a:r>
              <a:rPr lang="tr-TR" altLang="zh-CN" sz="2400" dirty="0" smtClean="0"/>
              <a:t> </a:t>
            </a:r>
            <a:r>
              <a:rPr lang="tr-TR" altLang="zh-CN" sz="2400" dirty="0" err="1" smtClean="0"/>
              <a:t>mining</a:t>
            </a:r>
            <a:r>
              <a:rPr lang="tr-TR" altLang="zh-CN" sz="2400" dirty="0" smtClean="0"/>
              <a:t> problemi kullanıcı tanımlı bir </a:t>
            </a:r>
            <a:r>
              <a:rPr lang="tr-TR" altLang="zh-CN" sz="2400" b="1" i="1" dirty="0" err="1" smtClean="0"/>
              <a:t>minsup</a:t>
            </a:r>
            <a:r>
              <a:rPr lang="tr-TR" altLang="zh-CN" sz="2400" b="1" i="1" dirty="0" smtClean="0"/>
              <a:t> derecesini sağlayan tüm </a:t>
            </a:r>
            <a:r>
              <a:rPr lang="tr-TR" altLang="zh-CN" sz="2400" b="1" i="1" dirty="0" err="1" smtClean="0"/>
              <a:t>sıralanımları</a:t>
            </a:r>
            <a:r>
              <a:rPr lang="tr-TR" altLang="zh-CN" sz="2400" b="1" i="1" dirty="0" smtClean="0"/>
              <a:t> </a:t>
            </a:r>
            <a:r>
              <a:rPr lang="tr-TR" altLang="zh-CN" sz="2400" dirty="0" smtClean="0"/>
              <a:t>bulmaktır.</a:t>
            </a:r>
            <a:r>
              <a:rPr lang="en-US" altLang="zh-CN" sz="2400" dirty="0" smtClean="0"/>
              <a:t> </a:t>
            </a:r>
          </a:p>
          <a:p>
            <a:pPr eaLnBrk="1" hangingPunct="1">
              <a:lnSpc>
                <a:spcPct val="90000"/>
              </a:lnSpc>
            </a:pPr>
            <a:r>
              <a:rPr lang="tr-TR" altLang="zh-CN" sz="2400" dirty="0" smtClean="0"/>
              <a:t>Bu durumdaki her </a:t>
            </a:r>
            <a:r>
              <a:rPr lang="tr-TR" altLang="zh-CN" sz="2400" dirty="0" err="1" smtClean="0"/>
              <a:t>sıralanım</a:t>
            </a:r>
            <a:r>
              <a:rPr lang="tr-TR" altLang="zh-CN" sz="2400" dirty="0" smtClean="0"/>
              <a:t>(</a:t>
            </a:r>
            <a:r>
              <a:rPr lang="en-US" altLang="zh-CN" sz="2400" dirty="0" smtClean="0"/>
              <a:t>sequence</a:t>
            </a:r>
            <a:r>
              <a:rPr lang="tr-TR" altLang="zh-CN" sz="2400" dirty="0" smtClean="0"/>
              <a:t>)</a:t>
            </a:r>
            <a:r>
              <a:rPr lang="en-US" altLang="zh-CN" sz="2400" dirty="0" smtClean="0"/>
              <a:t> </a:t>
            </a:r>
            <a:r>
              <a:rPr lang="en-US" altLang="zh-CN" sz="2400" b="1" dirty="0" smtClean="0"/>
              <a:t>frequent sequence</a:t>
            </a:r>
            <a:r>
              <a:rPr lang="en-US" altLang="zh-CN" sz="2400" dirty="0" smtClean="0"/>
              <a:t>, </a:t>
            </a:r>
            <a:r>
              <a:rPr lang="tr-TR" altLang="zh-CN" sz="2400" dirty="0" smtClean="0"/>
              <a:t>yada</a:t>
            </a:r>
            <a:r>
              <a:rPr lang="en-US" altLang="zh-CN" sz="2400" dirty="0" smtClean="0"/>
              <a:t> </a:t>
            </a:r>
            <a:r>
              <a:rPr lang="en-US" altLang="zh-CN" sz="2400" b="1" dirty="0" smtClean="0"/>
              <a:t>sequential pattern</a:t>
            </a:r>
            <a:r>
              <a:rPr lang="tr-TR" altLang="zh-CN" sz="2400" b="1" dirty="0" smtClean="0"/>
              <a:t> </a:t>
            </a:r>
            <a:r>
              <a:rPr lang="tr-TR" altLang="zh-CN" sz="2400" dirty="0" smtClean="0"/>
              <a:t>olarak adlandırılır.</a:t>
            </a:r>
            <a:endParaRPr lang="en-US" altLang="zh-CN" sz="2400" dirty="0" smtClean="0"/>
          </a:p>
          <a:p>
            <a:pPr eaLnBrk="1" hangingPunct="1">
              <a:lnSpc>
                <a:spcPct val="90000"/>
              </a:lnSpc>
            </a:pPr>
            <a:r>
              <a:rPr lang="tr-TR" altLang="zh-CN" sz="2400" dirty="0" smtClean="0"/>
              <a:t>Bir </a:t>
            </a:r>
            <a:r>
              <a:rPr lang="tr-TR" altLang="zh-CN" sz="2400" dirty="0" err="1" smtClean="0"/>
              <a:t>sıralanım</a:t>
            </a:r>
            <a:r>
              <a:rPr lang="tr-TR" altLang="zh-CN" sz="2400" dirty="0" smtClean="0"/>
              <a:t> için </a:t>
            </a:r>
            <a:r>
              <a:rPr lang="tr-TR" altLang="zh-CN" sz="2400" dirty="0" err="1" smtClean="0"/>
              <a:t>support</a:t>
            </a:r>
            <a:r>
              <a:rPr lang="tr-TR" altLang="zh-CN" sz="2400" dirty="0" smtClean="0"/>
              <a:t>, bu </a:t>
            </a:r>
            <a:r>
              <a:rPr lang="tr-TR" altLang="zh-CN" sz="2400" dirty="0" err="1" smtClean="0"/>
              <a:t>sıralanımı</a:t>
            </a:r>
            <a:r>
              <a:rPr lang="tr-TR" altLang="zh-CN" sz="2400" dirty="0" smtClean="0"/>
              <a:t> kapsayan S’deki toplam veri </a:t>
            </a:r>
            <a:r>
              <a:rPr lang="tr-TR" altLang="zh-CN" sz="2400" dirty="0" err="1" smtClean="0"/>
              <a:t>sıralanımların</a:t>
            </a:r>
            <a:r>
              <a:rPr lang="tr-TR" altLang="zh-CN" sz="2400" dirty="0" smtClean="0"/>
              <a:t> ayrımıdır.</a:t>
            </a:r>
            <a:r>
              <a:rPr lang="en-US" altLang="zh-CN" sz="2400" dirty="0" smtClean="0"/>
              <a:t>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tr-TR" smtClean="0">
                <a:latin typeface="Arial" charset="0"/>
              </a:rPr>
              <a:t>Örnek</a:t>
            </a:r>
            <a:endParaRPr lang="en-US" smtClean="0">
              <a:latin typeface="Arial" charset="0"/>
            </a:endParaRPr>
          </a:p>
        </p:txBody>
      </p:sp>
      <p:pic>
        <p:nvPicPr>
          <p:cNvPr id="64515" name="Picture 3"/>
          <p:cNvPicPr>
            <a:picLocks noGrp="1" noChangeAspect="1" noChangeArrowheads="1"/>
          </p:cNvPicPr>
          <p:nvPr>
            <p:ph idx="1"/>
          </p:nvPr>
        </p:nvPicPr>
        <p:blipFill>
          <a:blip r:embed="rId2" cstate="print"/>
          <a:srcRect/>
          <a:stretch>
            <a:fillRect/>
          </a:stretch>
        </p:blipFill>
        <p:spPr>
          <a:xfrm>
            <a:off x="827088" y="2349500"/>
            <a:ext cx="7056437" cy="3735388"/>
          </a:xfr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1116013" y="188913"/>
            <a:ext cx="7793037" cy="1462087"/>
          </a:xfrm>
        </p:spPr>
        <p:txBody>
          <a:bodyPr/>
          <a:lstStyle/>
          <a:p>
            <a:pPr eaLnBrk="1" hangingPunct="1"/>
            <a:r>
              <a:rPr lang="tr-TR" smtClean="0">
                <a:latin typeface="Arial" charset="0"/>
              </a:rPr>
              <a:t>Örnek</a:t>
            </a:r>
            <a:endParaRPr lang="en-US" dirty="0" smtClean="0"/>
          </a:p>
        </p:txBody>
      </p:sp>
      <p:pic>
        <p:nvPicPr>
          <p:cNvPr id="65539" name="Picture 3"/>
          <p:cNvPicPr>
            <a:picLocks noGrp="1" noChangeAspect="1" noChangeArrowheads="1"/>
          </p:cNvPicPr>
          <p:nvPr>
            <p:ph idx="1"/>
          </p:nvPr>
        </p:nvPicPr>
        <p:blipFill>
          <a:blip r:embed="rId2" cstate="print"/>
          <a:srcRect/>
          <a:stretch>
            <a:fillRect/>
          </a:stretch>
        </p:blipFill>
        <p:spPr>
          <a:xfrm>
            <a:off x="2419350" y="2573338"/>
            <a:ext cx="4305300" cy="2579687"/>
          </a:xfr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smtClean="0"/>
              <a:t>GSP</a:t>
            </a:r>
            <a:endParaRPr lang="tr-TR" smtClean="0"/>
          </a:p>
        </p:txBody>
      </p:sp>
      <p:sp>
        <p:nvSpPr>
          <p:cNvPr id="66563" name="Rectangle 3"/>
          <p:cNvSpPr>
            <a:spLocks noGrp="1" noChangeArrowheads="1"/>
          </p:cNvSpPr>
          <p:nvPr>
            <p:ph idx="1"/>
          </p:nvPr>
        </p:nvSpPr>
        <p:spPr/>
        <p:txBody>
          <a:bodyPr/>
          <a:lstStyle/>
          <a:p>
            <a:pPr eaLnBrk="1" hangingPunct="1"/>
            <a:r>
              <a:rPr lang="en-US" altLang="zh-CN" sz="2800" smtClean="0"/>
              <a:t>Apriori-based method: </a:t>
            </a:r>
            <a:r>
              <a:rPr lang="en-US" altLang="zh-CN" sz="2800" smtClean="0">
                <a:solidFill>
                  <a:schemeClr val="hlink"/>
                </a:solidFill>
              </a:rPr>
              <a:t>GSP </a:t>
            </a:r>
            <a:r>
              <a:rPr lang="en-US" altLang="zh-CN" sz="2800" smtClean="0"/>
              <a:t>(Generalized Sequential Patterns: Srikant &amp;  Agrawal [EDBT’96])</a:t>
            </a:r>
            <a:endParaRPr lang="tr-TR" sz="2800" smtClean="0">
              <a:latin typeface="Arial" charset="0"/>
            </a:endParaRPr>
          </a:p>
          <a:p>
            <a:pPr eaLnBrk="1" hangingPunct="1"/>
            <a:r>
              <a:rPr lang="tr-TR" sz="2800" smtClean="0"/>
              <a:t>GSP Apriori algoritmasına çok benzer çalışır</a:t>
            </a:r>
            <a:r>
              <a:rPr lang="tr-TR" sz="2800" smtClean="0">
                <a:latin typeface="Arial" charset="0"/>
              </a:rPr>
              <a:t>:</a:t>
            </a:r>
            <a:r>
              <a:rPr lang="tr-TR" sz="2800" smtClean="0"/>
              <a:t> </a:t>
            </a:r>
          </a:p>
          <a:p>
            <a:pPr lvl="1" eaLnBrk="1" hangingPunct="1"/>
            <a:r>
              <a:rPr lang="tr-TR" sz="2400" smtClean="0"/>
              <a:t>Fk: frequent k-sequences</a:t>
            </a:r>
          </a:p>
          <a:p>
            <a:pPr lvl="1" eaLnBrk="1" hangingPunct="1"/>
            <a:r>
              <a:rPr lang="tr-TR" sz="2400" smtClean="0"/>
              <a:t>Ck: candidate k-sequences</a:t>
            </a:r>
          </a:p>
          <a:p>
            <a:pPr eaLnBrk="1" hangingPunct="1"/>
            <a:r>
              <a:rPr lang="tr-TR" sz="2800" smtClean="0"/>
              <a:t>Aralarındaki temel farklılık</a:t>
            </a:r>
            <a:r>
              <a:rPr lang="tr-TR" sz="2800" smtClean="0">
                <a:latin typeface="Arial" charset="0"/>
              </a:rPr>
              <a:t>:</a:t>
            </a:r>
            <a:r>
              <a:rPr lang="tr-TR" sz="2800" smtClean="0"/>
              <a:t> </a:t>
            </a:r>
            <a:endParaRPr lang="tr-TR" sz="2800" smtClean="0">
              <a:latin typeface="Arial" charset="0"/>
            </a:endParaRPr>
          </a:p>
          <a:p>
            <a:pPr lvl="1" eaLnBrk="1" hangingPunct="1"/>
            <a:r>
              <a:rPr lang="tr-TR" sz="2400" smtClean="0"/>
              <a:t>candidate generation, candidate-gen-SPM() fonksiyonudur.</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smtClean="0"/>
              <a:t>GSP mining algorithm</a:t>
            </a:r>
          </a:p>
        </p:txBody>
      </p:sp>
      <p:pic>
        <p:nvPicPr>
          <p:cNvPr id="67587" name="Picture 4"/>
          <p:cNvPicPr>
            <a:picLocks noGrp="1" noChangeAspect="1" noChangeArrowheads="1"/>
          </p:cNvPicPr>
          <p:nvPr>
            <p:ph sz="half" idx="2"/>
          </p:nvPr>
        </p:nvPicPr>
        <p:blipFill>
          <a:blip r:embed="rId2" cstate="print"/>
          <a:srcRect/>
          <a:stretch>
            <a:fillRect/>
          </a:stretch>
        </p:blipFill>
        <p:spPr>
          <a:xfrm>
            <a:off x="684213" y="2060575"/>
            <a:ext cx="7920037" cy="4452938"/>
          </a:xfrm>
          <a:noFill/>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tr-TR" smtClean="0">
                <a:latin typeface="Arial" charset="0"/>
              </a:rPr>
              <a:t>Candidate Generation</a:t>
            </a:r>
          </a:p>
        </p:txBody>
      </p:sp>
      <p:sp>
        <p:nvSpPr>
          <p:cNvPr id="68611" name="Rectangle 3"/>
          <p:cNvSpPr>
            <a:spLocks noGrp="1" noChangeArrowheads="1"/>
          </p:cNvSpPr>
          <p:nvPr>
            <p:ph idx="1"/>
          </p:nvPr>
        </p:nvSpPr>
        <p:spPr>
          <a:xfrm>
            <a:off x="755650" y="1916113"/>
            <a:ext cx="7772400" cy="3716337"/>
          </a:xfrm>
        </p:spPr>
        <p:txBody>
          <a:bodyPr/>
          <a:lstStyle/>
          <a:p>
            <a:pPr eaLnBrk="1" hangingPunct="1">
              <a:lnSpc>
                <a:spcPct val="80000"/>
              </a:lnSpc>
            </a:pPr>
            <a:r>
              <a:rPr lang="tr-TR" sz="2000" b="1" u="sng" smtClean="0"/>
              <a:t>Function candidate-gen-SPM(Fk-1)</a:t>
            </a:r>
          </a:p>
          <a:p>
            <a:pPr eaLnBrk="1" hangingPunct="1">
              <a:lnSpc>
                <a:spcPct val="80000"/>
              </a:lnSpc>
            </a:pPr>
            <a:r>
              <a:rPr lang="tr-TR" sz="2000" smtClean="0"/>
              <a:t>Join step: </a:t>
            </a:r>
          </a:p>
          <a:p>
            <a:pPr eaLnBrk="1" hangingPunct="1">
              <a:lnSpc>
                <a:spcPct val="80000"/>
              </a:lnSpc>
              <a:buFont typeface="Wingdings" pitchFamily="2" charset="2"/>
              <a:buNone/>
            </a:pPr>
            <a:r>
              <a:rPr lang="tr-TR" sz="2000" smtClean="0"/>
              <a:t>	Candidate sequences Fk-1 ile Fk-1 birleştirilerek elde edilmiştir. Eğer s1’deki ilk nesne düşürülerek elde edilen subsequence, s2’deki son nesne düşürülerek elde edilen subsequence ile aynı ise s1 sequence’i s2 ile birleştirilir. Burada iki durum vardır:</a:t>
            </a:r>
          </a:p>
          <a:p>
            <a:pPr lvl="1" eaLnBrk="1" hangingPunct="1">
              <a:lnSpc>
                <a:spcPct val="80000"/>
              </a:lnSpc>
            </a:pPr>
            <a:r>
              <a:rPr lang="tr-TR" sz="1800" smtClean="0"/>
              <a:t>Eklenen nesne s2’de ayrı bir eleman ise, yeni bir eleman kurar ve s1’in sonunda yer alır.</a:t>
            </a:r>
          </a:p>
          <a:p>
            <a:pPr lvl="1" eaLnBrk="1" hangingPunct="1">
              <a:lnSpc>
                <a:spcPct val="80000"/>
              </a:lnSpc>
            </a:pPr>
            <a:r>
              <a:rPr lang="tr-TR" sz="1800" smtClean="0"/>
              <a:t>Eklenen nesne s1’in son elemanının bir parçası ise oraya dahil edilir.</a:t>
            </a:r>
          </a:p>
          <a:p>
            <a:pPr eaLnBrk="1" hangingPunct="1">
              <a:lnSpc>
                <a:spcPct val="80000"/>
              </a:lnSpc>
            </a:pPr>
            <a:r>
              <a:rPr lang="tr-TR" sz="2000" smtClean="0"/>
              <a:t>Prune step: </a:t>
            </a:r>
          </a:p>
          <a:p>
            <a:pPr eaLnBrk="1" hangingPunct="1">
              <a:lnSpc>
                <a:spcPct val="80000"/>
              </a:lnSpc>
              <a:buFont typeface="Wingdings" pitchFamily="2" charset="2"/>
              <a:buNone/>
            </a:pPr>
            <a:r>
              <a:rPr lang="tr-TR" sz="2000" smtClean="0"/>
              <a:t>	Eğer bir candidate sequence’in herhangi bir (k-1)-subsequence’leri seyrek geçen ise o sequence budanır.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tr-TR" smtClean="0"/>
              <a:t>Örnek GSP</a:t>
            </a:r>
            <a:endParaRPr lang="en-US" smtClean="0"/>
          </a:p>
        </p:txBody>
      </p:sp>
      <p:graphicFrame>
        <p:nvGraphicFramePr>
          <p:cNvPr id="7170" name="Picture 3"/>
          <p:cNvGraphicFramePr>
            <a:graphicFrameLocks noGrp="1" noChangeAspect="1"/>
          </p:cNvGraphicFramePr>
          <p:nvPr>
            <p:ph idx="1"/>
          </p:nvPr>
        </p:nvGraphicFramePr>
        <p:xfrm>
          <a:off x="458788" y="1995488"/>
          <a:ext cx="8226425" cy="3735387"/>
        </p:xfrm>
        <a:graphic>
          <a:graphicData uri="http://schemas.openxmlformats.org/presentationml/2006/ole">
            <mc:AlternateContent xmlns:mc="http://schemas.openxmlformats.org/markup-compatibility/2006">
              <mc:Choice xmlns:v="urn:schemas-microsoft-com:vml" Requires="v">
                <p:oleObj spid="_x0000_s7190" name="Bitmap Image" r:id="rId3" imgW="8411749" imgH="3820058" progId="PBrush">
                  <p:embed/>
                </p:oleObj>
              </mc:Choice>
              <mc:Fallback>
                <p:oleObj name="Bitmap Image" r:id="rId3" imgW="8411749" imgH="3820058" progId="PBrush">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788" y="1995488"/>
                        <a:ext cx="8226425" cy="3735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tr-TR" smtClean="0"/>
              <a:t>Örnek GSP</a:t>
            </a:r>
          </a:p>
        </p:txBody>
      </p:sp>
      <p:sp>
        <p:nvSpPr>
          <p:cNvPr id="69635" name="Rectangle 3"/>
          <p:cNvSpPr>
            <a:spLocks noGrp="1" noChangeArrowheads="1"/>
          </p:cNvSpPr>
          <p:nvPr>
            <p:ph idx="1"/>
          </p:nvPr>
        </p:nvSpPr>
        <p:spPr/>
        <p:txBody>
          <a:bodyPr/>
          <a:lstStyle/>
          <a:p>
            <a:pPr eaLnBrk="1" hangingPunct="1">
              <a:lnSpc>
                <a:spcPct val="80000"/>
              </a:lnSpc>
            </a:pPr>
            <a:r>
              <a:rPr lang="tr-TR" sz="2400" smtClean="0"/>
              <a:t>Tablo 4, F3 kümesi ile Join-Prune adımlarından sonraki C4 kümesini göstermektedir.</a:t>
            </a:r>
          </a:p>
          <a:p>
            <a:pPr eaLnBrk="1" hangingPunct="1">
              <a:lnSpc>
                <a:spcPct val="80000"/>
              </a:lnSpc>
            </a:pPr>
            <a:r>
              <a:rPr lang="tr-TR" sz="2400" smtClean="0"/>
              <a:t>Join adımında, </a:t>
            </a:r>
          </a:p>
          <a:p>
            <a:pPr lvl="1" eaLnBrk="1" hangingPunct="1">
              <a:lnSpc>
                <a:spcPct val="80000"/>
              </a:lnSpc>
            </a:pPr>
            <a:r>
              <a:rPr lang="tr-TR" sz="2000" smtClean="0"/>
              <a:t>&lt;{1,2}{4}&gt;sequence’i &lt;{2}{4,5}&gt; ile birleştirilir ve &lt;{1,2}{4,5}&gt; üretilir.</a:t>
            </a:r>
          </a:p>
          <a:p>
            <a:pPr lvl="1" eaLnBrk="1" hangingPunct="1">
              <a:lnSpc>
                <a:spcPct val="80000"/>
              </a:lnSpc>
            </a:pPr>
            <a:r>
              <a:rPr lang="tr-TR" sz="2000" smtClean="0"/>
              <a:t>&lt;{1,2}{4}&gt;sequence’i &lt;{2}{4}{6}&gt; ile birleştirilir ve &lt;{1,2}{4}{6}&gt; üretilir.</a:t>
            </a:r>
          </a:p>
          <a:p>
            <a:pPr eaLnBrk="1" hangingPunct="1">
              <a:lnSpc>
                <a:spcPct val="80000"/>
              </a:lnSpc>
            </a:pPr>
            <a:r>
              <a:rPr lang="tr-TR" sz="2400" smtClean="0"/>
              <a:t>Diğer sequence’ler birleştirilemez. </a:t>
            </a:r>
          </a:p>
          <a:p>
            <a:pPr eaLnBrk="1" hangingPunct="1">
              <a:lnSpc>
                <a:spcPct val="80000"/>
              </a:lnSpc>
            </a:pPr>
            <a:r>
              <a:rPr lang="tr-TR" sz="2400" smtClean="0"/>
              <a:t>Örneğin, &lt;{1}{4, 5}&gt;sequence’i, &lt;{4, 5}{x}&gt; ve &lt;{4, 5, x}&gt; formunda hiç sequence olmadığından hiçbir sequence ile birleştirilemez. </a:t>
            </a:r>
          </a:p>
          <a:p>
            <a:pPr eaLnBrk="1" hangingPunct="1">
              <a:lnSpc>
                <a:spcPct val="80000"/>
              </a:lnSpc>
            </a:pPr>
            <a:r>
              <a:rPr lang="tr-TR" sz="2400" smtClean="0"/>
              <a:t>Prune adımında ise, &lt;{1, 2}{4}{6}&gt; sequence’i çıkarılır çünkü &lt;{1}{4}{6}&gt; F3’de değildir.</a:t>
            </a:r>
          </a:p>
          <a:p>
            <a:pPr eaLnBrk="1" hangingPunct="1">
              <a:lnSpc>
                <a:spcPct val="80000"/>
              </a:lnSpc>
              <a:buFont typeface="Wingdings" pitchFamily="2" charset="2"/>
              <a:buNone/>
            </a:pPr>
            <a:endParaRPr lang="tr-TR" sz="240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a:xfrm>
            <a:off x="900113" y="333375"/>
            <a:ext cx="7793037" cy="1143000"/>
          </a:xfrm>
        </p:spPr>
        <p:txBody>
          <a:bodyPr/>
          <a:lstStyle/>
          <a:p>
            <a:pPr eaLnBrk="1" hangingPunct="1"/>
            <a:r>
              <a:rPr lang="tr-TR" dirty="0" smtClean="0"/>
              <a:t>Güçlü ve Zayıf Kural</a:t>
            </a:r>
            <a:endParaRPr lang="en-US" dirty="0" smtClean="0"/>
          </a:p>
        </p:txBody>
      </p:sp>
      <p:sp>
        <p:nvSpPr>
          <p:cNvPr id="1029" name="Rectangle 3"/>
          <p:cNvSpPr>
            <a:spLocks noGrp="1" noChangeArrowheads="1"/>
          </p:cNvSpPr>
          <p:nvPr>
            <p:ph idx="1"/>
          </p:nvPr>
        </p:nvSpPr>
        <p:spPr>
          <a:xfrm>
            <a:off x="468313" y="1916113"/>
            <a:ext cx="8077200" cy="3679825"/>
          </a:xfrm>
        </p:spPr>
        <p:txBody>
          <a:bodyPr/>
          <a:lstStyle/>
          <a:p>
            <a:pPr eaLnBrk="1" hangingPunct="1"/>
            <a:r>
              <a:rPr lang="en-US" sz="2000" dirty="0" smtClean="0">
                <a:solidFill>
                  <a:srgbClr val="FF0000"/>
                </a:solidFill>
              </a:rPr>
              <a:t>Support count</a:t>
            </a:r>
            <a:r>
              <a:rPr lang="en-US" sz="2000" dirty="0" smtClean="0"/>
              <a:t>: </a:t>
            </a:r>
            <a:r>
              <a:rPr lang="tr-TR" sz="2000" dirty="0" smtClean="0"/>
              <a:t>Bir X nesnesinin destek sayısı </a:t>
            </a:r>
            <a:r>
              <a:rPr lang="en-US" sz="2000" i="1" dirty="0" err="1" smtClean="0">
                <a:solidFill>
                  <a:srgbClr val="FF0000"/>
                </a:solidFill>
              </a:rPr>
              <a:t>X.count</a:t>
            </a:r>
            <a:r>
              <a:rPr lang="en-US" sz="2000" dirty="0" smtClean="0"/>
              <a:t>,</a:t>
            </a:r>
            <a:r>
              <a:rPr lang="tr-TR" sz="2000" dirty="0" smtClean="0"/>
              <a:t> olarak ifade edilmektedir.</a:t>
            </a:r>
            <a:r>
              <a:rPr lang="en-US" sz="2000" dirty="0" smtClean="0"/>
              <a:t> </a:t>
            </a:r>
            <a:r>
              <a:rPr lang="tr-TR" sz="2000" dirty="0" smtClean="0"/>
              <a:t>T </a:t>
            </a:r>
            <a:r>
              <a:rPr lang="en-US" sz="2000" dirty="0" smtClean="0"/>
              <a:t>transactions</a:t>
            </a:r>
            <a:r>
              <a:rPr lang="tr-TR" sz="2000" dirty="0" smtClean="0"/>
              <a:t> kümesi </a:t>
            </a:r>
            <a:r>
              <a:rPr lang="en-US" sz="2000" i="1" dirty="0" smtClean="0"/>
              <a:t>n</a:t>
            </a:r>
            <a:r>
              <a:rPr lang="en-US" sz="2000" dirty="0" smtClean="0"/>
              <a:t> transaction</a:t>
            </a:r>
            <a:r>
              <a:rPr lang="tr-TR" sz="2000" dirty="0" smtClean="0"/>
              <a:t> içermektedir.</a:t>
            </a:r>
            <a:endParaRPr lang="en-US" sz="2000" dirty="0" smtClean="0"/>
          </a:p>
          <a:p>
            <a:pPr eaLnBrk="1" hangingPunct="1"/>
            <a:r>
              <a:rPr lang="tr-TR" sz="2000" dirty="0" smtClean="0"/>
              <a:t>O halde</a:t>
            </a:r>
            <a:r>
              <a:rPr lang="en-US" sz="2000" dirty="0" smtClean="0"/>
              <a:t>,</a:t>
            </a:r>
            <a:endParaRPr lang="tr-TR" sz="2000" dirty="0" smtClean="0"/>
          </a:p>
          <a:p>
            <a:pPr eaLnBrk="1" hangingPunct="1"/>
            <a:endParaRPr lang="tr-TR" sz="2000" dirty="0" smtClean="0"/>
          </a:p>
          <a:p>
            <a:pPr eaLnBrk="1" hangingPunct="1"/>
            <a:endParaRPr lang="tr-TR" sz="2000" dirty="0" smtClean="0"/>
          </a:p>
          <a:p>
            <a:pPr eaLnBrk="1" hangingPunct="1"/>
            <a:endParaRPr lang="tr-TR" sz="2000" dirty="0" smtClean="0"/>
          </a:p>
          <a:p>
            <a:pPr eaLnBrk="1" hangingPunct="1"/>
            <a:endParaRPr lang="tr-TR" sz="2000" dirty="0" smtClean="0"/>
          </a:p>
          <a:p>
            <a:pPr eaLnBrk="1" hangingPunct="1"/>
            <a:endParaRPr lang="tr-TR" sz="2000" dirty="0" smtClean="0"/>
          </a:p>
          <a:p>
            <a:pPr eaLnBrk="1" hangingPunct="1"/>
            <a:r>
              <a:rPr lang="tr-TR" sz="2000" dirty="0" smtClean="0"/>
              <a:t>Kullanıcının belirlediği </a:t>
            </a:r>
            <a:r>
              <a:rPr lang="en-US" sz="2000" i="1" dirty="0" smtClean="0"/>
              <a:t>minimum support</a:t>
            </a:r>
            <a:r>
              <a:rPr lang="en-US" sz="2000" dirty="0" smtClean="0"/>
              <a:t> (</a:t>
            </a:r>
            <a:r>
              <a:rPr lang="en-US" sz="2000" dirty="0" err="1" smtClean="0"/>
              <a:t>minsup</a:t>
            </a:r>
            <a:r>
              <a:rPr lang="en-US" sz="2000" dirty="0" smtClean="0"/>
              <a:t>) </a:t>
            </a:r>
            <a:r>
              <a:rPr lang="tr-TR" sz="2000" dirty="0" smtClean="0"/>
              <a:t>ve</a:t>
            </a:r>
            <a:r>
              <a:rPr lang="en-US" sz="2000" dirty="0" smtClean="0"/>
              <a:t> </a:t>
            </a:r>
            <a:r>
              <a:rPr lang="en-US" sz="2000" i="1" dirty="0" smtClean="0"/>
              <a:t>minimum confidence </a:t>
            </a:r>
            <a:r>
              <a:rPr lang="en-US" sz="2000" dirty="0" smtClean="0"/>
              <a:t>(</a:t>
            </a:r>
            <a:r>
              <a:rPr lang="en-US" sz="2000" dirty="0" err="1" smtClean="0"/>
              <a:t>minconf</a:t>
            </a:r>
            <a:r>
              <a:rPr lang="en-US" sz="2000" dirty="0" smtClean="0"/>
              <a:t>)</a:t>
            </a:r>
            <a:r>
              <a:rPr lang="tr-TR" sz="2000" dirty="0" smtClean="0"/>
              <a:t> değerlerine göre güçlü(ilginç) kuralların yakalanması</a:t>
            </a:r>
            <a:endParaRPr lang="en-US" sz="2000" i="1" dirty="0" smtClean="0"/>
          </a:p>
          <a:p>
            <a:pPr eaLnBrk="1" hangingPunct="1"/>
            <a:r>
              <a:rPr lang="en-US" sz="2000" dirty="0" smtClean="0"/>
              <a:t> </a:t>
            </a:r>
          </a:p>
          <a:p>
            <a:pPr eaLnBrk="1" hangingPunct="1"/>
            <a:endParaRPr lang="en-US" sz="2000" dirty="0" smtClean="0"/>
          </a:p>
        </p:txBody>
      </p:sp>
      <p:sp>
        <p:nvSpPr>
          <p:cNvPr id="1030" name="Rectangle 4"/>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tr-TR"/>
          </a:p>
        </p:txBody>
      </p:sp>
      <p:graphicFrame>
        <p:nvGraphicFramePr>
          <p:cNvPr id="1026" name="Object 5"/>
          <p:cNvGraphicFramePr>
            <a:graphicFrameLocks noChangeAspect="1"/>
          </p:cNvGraphicFramePr>
          <p:nvPr/>
        </p:nvGraphicFramePr>
        <p:xfrm>
          <a:off x="2483768" y="2852936"/>
          <a:ext cx="3384550" cy="825500"/>
        </p:xfrm>
        <a:graphic>
          <a:graphicData uri="http://schemas.openxmlformats.org/presentationml/2006/ole">
            <mc:AlternateContent xmlns:mc="http://schemas.openxmlformats.org/markup-compatibility/2006">
              <mc:Choice xmlns:v="urn:schemas-microsoft-com:vml" Requires="v">
                <p:oleObj spid="_x0000_s1066" name="Equation" r:id="rId3" imgW="1460500" imgH="368300" progId="Equation.3">
                  <p:embed/>
                </p:oleObj>
              </mc:Choice>
              <mc:Fallback>
                <p:oleObj name="Equation" r:id="rId3" imgW="1460500" imgH="3683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3768" y="2852936"/>
                        <a:ext cx="3384550"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1" name="Rectangle 6"/>
          <p:cNvSpPr>
            <a:spLocks noChangeArrowheads="1"/>
          </p:cNvSpPr>
          <p:nvPr/>
        </p:nvSpPr>
        <p:spPr bwMode="auto">
          <a:xfrm>
            <a:off x="0" y="3243263"/>
            <a:ext cx="9144000" cy="0"/>
          </a:xfrm>
          <a:prstGeom prst="rect">
            <a:avLst/>
          </a:prstGeom>
          <a:noFill/>
          <a:ln w="9525" algn="ctr">
            <a:noFill/>
            <a:miter lim="800000"/>
            <a:headEnd/>
            <a:tailEnd/>
          </a:ln>
        </p:spPr>
        <p:txBody>
          <a:bodyPr wrap="none" anchor="ctr">
            <a:spAutoFit/>
          </a:bodyPr>
          <a:lstStyle/>
          <a:p>
            <a:endParaRPr lang="tr-TR"/>
          </a:p>
        </p:txBody>
      </p:sp>
      <p:graphicFrame>
        <p:nvGraphicFramePr>
          <p:cNvPr id="1027" name="Object 7"/>
          <p:cNvGraphicFramePr>
            <a:graphicFrameLocks noChangeAspect="1"/>
          </p:cNvGraphicFramePr>
          <p:nvPr/>
        </p:nvGraphicFramePr>
        <p:xfrm>
          <a:off x="2411760" y="3861048"/>
          <a:ext cx="3600450" cy="842962"/>
        </p:xfrm>
        <a:graphic>
          <a:graphicData uri="http://schemas.openxmlformats.org/presentationml/2006/ole">
            <mc:AlternateContent xmlns:mc="http://schemas.openxmlformats.org/markup-compatibility/2006">
              <mc:Choice xmlns:v="urn:schemas-microsoft-com:vml" Requires="v">
                <p:oleObj spid="_x0000_s1067" name="Equation" r:id="rId5" imgW="1612900" imgH="368300" progId="Equation.3">
                  <p:embed/>
                </p:oleObj>
              </mc:Choice>
              <mc:Fallback>
                <p:oleObj name="Equation" r:id="rId5" imgW="1612900" imgH="3683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1760" y="3861048"/>
                        <a:ext cx="3600450" cy="842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tr-TR" smtClean="0"/>
              <a:t>Referanslar</a:t>
            </a:r>
          </a:p>
        </p:txBody>
      </p:sp>
      <p:sp>
        <p:nvSpPr>
          <p:cNvPr id="70659" name="Rectangle 3"/>
          <p:cNvSpPr>
            <a:spLocks noGrp="1" noChangeArrowheads="1"/>
          </p:cNvSpPr>
          <p:nvPr>
            <p:ph idx="1"/>
          </p:nvPr>
        </p:nvSpPr>
        <p:spPr/>
        <p:txBody>
          <a:bodyPr/>
          <a:lstStyle/>
          <a:p>
            <a:pPr eaLnBrk="1" hangingPunct="1"/>
            <a:r>
              <a:rPr lang="tr-TR" sz="2400" dirty="0" err="1" smtClean="0"/>
              <a:t>Bing</a:t>
            </a:r>
            <a:r>
              <a:rPr lang="tr-TR" sz="2400" dirty="0" smtClean="0"/>
              <a:t> </a:t>
            </a:r>
            <a:r>
              <a:rPr lang="tr-TR" sz="2400" dirty="0" err="1" smtClean="0"/>
              <a:t>Liu</a:t>
            </a:r>
            <a:r>
              <a:rPr lang="tr-TR" sz="2400" dirty="0" smtClean="0"/>
              <a:t>, </a:t>
            </a:r>
            <a:r>
              <a:rPr lang="tr-TR" sz="2400" i="1" dirty="0" smtClean="0"/>
              <a:t>Web </a:t>
            </a:r>
            <a:r>
              <a:rPr lang="tr-TR" sz="2400" i="1" dirty="0" err="1" smtClean="0"/>
              <a:t>DataMining</a:t>
            </a:r>
            <a:r>
              <a:rPr lang="tr-TR" sz="2400" i="1" dirty="0" smtClean="0"/>
              <a:t> </a:t>
            </a:r>
            <a:r>
              <a:rPr lang="tr-TR" sz="2400" i="1" dirty="0" err="1" smtClean="0"/>
              <a:t>Exploring</a:t>
            </a:r>
            <a:r>
              <a:rPr lang="tr-TR" sz="2400" i="1" dirty="0" smtClean="0"/>
              <a:t> </a:t>
            </a:r>
            <a:r>
              <a:rPr lang="tr-TR" sz="2400" i="1" dirty="0" err="1" smtClean="0"/>
              <a:t>Hyperlinks</a:t>
            </a:r>
            <a:r>
              <a:rPr lang="tr-TR" sz="2400" i="1" dirty="0" smtClean="0"/>
              <a:t>,</a:t>
            </a:r>
            <a:r>
              <a:rPr lang="tr-TR" sz="2400" i="1" dirty="0" err="1" smtClean="0"/>
              <a:t>Contents</a:t>
            </a:r>
            <a:r>
              <a:rPr lang="tr-TR" sz="2400" i="1" dirty="0" smtClean="0"/>
              <a:t> </a:t>
            </a:r>
            <a:r>
              <a:rPr lang="tr-TR" sz="2400" i="1" dirty="0" err="1" smtClean="0"/>
              <a:t>and</a:t>
            </a:r>
            <a:r>
              <a:rPr lang="tr-TR" sz="2400" i="1" dirty="0" smtClean="0"/>
              <a:t> </a:t>
            </a:r>
            <a:r>
              <a:rPr lang="tr-TR" sz="2400" i="1" dirty="0" err="1" smtClean="0"/>
              <a:t>Usage</a:t>
            </a:r>
            <a:r>
              <a:rPr lang="tr-TR" sz="2400" i="1" dirty="0" smtClean="0"/>
              <a:t> Data</a:t>
            </a:r>
            <a:r>
              <a:rPr lang="tr-TR" sz="2400" dirty="0" smtClean="0"/>
              <a:t>, </a:t>
            </a:r>
            <a:r>
              <a:rPr lang="tr-TR" sz="2400" dirty="0" err="1" smtClean="0"/>
              <a:t>Springer</a:t>
            </a:r>
            <a:r>
              <a:rPr lang="tr-TR" sz="2400" dirty="0" smtClean="0"/>
              <a:t>-</a:t>
            </a:r>
            <a:r>
              <a:rPr lang="tr-TR" sz="2400" dirty="0" err="1" smtClean="0"/>
              <a:t>Verlag</a:t>
            </a:r>
            <a:r>
              <a:rPr lang="tr-TR" sz="2400" dirty="0" smtClean="0"/>
              <a:t>.</a:t>
            </a:r>
          </a:p>
          <a:p>
            <a:pPr eaLnBrk="1" hangingPunct="1"/>
            <a:r>
              <a:rPr lang="tr-TR" sz="2400" dirty="0" err="1" smtClean="0"/>
              <a:t>Jiawei</a:t>
            </a:r>
            <a:r>
              <a:rPr lang="tr-TR" sz="2400" dirty="0" smtClean="0"/>
              <a:t> Han </a:t>
            </a:r>
            <a:r>
              <a:rPr lang="tr-TR" sz="2400" dirty="0" err="1" smtClean="0"/>
              <a:t>and</a:t>
            </a:r>
            <a:r>
              <a:rPr lang="tr-TR" sz="2400" dirty="0" smtClean="0"/>
              <a:t> </a:t>
            </a:r>
            <a:r>
              <a:rPr lang="tr-TR" sz="2400" dirty="0" err="1" smtClean="0"/>
              <a:t>Micheline</a:t>
            </a:r>
            <a:r>
              <a:rPr lang="tr-TR" sz="2400" dirty="0" smtClean="0"/>
              <a:t> Kamber, </a:t>
            </a:r>
            <a:r>
              <a:rPr lang="tr-TR" sz="2400" i="1" dirty="0" smtClean="0"/>
              <a:t>Data </a:t>
            </a:r>
            <a:r>
              <a:rPr lang="tr-TR" sz="2400" i="1" dirty="0" err="1" smtClean="0"/>
              <a:t>Mining</a:t>
            </a:r>
            <a:r>
              <a:rPr lang="tr-TR" sz="2400" i="1" dirty="0" smtClean="0"/>
              <a:t>: </a:t>
            </a:r>
            <a:r>
              <a:rPr lang="tr-TR" sz="2400" i="1" dirty="0" err="1" smtClean="0"/>
              <a:t>Concepts</a:t>
            </a:r>
            <a:r>
              <a:rPr lang="tr-TR" sz="2400" i="1" dirty="0" smtClean="0"/>
              <a:t> </a:t>
            </a:r>
            <a:r>
              <a:rPr lang="tr-TR" sz="2400" i="1" dirty="0" err="1" smtClean="0"/>
              <a:t>and</a:t>
            </a:r>
            <a:r>
              <a:rPr lang="tr-TR" sz="2400" i="1" dirty="0" smtClean="0"/>
              <a:t> </a:t>
            </a:r>
            <a:r>
              <a:rPr lang="tr-TR" sz="2400" i="1" dirty="0" err="1" smtClean="0"/>
              <a:t>Techniques</a:t>
            </a:r>
            <a:r>
              <a:rPr lang="tr-TR" sz="2400" i="1" dirty="0" smtClean="0"/>
              <a:t>, </a:t>
            </a:r>
            <a:r>
              <a:rPr lang="tr-TR" sz="2400" dirty="0" err="1" smtClean="0"/>
              <a:t>The</a:t>
            </a:r>
            <a:r>
              <a:rPr lang="tr-TR" sz="2400" dirty="0" smtClean="0"/>
              <a:t> Morgan </a:t>
            </a:r>
            <a:r>
              <a:rPr lang="tr-TR" sz="2400" dirty="0" err="1" smtClean="0"/>
              <a:t>Kaufmann</a:t>
            </a:r>
            <a:r>
              <a:rPr lang="tr-TR" sz="2400" dirty="0" smtClean="0"/>
              <a:t> </a:t>
            </a:r>
            <a:r>
              <a:rPr lang="tr-TR" sz="2400" dirty="0" err="1" smtClean="0"/>
              <a:t>Series</a:t>
            </a:r>
            <a:r>
              <a:rPr lang="tr-TR" sz="2400" dirty="0" smtClean="0"/>
              <a:t> in Data </a:t>
            </a:r>
            <a:r>
              <a:rPr lang="tr-TR" sz="2400" dirty="0" err="1" smtClean="0"/>
              <a:t>Management</a:t>
            </a:r>
            <a:r>
              <a:rPr lang="tr-TR" sz="2400" dirty="0" smtClean="0"/>
              <a:t> </a:t>
            </a:r>
            <a:r>
              <a:rPr lang="tr-TR" sz="2400" dirty="0" err="1" smtClean="0"/>
              <a:t>Systems</a:t>
            </a:r>
            <a:r>
              <a:rPr lang="tr-TR" sz="2400" smtClean="0"/>
              <a:t>.</a:t>
            </a:r>
          </a:p>
          <a:p>
            <a:pPr eaLnBrk="1" hangingPunct="1"/>
            <a:endParaRPr lang="tr-TR" b="1" dirty="0" smtClean="0"/>
          </a:p>
          <a:p>
            <a:pPr eaLnBrk="1" hangingPunct="1"/>
            <a:endParaRPr lang="tr-TR" sz="2400"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827088" y="404813"/>
            <a:ext cx="7772400" cy="1104900"/>
          </a:xfrm>
        </p:spPr>
        <p:txBody>
          <a:bodyPr/>
          <a:lstStyle/>
          <a:p>
            <a:pPr algn="l" eaLnBrk="1" hangingPunct="1"/>
            <a:r>
              <a:rPr lang="tr-TR" smtClean="0"/>
              <a:t>Örnek</a:t>
            </a:r>
            <a:endParaRPr lang="en-GB" smtClean="0"/>
          </a:p>
        </p:txBody>
      </p:sp>
      <p:sp>
        <p:nvSpPr>
          <p:cNvPr id="18435" name="Rectangle 3"/>
          <p:cNvSpPr>
            <a:spLocks noGrp="1" noChangeArrowheads="1"/>
          </p:cNvSpPr>
          <p:nvPr>
            <p:ph idx="1"/>
          </p:nvPr>
        </p:nvSpPr>
        <p:spPr>
          <a:xfrm>
            <a:off x="431800" y="1808163"/>
            <a:ext cx="7772400" cy="4429125"/>
          </a:xfrm>
        </p:spPr>
        <p:txBody>
          <a:bodyPr/>
          <a:lstStyle/>
          <a:p>
            <a:pPr eaLnBrk="1" hangingPunct="1">
              <a:spcBef>
                <a:spcPts val="1000"/>
              </a:spcBef>
            </a:pPr>
            <a:endParaRPr lang="tr-TR" sz="2400" smtClean="0"/>
          </a:p>
          <a:p>
            <a:pPr eaLnBrk="1" hangingPunct="1">
              <a:spcBef>
                <a:spcPts val="1000"/>
              </a:spcBef>
            </a:pPr>
            <a:r>
              <a:rPr lang="en-GB" sz="2400" smtClean="0"/>
              <a:t>Transaction data</a:t>
            </a:r>
            <a:endParaRPr lang="en-GB" sz="2400" b="1" smtClean="0"/>
          </a:p>
          <a:p>
            <a:pPr eaLnBrk="1" hangingPunct="1">
              <a:spcBef>
                <a:spcPct val="0"/>
              </a:spcBef>
            </a:pPr>
            <a:r>
              <a:rPr lang="tr-TR" sz="2400" smtClean="0"/>
              <a:t>Eşik değerleri</a:t>
            </a:r>
            <a:r>
              <a:rPr lang="en-GB" sz="2400" smtClean="0"/>
              <a:t>:</a:t>
            </a:r>
          </a:p>
          <a:p>
            <a:pPr eaLnBrk="1" hangingPunct="1">
              <a:spcBef>
                <a:spcPct val="0"/>
              </a:spcBef>
              <a:buFont typeface="Wingdings" pitchFamily="2" charset="2"/>
              <a:buNone/>
            </a:pPr>
            <a:r>
              <a:rPr lang="en-GB" sz="2400" smtClean="0"/>
              <a:t>		minsup = 30%</a:t>
            </a:r>
          </a:p>
          <a:p>
            <a:pPr eaLnBrk="1" hangingPunct="1">
              <a:spcBef>
                <a:spcPct val="0"/>
              </a:spcBef>
              <a:buFont typeface="Wingdings" pitchFamily="2" charset="2"/>
              <a:buNone/>
            </a:pPr>
            <a:r>
              <a:rPr lang="en-GB" sz="2400" smtClean="0"/>
              <a:t>		minconf = 80%</a:t>
            </a:r>
          </a:p>
          <a:p>
            <a:pPr eaLnBrk="1" hangingPunct="1">
              <a:spcBef>
                <a:spcPct val="0"/>
              </a:spcBef>
            </a:pPr>
            <a:r>
              <a:rPr lang="tr-TR" sz="2400" smtClean="0"/>
              <a:t>Sık kullanılan nesneler</a:t>
            </a:r>
            <a:r>
              <a:rPr lang="tr-TR" sz="2400" smtClean="0">
                <a:solidFill>
                  <a:srgbClr val="FF0000"/>
                </a:solidFill>
              </a:rPr>
              <a:t> </a:t>
            </a:r>
            <a:r>
              <a:rPr lang="tr-TR" sz="2400" smtClean="0"/>
              <a:t>(</a:t>
            </a:r>
            <a:r>
              <a:rPr lang="en-GB" sz="2400" smtClean="0"/>
              <a:t>frequent </a:t>
            </a:r>
            <a:r>
              <a:rPr lang="en-GB" sz="2400" i="1" smtClean="0"/>
              <a:t>itemset</a:t>
            </a:r>
            <a:r>
              <a:rPr lang="tr-TR" sz="2400" i="1" smtClean="0"/>
              <a:t>)</a:t>
            </a:r>
            <a:r>
              <a:rPr lang="en-GB" sz="2400" smtClean="0"/>
              <a:t>:</a:t>
            </a:r>
            <a:endParaRPr lang="tr-TR" sz="2400" smtClean="0"/>
          </a:p>
          <a:p>
            <a:pPr lvl="1" eaLnBrk="1" hangingPunct="1">
              <a:spcBef>
                <a:spcPct val="0"/>
              </a:spcBef>
            </a:pPr>
            <a:r>
              <a:rPr lang="en-GB" sz="2000" smtClean="0"/>
              <a:t>{Chicken, Clothes, Milk}</a:t>
            </a:r>
            <a:r>
              <a:rPr lang="tr-TR" sz="2000" smtClean="0"/>
              <a:t>; </a:t>
            </a:r>
            <a:r>
              <a:rPr lang="en-GB" sz="2000" smtClean="0"/>
              <a:t>sup = 3/7</a:t>
            </a:r>
          </a:p>
          <a:p>
            <a:pPr eaLnBrk="1" hangingPunct="1">
              <a:spcBef>
                <a:spcPct val="0"/>
              </a:spcBef>
            </a:pPr>
            <a:r>
              <a:rPr lang="tr-TR" sz="2400" smtClean="0">
                <a:solidFill>
                  <a:srgbClr val="FF0000"/>
                </a:solidFill>
              </a:rPr>
              <a:t>Yakalanan ilişki kuralları:</a:t>
            </a:r>
          </a:p>
          <a:p>
            <a:pPr lvl="1" eaLnBrk="1" hangingPunct="1">
              <a:spcBef>
                <a:spcPct val="0"/>
              </a:spcBef>
            </a:pPr>
            <a:r>
              <a:rPr lang="en-GB" sz="2000" smtClean="0"/>
              <a:t>Clothes </a:t>
            </a:r>
            <a:r>
              <a:rPr lang="en-GB" sz="2000" smtClean="0">
                <a:sym typeface="Symbol" pitchFamily="18" charset="2"/>
              </a:rPr>
              <a:t> </a:t>
            </a:r>
            <a:r>
              <a:rPr lang="en-GB" sz="2000" smtClean="0"/>
              <a:t>Milk, Chicken</a:t>
            </a:r>
            <a:r>
              <a:rPr lang="tr-TR" sz="2000" smtClean="0"/>
              <a:t>,</a:t>
            </a:r>
            <a:r>
              <a:rPr lang="en-GB" sz="2000" smtClean="0"/>
              <a:t>	[sup = 3/7, conf = 3/3]</a:t>
            </a:r>
            <a:endParaRPr lang="tr-TR" sz="2000" smtClean="0"/>
          </a:p>
          <a:p>
            <a:pPr lvl="1" eaLnBrk="1" hangingPunct="1">
              <a:spcBef>
                <a:spcPct val="0"/>
              </a:spcBef>
            </a:pPr>
            <a:r>
              <a:rPr lang="en-GB" sz="2000" smtClean="0"/>
              <a:t>Clothes, Chicken </a:t>
            </a:r>
            <a:r>
              <a:rPr lang="en-GB" sz="2000" smtClean="0">
                <a:sym typeface="Symbol" pitchFamily="18" charset="2"/>
              </a:rPr>
              <a:t> </a:t>
            </a:r>
            <a:r>
              <a:rPr lang="en-GB" sz="2000" smtClean="0"/>
              <a:t>Milk, 	[sup = 3/7, conf = 3/3]</a:t>
            </a:r>
            <a:endParaRPr lang="tr-TR" sz="2000" smtClean="0"/>
          </a:p>
          <a:p>
            <a:pPr lvl="1" eaLnBrk="1" hangingPunct="1">
              <a:spcBef>
                <a:spcPct val="0"/>
              </a:spcBef>
            </a:pPr>
            <a:r>
              <a:rPr lang="tr-TR" sz="2000" smtClean="0"/>
              <a:t>…</a:t>
            </a:r>
            <a:endParaRPr lang="en-GB" sz="2000" smtClean="0"/>
          </a:p>
        </p:txBody>
      </p:sp>
      <p:sp>
        <p:nvSpPr>
          <p:cNvPr id="18436" name="Text Box 4"/>
          <p:cNvSpPr txBox="1">
            <a:spLocks noChangeArrowheads="1"/>
          </p:cNvSpPr>
          <p:nvPr/>
        </p:nvSpPr>
        <p:spPr bwMode="auto">
          <a:xfrm>
            <a:off x="4248150" y="304800"/>
            <a:ext cx="4667250" cy="2347913"/>
          </a:xfrm>
          <a:prstGeom prst="rect">
            <a:avLst/>
          </a:prstGeom>
          <a:noFill/>
          <a:ln w="12700">
            <a:noFill/>
            <a:miter lim="800000"/>
            <a:headEnd type="none" w="sm" len="sm"/>
            <a:tailEnd type="none" w="sm" len="sm"/>
          </a:ln>
        </p:spPr>
        <p:txBody>
          <a:bodyPr>
            <a:spAutoFit/>
          </a:bodyPr>
          <a:lstStyle/>
          <a:p>
            <a:pPr marL="114300" lvl="1" defTabSz="635000">
              <a:spcBef>
                <a:spcPct val="20000"/>
              </a:spcBef>
              <a:buClr>
                <a:schemeClr val="accent1"/>
              </a:buClr>
              <a:buSzPct val="65000"/>
              <a:buFont typeface="Wingdings" pitchFamily="2" charset="2"/>
              <a:buNone/>
            </a:pPr>
            <a:r>
              <a:rPr lang="en-US" altLang="ja-JP">
                <a:latin typeface="Arial" charset="0"/>
              </a:rPr>
              <a:t>t1:	Beef, Chicken, Milk</a:t>
            </a:r>
          </a:p>
          <a:p>
            <a:pPr marL="114300" lvl="1" defTabSz="635000">
              <a:spcBef>
                <a:spcPct val="20000"/>
              </a:spcBef>
              <a:buClr>
                <a:schemeClr val="accent1"/>
              </a:buClr>
              <a:buSzPct val="65000"/>
              <a:buFont typeface="Wingdings" pitchFamily="2" charset="2"/>
              <a:buNone/>
            </a:pPr>
            <a:r>
              <a:rPr lang="en-US" altLang="ja-JP">
                <a:latin typeface="Arial" charset="0"/>
              </a:rPr>
              <a:t>t2:	Beef, Cheese</a:t>
            </a:r>
          </a:p>
          <a:p>
            <a:pPr marL="114300" lvl="1" defTabSz="635000">
              <a:spcBef>
                <a:spcPct val="20000"/>
              </a:spcBef>
              <a:buClr>
                <a:schemeClr val="accent1"/>
              </a:buClr>
              <a:buSzPct val="65000"/>
              <a:buFont typeface="Wingdings" pitchFamily="2" charset="2"/>
              <a:buNone/>
            </a:pPr>
            <a:r>
              <a:rPr lang="en-US" altLang="ja-JP">
                <a:latin typeface="Arial" charset="0"/>
              </a:rPr>
              <a:t>t3:	Cheese, Boots</a:t>
            </a:r>
          </a:p>
          <a:p>
            <a:pPr marL="114300" lvl="1" defTabSz="635000">
              <a:spcBef>
                <a:spcPct val="20000"/>
              </a:spcBef>
              <a:buClr>
                <a:schemeClr val="accent1"/>
              </a:buClr>
              <a:buSzPct val="65000"/>
              <a:buFont typeface="Wingdings" pitchFamily="2" charset="2"/>
              <a:buNone/>
            </a:pPr>
            <a:r>
              <a:rPr lang="en-US" altLang="ja-JP">
                <a:latin typeface="Arial" charset="0"/>
              </a:rPr>
              <a:t>t4:	Beef, Chicken, Cheese</a:t>
            </a:r>
          </a:p>
          <a:p>
            <a:pPr marL="114300" lvl="1" defTabSz="635000">
              <a:spcBef>
                <a:spcPct val="20000"/>
              </a:spcBef>
              <a:buClr>
                <a:schemeClr val="accent1"/>
              </a:buClr>
              <a:buSzPct val="65000"/>
              <a:buFont typeface="Wingdings" pitchFamily="2" charset="2"/>
              <a:buNone/>
            </a:pPr>
            <a:r>
              <a:rPr lang="en-US" altLang="ja-JP">
                <a:latin typeface="Arial" charset="0"/>
              </a:rPr>
              <a:t>t5:	Beef, Chicken, Clothes, Cheese, Milk</a:t>
            </a:r>
          </a:p>
          <a:p>
            <a:pPr marL="114300" lvl="1" defTabSz="635000">
              <a:spcBef>
                <a:spcPct val="20000"/>
              </a:spcBef>
              <a:buClr>
                <a:schemeClr val="accent1"/>
              </a:buClr>
              <a:buSzPct val="65000"/>
              <a:buFont typeface="Wingdings" pitchFamily="2" charset="2"/>
              <a:buNone/>
            </a:pPr>
            <a:r>
              <a:rPr lang="en-US" altLang="ja-JP">
                <a:latin typeface="Arial" charset="0"/>
              </a:rPr>
              <a:t>t6:	Chicken, Clothes, Milk</a:t>
            </a:r>
          </a:p>
          <a:p>
            <a:pPr marL="114300" lvl="1" defTabSz="635000">
              <a:spcBef>
                <a:spcPct val="20000"/>
              </a:spcBef>
              <a:buClr>
                <a:schemeClr val="accent1"/>
              </a:buClr>
              <a:buSzPct val="65000"/>
              <a:buFont typeface="Wingdings" pitchFamily="2" charset="2"/>
              <a:buNone/>
            </a:pPr>
            <a:r>
              <a:rPr lang="en-US" altLang="ja-JP">
                <a:latin typeface="Arial" charset="0"/>
              </a:rPr>
              <a:t>t7:	Chicken, Milk, Clothes</a:t>
            </a:r>
            <a:endParaRPr lang="en-GB">
              <a:solidFill>
                <a:schemeClr val="accent2"/>
              </a:solidFill>
              <a:latin typeface="Arial" charset="0"/>
              <a:ea typeface="ＭＳ Ｐゴシック" pitchFamily="34" charset="-128"/>
            </a:endParaRPr>
          </a:p>
        </p:txBody>
      </p:sp>
      <p:sp>
        <p:nvSpPr>
          <p:cNvPr id="18437" name="Line 5"/>
          <p:cNvSpPr>
            <a:spLocks noChangeShapeType="1"/>
          </p:cNvSpPr>
          <p:nvPr/>
        </p:nvSpPr>
        <p:spPr bwMode="auto">
          <a:xfrm flipV="1">
            <a:off x="2987675" y="1557338"/>
            <a:ext cx="1260475" cy="790575"/>
          </a:xfrm>
          <a:prstGeom prst="line">
            <a:avLst/>
          </a:prstGeom>
          <a:noFill/>
          <a:ln w="19050">
            <a:solidFill>
              <a:schemeClr val="tx2"/>
            </a:solidFill>
            <a:round/>
            <a:headEnd type="none" w="sm" len="sm"/>
            <a:tailEnd type="triangle" w="lg" len="lg"/>
          </a:ln>
        </p:spPr>
        <p:txBody>
          <a:bodyPr wrap="none" anchor="ctr"/>
          <a:lstStyle/>
          <a:p>
            <a:endParaRPr lang="tr-TR"/>
          </a:p>
        </p:txBody>
      </p:sp>
      <p:sp>
        <p:nvSpPr>
          <p:cNvPr id="18438" name="Rectangle 6"/>
          <p:cNvSpPr>
            <a:spLocks noChangeArrowheads="1"/>
          </p:cNvSpPr>
          <p:nvPr/>
        </p:nvSpPr>
        <p:spPr bwMode="auto">
          <a:xfrm>
            <a:off x="4392613" y="304800"/>
            <a:ext cx="4464050" cy="2439988"/>
          </a:xfrm>
          <a:prstGeom prst="rect">
            <a:avLst/>
          </a:prstGeom>
          <a:noFill/>
          <a:ln w="12700">
            <a:solidFill>
              <a:schemeClr val="tx2"/>
            </a:solidFill>
            <a:miter lim="800000"/>
            <a:headEnd type="none" w="sm" len="sm"/>
            <a:tailEnd type="none" w="sm" len="sm"/>
          </a:ln>
        </p:spPr>
        <p:txBody>
          <a:bodyPr wrap="none" anchor="ctr"/>
          <a:lstStyle/>
          <a:p>
            <a:endParaRPr lang="tr-T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395288" y="260350"/>
            <a:ext cx="7793037" cy="1462088"/>
          </a:xfrm>
        </p:spPr>
        <p:txBody>
          <a:bodyPr/>
          <a:lstStyle/>
          <a:p>
            <a:pPr eaLnBrk="1" hangingPunct="1"/>
            <a:r>
              <a:rPr lang="tr-TR" smtClean="0"/>
              <a:t>İçerik</a:t>
            </a:r>
          </a:p>
        </p:txBody>
      </p:sp>
      <p:sp>
        <p:nvSpPr>
          <p:cNvPr id="19459" name="Rectangle 3"/>
          <p:cNvSpPr>
            <a:spLocks noGrp="1" noChangeArrowheads="1"/>
          </p:cNvSpPr>
          <p:nvPr>
            <p:ph type="body" idx="4294967295"/>
          </p:nvPr>
        </p:nvSpPr>
        <p:spPr>
          <a:xfrm>
            <a:off x="827088" y="1700213"/>
            <a:ext cx="7772400" cy="4114800"/>
          </a:xfrm>
        </p:spPr>
        <p:txBody>
          <a:bodyPr/>
          <a:lstStyle/>
          <a:p>
            <a:pPr eaLnBrk="1" hangingPunct="1"/>
            <a:r>
              <a:rPr lang="tr-TR" smtClean="0"/>
              <a:t>Birliktelik kuralları kavramları</a:t>
            </a:r>
          </a:p>
          <a:p>
            <a:pPr eaLnBrk="1" hangingPunct="1"/>
            <a:r>
              <a:rPr lang="tr-TR" b="1" smtClean="0">
                <a:solidFill>
                  <a:srgbClr val="FF0000"/>
                </a:solidFill>
              </a:rPr>
              <a:t>Apriori Algoritması</a:t>
            </a:r>
          </a:p>
          <a:p>
            <a:pPr eaLnBrk="1" hangingPunct="1"/>
            <a:r>
              <a:rPr lang="tr-TR" smtClean="0"/>
              <a:t>Birliktelik kuralları madenciliği için veri tipleri</a:t>
            </a:r>
            <a:endParaRPr lang="en-US" smtClean="0"/>
          </a:p>
          <a:p>
            <a:pPr eaLnBrk="1" hangingPunct="1"/>
            <a:r>
              <a:rPr lang="tr-TR" smtClean="0"/>
              <a:t>M</a:t>
            </a:r>
            <a:r>
              <a:rPr lang="en-US" smtClean="0"/>
              <a:t>ultiple minimum supports</a:t>
            </a:r>
          </a:p>
          <a:p>
            <a:pPr eaLnBrk="1" hangingPunct="1"/>
            <a:r>
              <a:rPr lang="tr-TR" smtClean="0"/>
              <a:t>C</a:t>
            </a:r>
            <a:r>
              <a:rPr lang="en-US" smtClean="0"/>
              <a:t>lass association rules</a:t>
            </a:r>
          </a:p>
          <a:p>
            <a:pPr eaLnBrk="1" hangingPunct="1"/>
            <a:r>
              <a:rPr lang="en-US" smtClean="0"/>
              <a:t>Sequential pattern mining</a:t>
            </a:r>
          </a:p>
        </p:txBody>
      </p:sp>
    </p:spTree>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2057</TotalTime>
  <Words>3349</Words>
  <Application>Microsoft Office PowerPoint</Application>
  <PresentationFormat>Ekran Gösterisi (4:3)</PresentationFormat>
  <Paragraphs>634</Paragraphs>
  <Slides>70</Slides>
  <Notes>1</Notes>
  <HiddenSlides>0</HiddenSlides>
  <MMClips>0</MMClips>
  <ScaleCrop>false</ScaleCrop>
  <HeadingPairs>
    <vt:vector size="6" baseType="variant">
      <vt:variant>
        <vt:lpstr>Tema</vt:lpstr>
      </vt:variant>
      <vt:variant>
        <vt:i4>1</vt:i4>
      </vt:variant>
      <vt:variant>
        <vt:lpstr>Katıştırılmış OLE Hizmet Programları</vt:lpstr>
      </vt:variant>
      <vt:variant>
        <vt:i4>2</vt:i4>
      </vt:variant>
      <vt:variant>
        <vt:lpstr>Slayt Başlıkları</vt:lpstr>
      </vt:variant>
      <vt:variant>
        <vt:i4>70</vt:i4>
      </vt:variant>
    </vt:vector>
  </HeadingPairs>
  <TitlesOfParts>
    <vt:vector size="73" baseType="lpstr">
      <vt:lpstr>Ofis Teması</vt:lpstr>
      <vt:lpstr>Equation</vt:lpstr>
      <vt:lpstr>Bitmap Image</vt:lpstr>
      <vt:lpstr>Association Rules and Sequential Patterns</vt:lpstr>
      <vt:lpstr>İçerik</vt:lpstr>
      <vt:lpstr>Temel kavramlar: Frequent itemsets (patterns)</vt:lpstr>
      <vt:lpstr>Örnek transaction dataset: Text Document Data Set</vt:lpstr>
      <vt:lpstr>Birliktelik Kuralları</vt:lpstr>
      <vt:lpstr>Sık geçen nesnelerden birliktelik kurallarına</vt:lpstr>
      <vt:lpstr>Güçlü ve Zayıf Kural</vt:lpstr>
      <vt:lpstr>Örnek</vt:lpstr>
      <vt:lpstr>İçerik</vt:lpstr>
      <vt:lpstr>Apriori Algoritması</vt:lpstr>
      <vt:lpstr>Apriori Algoritması</vt:lpstr>
      <vt:lpstr>Apriori Model</vt:lpstr>
      <vt:lpstr>Apriori Algorithm</vt:lpstr>
      <vt:lpstr>Apriori Sözde Kod</vt:lpstr>
      <vt:lpstr>     Örnek </vt:lpstr>
      <vt:lpstr>Detaylar: algoritma</vt:lpstr>
      <vt:lpstr>Apriori candidate generation</vt:lpstr>
      <vt:lpstr>Candidate –gen function</vt:lpstr>
      <vt:lpstr>Candidate –gen function</vt:lpstr>
      <vt:lpstr>Örnek</vt:lpstr>
      <vt:lpstr>Step 2: Association rule generation</vt:lpstr>
      <vt:lpstr>Örnek1:Kural türetmek</vt:lpstr>
      <vt:lpstr>Örnek2:Kural türetmek</vt:lpstr>
      <vt:lpstr>FPGrowth</vt:lpstr>
      <vt:lpstr>FPGrowth Örnek</vt:lpstr>
      <vt:lpstr>FPGrowth Örnek</vt:lpstr>
      <vt:lpstr>İçerik</vt:lpstr>
      <vt:lpstr>Data formats for association rule mining</vt:lpstr>
      <vt:lpstr>Multiple Minimum Supports(MIS) </vt:lpstr>
      <vt:lpstr>MIS Model</vt:lpstr>
      <vt:lpstr>MIS-Ornek 1</vt:lpstr>
      <vt:lpstr>MIS-Ornek 2</vt:lpstr>
      <vt:lpstr>MS-Apriori </vt:lpstr>
      <vt:lpstr>MS-Apriori Model</vt:lpstr>
      <vt:lpstr>MS-Apriori Algoritması</vt:lpstr>
      <vt:lpstr>MS-Apriori Örnek </vt:lpstr>
      <vt:lpstr>MS-Apriori Örnek</vt:lpstr>
      <vt:lpstr>Level2-candidate-genfunction</vt:lpstr>
      <vt:lpstr>Level2-candidate-genfunction </vt:lpstr>
      <vt:lpstr>MScandidate-gen function</vt:lpstr>
      <vt:lpstr>MScandidate-gen function </vt:lpstr>
      <vt:lpstr>MScandidate-gen function Örnek</vt:lpstr>
      <vt:lpstr>İçerik</vt:lpstr>
      <vt:lpstr>Mining class association rules (CAR)</vt:lpstr>
      <vt:lpstr>Problem tanımı</vt:lpstr>
      <vt:lpstr>Problem tanımı</vt:lpstr>
      <vt:lpstr>Örnek</vt:lpstr>
      <vt:lpstr>Mining algorithm</vt:lpstr>
      <vt:lpstr>…</vt:lpstr>
      <vt:lpstr>CAR Apriori Algoritması</vt:lpstr>
      <vt:lpstr>CAR: Örnek</vt:lpstr>
      <vt:lpstr>…</vt:lpstr>
      <vt:lpstr>…</vt:lpstr>
      <vt:lpstr>…</vt:lpstr>
      <vt:lpstr>Multiple minimum class supports</vt:lpstr>
      <vt:lpstr>İçerik</vt:lpstr>
      <vt:lpstr>Sequential pattern mining</vt:lpstr>
      <vt:lpstr>Uygulamalar</vt:lpstr>
      <vt:lpstr>Temel Bileşenler</vt:lpstr>
      <vt:lpstr>…</vt:lpstr>
      <vt:lpstr>Örnek</vt:lpstr>
      <vt:lpstr>Objective</vt:lpstr>
      <vt:lpstr>Örnek</vt:lpstr>
      <vt:lpstr>Örnek</vt:lpstr>
      <vt:lpstr>GSP</vt:lpstr>
      <vt:lpstr>GSP mining algorithm</vt:lpstr>
      <vt:lpstr>Candidate Generation</vt:lpstr>
      <vt:lpstr>Örnek GSP</vt:lpstr>
      <vt:lpstr>Örnek GSP</vt:lpstr>
      <vt:lpstr>Referanslar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Sevinc Ilhan</dc:creator>
  <cp:lastModifiedBy>Sevinc Ilhan Omurca</cp:lastModifiedBy>
  <cp:revision>700</cp:revision>
  <dcterms:created xsi:type="dcterms:W3CDTF">2012-02-23T12:26:26Z</dcterms:created>
  <dcterms:modified xsi:type="dcterms:W3CDTF">2019-11-05T07:20:28Z</dcterms:modified>
</cp:coreProperties>
</file>