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5" r:id="rId2"/>
    <p:sldId id="571" r:id="rId3"/>
    <p:sldId id="572" r:id="rId4"/>
    <p:sldId id="590" r:id="rId5"/>
    <p:sldId id="591" r:id="rId6"/>
    <p:sldId id="594" r:id="rId7"/>
    <p:sldId id="576" r:id="rId8"/>
    <p:sldId id="589" r:id="rId9"/>
    <p:sldId id="585" r:id="rId10"/>
    <p:sldId id="586" r:id="rId11"/>
    <p:sldId id="593" r:id="rId12"/>
    <p:sldId id="592" r:id="rId13"/>
    <p:sldId id="583" r:id="rId14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2" autoAdjust="0"/>
    <p:restoredTop sz="94551" autoAdjust="0"/>
  </p:normalViewPr>
  <p:slideViewPr>
    <p:cSldViewPr>
      <p:cViewPr varScale="1">
        <p:scale>
          <a:sx n="66" d="100"/>
          <a:sy n="66" d="100"/>
        </p:scale>
        <p:origin x="812" y="6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7" tIns="45784" rIns="91577" bIns="4578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2/10/2021</a:t>
            </a:r>
            <a:r>
              <a:rPr lang="en-US" dirty="0"/>
              <a:t>		</a:t>
            </a:r>
            <a:r>
              <a:rPr lang="en-US" baseline="0" dirty="0"/>
              <a:t>      </a:t>
            </a: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/>
              <a:t>Data Mining </a:t>
            </a:r>
            <a:br>
              <a:rPr lang="en-US" altLang="en-US" dirty="0"/>
            </a:br>
            <a:r>
              <a:rPr lang="en-US" altLang="en-US" dirty="0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0710"/>
            <a:ext cx="8229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4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Instance-Based Learning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Karpatne,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533400"/>
          </a:xfrm>
        </p:spPr>
        <p:txBody>
          <a:bodyPr/>
          <a:lstStyle/>
          <a:p>
            <a:r>
              <a:rPr lang="en-US" altLang="en-US" sz="2400" dirty="0" smtClean="0"/>
              <a:t>K-NN </a:t>
            </a:r>
            <a:r>
              <a:rPr lang="en-US" altLang="en-US" sz="2400" dirty="0" err="1" smtClean="0"/>
              <a:t>Classificiers</a:t>
            </a:r>
            <a:r>
              <a:rPr lang="en-US" altLang="en-US" sz="2400" dirty="0" smtClean="0"/>
              <a:t>…</a:t>
            </a:r>
            <a:br>
              <a:rPr lang="en-US" altLang="en-US" sz="2400" dirty="0" smtClean="0"/>
            </a:br>
            <a:r>
              <a:rPr lang="en-US" altLang="en-US" sz="2400" dirty="0" smtClean="0"/>
              <a:t>Handling Irrelevant and Redundant Attributes</a:t>
            </a:r>
            <a:endParaRPr lang="en-US" altLang="en-US" sz="24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 smtClean="0"/>
              <a:t>Irrelevant </a:t>
            </a:r>
            <a:r>
              <a:rPr lang="en-US" sz="1800" dirty="0"/>
              <a:t>attributes add noise to the proximity measure</a:t>
            </a:r>
          </a:p>
          <a:p>
            <a:pPr lvl="1"/>
            <a:r>
              <a:rPr lang="en-US" sz="1800" dirty="0"/>
              <a:t>Redundant attributes bias the proximity measure towards certain </a:t>
            </a:r>
            <a:r>
              <a:rPr lang="en-US" sz="1800" dirty="0" smtClean="0"/>
              <a:t>attributes</a:t>
            </a:r>
          </a:p>
          <a:p>
            <a:pPr lvl="1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119433"/>
            <a:ext cx="6248399" cy="42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80400" cy="533400"/>
          </a:xfrm>
        </p:spPr>
        <p:txBody>
          <a:bodyPr/>
          <a:lstStyle/>
          <a:p>
            <a:r>
              <a:rPr lang="en-US" sz="2000" dirty="0" smtClean="0"/>
              <a:t>K-NN Classifiers: Handling attributes that are interacting</a:t>
            </a:r>
            <a:endParaRPr lang="en-US" sz="2000" dirty="0"/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1179774" y="1143000"/>
            <a:ext cx="678127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7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attributes that are interacting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6" y="1143000"/>
            <a:ext cx="8058234" cy="5181600"/>
          </a:xfrm>
        </p:spPr>
      </p:pic>
    </p:spTree>
    <p:extLst>
      <p:ext uri="{BB962C8B-B14F-4D97-AF65-F5344CB8AC3E}">
        <p14:creationId xmlns:p14="http://schemas.microsoft.com/office/powerpoint/2010/main" val="40427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KNN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having to compute distance to all objects in the training set</a:t>
            </a:r>
          </a:p>
          <a:p>
            <a:pPr lvl="1"/>
            <a:r>
              <a:rPr lang="en-US" dirty="0"/>
              <a:t>Multi-dimensional access methods (k-d trees)  </a:t>
            </a:r>
          </a:p>
          <a:p>
            <a:pPr lvl="1"/>
            <a:r>
              <a:rPr lang="en-US" dirty="0"/>
              <a:t>Fast approximate similarity search</a:t>
            </a:r>
          </a:p>
          <a:p>
            <a:pPr lvl="1"/>
            <a:r>
              <a:rPr lang="en-US" dirty="0"/>
              <a:t>Locality Sensitive Hashing (LSH) </a:t>
            </a:r>
          </a:p>
          <a:p>
            <a:r>
              <a:rPr lang="en-US" dirty="0"/>
              <a:t>Condensing</a:t>
            </a:r>
          </a:p>
          <a:p>
            <a:pPr lvl="1"/>
            <a:r>
              <a:rPr lang="en-US" dirty="0"/>
              <a:t>Determine a smaller set of objects that give the same performance</a:t>
            </a:r>
          </a:p>
          <a:p>
            <a:r>
              <a:rPr lang="en-US" dirty="0"/>
              <a:t>Editing</a:t>
            </a:r>
          </a:p>
          <a:p>
            <a:pPr lvl="1"/>
            <a:r>
              <a:rPr lang="en-US" dirty="0"/>
              <a:t>Remove objects to improve efficiency </a:t>
            </a:r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</a:t>
            </a:r>
            <a:r>
              <a:rPr lang="en-US" altLang="en-US" sz="1800" b="0" dirty="0" smtClean="0"/>
              <a:t>the following:</a:t>
            </a:r>
            <a:endParaRPr lang="en-US" altLang="en-US" sz="1800" b="0" dirty="0"/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A</a:t>
            </a:r>
            <a:r>
              <a:rPr lang="en-US" altLang="en-US" sz="1800" b="0" dirty="0" smtClean="0"/>
              <a:t> </a:t>
            </a:r>
            <a:r>
              <a:rPr lang="en-US" altLang="en-US" sz="1800" b="0" dirty="0"/>
              <a:t>set of labeled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 smtClean="0"/>
              <a:t>Proximity </a:t>
            </a:r>
            <a:r>
              <a:rPr lang="en-US" altLang="en-US" sz="1800" b="0" dirty="0"/>
              <a:t>metric to compute </a:t>
            </a:r>
            <a:r>
              <a:rPr lang="en-US" altLang="en-US" sz="1800" b="0" dirty="0" smtClean="0"/>
              <a:t>distance/similarity </a:t>
            </a:r>
            <a:r>
              <a:rPr lang="en-US" altLang="en-US" sz="1800" b="0" dirty="0"/>
              <a:t>between </a:t>
            </a:r>
            <a:r>
              <a:rPr lang="en-US" altLang="en-US" sz="1800" b="0" dirty="0" smtClean="0"/>
              <a:t>a pair of records </a:t>
            </a:r>
            <a:endParaRPr lang="en-US" altLang="en-US" sz="1800" b="0" dirty="0" smtClean="0"/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b="0" dirty="0" smtClean="0"/>
              <a:t>e.g</a:t>
            </a:r>
            <a:r>
              <a:rPr lang="en-US" altLang="en-US" b="0" dirty="0" smtClean="0"/>
              <a:t>., Euclidean </a:t>
            </a:r>
            <a:r>
              <a:rPr lang="en-US" altLang="en-US" b="0" dirty="0" smtClean="0"/>
              <a:t>distance</a:t>
            </a:r>
            <a:endParaRPr lang="en-US" altLang="en-US" b="0" dirty="0"/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</a:t>
            </a:r>
            <a:r>
              <a:rPr lang="en-US" altLang="en-US" sz="1800" b="0" dirty="0" smtClean="0"/>
              <a:t>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 smtClean="0"/>
              <a:t>A method for using </a:t>
            </a:r>
            <a:r>
              <a:rPr lang="en-US" altLang="en-US" sz="1800" b="0" dirty="0"/>
              <a:t>class labels of </a:t>
            </a:r>
            <a:r>
              <a:rPr lang="en-US" altLang="en-US" sz="1800" b="0" dirty="0" smtClean="0"/>
              <a:t>K nearest </a:t>
            </a:r>
            <a:r>
              <a:rPr lang="en-US" altLang="en-US" sz="1800" b="0" dirty="0"/>
              <a:t>neighbors to determine the class label of unknown record (e.g., by taking majority vote)</a:t>
            </a:r>
          </a:p>
          <a:p>
            <a:pPr marL="457200" lvl="1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altLang="en-US" sz="1800" b="0" dirty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How to Determine the class label of a Test Sample?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r>
                  <a:rPr lang="en-US" altLang="en-US" dirty="0" smtClean="0"/>
                  <a:t>Take </a:t>
                </a:r>
                <a:r>
                  <a:rPr lang="en-US" altLang="en-US" dirty="0"/>
                  <a:t>the majority vote of class labels among the k-nearest neighbors</a:t>
                </a:r>
              </a:p>
              <a:p>
                <a:r>
                  <a:rPr lang="en-US" altLang="en-US" dirty="0"/>
                  <a:t>Weight the vote according to distance</a:t>
                </a:r>
              </a:p>
              <a:p>
                <a:pPr lvl="1"/>
                <a:r>
                  <a:rPr lang="en-US" altLang="en-US" dirty="0"/>
                  <a:t> weight factor,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baseline="30000" dirty="0"/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  <a:blipFill>
                <a:blip r:embed="rId2"/>
                <a:stretch>
                  <a:fillRect l="-716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Choice of proximity measure matters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b="1" dirty="0"/>
          </a:p>
          <a:p>
            <a:r>
              <a:rPr lang="en-US" altLang="en-US" sz="2400" dirty="0"/>
              <a:t>For documents, cosine is better than correlation or Euclidean</a:t>
            </a:r>
          </a:p>
          <a:p>
            <a:pPr lvl="1"/>
            <a:endParaRPr lang="en-US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32131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0 0 0 0 0 0 0 0 0 0 0 1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76800" y="3898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62400" y="3517900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60500" y="4656077"/>
            <a:ext cx="5562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/>
              <a:t>Euclidean distance = 1.4142  for both </a:t>
            </a:r>
            <a:r>
              <a:rPr lang="en-US" altLang="en-US" sz="2000" b="0" dirty="0" smtClean="0"/>
              <a:t>pairs, but the cosine similarity  measure has different values for these pairs.</a:t>
            </a: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669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Data preprocessing is often required</a:t>
            </a:r>
          </a:p>
          <a:p>
            <a:pPr lvl="1"/>
            <a:r>
              <a:rPr lang="en-US" altLang="en-US" sz="2400" dirty="0"/>
              <a:t>Attributes may have to be scaled to prevent distance measures from being dominated by one of the attributes</a:t>
            </a:r>
          </a:p>
          <a:p>
            <a:pPr lvl="2"/>
            <a:r>
              <a:rPr lang="en-US" altLang="en-US" sz="2200" dirty="0"/>
              <a:t>Example:</a:t>
            </a:r>
          </a:p>
          <a:p>
            <a:pPr lvl="3"/>
            <a:r>
              <a:rPr lang="en-US" altLang="en-US" dirty="0"/>
              <a:t> height of a person may vary from 1.5m to 1.8m</a:t>
            </a:r>
          </a:p>
          <a:p>
            <a:pPr lvl="3"/>
            <a:r>
              <a:rPr lang="en-US" altLang="en-US" dirty="0"/>
              <a:t> weight of a person may vary from 90lb to 300lb</a:t>
            </a:r>
          </a:p>
          <a:p>
            <a:pPr lvl="3"/>
            <a:r>
              <a:rPr lang="en-US" altLang="en-US" dirty="0"/>
              <a:t> income of a person may vary from $10K to $1M</a:t>
            </a:r>
          </a:p>
          <a:p>
            <a:pPr lvl="3"/>
            <a:endParaRPr lang="en-US" altLang="en-US" dirty="0"/>
          </a:p>
          <a:p>
            <a:pPr lvl="1"/>
            <a:r>
              <a:rPr lang="en-US" altLang="en-US" dirty="0"/>
              <a:t>Time series are often standardized to have 0 means a standard deviation of 1</a:t>
            </a:r>
          </a:p>
        </p:txBody>
      </p:sp>
    </p:spTree>
    <p:extLst>
      <p:ext uri="{BB962C8B-B14F-4D97-AF65-F5344CB8AC3E}">
        <p14:creationId xmlns:p14="http://schemas.microsoft.com/office/powerpoint/2010/main" val="29525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Choosing the value of k:</a:t>
            </a:r>
          </a:p>
          <a:p>
            <a:pPr lvl="1"/>
            <a:r>
              <a:rPr lang="en-US" altLang="en-US" sz="2400"/>
              <a:t>If k is too small, sensitive to noise points</a:t>
            </a:r>
          </a:p>
          <a:p>
            <a:pPr lvl="1"/>
            <a:r>
              <a:rPr lang="en-US" altLang="en-US" sz="240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Nearest-neighbor classifiers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94" y="3276600"/>
            <a:ext cx="4038600" cy="319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181600" y="256499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1-nn decision boundary is a </a:t>
            </a:r>
            <a:r>
              <a:rPr lang="en-US" altLang="en-US" sz="2400" b="0" dirty="0" err="1"/>
              <a:t>Voronoi</a:t>
            </a:r>
            <a:r>
              <a:rPr lang="en-US" altLang="en-US" sz="2400" b="0" dirty="0"/>
              <a:t> Diagram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990600"/>
            <a:ext cx="396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Nearest </a:t>
            </a:r>
            <a:r>
              <a:rPr lang="en-US" altLang="en-US" sz="2800" b="0" dirty="0"/>
              <a:t>neighbor</a:t>
            </a:r>
            <a:r>
              <a:rPr lang="en-US" altLang="en-US" sz="2400" b="0" dirty="0"/>
              <a:t> classifiers are local classifiers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24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They can produce decision boundaries of arbitrary shapes</a:t>
            </a:r>
            <a:r>
              <a:rPr lang="en-US" altLang="en-US" sz="18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03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How to handle missing </a:t>
            </a:r>
            <a:r>
              <a:rPr lang="en-US" altLang="en-US" b="1" dirty="0"/>
              <a:t>values in training and test </a:t>
            </a:r>
            <a:r>
              <a:rPr lang="en-US" altLang="en-US" b="1" dirty="0" smtClean="0"/>
              <a:t>sets?</a:t>
            </a:r>
            <a:endParaRPr lang="en-US" altLang="en-US" b="1" dirty="0"/>
          </a:p>
          <a:p>
            <a:pPr lvl="1"/>
            <a:r>
              <a:rPr lang="en-US" dirty="0"/>
              <a:t>Proximity computations normally require the presence of all attributes</a:t>
            </a:r>
          </a:p>
          <a:p>
            <a:pPr lvl="1"/>
            <a:r>
              <a:rPr lang="en-US" dirty="0"/>
              <a:t>Some approaches use the subset of attributes present in two instances  </a:t>
            </a:r>
          </a:p>
          <a:p>
            <a:pPr marL="1254125" lvl="2" indent="-339725"/>
            <a:r>
              <a:rPr lang="en-US" dirty="0"/>
              <a:t>This may not produce good results since it effectively uses different  proximity measures for each pair of instances</a:t>
            </a:r>
          </a:p>
          <a:p>
            <a:pPr marL="1254125" lvl="2" indent="-339725"/>
            <a:r>
              <a:rPr lang="en-US" dirty="0"/>
              <a:t>Thus, proximities are not comparable</a:t>
            </a:r>
          </a:p>
        </p:txBody>
      </p:sp>
    </p:spTree>
    <p:extLst>
      <p:ext uri="{BB962C8B-B14F-4D97-AF65-F5344CB8AC3E}">
        <p14:creationId xmlns:p14="http://schemas.microsoft.com/office/powerpoint/2010/main" val="754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146476943</TotalTime>
  <Pages>3</Pages>
  <Words>523</Words>
  <Application>Microsoft Office PowerPoint</Application>
  <PresentationFormat>On-screen Show (4:3)</PresentationFormat>
  <Paragraphs>76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Visio</vt:lpstr>
      <vt:lpstr>Data Mining  Classification: Alternative Techniques</vt:lpstr>
      <vt:lpstr>Nearest Neighbor Classifiers</vt:lpstr>
      <vt:lpstr>Nearest-Neighbor Classifiers</vt:lpstr>
      <vt:lpstr>How to Determine the class label of a Test Sample?</vt:lpstr>
      <vt:lpstr>Choice of proximity measure matters</vt:lpstr>
      <vt:lpstr>Nearest Neighbor Classification…</vt:lpstr>
      <vt:lpstr>Nearest Neighbor Classification…</vt:lpstr>
      <vt:lpstr>Nearest-neighbor classifiers</vt:lpstr>
      <vt:lpstr>Nearest Neighbor Classification…</vt:lpstr>
      <vt:lpstr>K-NN Classificiers… Handling Irrelevant and Redundant Attributes</vt:lpstr>
      <vt:lpstr>K-NN Classifiers: Handling attributes that are interacting</vt:lpstr>
      <vt:lpstr>Handling attributes that are interacting</vt:lpstr>
      <vt:lpstr>Improving KNN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kumar001</cp:lastModifiedBy>
  <cp:revision>398</cp:revision>
  <cp:lastPrinted>2019-10-01T00:08:39Z</cp:lastPrinted>
  <dcterms:created xsi:type="dcterms:W3CDTF">1998-03-18T13:44:31Z</dcterms:created>
  <dcterms:modified xsi:type="dcterms:W3CDTF">2021-02-10T20:18:40Z</dcterms:modified>
</cp:coreProperties>
</file>